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6.xml" ContentType="application/vnd.openxmlformats-officedocument.presentationml.notesSlide+xml"/>
  <Override PartName="/ppt/embeddings/oleObject8.bin" ContentType="application/vnd.openxmlformats-officedocument.oleObject"/>
  <Override PartName="/ppt/notesSlides/notesSlide7.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notesSlides/notesSlide8.xml" ContentType="application/vnd.openxmlformats-officedocument.presentationml.notesSlide+xml"/>
  <Override PartName="/ppt/embeddings/oleObject11.bin" ContentType="application/vnd.openxmlformats-officedocument.oleObject"/>
  <Override PartName="/ppt/notesSlides/notesSlide9.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notesSlides/notesSlide10.xml" ContentType="application/vnd.openxmlformats-officedocument.presentationml.notesSlide+xml"/>
  <Override PartName="/ppt/embeddings/oleObject15.bin" ContentType="application/vnd.openxmlformats-officedocument.oleObject"/>
  <Override PartName="/ppt/notesSlides/notesSlide11.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8.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embeddings/oleObject19.bin" ContentType="application/vnd.openxmlformats-officedocument.oleObject"/>
  <Override PartName="/ppt/notesSlides/notesSlide38.xml" ContentType="application/vnd.openxmlformats-officedocument.presentationml.notesSlide+xml"/>
  <Override PartName="/ppt/embeddings/oleObject20.bin" ContentType="application/vnd.openxmlformats-officedocument.oleObject"/>
  <Override PartName="/ppt/embeddings/oleObject21.bin" ContentType="application/vnd.openxmlformats-officedocument.oleObject"/>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embeddings/oleObject26.bin" ContentType="application/vnd.openxmlformats-officedocument.oleObject"/>
  <Override PartName="/ppt/notesSlides/notesSlide46.xml" ContentType="application/vnd.openxmlformats-officedocument.presentationml.notesSlide+xml"/>
  <Override PartName="/ppt/embeddings/oleObject27.bin" ContentType="application/vnd.openxmlformats-officedocument.oleObject"/>
  <Override PartName="/ppt/notesSlides/notesSlide47.xml" ContentType="application/vnd.openxmlformats-officedocument.presentationml.notesSlide+xml"/>
  <Override PartName="/ppt/embeddings/oleObject28.bin" ContentType="application/vnd.openxmlformats-officedocument.oleObject"/>
  <Override PartName="/ppt/notesSlides/notesSlide48.xml" ContentType="application/vnd.openxmlformats-officedocument.presentationml.notesSlide+xml"/>
  <Override PartName="/ppt/notesSlides/notesSlide49.xml" ContentType="application/vnd.openxmlformats-officedocument.presentationml.notesSlide+xml"/>
  <Override PartName="/ppt/embeddings/oleObject29.bin" ContentType="application/vnd.openxmlformats-officedocument.oleObject"/>
  <Override PartName="/ppt/notesSlides/notesSlide50.xml" ContentType="application/vnd.openxmlformats-officedocument.presentationml.notesSlide+xml"/>
  <Override PartName="/ppt/embeddings/oleObject30.bin" ContentType="application/vnd.openxmlformats-officedocument.oleObject"/>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embeddings/oleObject34.bin" ContentType="application/vnd.openxmlformats-officedocument.oleObject"/>
  <Override PartName="/ppt/notesSlides/notesSlide61.xml" ContentType="application/vnd.openxmlformats-officedocument.presentationml.notesSlide+xml"/>
  <Override PartName="/ppt/notesSlides/notesSlide62.xml" ContentType="application/vnd.openxmlformats-officedocument.presentationml.notesSlide+xml"/>
  <Override PartName="/ppt/embeddings/oleObject35.bin" ContentType="application/vnd.openxmlformats-officedocument.oleObject"/>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81"/>
  </p:notesMasterIdLst>
  <p:sldIdLst>
    <p:sldId id="256" r:id="rId2"/>
    <p:sldId id="311" r:id="rId3"/>
    <p:sldId id="368" r:id="rId4"/>
    <p:sldId id="369" r:id="rId5"/>
    <p:sldId id="366" r:id="rId6"/>
    <p:sldId id="389" r:id="rId7"/>
    <p:sldId id="375" r:id="rId8"/>
    <p:sldId id="376" r:id="rId9"/>
    <p:sldId id="377" r:id="rId10"/>
    <p:sldId id="378" r:id="rId11"/>
    <p:sldId id="381" r:id="rId12"/>
    <p:sldId id="382" r:id="rId13"/>
    <p:sldId id="383" r:id="rId14"/>
    <p:sldId id="384" r:id="rId15"/>
    <p:sldId id="386" r:id="rId16"/>
    <p:sldId id="390" r:id="rId17"/>
    <p:sldId id="364" r:id="rId18"/>
    <p:sldId id="340" r:id="rId19"/>
    <p:sldId id="365" r:id="rId20"/>
    <p:sldId id="330" r:id="rId21"/>
    <p:sldId id="270" r:id="rId22"/>
    <p:sldId id="367" r:id="rId23"/>
    <p:sldId id="317" r:id="rId24"/>
    <p:sldId id="318" r:id="rId25"/>
    <p:sldId id="328" r:id="rId26"/>
    <p:sldId id="319" r:id="rId27"/>
    <p:sldId id="322" r:id="rId28"/>
    <p:sldId id="323" r:id="rId29"/>
    <p:sldId id="325" r:id="rId30"/>
    <p:sldId id="361" r:id="rId31"/>
    <p:sldId id="360" r:id="rId32"/>
    <p:sldId id="362" r:id="rId33"/>
    <p:sldId id="292" r:id="rId34"/>
    <p:sldId id="307" r:id="rId35"/>
    <p:sldId id="293" r:id="rId36"/>
    <p:sldId id="308" r:id="rId37"/>
    <p:sldId id="287" r:id="rId38"/>
    <p:sldId id="282" r:id="rId39"/>
    <p:sldId id="310" r:id="rId40"/>
    <p:sldId id="286" r:id="rId41"/>
    <p:sldId id="299" r:id="rId42"/>
    <p:sldId id="339" r:id="rId43"/>
    <p:sldId id="289" r:id="rId44"/>
    <p:sldId id="372" r:id="rId45"/>
    <p:sldId id="373" r:id="rId46"/>
    <p:sldId id="345" r:id="rId47"/>
    <p:sldId id="346" r:id="rId48"/>
    <p:sldId id="349" r:id="rId49"/>
    <p:sldId id="350" r:id="rId50"/>
    <p:sldId id="351" r:id="rId51"/>
    <p:sldId id="352" r:id="rId52"/>
    <p:sldId id="353" r:id="rId53"/>
    <p:sldId id="354" r:id="rId54"/>
    <p:sldId id="363" r:id="rId55"/>
    <p:sldId id="355" r:id="rId56"/>
    <p:sldId id="356" r:id="rId57"/>
    <p:sldId id="327" r:id="rId58"/>
    <p:sldId id="370" r:id="rId59"/>
    <p:sldId id="371" r:id="rId60"/>
    <p:sldId id="385" r:id="rId61"/>
    <p:sldId id="334" r:id="rId62"/>
    <p:sldId id="335" r:id="rId63"/>
    <p:sldId id="348" r:id="rId64"/>
    <p:sldId id="374" r:id="rId65"/>
    <p:sldId id="387" r:id="rId66"/>
    <p:sldId id="388" r:id="rId67"/>
    <p:sldId id="342" r:id="rId68"/>
    <p:sldId id="343" r:id="rId69"/>
    <p:sldId id="272" r:id="rId70"/>
    <p:sldId id="273" r:id="rId71"/>
    <p:sldId id="359" r:id="rId72"/>
    <p:sldId id="336" r:id="rId73"/>
    <p:sldId id="337" r:id="rId74"/>
    <p:sldId id="314" r:id="rId75"/>
    <p:sldId id="315" r:id="rId76"/>
    <p:sldId id="347" r:id="rId77"/>
    <p:sldId id="357" r:id="rId78"/>
    <p:sldId id="358" r:id="rId79"/>
    <p:sldId id="303" r:id="rId8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5199F"/>
    <a:srgbClr val="FFF6B7"/>
    <a:srgbClr val="66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061" autoAdjust="0"/>
  </p:normalViewPr>
  <p:slideViewPr>
    <p:cSldViewPr>
      <p:cViewPr>
        <p:scale>
          <a:sx n="150" d="100"/>
          <a:sy n="150" d="100"/>
        </p:scale>
        <p:origin x="-2192" y="-1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0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notesMaster" Target="notesMasters/notesMaster1.xml"/><Relationship Id="rId82" Type="http://schemas.openxmlformats.org/officeDocument/2006/relationships/printerSettings" Target="printerSettings/printerSettings1.bin"/><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image" Target="../media/image3.emf"/><Relationship Id="rId2"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emf"/><Relationship Id="rId2" Type="http://schemas.openxmlformats.org/officeDocument/2006/relationships/image" Target="../media/image4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2.emf"/><Relationship Id="rId2" Type="http://schemas.openxmlformats.org/officeDocument/2006/relationships/image" Target="../media/image43.emf"/><Relationship Id="rId3" Type="http://schemas.openxmlformats.org/officeDocument/2006/relationships/image" Target="../media/image4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emf"/><Relationship Id="rId3"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6.emf"/><Relationship Id="rId2" Type="http://schemas.openxmlformats.org/officeDocument/2006/relationships/image" Target="../media/image57.emf"/><Relationship Id="rId3" Type="http://schemas.openxmlformats.org/officeDocument/2006/relationships/image" Target="../media/image5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 Id="rId3"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mbria"/>
                <a:ea typeface="Calibri"/>
              </a:defRPr>
            </a:lvl1pPr>
          </a:lstStyle>
          <a:p>
            <a:endParaRPr lang="ja-JP" altLang="en-US" dirty="0"/>
          </a:p>
        </p:txBody>
      </p:sp>
      <p:sp>
        <p:nvSpPr>
          <p:cNvPr id="593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mbria"/>
                <a:ea typeface="Calibri"/>
              </a:defRPr>
            </a:lvl1pPr>
          </a:lstStyle>
          <a:p>
            <a:endParaRPr lang="ja-JP" alt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93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mbria"/>
                <a:ea typeface="Calibri"/>
              </a:defRPr>
            </a:lvl1pPr>
          </a:lstStyle>
          <a:p>
            <a:endParaRPr lang="ja-JP" altLang="en-US" dirty="0"/>
          </a:p>
        </p:txBody>
      </p:sp>
      <p:sp>
        <p:nvSpPr>
          <p:cNvPr id="593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mbria"/>
              </a:defRPr>
            </a:lvl1pPr>
          </a:lstStyle>
          <a:p>
            <a:pPr>
              <a:defRPr/>
            </a:pPr>
            <a:fld id="{56FE6ED6-DD54-1A41-B50B-798AA9332AE7}" type="slidenum">
              <a:rPr lang="en-US" smtClean="0"/>
              <a:pPr>
                <a:defRPr/>
              </a:pPr>
              <a:t>‹#›</a:t>
            </a:fld>
            <a:endParaRPr lang="en-US" dirty="0"/>
          </a:p>
        </p:txBody>
      </p:sp>
    </p:spTree>
    <p:extLst>
      <p:ext uri="{BB962C8B-B14F-4D97-AF65-F5344CB8AC3E}">
        <p14:creationId xmlns:p14="http://schemas.microsoft.com/office/powerpoint/2010/main" val="39144543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mbria"/>
        <a:ea typeface="Calibri"/>
        <a:cs typeface="Calibri"/>
      </a:defRPr>
    </a:lvl1pPr>
    <a:lvl2pPr marL="457200" algn="l" rtl="0" eaLnBrk="0" fontAlgn="base" hangingPunct="0">
      <a:spcBef>
        <a:spcPct val="30000"/>
      </a:spcBef>
      <a:spcAft>
        <a:spcPct val="0"/>
      </a:spcAft>
      <a:defRPr sz="1200" kern="1200">
        <a:solidFill>
          <a:schemeClr val="tx1"/>
        </a:solidFill>
        <a:latin typeface="Cambria"/>
        <a:ea typeface="Calibri"/>
        <a:cs typeface="+mn-cs"/>
      </a:defRPr>
    </a:lvl2pPr>
    <a:lvl3pPr marL="914400" algn="l" rtl="0" eaLnBrk="0" fontAlgn="base" hangingPunct="0">
      <a:spcBef>
        <a:spcPct val="30000"/>
      </a:spcBef>
      <a:spcAft>
        <a:spcPct val="0"/>
      </a:spcAft>
      <a:defRPr sz="1200" kern="1200">
        <a:solidFill>
          <a:schemeClr val="tx1"/>
        </a:solidFill>
        <a:latin typeface="Cambria"/>
        <a:ea typeface="Calibri"/>
        <a:cs typeface="+mn-cs"/>
      </a:defRPr>
    </a:lvl3pPr>
    <a:lvl4pPr marL="1371600" algn="l" rtl="0" eaLnBrk="0" fontAlgn="base" hangingPunct="0">
      <a:spcBef>
        <a:spcPct val="30000"/>
      </a:spcBef>
      <a:spcAft>
        <a:spcPct val="0"/>
      </a:spcAft>
      <a:defRPr sz="1200" kern="1200">
        <a:solidFill>
          <a:schemeClr val="tx1"/>
        </a:solidFill>
        <a:latin typeface="Cambria"/>
        <a:ea typeface="Calibri"/>
        <a:cs typeface="+mn-cs"/>
      </a:defRPr>
    </a:lvl4pPr>
    <a:lvl5pPr marL="1828800" algn="l" rtl="0" eaLnBrk="0" fontAlgn="base" hangingPunct="0">
      <a:spcBef>
        <a:spcPct val="30000"/>
      </a:spcBef>
      <a:spcAft>
        <a:spcPct val="0"/>
      </a:spcAft>
      <a:defRPr sz="1200" kern="1200">
        <a:solidFill>
          <a:schemeClr val="tx1"/>
        </a:solidFill>
        <a:latin typeface="Cambria"/>
        <a:ea typeface="Calibri"/>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B157478-AE27-2E4A-B601-0C060515CFB4}" type="slidenum">
              <a:rPr lang="en-US" altLang="ja-JP">
                <a:ea typeface="Calibri"/>
              </a:rPr>
              <a:pPr/>
              <a:t>1</a:t>
            </a:fld>
            <a:endParaRPr lang="en-US" altLang="ja-JP" dirty="0">
              <a:ea typeface="Calibri"/>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56F89D-F5E3-8F45-8572-B61FEAD3C913}" type="slidenum">
              <a:rPr lang="en-US"/>
              <a:pPr/>
              <a:t>14</a:t>
            </a:fld>
            <a:endParaRPr lang="en-US"/>
          </a:p>
        </p:txBody>
      </p:sp>
      <p:sp>
        <p:nvSpPr>
          <p:cNvPr id="164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4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56F89D-F5E3-8F45-8572-B61FEAD3C913}" type="slidenum">
              <a:rPr lang="en-US"/>
              <a:pPr/>
              <a:t>15</a:t>
            </a:fld>
            <a:endParaRPr lang="en-US"/>
          </a:p>
        </p:txBody>
      </p:sp>
      <p:sp>
        <p:nvSpPr>
          <p:cNvPr id="164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4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D35F5026-C069-B640-9A87-B311918B178D}" type="slidenum">
              <a:rPr lang="en-US" altLang="ja-JP">
                <a:ea typeface="Calibri"/>
              </a:rPr>
              <a:pPr/>
              <a:t>17</a:t>
            </a:fld>
            <a:endParaRPr lang="en-US" altLang="ja-JP" dirty="0">
              <a:ea typeface="Calibri"/>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B23149AD-F528-BD40-97A0-D943B51E388C}" type="slidenum">
              <a:rPr lang="en-US" altLang="ja-JP">
                <a:ea typeface="Calibri"/>
              </a:rPr>
              <a:pPr/>
              <a:t>18</a:t>
            </a:fld>
            <a:endParaRPr lang="en-US" altLang="ja-JP" dirty="0">
              <a:ea typeface="Calibri"/>
            </a:endParaRPr>
          </a:p>
        </p:txBody>
      </p:sp>
      <p:sp>
        <p:nvSpPr>
          <p:cNvPr id="21507" name="Rectangle 1026"/>
          <p:cNvSpPr>
            <a:spLocks noGrp="1" noRot="1" noChangeAspect="1" noChangeArrowheads="1" noTextEdit="1"/>
          </p:cNvSpPr>
          <p:nvPr>
            <p:ph type="sldImg"/>
          </p:nvPr>
        </p:nvSpPr>
        <p:spPr>
          <a:ln/>
        </p:spPr>
      </p:sp>
      <p:sp>
        <p:nvSpPr>
          <p:cNvPr id="21508" name="Rectangle 1027"/>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DAE4554-A9E3-BE4B-8F9E-57C35A699656}" type="slidenum">
              <a:rPr lang="en-US" altLang="ja-JP">
                <a:ea typeface="Calibri"/>
              </a:rPr>
              <a:pPr/>
              <a:t>20</a:t>
            </a:fld>
            <a:endParaRPr lang="en-US" altLang="ja-JP" dirty="0">
              <a:ea typeface="Calibri"/>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983CA125-0B65-E446-85EA-3E6B384E66BD}" type="slidenum">
              <a:rPr lang="en-US" altLang="ja-JP">
                <a:ea typeface="Calibri"/>
              </a:rPr>
              <a:pPr/>
              <a:t>21</a:t>
            </a:fld>
            <a:endParaRPr lang="en-US" altLang="ja-JP" dirty="0">
              <a:ea typeface="Calibri"/>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US" altLang="ja-JP"/>
              <a:t>Point = rotation superimposes the object on itself</a:t>
            </a:r>
          </a:p>
          <a:p>
            <a:endParaRPr lang="en-US" altLang="ja-JP"/>
          </a:p>
          <a:p>
            <a:r>
              <a:rPr lang="en-US" altLang="ja-JP"/>
              <a:t>Order of the rotation axis is the number of times you can do this in a complete turn (2π)</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356F6A0-8B8E-5241-91E6-7AE86DB779DA}" type="slidenum">
              <a:rPr lang="en-US" altLang="ja-JP">
                <a:ea typeface="Calibri"/>
              </a:rPr>
              <a:pPr/>
              <a:t>23</a:t>
            </a:fld>
            <a:endParaRPr lang="en-US" altLang="ja-JP" dirty="0">
              <a:ea typeface="Calibri"/>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7A88D62-9820-9242-84CF-7ADCFE48629F}" type="slidenum">
              <a:rPr lang="en-US" altLang="ja-JP">
                <a:ea typeface="Calibri"/>
              </a:rPr>
              <a:pPr/>
              <a:t>24</a:t>
            </a:fld>
            <a:endParaRPr lang="en-US" altLang="ja-JP" dirty="0">
              <a:ea typeface="Calibri"/>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1DFCD984-EEE3-704C-A014-126A4F23DE85}" type="slidenum">
              <a:rPr lang="en-US" altLang="ja-JP">
                <a:ea typeface="Calibri"/>
              </a:rPr>
              <a:pPr/>
              <a:t>25</a:t>
            </a:fld>
            <a:endParaRPr lang="en-US" altLang="ja-JP" dirty="0">
              <a:ea typeface="Calibri"/>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B3655CB-7461-584C-8CAA-6ADAA70964A1}" type="slidenum">
              <a:rPr lang="en-US" altLang="ja-JP">
                <a:ea typeface="Calibri"/>
              </a:rPr>
              <a:pPr/>
              <a:t>26</a:t>
            </a:fld>
            <a:endParaRPr lang="en-US" altLang="ja-JP" dirty="0">
              <a:ea typeface="Calibri"/>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D871F1E-C02C-C84C-B37C-6D74798B220B}" type="slidenum">
              <a:rPr lang="en-US" altLang="ja-JP">
                <a:ea typeface="Calibri"/>
              </a:rPr>
              <a:pPr/>
              <a:t>2</a:t>
            </a:fld>
            <a:endParaRPr lang="en-US" altLang="ja-JP" dirty="0">
              <a:ea typeface="Calibri"/>
            </a:endParaRPr>
          </a:p>
        </p:txBody>
      </p:sp>
      <p:sp>
        <p:nvSpPr>
          <p:cNvPr id="17411" name="Rectangle 1026"/>
          <p:cNvSpPr>
            <a:spLocks noGrp="1" noRot="1" noChangeAspect="1" noChangeArrowheads="1" noTextEdit="1"/>
          </p:cNvSpPr>
          <p:nvPr>
            <p:ph type="sldImg"/>
          </p:nvPr>
        </p:nvSpPr>
        <p:spPr>
          <a:ln/>
        </p:spPr>
      </p:sp>
      <p:sp>
        <p:nvSpPr>
          <p:cNvPr id="17412" name="Rectangle 1027"/>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F10A1CB-D89C-E84A-BC22-E279EF68105C}" type="slidenum">
              <a:rPr lang="en-US" altLang="ja-JP">
                <a:ea typeface="Calibri"/>
              </a:rPr>
              <a:pPr/>
              <a:t>27</a:t>
            </a:fld>
            <a:endParaRPr lang="en-US" altLang="ja-JP" dirty="0">
              <a:ea typeface="Calibri"/>
            </a:endParaRPr>
          </a:p>
        </p:txBody>
      </p:sp>
      <p:sp>
        <p:nvSpPr>
          <p:cNvPr id="37891"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BCFA795-4A93-5F42-B074-3D831F3169AD}" type="slidenum">
              <a:rPr lang="en-US" altLang="ja-JP">
                <a:ea typeface="Calibri"/>
              </a:rPr>
              <a:pPr/>
              <a:t>28</a:t>
            </a:fld>
            <a:endParaRPr lang="en-US" altLang="ja-JP" dirty="0">
              <a:ea typeface="Calibri"/>
            </a:endParaRPr>
          </a:p>
        </p:txBody>
      </p:sp>
      <p:sp>
        <p:nvSpPr>
          <p:cNvPr id="39939" name="Rectangle 1026"/>
          <p:cNvSpPr>
            <a:spLocks noGrp="1" noRot="1" noChangeAspect="1" noChangeArrowheads="1" noTextEdit="1"/>
          </p:cNvSpPr>
          <p:nvPr>
            <p:ph type="sldImg"/>
          </p:nvPr>
        </p:nvSpPr>
        <p:spPr>
          <a:ln/>
        </p:spPr>
      </p:sp>
      <p:sp>
        <p:nvSpPr>
          <p:cNvPr id="39940" name="Rectangle 1027"/>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2EAC532-01BD-0B4B-B7B4-D9CF0C288A27}" type="slidenum">
              <a:rPr lang="en-US" altLang="ja-JP">
                <a:ea typeface="Calibri"/>
              </a:rPr>
              <a:pPr/>
              <a:t>29</a:t>
            </a:fld>
            <a:endParaRPr lang="en-US" altLang="ja-JP" dirty="0">
              <a:ea typeface="Calibri"/>
            </a:endParaRPr>
          </a:p>
        </p:txBody>
      </p:sp>
      <p:sp>
        <p:nvSpPr>
          <p:cNvPr id="41987" name="Rectangle 1026"/>
          <p:cNvSpPr>
            <a:spLocks noGrp="1" noRot="1" noChangeAspect="1" noChangeArrowheads="1" noTextEdit="1"/>
          </p:cNvSpPr>
          <p:nvPr>
            <p:ph type="sldImg"/>
          </p:nvPr>
        </p:nvSpPr>
        <p:spPr>
          <a:ln/>
        </p:spPr>
      </p:sp>
      <p:sp>
        <p:nvSpPr>
          <p:cNvPr id="41988" name="Rectangle 1027"/>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A7CFD43-F90C-054B-91D5-E3D5287DFFAD}" type="slidenum">
              <a:rPr lang="en-US" altLang="ja-JP">
                <a:ea typeface="Calibri"/>
              </a:rPr>
              <a:pPr/>
              <a:t>30</a:t>
            </a:fld>
            <a:endParaRPr lang="en-US" altLang="ja-JP" dirty="0">
              <a:ea typeface="Calibri"/>
            </a:endParaRPr>
          </a:p>
        </p:txBody>
      </p:sp>
      <p:sp>
        <p:nvSpPr>
          <p:cNvPr id="46083" name="Rectangle 1026"/>
          <p:cNvSpPr>
            <a:spLocks noGrp="1" noRot="1" noChangeAspect="1" noChangeArrowheads="1"/>
          </p:cNvSpPr>
          <p:nvPr>
            <p:ph type="sldImg"/>
          </p:nvPr>
        </p:nvSpPr>
        <p:spPr>
          <a:solidFill>
            <a:srgbClr val="FFFFFF"/>
          </a:solidFill>
          <a:ln/>
        </p:spPr>
      </p:sp>
      <p:sp>
        <p:nvSpPr>
          <p:cNvPr id="46084" name="Rectangle 1027"/>
          <p:cNvSpPr>
            <a:spLocks noGrp="1" noChangeArrowheads="1"/>
          </p:cNvSpPr>
          <p:nvPr>
            <p:ph type="body" idx="1"/>
          </p:nvPr>
        </p:nvSpPr>
        <p:spPr>
          <a:solidFill>
            <a:srgbClr val="FFFFFF"/>
          </a:solidFill>
          <a:ln>
            <a:solidFill>
              <a:srgbClr val="000000"/>
            </a:solidFill>
          </a:ln>
        </p:spPr>
        <p:txBody>
          <a:bodyPr/>
          <a:lstStyle/>
          <a:p>
            <a:r>
              <a:rPr lang="en-US" altLang="ja-JP"/>
              <a:t>Shows the 3 related regions in the box: also the way in which COD sections at constant phi-2 expose different parts of the 3 subregions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5A1E8E9-4D3A-6449-B135-200F4DFEFF4E}" type="slidenum">
              <a:rPr lang="en-US" altLang="ja-JP">
                <a:ea typeface="Calibri"/>
              </a:rPr>
              <a:pPr/>
              <a:t>31</a:t>
            </a:fld>
            <a:endParaRPr lang="en-US" altLang="ja-JP" dirty="0">
              <a:ea typeface="Calibri"/>
            </a:endParaRPr>
          </a:p>
        </p:txBody>
      </p:sp>
      <p:sp>
        <p:nvSpPr>
          <p:cNvPr id="44035" name="Rectangle 1026"/>
          <p:cNvSpPr>
            <a:spLocks noGrp="1" noRot="1" noChangeAspect="1" noChangeArrowheads="1"/>
          </p:cNvSpPr>
          <p:nvPr>
            <p:ph type="sldImg"/>
          </p:nvPr>
        </p:nvSpPr>
        <p:spPr>
          <a:solidFill>
            <a:srgbClr val="FFFFFF"/>
          </a:solidFill>
          <a:ln/>
        </p:spPr>
      </p:sp>
      <p:sp>
        <p:nvSpPr>
          <p:cNvPr id="44036" name="Rectangle 1027"/>
          <p:cNvSpPr>
            <a:spLocks noGrp="1" noChangeArrowheads="1"/>
          </p:cNvSpPr>
          <p:nvPr>
            <p:ph type="body" idx="1"/>
          </p:nvPr>
        </p:nvSpPr>
        <p:spPr>
          <a:solidFill>
            <a:srgbClr val="FFFFFF"/>
          </a:solidFill>
          <a:ln>
            <a:solidFill>
              <a:srgbClr val="000000"/>
            </a:solidFill>
          </a:ln>
        </p:spPr>
        <p:txBody>
          <a:bodyPr/>
          <a:lstStyle/>
          <a:p>
            <a:r>
              <a:rPr lang="en-US" altLang="ja-JP"/>
              <a:t>Effect of the triad; also showing the distortion at low cap-Phi</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FAD11CB-023F-1746-9E6C-7CE86B163F47}" type="slidenum">
              <a:rPr lang="en-US" altLang="ja-JP">
                <a:ea typeface="Calibri"/>
              </a:rPr>
              <a:pPr/>
              <a:t>32</a:t>
            </a:fld>
            <a:endParaRPr lang="en-US" altLang="ja-JP" dirty="0">
              <a:ea typeface="Calibri"/>
            </a:endParaRPr>
          </a:p>
        </p:txBody>
      </p:sp>
      <p:sp>
        <p:nvSpPr>
          <p:cNvPr id="48131" name="Rectangle 1026"/>
          <p:cNvSpPr>
            <a:spLocks noGrp="1" noRot="1" noChangeAspect="1" noChangeArrowheads="1"/>
          </p:cNvSpPr>
          <p:nvPr>
            <p:ph type="sldImg"/>
          </p:nvPr>
        </p:nvSpPr>
        <p:spPr>
          <a:solidFill>
            <a:srgbClr val="FFFFFF"/>
          </a:solidFill>
          <a:ln/>
        </p:spPr>
      </p:sp>
      <p:sp>
        <p:nvSpPr>
          <p:cNvPr id="48132" name="Rectangle 1027"/>
          <p:cNvSpPr>
            <a:spLocks noGrp="1" noChangeArrowheads="1"/>
          </p:cNvSpPr>
          <p:nvPr>
            <p:ph type="body" idx="1"/>
          </p:nvPr>
        </p:nvSpPr>
        <p:spPr>
          <a:solidFill>
            <a:srgbClr val="FFFFFF"/>
          </a:solidFill>
          <a:ln>
            <a:solidFill>
              <a:srgbClr val="000000"/>
            </a:solidFill>
          </a:ln>
        </p:spPr>
        <p:txBody>
          <a:bodyPr/>
          <a:lstStyle/>
          <a:p>
            <a:r>
              <a:rPr lang="en-US" altLang="ja-JP"/>
              <a:t>Just one component, with a spread!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9BB0DC1-B014-984E-B7BD-05BEB94FC43C}" type="slidenum">
              <a:rPr lang="en-US" altLang="ja-JP">
                <a:ea typeface="Calibri"/>
              </a:rPr>
              <a:pPr/>
              <a:t>33</a:t>
            </a:fld>
            <a:endParaRPr lang="en-US" altLang="ja-JP" dirty="0">
              <a:ea typeface="Calibri"/>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altLang="ja-JP"/>
              <a:t>Note the way in which points are related to one another by symmetry elements: note that the section angle also changes!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7F5C1D3-5259-D442-B439-9D38FC8CF9D6}" type="slidenum">
              <a:rPr lang="en-US" altLang="ja-JP">
                <a:ea typeface="Calibri"/>
              </a:rPr>
              <a:pPr/>
              <a:t>34</a:t>
            </a:fld>
            <a:endParaRPr lang="en-US" altLang="ja-JP" dirty="0">
              <a:ea typeface="Calibri"/>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altLang="ja-JP"/>
              <a:t>from the Texture Tables, showing the representation with screw diads.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BE08DBD-F543-2443-BA60-FCED056635B2}" type="slidenum">
              <a:rPr lang="en-US" altLang="ja-JP">
                <a:ea typeface="Calibri"/>
              </a:rPr>
              <a:pPr/>
              <a:t>35</a:t>
            </a:fld>
            <a:endParaRPr lang="en-US" altLang="ja-JP" dirty="0">
              <a:ea typeface="Calibri"/>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altLang="ja-JP"/>
              <a:t>Several types of symmetry element illustrated, including the triad. Different shading of the points indicates different depths in phi-1</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02F1A0E-056E-3045-96F4-D0626E1F6E84}" type="slidenum">
              <a:rPr lang="en-US" altLang="ja-JP">
                <a:ea typeface="Calibri"/>
              </a:rPr>
              <a:pPr/>
              <a:t>36</a:t>
            </a:fld>
            <a:endParaRPr lang="en-US" altLang="ja-JP" dirty="0">
              <a:ea typeface="Calibri"/>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altLang="ja-JP"/>
              <a:t>This Texture Tables picture shows the situation for crystal symmetry.  “H” indicates the sub-space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F6586-EB53-FF43-98BC-62B6DAFC8943}" type="slidenum">
              <a:rPr lang="en-US"/>
              <a:pPr/>
              <a:t>7</a:t>
            </a:fld>
            <a:endParaRPr lang="en-US"/>
          </a:p>
        </p:txBody>
      </p:sp>
      <p:sp>
        <p:nvSpPr>
          <p:cNvPr id="142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2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56900BB-EEC3-7546-9AB2-99C0E94B317E}" type="slidenum">
              <a:rPr lang="en-US" altLang="ja-JP">
                <a:ea typeface="Calibri"/>
              </a:rPr>
              <a:pPr/>
              <a:t>37</a:t>
            </a:fld>
            <a:endParaRPr lang="en-US" altLang="ja-JP" dirty="0">
              <a:ea typeface="Calibri"/>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3CAB202-CD00-634F-B854-F3FE5C86E925}" type="slidenum">
              <a:rPr lang="en-US" altLang="ja-JP">
                <a:ea typeface="Calibri"/>
              </a:rPr>
              <a:pPr/>
              <a:t>38</a:t>
            </a:fld>
            <a:endParaRPr lang="en-US" altLang="ja-JP" dirty="0">
              <a:ea typeface="Calibri"/>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altLang="ja-JP"/>
              <a:t>Careful again: later we see that it is not this simple.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33DC48F-A708-1646-823C-A75FF9F47DB1}" type="slidenum">
              <a:rPr lang="en-US" altLang="ja-JP">
                <a:ea typeface="Calibri"/>
              </a:rPr>
              <a:pPr/>
              <a:t>39</a:t>
            </a:fld>
            <a:endParaRPr lang="en-US" altLang="ja-JP" dirty="0">
              <a:ea typeface="Calibri"/>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764792E-DAFB-0345-994D-10FD2044261A}" type="slidenum">
              <a:rPr lang="en-US" altLang="ja-JP">
                <a:ea typeface="Calibri"/>
              </a:rPr>
              <a:pPr/>
              <a:t>40</a:t>
            </a:fld>
            <a:endParaRPr lang="en-US" altLang="ja-JP" dirty="0">
              <a:ea typeface="Calibri"/>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altLang="ja-JP"/>
              <a:t>Discuss what happens when a point lies on the edge of the box and therefore coincides with a symmetry element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05DFA32-9585-114A-A211-AB8015696237}" type="slidenum">
              <a:rPr lang="en-US" altLang="ja-JP">
                <a:ea typeface="Calibri"/>
              </a:rPr>
              <a:pPr/>
              <a:t>41</a:t>
            </a:fld>
            <a:endParaRPr lang="en-US" altLang="ja-JP" dirty="0">
              <a:ea typeface="Calibri"/>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altLang="ja-JP"/>
              <a:t>Brass lies on the edge with phi-2 = 0 or 90, therefore subject to crystal symmetry; also Goss.  Copper lies on phi1=90 edge, therefore subject to lower sample symmetry.  Even though phe1 and phi2 both limited to 0-90°, they do not have equivalent symmetries.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230750A-2BF0-C24E-8F7A-52A360644883}" type="slidenum">
              <a:rPr lang="en-US" altLang="ja-JP">
                <a:ea typeface="Calibri"/>
              </a:rPr>
              <a:pPr/>
              <a:t>43</a:t>
            </a:fld>
            <a:endParaRPr lang="en-US" altLang="ja-JP" dirty="0">
              <a:ea typeface="Calibri"/>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altLang="ja-JP"/>
              <a:t>repeat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912B3E8-CD62-6043-AD72-4B7BE1BAA1B8}" type="slidenum">
              <a:rPr lang="en-US" altLang="ja-JP">
                <a:ea typeface="Calibri"/>
              </a:rPr>
              <a:pPr/>
              <a:t>47</a:t>
            </a:fld>
            <a:endParaRPr lang="en-US" altLang="ja-JP" dirty="0">
              <a:ea typeface="Calibri"/>
            </a:endParaRPr>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r>
              <a:rPr lang="en-US" altLang="ja-JP"/>
              <a:t>objective is to relate the physical characteristics of rotation axes to a convenient mathematical form</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B7E5F250-DEC6-734C-B62F-4BD1F087C8EC}" type="slidenum">
              <a:rPr lang="en-US" altLang="ja-JP">
                <a:ea typeface="Calibri"/>
              </a:rPr>
              <a:pPr/>
              <a:t>48</a:t>
            </a:fld>
            <a:endParaRPr lang="en-US" altLang="ja-JP" dirty="0">
              <a:ea typeface="Calibri"/>
            </a:endParaRPr>
          </a:p>
        </p:txBody>
      </p:sp>
      <p:sp>
        <p:nvSpPr>
          <p:cNvPr id="78851" name="Rectangle 1026"/>
          <p:cNvSpPr>
            <a:spLocks noGrp="1" noRot="1" noChangeAspect="1" noChangeArrowheads="1" noTextEdit="1"/>
          </p:cNvSpPr>
          <p:nvPr>
            <p:ph type="sldImg"/>
          </p:nvPr>
        </p:nvSpPr>
        <p:spPr>
          <a:ln/>
        </p:spPr>
      </p:sp>
      <p:sp>
        <p:nvSpPr>
          <p:cNvPr id="78852" name="Rectangle 1027"/>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FB3CAC2-E887-4B4A-81C8-46DBCECCD958}" type="slidenum">
              <a:rPr lang="en-US" altLang="ja-JP">
                <a:ea typeface="Calibri"/>
              </a:rPr>
              <a:pPr/>
              <a:t>49</a:t>
            </a:fld>
            <a:endParaRPr lang="en-US" altLang="ja-JP" dirty="0">
              <a:ea typeface="Calibri"/>
            </a:endParaRPr>
          </a:p>
        </p:txBody>
      </p:sp>
      <p:sp>
        <p:nvSpPr>
          <p:cNvPr id="80899" name="Rectangle 1026"/>
          <p:cNvSpPr>
            <a:spLocks noGrp="1" noRot="1" noChangeAspect="1" noChangeArrowheads="1" noTextEdit="1"/>
          </p:cNvSpPr>
          <p:nvPr>
            <p:ph type="sldImg"/>
          </p:nvPr>
        </p:nvSpPr>
        <p:spPr>
          <a:ln/>
        </p:spPr>
      </p:sp>
      <p:sp>
        <p:nvSpPr>
          <p:cNvPr id="80900" name="Rectangle 1027"/>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387A1DF-1FB4-964B-8DEB-E0733EEA424C}" type="slidenum">
              <a:rPr lang="en-US" altLang="ja-JP">
                <a:ea typeface="Calibri"/>
              </a:rPr>
              <a:pPr/>
              <a:t>50</a:t>
            </a:fld>
            <a:endParaRPr lang="en-US" altLang="ja-JP" dirty="0">
              <a:ea typeface="Calibri"/>
            </a:endParaRPr>
          </a:p>
        </p:txBody>
      </p:sp>
      <p:sp>
        <p:nvSpPr>
          <p:cNvPr id="82947" name="Rectangle 2"/>
          <p:cNvSpPr>
            <a:spLocks noGrp="1" noRot="1" noChangeAspect="1" noChangeArrowheads="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r>
              <a:rPr lang="en-US" altLang="ja-JP" dirty="0"/>
              <a:t>Complicated slide with much data.  Illustrates the different matrices used.  Note that the coefficients for the 6-fold rotation axes do not have unit values.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64830F-1529-3D4B-8255-C49849BFC346}" type="slidenum">
              <a:rPr lang="en-US"/>
              <a:pPr/>
              <a:t>8</a:t>
            </a:fld>
            <a:endParaRPr lang="en-US"/>
          </a:p>
        </p:txBody>
      </p:sp>
      <p:sp>
        <p:nvSpPr>
          <p:cNvPr id="1443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43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ABE620C-C5C3-BB40-9F30-D417FFDA1879}" type="slidenum">
              <a:rPr lang="en-US" altLang="ja-JP">
                <a:ea typeface="Calibri"/>
              </a:rPr>
              <a:pPr/>
              <a:t>51</a:t>
            </a:fld>
            <a:endParaRPr lang="en-US" altLang="ja-JP" dirty="0">
              <a:ea typeface="Calibri"/>
            </a:endParaRPr>
          </a:p>
        </p:txBody>
      </p:sp>
      <p:sp>
        <p:nvSpPr>
          <p:cNvPr id="84995" name="Rectangle 2"/>
          <p:cNvSpPr>
            <a:spLocks noGrp="1" noRot="1" noChangeAspect="1" noChangeArrowheads="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r>
              <a:rPr lang="en-US" altLang="ja-JP"/>
              <a:t>The various symmetry elements have many different names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8C9A9A5-FA32-B940-BCE3-D46522F46253}" type="slidenum">
              <a:rPr lang="en-US" altLang="ja-JP">
                <a:ea typeface="Calibri"/>
              </a:rPr>
              <a:pPr/>
              <a:t>52</a:t>
            </a:fld>
            <a:endParaRPr lang="en-US" altLang="ja-JP" dirty="0">
              <a:ea typeface="Calibri"/>
            </a:endParaRPr>
          </a:p>
        </p:txBody>
      </p:sp>
      <p:sp>
        <p:nvSpPr>
          <p:cNvPr id="87043" name="Rectangle 2"/>
          <p:cNvSpPr>
            <a:spLocks noGrp="1" noRot="1" noChangeAspect="1" noChangeArrowheads="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r>
              <a:rPr lang="en-US" altLang="ja-JP"/>
              <a:t>We use matrix multiplication to operate on an orientation, I.e. applying the symmetry operator produces a NEW orientation that is physically equivalent to the old one.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B74619C-09CB-2948-8883-6170D4AAF386}" type="slidenum">
              <a:rPr lang="en-US" altLang="ja-JP">
                <a:ea typeface="Calibri"/>
              </a:rPr>
              <a:pPr/>
              <a:t>53</a:t>
            </a:fld>
            <a:endParaRPr lang="en-US" altLang="ja-JP" dirty="0">
              <a:ea typeface="Calibri"/>
            </a:endParaRPr>
          </a:p>
        </p:txBody>
      </p:sp>
      <p:sp>
        <p:nvSpPr>
          <p:cNvPr id="89091" name="Rectangle 2"/>
          <p:cNvSpPr>
            <a:spLocks noGrp="1" noRot="1" noChangeAspect="1" noChangeArrowheads="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p:spPr>
        <p:txBody>
          <a:bodyPr/>
          <a:lstStyle/>
          <a:p>
            <a:r>
              <a:rPr lang="en-US" altLang="ja-JP"/>
              <a:t>Rotate the Goss component by a 2 fold axis on Z.</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p:cNvSpPr>
          <p:nvPr>
            <p:ph type="sldImg"/>
          </p:nvPr>
        </p:nvSpPr>
        <p:spPr>
          <a:ln/>
        </p:spPr>
      </p:sp>
      <p:sp>
        <p:nvSpPr>
          <p:cNvPr id="91139" name="Notes Placeholder 2"/>
          <p:cNvSpPr>
            <a:spLocks noGrp="1"/>
          </p:cNvSpPr>
          <p:nvPr>
            <p:ph type="body" idx="1"/>
          </p:nvPr>
        </p:nvSpPr>
        <p:spPr>
          <a:noFill/>
          <a:ln/>
        </p:spPr>
        <p:txBody>
          <a:bodyPr/>
          <a:lstStyle/>
          <a:p>
            <a:r>
              <a:rPr lang="en-US" altLang="ja-JP" smtClean="0"/>
              <a:t>Plotted with Kaleidagraph – label indicates the phi-1 value (depth/height)</a:t>
            </a:r>
          </a:p>
        </p:txBody>
      </p:sp>
      <p:sp>
        <p:nvSpPr>
          <p:cNvPr id="91140" name="Slide Number Placeholder 3"/>
          <p:cNvSpPr>
            <a:spLocks noGrp="1"/>
          </p:cNvSpPr>
          <p:nvPr>
            <p:ph type="sldNum" sz="quarter" idx="5"/>
          </p:nvPr>
        </p:nvSpPr>
        <p:spPr>
          <a:noFill/>
        </p:spPr>
        <p:txBody>
          <a:bodyPr/>
          <a:lstStyle/>
          <a:p>
            <a:fld id="{B855C502-1722-D448-9D5D-A9F2B097C382}" type="slidenum">
              <a:rPr lang="en-US" altLang="ja-JP" smtClean="0">
                <a:ea typeface="Calibri"/>
              </a:rPr>
              <a:pPr/>
              <a:t>54</a:t>
            </a:fld>
            <a:endParaRPr lang="en-US" altLang="ja-JP" dirty="0" smtClean="0">
              <a:ea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126CADDD-9540-5F4E-ADC4-3EA9ECE35D6D}" type="slidenum">
              <a:rPr lang="en-US" altLang="ja-JP">
                <a:ea typeface="Calibri"/>
              </a:rPr>
              <a:pPr/>
              <a:t>55</a:t>
            </a:fld>
            <a:endParaRPr lang="en-US" altLang="ja-JP" dirty="0">
              <a:ea typeface="Calibri"/>
            </a:endParaRPr>
          </a:p>
        </p:txBody>
      </p:sp>
      <p:sp>
        <p:nvSpPr>
          <p:cNvPr id="93187" name="Rectangle 2"/>
          <p:cNvSpPr>
            <a:spLocks noGrp="1" noRot="1" noChangeAspect="1" noChangeArrowheads="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r>
              <a:rPr lang="en-US" altLang="ja-JP"/>
              <a:t>This is critical!  It matters very much about the order in which you perform the matrix multiplication.  Think of applying the symmetry in the appropriate axis system: to apply crystal you must have transformed your entity into the xtal system.</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B96CEBD1-6011-7240-987D-386655398A8E}" type="slidenum">
              <a:rPr lang="en-US" altLang="ja-JP">
                <a:ea typeface="Calibri"/>
              </a:rPr>
              <a:pPr/>
              <a:t>56</a:t>
            </a:fld>
            <a:endParaRPr lang="en-US" altLang="ja-JP" dirty="0">
              <a:ea typeface="Calibri"/>
            </a:endParaRPr>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r>
              <a:rPr lang="en-US" altLang="ja-JP"/>
              <a:t>This is useful later on - orientations related by symmetry are not mathematically identical (unlike a physical quantity such as a stress or a strain).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1C32D83-E469-7A42-A929-C04378F7C2CE}" type="slidenum">
              <a:rPr lang="en-US" altLang="ja-JP">
                <a:ea typeface="Calibri"/>
              </a:rPr>
              <a:pPr/>
              <a:t>57</a:t>
            </a:fld>
            <a:endParaRPr lang="en-US" altLang="ja-JP" dirty="0">
              <a:ea typeface="Calibri"/>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2598B96-4BBE-0F46-B7E4-C0A3F043910B}" type="slidenum">
              <a:rPr lang="en-US" altLang="ja-JP">
                <a:ea typeface="Calibri"/>
              </a:rPr>
              <a:pPr/>
              <a:t>63</a:t>
            </a:fld>
            <a:endParaRPr lang="en-US" altLang="ja-JP" dirty="0">
              <a:ea typeface="Calibri"/>
            </a:endParaRPr>
          </a:p>
        </p:txBody>
      </p:sp>
      <p:sp>
        <p:nvSpPr>
          <p:cNvPr id="76803" name="Rectangle 1026"/>
          <p:cNvSpPr>
            <a:spLocks noGrp="1" noRot="1" noChangeAspect="1" noChangeArrowheads="1" noTextEdit="1"/>
          </p:cNvSpPr>
          <p:nvPr>
            <p:ph type="sldImg"/>
          </p:nvPr>
        </p:nvSpPr>
        <p:spPr>
          <a:ln/>
        </p:spPr>
      </p:sp>
      <p:sp>
        <p:nvSpPr>
          <p:cNvPr id="76804" name="Rectangle 1027"/>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292702-E9F7-D34A-B42C-AB4097BB5944}" type="slidenum">
              <a:rPr lang="en-US"/>
              <a:pPr/>
              <a:t>64</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D3DE7-A21C-F94C-93F1-F6A900EF9FC7}" type="slidenum">
              <a:rPr lang="en-US"/>
              <a:pPr/>
              <a:t>65</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53067-A16B-ED4C-9CF7-E648E74B0A5F}" type="slidenum">
              <a:rPr lang="en-US"/>
              <a:pPr/>
              <a:t>9</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DA9C1-F650-E549-843B-F9550177A99E}" type="slidenum">
              <a:rPr lang="en-US"/>
              <a:pPr/>
              <a:t>66</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563472EE-8108-A848-AAAE-7E822A214DB9}" type="slidenum">
              <a:rPr lang="en-US" altLang="ja-JP">
                <a:ea typeface="Calibri"/>
              </a:rPr>
              <a:pPr/>
              <a:t>67</a:t>
            </a:fld>
            <a:endParaRPr lang="en-US" altLang="ja-JP" dirty="0">
              <a:ea typeface="Calibri"/>
            </a:endParaRPr>
          </a:p>
        </p:txBody>
      </p:sp>
      <p:sp>
        <p:nvSpPr>
          <p:cNvPr id="110595" name="Rectangle 1026"/>
          <p:cNvSpPr>
            <a:spLocks noGrp="1" noRot="1" noChangeAspect="1" noChangeArrowheads="1"/>
          </p:cNvSpPr>
          <p:nvPr>
            <p:ph type="sldImg"/>
          </p:nvPr>
        </p:nvSpPr>
        <p:spPr>
          <a:solidFill>
            <a:srgbClr val="FFFFFF"/>
          </a:solidFill>
          <a:ln/>
        </p:spPr>
      </p:sp>
      <p:sp>
        <p:nvSpPr>
          <p:cNvPr id="110596" name="Rectangle 1027"/>
          <p:cNvSpPr>
            <a:spLocks noGrp="1" noChangeArrowheads="1"/>
          </p:cNvSpPr>
          <p:nvPr>
            <p:ph type="body" idx="1"/>
          </p:nvPr>
        </p:nvSpPr>
        <p:spPr>
          <a:solidFill>
            <a:srgbClr val="FFFFFF"/>
          </a:solidFill>
          <a:ln>
            <a:solidFill>
              <a:srgbClr val="000000"/>
            </a:solidFill>
          </a:ln>
        </p:spPr>
        <p:txBody>
          <a:bodyPr/>
          <a:lstStyle/>
          <a:p>
            <a:endParaRPr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AD5075A-2E65-6045-B48B-0FE32CF061D0}" type="slidenum">
              <a:rPr lang="en-US" altLang="ja-JP">
                <a:ea typeface="Calibri"/>
              </a:rPr>
              <a:pPr/>
              <a:t>68</a:t>
            </a:fld>
            <a:endParaRPr lang="en-US" altLang="ja-JP" dirty="0">
              <a:ea typeface="Calibri"/>
            </a:endParaRPr>
          </a:p>
        </p:txBody>
      </p:sp>
      <p:sp>
        <p:nvSpPr>
          <p:cNvPr id="112643" name="Rectangle 1026"/>
          <p:cNvSpPr>
            <a:spLocks noGrp="1" noRot="1" noChangeAspect="1" noChangeArrowheads="1"/>
          </p:cNvSpPr>
          <p:nvPr>
            <p:ph type="sldImg"/>
          </p:nvPr>
        </p:nvSpPr>
        <p:spPr>
          <a:solidFill>
            <a:srgbClr val="FFFFFF"/>
          </a:solidFill>
          <a:ln/>
        </p:spPr>
      </p:sp>
      <p:sp>
        <p:nvSpPr>
          <p:cNvPr id="112644" name="Rectangle 1027"/>
          <p:cNvSpPr>
            <a:spLocks noGrp="1" noChangeArrowheads="1"/>
          </p:cNvSpPr>
          <p:nvPr>
            <p:ph type="body" idx="1"/>
          </p:nvPr>
        </p:nvSpPr>
        <p:spPr>
          <a:solidFill>
            <a:srgbClr val="FFFFFF"/>
          </a:solidFill>
          <a:ln>
            <a:solidFill>
              <a:srgbClr val="000000"/>
            </a:solidFill>
          </a:ln>
        </p:spPr>
        <p:txBody>
          <a:bodyPr/>
          <a:lstStyle/>
          <a:p>
            <a:endParaRPr lang="ja-JP"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DAF546A8-3644-2C48-9DDA-1B005C643866}" type="slidenum">
              <a:rPr lang="en-US" altLang="ja-JP">
                <a:ea typeface="Calibri"/>
              </a:rPr>
              <a:pPr/>
              <a:t>69</a:t>
            </a:fld>
            <a:endParaRPr lang="en-US" altLang="ja-JP" dirty="0">
              <a:ea typeface="Calibri"/>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r>
              <a:rPr lang="en-US" altLang="ja-JP"/>
              <a:t>Distinguish between operators that preserve a right handed set of axes, and those, like mirrors, that do not.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B565047-CD50-834F-A08D-8A449B66B07A}" type="slidenum">
              <a:rPr lang="en-US" altLang="ja-JP">
                <a:ea typeface="Calibri"/>
              </a:rPr>
              <a:pPr/>
              <a:t>70</a:t>
            </a:fld>
            <a:endParaRPr lang="en-US" altLang="ja-JP" dirty="0">
              <a:ea typeface="Calibri"/>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D1D53008-66E4-4546-89DD-80F3A605555F}" type="slidenum">
              <a:rPr lang="en-US" altLang="ja-JP">
                <a:ea typeface="Calibri"/>
              </a:rPr>
              <a:pPr/>
              <a:t>71</a:t>
            </a:fld>
            <a:endParaRPr lang="en-US" altLang="ja-JP" dirty="0">
              <a:ea typeface="Calibri"/>
            </a:endParaRPr>
          </a:p>
        </p:txBody>
      </p:sp>
      <p:sp>
        <p:nvSpPr>
          <p:cNvPr id="101379" name="Rectangle 1026"/>
          <p:cNvSpPr>
            <a:spLocks noGrp="1" noRot="1" noChangeAspect="1" noChangeArrowheads="1"/>
          </p:cNvSpPr>
          <p:nvPr>
            <p:ph type="sldImg"/>
          </p:nvPr>
        </p:nvSpPr>
        <p:spPr>
          <a:solidFill>
            <a:srgbClr val="FFFFFF"/>
          </a:solidFill>
          <a:ln/>
        </p:spPr>
      </p:sp>
      <p:sp>
        <p:nvSpPr>
          <p:cNvPr id="101380" name="Rectangle 1027"/>
          <p:cNvSpPr>
            <a:spLocks noGrp="1" noChangeArrowheads="1"/>
          </p:cNvSpPr>
          <p:nvPr>
            <p:ph type="body" idx="1"/>
          </p:nvPr>
        </p:nvSpPr>
        <p:spPr>
          <a:solidFill>
            <a:srgbClr val="FFFFFF"/>
          </a:solidFill>
          <a:ln>
            <a:solidFill>
              <a:srgbClr val="000000"/>
            </a:solidFill>
          </a:ln>
        </p:spPr>
        <p:txBody>
          <a:bodyPr/>
          <a:lstStyle/>
          <a:p>
            <a:r>
              <a:rPr lang="en-US" altLang="ja-JP"/>
              <a:t>Careful!  this is a qualitative argument.  To correctly deduce the new volume after decreasing the angular range, one must re-integrate over the new range.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5F85313-D92C-FB43-9B67-5B81958680CF}" type="slidenum">
              <a:rPr lang="en-US" altLang="ja-JP">
                <a:ea typeface="Calibri"/>
              </a:rPr>
              <a:pPr/>
              <a:t>72</a:t>
            </a:fld>
            <a:endParaRPr lang="en-US" altLang="ja-JP" dirty="0">
              <a:ea typeface="Calibri"/>
            </a:endParaRPr>
          </a:p>
        </p:txBody>
      </p:sp>
      <p:sp>
        <p:nvSpPr>
          <p:cNvPr id="118787" name="Rectangle 1026"/>
          <p:cNvSpPr>
            <a:spLocks noGrp="1" noRot="1" noChangeAspect="1" noChangeArrowheads="1"/>
          </p:cNvSpPr>
          <p:nvPr>
            <p:ph type="sldImg"/>
          </p:nvPr>
        </p:nvSpPr>
        <p:spPr>
          <a:solidFill>
            <a:srgbClr val="FFFFFF"/>
          </a:solidFill>
          <a:ln/>
        </p:spPr>
      </p:sp>
      <p:sp>
        <p:nvSpPr>
          <p:cNvPr id="118788" name="Rectangle 1027"/>
          <p:cNvSpPr>
            <a:spLocks noGrp="1" noChangeArrowheads="1"/>
          </p:cNvSpPr>
          <p:nvPr>
            <p:ph type="body" idx="1"/>
          </p:nvPr>
        </p:nvSpPr>
        <p:spPr>
          <a:solidFill>
            <a:srgbClr val="FFFFFF"/>
          </a:solidFill>
          <a:ln>
            <a:solidFill>
              <a:srgbClr val="000000"/>
            </a:solidFill>
          </a:ln>
        </p:spPr>
        <p:txBody>
          <a:bodyPr/>
          <a:lstStyle/>
          <a:p>
            <a:r>
              <a:rPr lang="en-US" altLang="ja-JP"/>
              <a:t>Take some time over this slide.  This table shows the size of the space used in each case, and the number of physically equivalent points within that space: only the cube for COD has more than one point.  Can define fundamental zone here.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6ADF43C4-84E5-A740-A1ED-86C4CAC2B4AD}" type="slidenum">
              <a:rPr lang="en-US" altLang="ja-JP">
                <a:ea typeface="Calibri"/>
              </a:rPr>
              <a:pPr/>
              <a:t>73</a:t>
            </a:fld>
            <a:endParaRPr lang="en-US" altLang="ja-JP" dirty="0">
              <a:ea typeface="Calibri"/>
            </a:endParaRPr>
          </a:p>
        </p:txBody>
      </p:sp>
      <p:sp>
        <p:nvSpPr>
          <p:cNvPr id="120835" name="Rectangle 1026"/>
          <p:cNvSpPr>
            <a:spLocks noGrp="1" noRot="1" noChangeAspect="1" noChangeArrowheads="1"/>
          </p:cNvSpPr>
          <p:nvPr>
            <p:ph type="sldImg"/>
          </p:nvPr>
        </p:nvSpPr>
        <p:spPr>
          <a:solidFill>
            <a:srgbClr val="FFFFFF"/>
          </a:solidFill>
          <a:ln/>
        </p:spPr>
      </p:sp>
      <p:sp>
        <p:nvSpPr>
          <p:cNvPr id="120836" name="Rectangle 1027"/>
          <p:cNvSpPr>
            <a:spLocks noGrp="1" noChangeArrowheads="1"/>
          </p:cNvSpPr>
          <p:nvPr>
            <p:ph type="body" idx="1"/>
          </p:nvPr>
        </p:nvSpPr>
        <p:spPr>
          <a:solidFill>
            <a:srgbClr val="FFFFFF"/>
          </a:solidFill>
          <a:ln>
            <a:solidFill>
              <a:srgbClr val="000000"/>
            </a:solidFill>
          </a:ln>
        </p:spPr>
        <p:txBody>
          <a:bodyPr/>
          <a:lstStyle/>
          <a:p>
            <a:r>
              <a:rPr lang="en-US" altLang="ja-JP"/>
              <a:t>Another busy slide: note the difference between cubic and tetragonal: the latter must go out to 90° tilt.  60° sector is enough for hexagonal.</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036893DD-F189-B249-8723-10E166DBA52B}" type="slidenum">
              <a:rPr lang="en-US" altLang="ja-JP">
                <a:ea typeface="Calibri"/>
              </a:rPr>
              <a:pPr/>
              <a:t>74</a:t>
            </a:fld>
            <a:endParaRPr lang="en-US" altLang="ja-JP" dirty="0">
              <a:ea typeface="Calibri"/>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7D5D63F4-FA29-E148-B75C-5EE6F00137FB}" type="slidenum">
              <a:rPr lang="en-US" altLang="ja-JP">
                <a:ea typeface="Calibri"/>
              </a:rPr>
              <a:pPr/>
              <a:t>75</a:t>
            </a:fld>
            <a:endParaRPr lang="en-US" altLang="ja-JP" dirty="0">
              <a:ea typeface="Calibri"/>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979AB4-F7B3-0D47-B344-486F4EF65585}" type="slidenum">
              <a:rPr lang="en-US"/>
              <a:pPr/>
              <a:t>10</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58FD96C-2AC1-4A49-8215-62A0D57406C1}" type="slidenum">
              <a:rPr lang="en-US" altLang="ja-JP">
                <a:ea typeface="Calibri"/>
              </a:rPr>
              <a:pPr/>
              <a:t>76</a:t>
            </a:fld>
            <a:endParaRPr lang="en-US" altLang="ja-JP" dirty="0">
              <a:ea typeface="Calibri"/>
            </a:endParaRPr>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r>
              <a:rPr lang="en-US" altLang="ja-JP"/>
              <a:t>review</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E3F211C5-E7B5-764F-BBD1-2047FF0036CC}" type="slidenum">
              <a:rPr lang="en-US" altLang="ja-JP">
                <a:ea typeface="Calibri"/>
              </a:rPr>
              <a:pPr/>
              <a:t>77</a:t>
            </a:fld>
            <a:endParaRPr lang="en-US" altLang="ja-JP" dirty="0">
              <a:ea typeface="Calibri"/>
            </a:endParaRPr>
          </a:p>
        </p:txBody>
      </p:sp>
      <p:sp>
        <p:nvSpPr>
          <p:cNvPr id="97283" name="Rectangle 2"/>
          <p:cNvSpPr>
            <a:spLocks noGrp="1" noRot="1" noChangeAspect="1" noChangeArrowheads="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endParaRPr lang="ja-JP"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F254B6A-7A78-D447-AD97-5B6CD1CD6415}" type="slidenum">
              <a:rPr lang="en-US" altLang="ja-JP">
                <a:ea typeface="Calibri"/>
              </a:rPr>
              <a:pPr/>
              <a:t>78</a:t>
            </a:fld>
            <a:endParaRPr lang="en-US" altLang="ja-JP" dirty="0">
              <a:ea typeface="Calibri"/>
            </a:endParaRPr>
          </a:p>
        </p:txBody>
      </p:sp>
      <p:sp>
        <p:nvSpPr>
          <p:cNvPr id="99331" name="Rectangle 1026"/>
          <p:cNvSpPr>
            <a:spLocks noGrp="1" noRot="1" noChangeAspect="1" noChangeArrowheads="1"/>
          </p:cNvSpPr>
          <p:nvPr>
            <p:ph type="sldImg"/>
          </p:nvPr>
        </p:nvSpPr>
        <p:spPr>
          <a:solidFill>
            <a:srgbClr val="FFFFFF"/>
          </a:solidFill>
          <a:ln/>
        </p:spPr>
      </p:sp>
      <p:sp>
        <p:nvSpPr>
          <p:cNvPr id="99332" name="Rectangle 1027"/>
          <p:cNvSpPr>
            <a:spLocks noGrp="1" noChangeArrowheads="1"/>
          </p:cNvSpPr>
          <p:nvPr>
            <p:ph type="body" idx="1"/>
          </p:nvPr>
        </p:nvSpPr>
        <p:spPr>
          <a:solidFill>
            <a:srgbClr val="FFFFFF"/>
          </a:solidFill>
          <a:ln>
            <a:solidFill>
              <a:srgbClr val="000000"/>
            </a:solidFill>
          </a:ln>
        </p:spPr>
        <p:txBody>
          <a:bodyPr/>
          <a:lstStyle/>
          <a:p>
            <a:endParaRPr lang="ja-JP"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DC875846-58B1-8A4F-8A0F-8E659476E278}" type="slidenum">
              <a:rPr lang="en-US" altLang="ja-JP">
                <a:ea typeface="Calibri"/>
              </a:rPr>
              <a:pPr/>
              <a:t>79</a:t>
            </a:fld>
            <a:endParaRPr lang="en-US" altLang="ja-JP" dirty="0">
              <a:ea typeface="Calibri"/>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B694FF-7810-A245-9BB7-4C9C64ECB031}" type="slidenum">
              <a:rPr lang="en-US"/>
              <a:pPr/>
              <a:t>11</a:t>
            </a:fld>
            <a:endParaRPr lang="en-US"/>
          </a:p>
        </p:txBody>
      </p:sp>
      <p:sp>
        <p:nvSpPr>
          <p:cNvPr id="1464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64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C1218C-68F2-FF42-B849-CC70184489FE}" type="slidenum">
              <a:rPr lang="en-US"/>
              <a:pPr/>
              <a:t>12</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5450B9-6D37-A14E-B120-2FFFDB37A222}" type="slidenum">
              <a:rPr lang="en-US"/>
              <a:pPr/>
              <a:t>13</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8A9015FE-BB95-DB46-AAD6-142A8F76609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C0970C58-4872-A345-91D6-E6818519872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3266B16A-B41C-B74F-B8F7-00C06CB689A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0C9445C5-25A5-C546-9751-0F76CE61739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47F41CD2-1E0F-7443-9E03-CD04881FB59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7433EA75-3415-954E-89FA-03894B8D0CF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ja-JP" altLang="en-US"/>
          </a:p>
        </p:txBody>
      </p:sp>
      <p:sp>
        <p:nvSpPr>
          <p:cNvPr id="8" name="Rectangle 5"/>
          <p:cNvSpPr>
            <a:spLocks noGrp="1" noChangeArrowheads="1"/>
          </p:cNvSpPr>
          <p:nvPr>
            <p:ph type="ftr" sz="quarter" idx="11"/>
          </p:nvPr>
        </p:nvSpPr>
        <p:spPr>
          <a:ln/>
        </p:spPr>
        <p:txBody>
          <a:bodyPr/>
          <a:lstStyle>
            <a:lvl1pPr>
              <a:defRPr/>
            </a:lvl1pPr>
          </a:lstStyle>
          <a:p>
            <a:endParaRPr lang="ja-JP" altLang="en-US"/>
          </a:p>
        </p:txBody>
      </p:sp>
      <p:sp>
        <p:nvSpPr>
          <p:cNvPr id="9" name="Rectangle 6"/>
          <p:cNvSpPr>
            <a:spLocks noGrp="1" noChangeArrowheads="1"/>
          </p:cNvSpPr>
          <p:nvPr>
            <p:ph type="sldNum" sz="quarter" idx="12"/>
          </p:nvPr>
        </p:nvSpPr>
        <p:spPr>
          <a:ln/>
        </p:spPr>
        <p:txBody>
          <a:bodyPr/>
          <a:lstStyle>
            <a:lvl1pPr>
              <a:defRPr/>
            </a:lvl1pPr>
          </a:lstStyle>
          <a:p>
            <a:pPr>
              <a:defRPr/>
            </a:pPr>
            <a:fld id="{A1F46F64-B2E1-074D-9B9E-A7818B9F5FB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ja-JP" altLang="en-US"/>
          </a:p>
        </p:txBody>
      </p:sp>
      <p:sp>
        <p:nvSpPr>
          <p:cNvPr id="4" name="Rectangle 5"/>
          <p:cNvSpPr>
            <a:spLocks noGrp="1" noChangeArrowheads="1"/>
          </p:cNvSpPr>
          <p:nvPr>
            <p:ph type="ftr" sz="quarter" idx="11"/>
          </p:nvPr>
        </p:nvSpPr>
        <p:spPr>
          <a:ln/>
        </p:spPr>
        <p:txBody>
          <a:bodyPr/>
          <a:lstStyle>
            <a:lvl1pPr>
              <a:defRPr/>
            </a:lvl1pPr>
          </a:lstStyle>
          <a:p>
            <a:endParaRPr lang="ja-JP" altLang="en-US"/>
          </a:p>
        </p:txBody>
      </p:sp>
      <p:sp>
        <p:nvSpPr>
          <p:cNvPr id="5" name="Rectangle 6"/>
          <p:cNvSpPr>
            <a:spLocks noGrp="1" noChangeArrowheads="1"/>
          </p:cNvSpPr>
          <p:nvPr>
            <p:ph type="sldNum" sz="quarter" idx="12"/>
          </p:nvPr>
        </p:nvSpPr>
        <p:spPr>
          <a:ln/>
        </p:spPr>
        <p:txBody>
          <a:bodyPr/>
          <a:lstStyle>
            <a:lvl1pPr>
              <a:defRPr/>
            </a:lvl1pPr>
          </a:lstStyle>
          <a:p>
            <a:pPr>
              <a:defRPr/>
            </a:pPr>
            <a:fld id="{5780A0FA-8092-4849-A0D5-6C289BE54C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ja-JP" altLang="en-US"/>
          </a:p>
        </p:txBody>
      </p:sp>
      <p:sp>
        <p:nvSpPr>
          <p:cNvPr id="3" name="Rectangle 5"/>
          <p:cNvSpPr>
            <a:spLocks noGrp="1" noChangeArrowheads="1"/>
          </p:cNvSpPr>
          <p:nvPr>
            <p:ph type="ftr" sz="quarter" idx="11"/>
          </p:nvPr>
        </p:nvSpPr>
        <p:spPr>
          <a:ln/>
        </p:spPr>
        <p:txBody>
          <a:bodyPr/>
          <a:lstStyle>
            <a:lvl1pPr>
              <a:defRPr/>
            </a:lvl1pPr>
          </a:lstStyle>
          <a:p>
            <a:endParaRPr lang="ja-JP" altLang="en-US"/>
          </a:p>
        </p:txBody>
      </p:sp>
      <p:sp>
        <p:nvSpPr>
          <p:cNvPr id="4" name="Rectangle 6"/>
          <p:cNvSpPr>
            <a:spLocks noGrp="1" noChangeArrowheads="1"/>
          </p:cNvSpPr>
          <p:nvPr>
            <p:ph type="sldNum" sz="quarter" idx="12"/>
          </p:nvPr>
        </p:nvSpPr>
        <p:spPr>
          <a:ln/>
        </p:spPr>
        <p:txBody>
          <a:bodyPr/>
          <a:lstStyle>
            <a:lvl1pPr>
              <a:defRPr/>
            </a:lvl1pPr>
          </a:lstStyle>
          <a:p>
            <a:pPr>
              <a:defRPr/>
            </a:pPr>
            <a:fld id="{679982A9-5D0D-144D-9593-AC1686E9F4F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037EE21B-083A-FC49-A719-F7EFDE6C120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518B6414-0A7D-8D4A-994E-7C5CBBA5AE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295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mbria"/>
                <a:ea typeface="Calibri"/>
              </a:defRPr>
            </a:lvl1pPr>
          </a:lstStyle>
          <a:p>
            <a:endParaRPr lang="ja-JP"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mbria"/>
                <a:ea typeface="Calibri"/>
              </a:defRPr>
            </a:lvl1pPr>
          </a:lstStyle>
          <a:p>
            <a:endParaRPr lang="ja-JP" altLang="en-US" dirty="0"/>
          </a:p>
        </p:txBody>
      </p:sp>
      <p:sp>
        <p:nvSpPr>
          <p:cNvPr id="1030" name="Rectangle 6"/>
          <p:cNvSpPr>
            <a:spLocks noGrp="1" noChangeArrowheads="1"/>
          </p:cNvSpPr>
          <p:nvPr>
            <p:ph type="sldNum" sz="quarter" idx="4"/>
          </p:nvPr>
        </p:nvSpPr>
        <p:spPr bwMode="auto">
          <a:xfrm>
            <a:off x="38100" y="38100"/>
            <a:ext cx="609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mbria"/>
              </a:defRPr>
            </a:lvl1pPr>
          </a:lstStyle>
          <a:p>
            <a:pPr>
              <a:defRPr/>
            </a:pPr>
            <a:fld id="{48E39A24-2CA1-CB46-8A4E-60EB7EC38E9E}"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rgbClr val="0405AE"/>
          </a:solidFill>
          <a:effectLst>
            <a:outerShdw blurRad="38100" dist="38100" dir="2700000" algn="tl">
              <a:srgbClr val="DDDDDD"/>
            </a:outerShdw>
          </a:effectLst>
          <a:latin typeface="Cambria"/>
          <a:ea typeface="Calibri"/>
          <a:cs typeface="Calibri"/>
        </a:defRPr>
      </a:lvl1pPr>
      <a:lvl2pPr algn="ctr" rtl="0" eaLnBrk="0" fontAlgn="base" hangingPunct="0">
        <a:spcBef>
          <a:spcPct val="0"/>
        </a:spcBef>
        <a:spcAft>
          <a:spcPct val="0"/>
        </a:spcAft>
        <a:defRPr sz="4400" i="1">
          <a:solidFill>
            <a:srgbClr val="0405AE"/>
          </a:solidFill>
          <a:effectLst>
            <a:outerShdw blurRad="38100" dist="38100" dir="2700000" algn="tl">
              <a:srgbClr val="DDDDDD"/>
            </a:outerShdw>
          </a:effectLst>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i="1">
          <a:solidFill>
            <a:srgbClr val="0405AE"/>
          </a:solidFill>
          <a:effectLst>
            <a:outerShdw blurRad="38100" dist="38100" dir="2700000" algn="tl">
              <a:srgbClr val="DDDDDD"/>
            </a:outerShdw>
          </a:effectLst>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i="1">
          <a:solidFill>
            <a:srgbClr val="0405AE"/>
          </a:solidFill>
          <a:effectLst>
            <a:outerShdw blurRad="38100" dist="38100" dir="2700000" algn="tl">
              <a:srgbClr val="DDDDDD"/>
            </a:outerShdw>
          </a:effectLst>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i="1">
          <a:solidFill>
            <a:srgbClr val="0405AE"/>
          </a:solidFill>
          <a:effectLst>
            <a:outerShdw blurRad="38100" dist="38100" dir="2700000" algn="tl">
              <a:srgbClr val="DDDDDD"/>
            </a:outerShdw>
          </a:effectLst>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405AE"/>
          </a:solidFill>
          <a:effectLst>
            <a:outerShdw blurRad="38100" dist="38100" dir="2700000" algn="tl">
              <a:srgbClr val="DDDDDD"/>
            </a:outerShdw>
          </a:effectLst>
          <a:latin typeface="Times New Roman" charset="0"/>
        </a:defRPr>
      </a:lvl6pPr>
      <a:lvl7pPr marL="914400" algn="ctr" rtl="0" eaLnBrk="0" fontAlgn="base" hangingPunct="0">
        <a:spcBef>
          <a:spcPct val="0"/>
        </a:spcBef>
        <a:spcAft>
          <a:spcPct val="0"/>
        </a:spcAft>
        <a:defRPr sz="4400" i="1">
          <a:solidFill>
            <a:srgbClr val="0405AE"/>
          </a:solidFill>
          <a:effectLst>
            <a:outerShdw blurRad="38100" dist="38100" dir="2700000" algn="tl">
              <a:srgbClr val="DDDDDD"/>
            </a:outerShdw>
          </a:effectLst>
          <a:latin typeface="Times New Roman" charset="0"/>
        </a:defRPr>
      </a:lvl7pPr>
      <a:lvl8pPr marL="1371600" algn="ctr" rtl="0" eaLnBrk="0" fontAlgn="base" hangingPunct="0">
        <a:spcBef>
          <a:spcPct val="0"/>
        </a:spcBef>
        <a:spcAft>
          <a:spcPct val="0"/>
        </a:spcAft>
        <a:defRPr sz="4400" i="1">
          <a:solidFill>
            <a:srgbClr val="0405AE"/>
          </a:solidFill>
          <a:effectLst>
            <a:outerShdw blurRad="38100" dist="38100" dir="2700000" algn="tl">
              <a:srgbClr val="DDDDDD"/>
            </a:outerShdw>
          </a:effectLst>
          <a:latin typeface="Times New Roman" charset="0"/>
        </a:defRPr>
      </a:lvl8pPr>
      <a:lvl9pPr marL="1828800" algn="ctr" rtl="0" eaLnBrk="0" fontAlgn="base" hangingPunct="0">
        <a:spcBef>
          <a:spcPct val="0"/>
        </a:spcBef>
        <a:spcAft>
          <a:spcPct val="0"/>
        </a:spcAft>
        <a:defRPr sz="4400" i="1">
          <a:solidFill>
            <a:srgbClr val="0405AE"/>
          </a:solidFill>
          <a:effectLst>
            <a:outerShdw blurRad="38100" dist="38100" dir="2700000" algn="tl">
              <a:srgbClr val="DDDDDD"/>
            </a:outerShdw>
          </a:effectLst>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Calibri"/>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Calibri"/>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8.bin"/><Relationship Id="rId5" Type="http://schemas.openxmlformats.org/officeDocument/2006/relationships/image" Target="../media/image10.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9.bin"/><Relationship Id="rId5" Type="http://schemas.openxmlformats.org/officeDocument/2006/relationships/image" Target="../media/image11.emf"/><Relationship Id="rId6" Type="http://schemas.openxmlformats.org/officeDocument/2006/relationships/oleObject" Target="../embeddings/oleObject10.bin"/><Relationship Id="rId7" Type="http://schemas.openxmlformats.org/officeDocument/2006/relationships/image" Target="../media/image12.e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1.bin"/><Relationship Id="rId5" Type="http://schemas.openxmlformats.org/officeDocument/2006/relationships/image" Target="../media/image13.e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2.bin"/><Relationship Id="rId5" Type="http://schemas.openxmlformats.org/officeDocument/2006/relationships/image" Target="../media/image14.emf"/><Relationship Id="rId6" Type="http://schemas.openxmlformats.org/officeDocument/2006/relationships/oleObject" Target="../embeddings/oleObject13.bin"/><Relationship Id="rId7" Type="http://schemas.openxmlformats.org/officeDocument/2006/relationships/image" Target="../media/image15.emf"/><Relationship Id="rId8" Type="http://schemas.openxmlformats.org/officeDocument/2006/relationships/oleObject" Target="../embeddings/oleObject14.bin"/><Relationship Id="rId9" Type="http://schemas.openxmlformats.org/officeDocument/2006/relationships/image" Target="../media/image16.e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5.bin"/><Relationship Id="rId5" Type="http://schemas.openxmlformats.org/officeDocument/2006/relationships/image" Target="../media/image17.emf"/><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6.bin"/><Relationship Id="rId5" Type="http://schemas.openxmlformats.org/officeDocument/2006/relationships/image" Target="../media/image18.emf"/><Relationship Id="rId6" Type="http://schemas.openxmlformats.org/officeDocument/2006/relationships/oleObject" Target="../embeddings/oleObject17.bin"/><Relationship Id="rId7" Type="http://schemas.openxmlformats.org/officeDocument/2006/relationships/image" Target="../media/image19.emf"/><Relationship Id="rId1" Type="http://schemas.openxmlformats.org/officeDocument/2006/relationships/vmlDrawing" Target="../drawings/vmlDrawing8.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26.png"/><Relationship Id="rId5" Type="http://schemas.openxmlformats.org/officeDocument/2006/relationships/oleObject" Target="../embeddings/oleObject18.bin"/><Relationship Id="rId6" Type="http://schemas.openxmlformats.org/officeDocument/2006/relationships/image" Target="../media/image25.emf"/><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Microsoft_Word_97_-_2004_Document1.doc"/><Relationship Id="rId5" Type="http://schemas.openxmlformats.org/officeDocument/2006/relationships/image" Target="../media/image29.png"/><Relationship Id="rId1" Type="http://schemas.openxmlformats.org/officeDocument/2006/relationships/vmlDrawing" Target="../drawings/vmlDrawing10.vml"/><Relationship Id="rId2"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Microsoft_Word_97_-_2004_Document2.doc"/><Relationship Id="rId5" Type="http://schemas.openxmlformats.org/officeDocument/2006/relationships/image" Target="../media/image35.png"/><Relationship Id="rId1" Type="http://schemas.openxmlformats.org/officeDocument/2006/relationships/vmlDrawing" Target="../drawings/vmlDrawing11.vml"/><Relationship Id="rId2"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Microsoft_Word_97_-_2004_Document3.doc"/><Relationship Id="rId4" Type="http://schemas.openxmlformats.org/officeDocument/2006/relationships/image" Target="../media/image37.emf"/><Relationship Id="rId1" Type="http://schemas.openxmlformats.org/officeDocument/2006/relationships/vmlDrawing" Target="../drawings/vmlDrawing12.vml"/><Relationship Id="rId2"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19.bin"/><Relationship Id="rId5" Type="http://schemas.openxmlformats.org/officeDocument/2006/relationships/image" Target="../media/image38.emf"/><Relationship Id="rId1" Type="http://schemas.openxmlformats.org/officeDocument/2006/relationships/vmlDrawing" Target="../drawings/vmlDrawing13.vml"/><Relationship Id="rId2"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20.bin"/><Relationship Id="rId5" Type="http://schemas.openxmlformats.org/officeDocument/2006/relationships/image" Target="../media/image39.emf"/><Relationship Id="rId6" Type="http://schemas.openxmlformats.org/officeDocument/2006/relationships/oleObject" Target="../embeddings/oleObject21.bin"/><Relationship Id="rId7" Type="http://schemas.openxmlformats.org/officeDocument/2006/relationships/image" Target="../media/image40.emf"/><Relationship Id="rId1" Type="http://schemas.openxmlformats.org/officeDocument/2006/relationships/vmlDrawing" Target="../drawings/vmlDrawing14.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4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22.bin"/><Relationship Id="rId5" Type="http://schemas.openxmlformats.org/officeDocument/2006/relationships/image" Target="../media/image42.emf"/><Relationship Id="rId6" Type="http://schemas.openxmlformats.org/officeDocument/2006/relationships/oleObject" Target="../embeddings/oleObject23.bin"/><Relationship Id="rId7" Type="http://schemas.openxmlformats.org/officeDocument/2006/relationships/image" Target="../media/image43.emf"/><Relationship Id="rId8" Type="http://schemas.openxmlformats.org/officeDocument/2006/relationships/oleObject" Target="../embeddings/oleObject24.bin"/><Relationship Id="rId9" Type="http://schemas.openxmlformats.org/officeDocument/2006/relationships/image" Target="../media/image44.emf"/><Relationship Id="rId10" Type="http://schemas.openxmlformats.org/officeDocument/2006/relationships/oleObject" Target="../embeddings/oleObject25.bin"/><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45.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oleObject" Target="../embeddings/oleObject26.bin"/><Relationship Id="rId5" Type="http://schemas.openxmlformats.org/officeDocument/2006/relationships/image" Target="../media/image46.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7.bin"/><Relationship Id="rId4" Type="http://schemas.openxmlformats.org/officeDocument/2006/relationships/image" Target="../media/image49.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oleObject" Target="../embeddings/oleObject28.bin"/><Relationship Id="rId5" Type="http://schemas.openxmlformats.org/officeDocument/2006/relationships/image" Target="../media/image50.emf"/><Relationship Id="rId6" Type="http://schemas.openxmlformats.org/officeDocument/2006/relationships/image" Target="../media/image51.emf"/><Relationship Id="rId1" Type="http://schemas.openxmlformats.org/officeDocument/2006/relationships/vmlDrawing" Target="../drawings/vmlDrawing18.vml"/><Relationship Id="rId2"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9.xml"/><Relationship Id="rId4" Type="http://schemas.openxmlformats.org/officeDocument/2006/relationships/oleObject" Target="../embeddings/oleObject29.bin"/><Relationship Id="rId5" Type="http://schemas.openxmlformats.org/officeDocument/2006/relationships/image" Target="../media/image52.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0.xml"/><Relationship Id="rId4" Type="http://schemas.openxmlformats.org/officeDocument/2006/relationships/oleObject" Target="../embeddings/oleObject30.bin"/><Relationship Id="rId5" Type="http://schemas.openxmlformats.org/officeDocument/2006/relationships/image" Target="../media/image53.e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oleObject" Target="../embeddings/Microsoft_Word_97_-_2004_Document4.doc"/><Relationship Id="rId5" Type="http://schemas.openxmlformats.org/officeDocument/2006/relationships/image" Target="../media/image54.png"/><Relationship Id="rId1" Type="http://schemas.openxmlformats.org/officeDocument/2006/relationships/vmlDrawing" Target="../drawings/vmlDrawing21.vml"/><Relationship Id="rId2"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oleObject" Target="../embeddings/Microsoft_Word_97_-_2004_Document5.doc"/><Relationship Id="rId5" Type="http://schemas.openxmlformats.org/officeDocument/2006/relationships/image" Target="../media/image55.emf"/><Relationship Id="rId1" Type="http://schemas.openxmlformats.org/officeDocument/2006/relationships/vmlDrawing" Target="../drawings/vmlDrawing22.vml"/><Relationship Id="rId2"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3.emf"/><Relationship Id="rId6" Type="http://schemas.openxmlformats.org/officeDocument/2006/relationships/oleObject" Target="../embeddings/oleObject2.bin"/><Relationship Id="rId7" Type="http://schemas.openxmlformats.org/officeDocument/2006/relationships/image" Target="../media/image4.emf"/><Relationship Id="rId8" Type="http://schemas.openxmlformats.org/officeDocument/2006/relationships/oleObject" Target="../embeddings/oleObject3.bin"/><Relationship Id="rId9" Type="http://schemas.openxmlformats.org/officeDocument/2006/relationships/image" Target="../media/image5.emf"/><Relationship Id="rId10" Type="http://schemas.openxmlformats.org/officeDocument/2006/relationships/oleObject" Target="../embeddings/oleObject4.bin"/><Relationship Id="rId11"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oleObject" Target="../embeddings/oleObject31.bin"/><Relationship Id="rId5" Type="http://schemas.openxmlformats.org/officeDocument/2006/relationships/image" Target="../media/image56.emf"/><Relationship Id="rId6" Type="http://schemas.openxmlformats.org/officeDocument/2006/relationships/oleObject" Target="../embeddings/oleObject32.bin"/><Relationship Id="rId7" Type="http://schemas.openxmlformats.org/officeDocument/2006/relationships/image" Target="../media/image57.emf"/><Relationship Id="rId8" Type="http://schemas.openxmlformats.org/officeDocument/2006/relationships/oleObject" Target="../embeddings/oleObject33.bin"/><Relationship Id="rId9" Type="http://schemas.openxmlformats.org/officeDocument/2006/relationships/image" Target="../media/image58.e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 Id="rId3" Type="http://schemas.openxmlformats.org/officeDocument/2006/relationships/image" Target="../media/image5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 Id="rId3" Type="http://schemas.openxmlformats.org/officeDocument/2006/relationships/image" Target="../media/image6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image" Target="../media/image6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62.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oleObject" Target="../embeddings/oleObject34.bin"/><Relationship Id="rId5" Type="http://schemas.openxmlformats.org/officeDocument/2006/relationships/image" Target="../media/image63.emf"/><Relationship Id="rId1" Type="http://schemas.openxmlformats.org/officeDocument/2006/relationships/vmlDrawing" Target="../drawings/vmlDrawing24.vml"/><Relationship Id="rId2"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2.xml"/><Relationship Id="rId4" Type="http://schemas.openxmlformats.org/officeDocument/2006/relationships/oleObject" Target="../embeddings/oleObject35.bin"/><Relationship Id="rId5" Type="http://schemas.openxmlformats.org/officeDocument/2006/relationships/image" Target="../media/image64.emf"/><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5.bin"/><Relationship Id="rId5" Type="http://schemas.openxmlformats.org/officeDocument/2006/relationships/image" Target="../media/image7.emf"/><Relationship Id="rId6" Type="http://schemas.openxmlformats.org/officeDocument/2006/relationships/oleObject" Target="../embeddings/oleObject6.bin"/><Relationship Id="rId7" Type="http://schemas.openxmlformats.org/officeDocument/2006/relationships/image" Target="../media/image8.emf"/><Relationship Id="rId8" Type="http://schemas.openxmlformats.org/officeDocument/2006/relationships/oleObject" Target="../embeddings/oleObject7.bin"/><Relationship Id="rId9"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47700" y="1447800"/>
            <a:ext cx="7848600" cy="1524000"/>
          </a:xfrm>
          <a:solidFill>
            <a:srgbClr val="FFF6B7"/>
          </a:solidFill>
          <a:ln w="38100" cmpd="dbl">
            <a:solidFill>
              <a:schemeClr val="tx1"/>
            </a:solidFill>
          </a:ln>
        </p:spPr>
        <p:txBody>
          <a:bodyPr/>
          <a:lstStyle/>
          <a:p>
            <a:pPr>
              <a:defRPr/>
            </a:pPr>
            <a:r>
              <a:rPr lang="en-US" dirty="0">
                <a:effectLst>
                  <a:outerShdw blurRad="38100" dist="38100" dir="2700000" algn="tl">
                    <a:srgbClr val="000000"/>
                  </a:outerShdw>
                </a:effectLst>
                <a:ea typeface="+mj-ea"/>
                <a:cs typeface="+mj-cs"/>
              </a:rPr>
              <a:t>Effect of Symmetry on the Orientation Distribution</a:t>
            </a:r>
          </a:p>
        </p:txBody>
      </p:sp>
      <p:sp>
        <p:nvSpPr>
          <p:cNvPr id="14339" name="Rectangle 3"/>
          <p:cNvSpPr>
            <a:spLocks noGrp="1" noChangeArrowheads="1"/>
          </p:cNvSpPr>
          <p:nvPr>
            <p:ph type="subTitle" idx="1"/>
          </p:nvPr>
        </p:nvSpPr>
        <p:spPr>
          <a:xfrm>
            <a:off x="762000" y="3238500"/>
            <a:ext cx="7391400" cy="2400300"/>
          </a:xfrm>
        </p:spPr>
        <p:txBody>
          <a:bodyPr/>
          <a:lstStyle/>
          <a:p>
            <a:r>
              <a:rPr lang="en-US" altLang="ja-JP" dirty="0"/>
              <a:t>27-</a:t>
            </a:r>
            <a:r>
              <a:rPr lang="en-US" altLang="ja-JP" dirty="0" smtClean="0"/>
              <a:t>750</a:t>
            </a:r>
          </a:p>
          <a:p>
            <a:r>
              <a:rPr lang="en-US" altLang="ja-JP" dirty="0"/>
              <a:t>Texture, Microstructure &amp; </a:t>
            </a:r>
            <a:r>
              <a:rPr lang="en-US" altLang="ja-JP" dirty="0" smtClean="0"/>
              <a:t>Anisotropy</a:t>
            </a:r>
          </a:p>
          <a:p>
            <a:r>
              <a:rPr lang="en-US" altLang="ja-JP" dirty="0"/>
              <a:t>A.D. </a:t>
            </a:r>
            <a:r>
              <a:rPr lang="en-US" altLang="ja-JP" dirty="0" smtClean="0"/>
              <a:t>Rollett</a:t>
            </a:r>
            <a:endParaRPr lang="en-US" altLang="ja-JP" dirty="0"/>
          </a:p>
        </p:txBody>
      </p:sp>
      <p:sp>
        <p:nvSpPr>
          <p:cNvPr id="14342" name="Text Box 8"/>
          <p:cNvSpPr txBox="1">
            <a:spLocks noChangeArrowheads="1"/>
          </p:cNvSpPr>
          <p:nvPr/>
        </p:nvSpPr>
        <p:spPr bwMode="auto">
          <a:xfrm>
            <a:off x="2743200" y="5943600"/>
            <a:ext cx="3382920" cy="461665"/>
          </a:xfrm>
          <a:prstGeom prst="rect">
            <a:avLst/>
          </a:prstGeom>
          <a:noFill/>
          <a:ln w="9525">
            <a:noFill/>
            <a:miter lim="800000"/>
            <a:headEnd/>
            <a:tailEnd/>
          </a:ln>
        </p:spPr>
        <p:txBody>
          <a:bodyPr wrap="none">
            <a:prstTxWarp prst="textNoShape">
              <a:avLst/>
            </a:prstTxWarp>
            <a:spAutoFit/>
          </a:bodyPr>
          <a:lstStyle/>
          <a:p>
            <a:r>
              <a:rPr lang="en-US" altLang="ja-JP" i="1" dirty="0">
                <a:latin typeface="Calibri"/>
              </a:rPr>
              <a:t>Last revised:</a:t>
            </a:r>
            <a:r>
              <a:rPr lang="en-US" altLang="ja-JP" i="1" dirty="0" smtClean="0">
                <a:latin typeface="Calibri"/>
              </a:rPr>
              <a:t> </a:t>
            </a:r>
            <a:r>
              <a:rPr lang="en-US" altLang="ja-JP" i="1" dirty="0" smtClean="0">
                <a:latin typeface="Calibri"/>
              </a:rPr>
              <a:t>20</a:t>
            </a:r>
            <a:r>
              <a:rPr lang="en-US" altLang="ja-JP" i="1" baseline="30000" dirty="0" smtClean="0">
                <a:latin typeface="Calibri"/>
              </a:rPr>
              <a:t>th</a:t>
            </a:r>
            <a:r>
              <a:rPr lang="en-US" altLang="ja-JP" i="1" dirty="0" smtClean="0">
                <a:latin typeface="Calibri"/>
              </a:rPr>
              <a:t> Jan. ‘16</a:t>
            </a:r>
            <a:endParaRPr lang="en-US" altLang="ja-JP" i="1" dirty="0">
              <a:latin typeface="Calibri"/>
            </a:endParaRPr>
          </a:p>
        </p:txBody>
      </p:sp>
      <p:pic>
        <p:nvPicPr>
          <p:cNvPr id="7" name="Picture 6" descr="mse-materials-logo-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335" y="5925938"/>
            <a:ext cx="2238689" cy="739078"/>
          </a:xfrm>
          <a:prstGeom prst="rect">
            <a:avLst/>
          </a:prstGeom>
        </p:spPr>
      </p:pic>
      <p:pic>
        <p:nvPicPr>
          <p:cNvPr id="9" name="Picture 8" descr="CM_logo_horiz_r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fld id="{1EE24D8B-C7F4-6848-B4BA-CD7C90841E35}" type="slidenum">
              <a:rPr lang="en-US"/>
              <a:pPr/>
              <a:t>10</a:t>
            </a:fld>
            <a:endParaRPr lang="en-US"/>
          </a:p>
        </p:txBody>
      </p:sp>
      <p:sp>
        <p:nvSpPr>
          <p:cNvPr id="90114" name="Rectangle 2"/>
          <p:cNvSpPr>
            <a:spLocks noGrp="1" noChangeArrowheads="1"/>
          </p:cNvSpPr>
          <p:nvPr>
            <p:ph type="title"/>
          </p:nvPr>
        </p:nvSpPr>
        <p:spPr/>
        <p:txBody>
          <a:bodyPr/>
          <a:lstStyle/>
          <a:p>
            <a:r>
              <a:rPr lang="en-US"/>
              <a:t>Matrix with Bunge Angles</a:t>
            </a:r>
          </a:p>
        </p:txBody>
      </p:sp>
      <p:graphicFrame>
        <p:nvGraphicFramePr>
          <p:cNvPr id="90115" name="Object 3"/>
          <p:cNvGraphicFramePr>
            <a:graphicFrameLocks noChangeAspect="1"/>
          </p:cNvGraphicFramePr>
          <p:nvPr/>
        </p:nvGraphicFramePr>
        <p:xfrm>
          <a:off x="434975" y="2590800"/>
          <a:ext cx="8272463" cy="3379788"/>
        </p:xfrm>
        <a:graphic>
          <a:graphicData uri="http://schemas.openxmlformats.org/presentationml/2006/ole">
            <mc:AlternateContent xmlns:mc="http://schemas.openxmlformats.org/markup-compatibility/2006">
              <mc:Choice xmlns:v="urn:schemas-microsoft-com:vml" Requires="v">
                <p:oleObj spid="_x0000_s121879" name="Equation" r:id="rId4" imgW="3606800" imgH="1473200" progId="Equation.3">
                  <p:embed/>
                </p:oleObj>
              </mc:Choice>
              <mc:Fallback>
                <p:oleObj name="Equation" r:id="rId4" imgW="3606800" imgH="147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975" y="2590800"/>
                        <a:ext cx="8272463" cy="337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0116" name="Text Box 4"/>
          <p:cNvSpPr txBox="1">
            <a:spLocks noChangeArrowheads="1"/>
          </p:cNvSpPr>
          <p:nvPr/>
        </p:nvSpPr>
        <p:spPr bwMode="auto">
          <a:xfrm>
            <a:off x="3048000" y="1752600"/>
            <a:ext cx="2948064" cy="769441"/>
          </a:xfrm>
          <a:prstGeom prst="rect">
            <a:avLst/>
          </a:prstGeom>
          <a:noFill/>
          <a:ln w="9525">
            <a:noFill/>
            <a:miter lim="800000"/>
            <a:headEnd/>
            <a:tailEnd/>
          </a:ln>
          <a:effectLst/>
        </p:spPr>
        <p:txBody>
          <a:bodyPr wrap="none">
            <a:prstTxWarp prst="textNoShape">
              <a:avLst/>
            </a:prstTxWarp>
            <a:spAutoFit/>
          </a:bodyPr>
          <a:lstStyle/>
          <a:p>
            <a:r>
              <a:rPr lang="en-US" sz="4400" b="1" i="1" dirty="0">
                <a:latin typeface="Cambria"/>
                <a:ea typeface="Cambria"/>
                <a:cs typeface="Cambria"/>
              </a:rPr>
              <a:t>A </a:t>
            </a:r>
            <a:r>
              <a:rPr lang="en-US" sz="4400" dirty="0">
                <a:latin typeface="Cambria"/>
                <a:ea typeface="Cambria"/>
                <a:cs typeface="Cambria"/>
              </a:rPr>
              <a:t>= </a:t>
            </a:r>
            <a:r>
              <a:rPr lang="en-US" sz="4400" b="1" i="1" dirty="0">
                <a:latin typeface="Cambria"/>
                <a:ea typeface="Cambria"/>
                <a:cs typeface="Cambria"/>
              </a:rPr>
              <a:t>Z</a:t>
            </a:r>
            <a:r>
              <a:rPr lang="en-US" sz="4400" i="1" baseline="-25000" dirty="0">
                <a:latin typeface="Cambria"/>
                <a:ea typeface="Cambria"/>
                <a:cs typeface="Cambria"/>
              </a:rPr>
              <a:t>2</a:t>
            </a:r>
            <a:r>
              <a:rPr lang="en-US" sz="4400" b="1" i="1" dirty="0">
                <a:latin typeface="Cambria"/>
                <a:ea typeface="Cambria"/>
                <a:cs typeface="Cambria"/>
              </a:rPr>
              <a:t>XZ</a:t>
            </a:r>
            <a:r>
              <a:rPr lang="en-US" sz="4400" i="1" baseline="-25000" dirty="0">
                <a:latin typeface="Cambria"/>
                <a:ea typeface="Cambria"/>
                <a:cs typeface="Cambria"/>
              </a:rPr>
              <a:t>1 </a:t>
            </a:r>
            <a:r>
              <a:rPr lang="en-US" sz="4400" i="1" dirty="0">
                <a:latin typeface="Cambria"/>
                <a:ea typeface="Cambria"/>
                <a:cs typeface="Cambria"/>
              </a:rPr>
              <a:t>=</a:t>
            </a:r>
            <a:endParaRPr lang="en-US" sz="4400" baseline="-25000" dirty="0">
              <a:latin typeface="Cambria"/>
              <a:ea typeface="Cambria"/>
              <a:cs typeface="Cambria"/>
            </a:endParaRPr>
          </a:p>
        </p:txBody>
      </p:sp>
      <p:sp>
        <p:nvSpPr>
          <p:cNvPr id="90117" name="Rectangle 5"/>
          <p:cNvSpPr>
            <a:spLocks noChangeArrowheads="1"/>
          </p:cNvSpPr>
          <p:nvPr/>
        </p:nvSpPr>
        <p:spPr bwMode="auto">
          <a:xfrm>
            <a:off x="6705600" y="2819400"/>
            <a:ext cx="1828800" cy="3200400"/>
          </a:xfrm>
          <a:prstGeom prst="rect">
            <a:avLst/>
          </a:prstGeom>
          <a:noFill/>
          <a:ln w="28575" cap="rnd">
            <a:solidFill>
              <a:srgbClr val="FF0000"/>
            </a:solidFill>
            <a:prstDash val="sysDot"/>
            <a:miter lim="800000"/>
            <a:headEnd/>
            <a:tailEnd/>
          </a:ln>
          <a:effectLst/>
        </p:spPr>
        <p:txBody>
          <a:bodyPr wrap="none" anchor="ctr">
            <a:prstTxWarp prst="textNoShape">
              <a:avLst/>
            </a:prstTxWarp>
          </a:bodyPr>
          <a:lstStyle/>
          <a:p>
            <a:endParaRPr lang="en-US" dirty="0">
              <a:latin typeface="Calibri"/>
            </a:endParaRPr>
          </a:p>
        </p:txBody>
      </p:sp>
      <p:sp>
        <p:nvSpPr>
          <p:cNvPr id="90118" name="Text Box 6"/>
          <p:cNvSpPr txBox="1">
            <a:spLocks noChangeArrowheads="1"/>
          </p:cNvSpPr>
          <p:nvPr/>
        </p:nvSpPr>
        <p:spPr bwMode="auto">
          <a:xfrm>
            <a:off x="7561263" y="2239963"/>
            <a:ext cx="105108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a:t>
            </a:r>
            <a:r>
              <a:rPr lang="en-US" sz="3200" dirty="0" err="1">
                <a:solidFill>
                  <a:srgbClr val="FF0000"/>
                </a:solidFill>
                <a:latin typeface="Cambria"/>
              </a:rPr>
              <a:t>hkl</a:t>
            </a:r>
            <a:r>
              <a:rPr lang="en-US" sz="3200" dirty="0">
                <a:solidFill>
                  <a:srgbClr val="FF0000"/>
                </a:solidFill>
                <a:latin typeface="Cambria"/>
              </a:rPr>
              <a:t>)</a:t>
            </a:r>
          </a:p>
        </p:txBody>
      </p:sp>
      <p:sp>
        <p:nvSpPr>
          <p:cNvPr id="90119" name="Rectangle 7"/>
          <p:cNvSpPr>
            <a:spLocks noChangeArrowheads="1"/>
          </p:cNvSpPr>
          <p:nvPr/>
        </p:nvSpPr>
        <p:spPr bwMode="auto">
          <a:xfrm>
            <a:off x="533400" y="2590800"/>
            <a:ext cx="2895600" cy="3352800"/>
          </a:xfrm>
          <a:prstGeom prst="rect">
            <a:avLst/>
          </a:prstGeom>
          <a:noFill/>
          <a:ln w="28575" cap="rnd">
            <a:solidFill>
              <a:schemeClr val="accent2"/>
            </a:solidFill>
            <a:prstDash val="sysDot"/>
            <a:miter lim="800000"/>
            <a:headEnd/>
            <a:tailEnd/>
          </a:ln>
          <a:effectLst/>
        </p:spPr>
        <p:txBody>
          <a:bodyPr wrap="none" anchor="ctr">
            <a:prstTxWarp prst="textNoShape">
              <a:avLst/>
            </a:prstTxWarp>
          </a:bodyPr>
          <a:lstStyle/>
          <a:p>
            <a:endParaRPr lang="en-US" dirty="0">
              <a:latin typeface="Calibri"/>
            </a:endParaRPr>
          </a:p>
        </p:txBody>
      </p:sp>
      <p:sp>
        <p:nvSpPr>
          <p:cNvPr id="90120" name="Text Box 8"/>
          <p:cNvSpPr txBox="1">
            <a:spLocks noChangeArrowheads="1"/>
          </p:cNvSpPr>
          <p:nvPr/>
        </p:nvSpPr>
        <p:spPr bwMode="auto">
          <a:xfrm>
            <a:off x="914400" y="2057400"/>
            <a:ext cx="1223211"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a:t>
            </a:r>
            <a:r>
              <a:rPr lang="en-US" sz="3200" dirty="0" err="1">
                <a:solidFill>
                  <a:schemeClr val="accent2"/>
                </a:solidFill>
                <a:latin typeface="Cambria"/>
              </a:rPr>
              <a:t>uvw</a:t>
            </a:r>
            <a:r>
              <a:rPr lang="en-US" sz="3200" dirty="0">
                <a:solidFill>
                  <a:schemeClr val="accent2"/>
                </a:solidFill>
                <a:latin typeface="Cambria"/>
              </a:rPr>
              <a:t>]</a:t>
            </a:r>
          </a:p>
        </p:txBody>
      </p:sp>
      <p:sp>
        <p:nvSpPr>
          <p:cNvPr id="90121" name="Text Box 9"/>
          <p:cNvSpPr txBox="1">
            <a:spLocks noChangeArrowheads="1"/>
          </p:cNvSpPr>
          <p:nvPr/>
        </p:nvSpPr>
        <p:spPr bwMode="auto">
          <a:xfrm>
            <a:off x="7653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a:t>
            </a:r>
            <a:r>
              <a:rPr lang="en-US" sz="2000" dirty="0">
                <a:solidFill>
                  <a:srgbClr val="FF0000"/>
                </a:solidFill>
                <a:latin typeface="Cambria"/>
              </a:rPr>
              <a:t>Matrix</a:t>
            </a:r>
            <a:r>
              <a:rPr lang="en-US" sz="2000" dirty="0">
                <a:latin typeface="Cambria"/>
              </a:rPr>
              <a:t>  </a:t>
            </a:r>
            <a:r>
              <a:rPr lang="en-US" sz="2000" dirty="0" err="1">
                <a:latin typeface="Cambria"/>
              </a:rPr>
              <a:t>EulerAngles</a:t>
            </a:r>
            <a:r>
              <a:rPr lang="en-US" sz="2000" dirty="0">
                <a:latin typeface="Cambria"/>
              </a:rPr>
              <a:t>  Components</a:t>
            </a:r>
          </a:p>
        </p:txBody>
      </p:sp>
      <p:sp>
        <p:nvSpPr>
          <p:cNvPr id="2" name="Rectangle 1"/>
          <p:cNvSpPr/>
          <p:nvPr/>
        </p:nvSpPr>
        <p:spPr>
          <a:xfrm>
            <a:off x="762000" y="1219200"/>
            <a:ext cx="4761640" cy="461665"/>
          </a:xfrm>
          <a:prstGeom prst="rect">
            <a:avLst/>
          </a:prstGeom>
        </p:spPr>
        <p:txBody>
          <a:bodyPr wrap="none">
            <a:spAutoFit/>
          </a:bodyPr>
          <a:lstStyle/>
          <a:p>
            <a:r>
              <a:rPr lang="en-US" dirty="0" smtClean="0">
                <a:latin typeface="Calibri"/>
              </a:rPr>
              <a:t>When you multiply everything out …</a:t>
            </a:r>
            <a:endParaRPr lang="en-US" dirty="0"/>
          </a:p>
        </p:txBody>
      </p:sp>
    </p:spTree>
    <p:extLst>
      <p:ext uri="{BB962C8B-B14F-4D97-AF65-F5344CB8AC3E}">
        <p14:creationId xmlns:p14="http://schemas.microsoft.com/office/powerpoint/2010/main" val="2943975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4"/>
          <p:cNvSpPr>
            <a:spLocks noGrp="1"/>
          </p:cNvSpPr>
          <p:nvPr>
            <p:ph type="sldNum" sz="quarter" idx="12"/>
          </p:nvPr>
        </p:nvSpPr>
        <p:spPr/>
        <p:txBody>
          <a:bodyPr/>
          <a:lstStyle/>
          <a:p>
            <a:fld id="{03C66E25-FD32-734B-8F49-8DE0A771F171}" type="slidenum">
              <a:rPr lang="en-US"/>
              <a:pPr/>
              <a:t>11</a:t>
            </a:fld>
            <a:endParaRPr lang="en-US"/>
          </a:p>
        </p:txBody>
      </p:sp>
      <p:sp>
        <p:nvSpPr>
          <p:cNvPr id="145410" name="Rectangle 2"/>
          <p:cNvSpPr>
            <a:spLocks noGrp="1" noChangeArrowheads="1"/>
          </p:cNvSpPr>
          <p:nvPr>
            <p:ph type="title"/>
          </p:nvPr>
        </p:nvSpPr>
        <p:spPr/>
        <p:txBody>
          <a:bodyPr/>
          <a:lstStyle/>
          <a:p>
            <a:r>
              <a:rPr lang="en-US"/>
              <a:t>Compare Matrices</a:t>
            </a:r>
          </a:p>
        </p:txBody>
      </p:sp>
      <p:graphicFrame>
        <p:nvGraphicFramePr>
          <p:cNvPr id="145411" name="Object 3"/>
          <p:cNvGraphicFramePr>
            <a:graphicFrameLocks noChangeAspect="1"/>
          </p:cNvGraphicFramePr>
          <p:nvPr/>
        </p:nvGraphicFramePr>
        <p:xfrm>
          <a:off x="533400" y="2590800"/>
          <a:ext cx="3656013" cy="2032000"/>
        </p:xfrm>
        <a:graphic>
          <a:graphicData uri="http://schemas.openxmlformats.org/presentationml/2006/ole">
            <mc:AlternateContent xmlns:mc="http://schemas.openxmlformats.org/markup-compatibility/2006">
              <mc:Choice xmlns:v="urn:schemas-microsoft-com:vml" Requires="v">
                <p:oleObj spid="_x0000_s124968" name="Equation" r:id="rId4" imgW="2057400" imgH="1143000" progId="Equation.3">
                  <p:embed/>
                </p:oleObj>
              </mc:Choice>
              <mc:Fallback>
                <p:oleObj name="Equation" r:id="rId4" imgW="2057400" imgH="1143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590800"/>
                        <a:ext cx="3656013"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5412" name="Object 4"/>
          <p:cNvGraphicFramePr>
            <a:graphicFrameLocks noChangeAspect="1"/>
          </p:cNvGraphicFramePr>
          <p:nvPr/>
        </p:nvGraphicFramePr>
        <p:xfrm>
          <a:off x="4343400" y="2819400"/>
          <a:ext cx="4570413" cy="1866900"/>
        </p:xfrm>
        <a:graphic>
          <a:graphicData uri="http://schemas.openxmlformats.org/presentationml/2006/ole">
            <mc:AlternateContent xmlns:mc="http://schemas.openxmlformats.org/markup-compatibility/2006">
              <mc:Choice xmlns:v="urn:schemas-microsoft-com:vml" Requires="v">
                <p:oleObj spid="_x0000_s124969" name="Equation" r:id="rId6" imgW="3606800" imgH="1473200" progId="Equation.3">
                  <p:embed/>
                </p:oleObj>
              </mc:Choice>
              <mc:Fallback>
                <p:oleObj name="Equation" r:id="rId6" imgW="3606800" imgH="147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2819400"/>
                        <a:ext cx="4570413"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5413" name="Rectangle 5"/>
          <p:cNvSpPr>
            <a:spLocks noChangeArrowheads="1"/>
          </p:cNvSpPr>
          <p:nvPr/>
        </p:nvSpPr>
        <p:spPr bwMode="auto">
          <a:xfrm>
            <a:off x="1600200" y="2667000"/>
            <a:ext cx="1219200" cy="2209800"/>
          </a:xfrm>
          <a:prstGeom prst="rect">
            <a:avLst/>
          </a:prstGeom>
          <a:noFill/>
          <a:ln w="28575" cap="rnd">
            <a:solidFill>
              <a:schemeClr val="accent2"/>
            </a:solidFill>
            <a:prstDash val="sysDot"/>
            <a:miter lim="800000"/>
            <a:headEnd/>
            <a:tailEnd/>
          </a:ln>
          <a:effectLst/>
        </p:spPr>
        <p:txBody>
          <a:bodyPr wrap="none" anchor="ctr">
            <a:prstTxWarp prst="textNoShape">
              <a:avLst/>
            </a:prstTxWarp>
          </a:bodyPr>
          <a:lstStyle/>
          <a:p>
            <a:endParaRPr lang="en-US" dirty="0">
              <a:latin typeface="Calibri"/>
            </a:endParaRPr>
          </a:p>
        </p:txBody>
      </p:sp>
      <p:sp>
        <p:nvSpPr>
          <p:cNvPr id="145414" name="Text Box 6"/>
          <p:cNvSpPr txBox="1">
            <a:spLocks noChangeArrowheads="1"/>
          </p:cNvSpPr>
          <p:nvPr/>
        </p:nvSpPr>
        <p:spPr bwMode="auto">
          <a:xfrm>
            <a:off x="1600200" y="1828800"/>
            <a:ext cx="1223211"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a:t>
            </a:r>
            <a:r>
              <a:rPr lang="en-US" sz="3200" dirty="0" err="1">
                <a:solidFill>
                  <a:schemeClr val="accent2"/>
                </a:solidFill>
                <a:latin typeface="Cambria"/>
              </a:rPr>
              <a:t>uvw</a:t>
            </a:r>
            <a:r>
              <a:rPr lang="en-US" sz="3200" dirty="0">
                <a:solidFill>
                  <a:schemeClr val="accent2"/>
                </a:solidFill>
                <a:latin typeface="Cambria"/>
              </a:rPr>
              <a:t>]</a:t>
            </a:r>
          </a:p>
        </p:txBody>
      </p:sp>
      <p:sp>
        <p:nvSpPr>
          <p:cNvPr id="145415" name="Rectangle 7"/>
          <p:cNvSpPr>
            <a:spLocks noChangeArrowheads="1"/>
          </p:cNvSpPr>
          <p:nvPr/>
        </p:nvSpPr>
        <p:spPr bwMode="auto">
          <a:xfrm>
            <a:off x="4419600" y="2667000"/>
            <a:ext cx="1600200" cy="2195513"/>
          </a:xfrm>
          <a:prstGeom prst="rect">
            <a:avLst/>
          </a:prstGeom>
          <a:noFill/>
          <a:ln w="28575" cap="rnd">
            <a:solidFill>
              <a:schemeClr val="accent2"/>
            </a:solidFill>
            <a:prstDash val="sysDot"/>
            <a:miter lim="800000"/>
            <a:headEnd/>
            <a:tailEnd/>
          </a:ln>
          <a:effectLst/>
        </p:spPr>
        <p:txBody>
          <a:bodyPr wrap="none" anchor="ctr">
            <a:prstTxWarp prst="textNoShape">
              <a:avLst/>
            </a:prstTxWarp>
          </a:bodyPr>
          <a:lstStyle/>
          <a:p>
            <a:endParaRPr lang="en-US" dirty="0">
              <a:latin typeface="Calibri"/>
            </a:endParaRPr>
          </a:p>
        </p:txBody>
      </p:sp>
      <p:sp>
        <p:nvSpPr>
          <p:cNvPr id="145416" name="Text Box 8"/>
          <p:cNvSpPr txBox="1">
            <a:spLocks noChangeArrowheads="1"/>
          </p:cNvSpPr>
          <p:nvPr/>
        </p:nvSpPr>
        <p:spPr bwMode="auto">
          <a:xfrm>
            <a:off x="4648200" y="1794929"/>
            <a:ext cx="1223211"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a:t>
            </a:r>
            <a:r>
              <a:rPr lang="en-US" sz="3200" dirty="0" err="1">
                <a:solidFill>
                  <a:schemeClr val="accent2"/>
                </a:solidFill>
                <a:latin typeface="Cambria"/>
              </a:rPr>
              <a:t>uvw</a:t>
            </a:r>
            <a:r>
              <a:rPr lang="en-US" sz="3200" dirty="0">
                <a:solidFill>
                  <a:schemeClr val="accent2"/>
                </a:solidFill>
                <a:latin typeface="Cambria"/>
              </a:rPr>
              <a:t>]</a:t>
            </a:r>
          </a:p>
        </p:txBody>
      </p:sp>
      <p:sp>
        <p:nvSpPr>
          <p:cNvPr id="145417" name="Rectangle 9"/>
          <p:cNvSpPr>
            <a:spLocks noChangeArrowheads="1"/>
          </p:cNvSpPr>
          <p:nvPr/>
        </p:nvSpPr>
        <p:spPr bwMode="auto">
          <a:xfrm>
            <a:off x="7772400" y="2667000"/>
            <a:ext cx="1143000" cy="2209800"/>
          </a:xfrm>
          <a:prstGeom prst="rect">
            <a:avLst/>
          </a:prstGeom>
          <a:noFill/>
          <a:ln w="28575" cap="rnd">
            <a:solidFill>
              <a:srgbClr val="FF0000"/>
            </a:solidFill>
            <a:prstDash val="sysDot"/>
            <a:miter lim="800000"/>
            <a:headEnd/>
            <a:tailEnd/>
          </a:ln>
          <a:effectLst/>
        </p:spPr>
        <p:txBody>
          <a:bodyPr wrap="none" anchor="ctr">
            <a:prstTxWarp prst="textNoShape">
              <a:avLst/>
            </a:prstTxWarp>
          </a:bodyPr>
          <a:lstStyle/>
          <a:p>
            <a:endParaRPr lang="en-US" dirty="0">
              <a:latin typeface="Calibri"/>
            </a:endParaRPr>
          </a:p>
        </p:txBody>
      </p:sp>
      <p:sp>
        <p:nvSpPr>
          <p:cNvPr id="145418" name="Text Box 10"/>
          <p:cNvSpPr txBox="1">
            <a:spLocks noChangeArrowheads="1"/>
          </p:cNvSpPr>
          <p:nvPr/>
        </p:nvSpPr>
        <p:spPr bwMode="auto">
          <a:xfrm>
            <a:off x="7772400" y="1786462"/>
            <a:ext cx="105108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a:t>
            </a:r>
            <a:r>
              <a:rPr lang="en-US" sz="3200" dirty="0" err="1">
                <a:solidFill>
                  <a:srgbClr val="FF0000"/>
                </a:solidFill>
                <a:latin typeface="Cambria"/>
              </a:rPr>
              <a:t>hkl</a:t>
            </a:r>
            <a:r>
              <a:rPr lang="en-US" sz="3200" dirty="0">
                <a:solidFill>
                  <a:srgbClr val="FF0000"/>
                </a:solidFill>
                <a:latin typeface="Cambria"/>
              </a:rPr>
              <a:t>)</a:t>
            </a:r>
          </a:p>
        </p:txBody>
      </p:sp>
      <p:sp>
        <p:nvSpPr>
          <p:cNvPr id="145419" name="Rectangle 11"/>
          <p:cNvSpPr>
            <a:spLocks noChangeArrowheads="1"/>
          </p:cNvSpPr>
          <p:nvPr/>
        </p:nvSpPr>
        <p:spPr bwMode="auto">
          <a:xfrm>
            <a:off x="3309938" y="2544763"/>
            <a:ext cx="881062" cy="2332037"/>
          </a:xfrm>
          <a:prstGeom prst="rect">
            <a:avLst/>
          </a:prstGeom>
          <a:noFill/>
          <a:ln w="28575" cap="rnd">
            <a:solidFill>
              <a:srgbClr val="FF0000"/>
            </a:solidFill>
            <a:prstDash val="sysDot"/>
            <a:miter lim="800000"/>
            <a:headEnd/>
            <a:tailEnd/>
          </a:ln>
          <a:effectLst/>
        </p:spPr>
        <p:txBody>
          <a:bodyPr wrap="none" anchor="ctr">
            <a:prstTxWarp prst="textNoShape">
              <a:avLst/>
            </a:prstTxWarp>
          </a:bodyPr>
          <a:lstStyle/>
          <a:p>
            <a:endParaRPr lang="en-US" dirty="0">
              <a:latin typeface="Calibri"/>
            </a:endParaRPr>
          </a:p>
        </p:txBody>
      </p:sp>
      <p:sp>
        <p:nvSpPr>
          <p:cNvPr id="145420" name="Text Box 12"/>
          <p:cNvSpPr txBox="1">
            <a:spLocks noChangeArrowheads="1"/>
          </p:cNvSpPr>
          <p:nvPr/>
        </p:nvSpPr>
        <p:spPr bwMode="auto">
          <a:xfrm>
            <a:off x="3259666" y="1820330"/>
            <a:ext cx="105108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a:t>
            </a:r>
            <a:r>
              <a:rPr lang="en-US" sz="3200" dirty="0" err="1">
                <a:solidFill>
                  <a:srgbClr val="FF0000"/>
                </a:solidFill>
                <a:latin typeface="Cambria"/>
              </a:rPr>
              <a:t>hkl</a:t>
            </a:r>
            <a:r>
              <a:rPr lang="en-US" sz="3200" dirty="0">
                <a:solidFill>
                  <a:srgbClr val="FF0000"/>
                </a:solidFill>
                <a:latin typeface="Cambria"/>
              </a:rPr>
              <a:t>)</a:t>
            </a:r>
          </a:p>
        </p:txBody>
      </p:sp>
      <p:sp>
        <p:nvSpPr>
          <p:cNvPr id="145421" name="Text Box 13"/>
          <p:cNvSpPr txBox="1">
            <a:spLocks noChangeArrowheads="1"/>
          </p:cNvSpPr>
          <p:nvPr/>
        </p:nvSpPr>
        <p:spPr bwMode="auto">
          <a:xfrm>
            <a:off x="212725"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a:t>
            </a:r>
            <a:r>
              <a:rPr lang="en-US" sz="2000" dirty="0">
                <a:solidFill>
                  <a:srgbClr val="FF0000"/>
                </a:solidFill>
                <a:latin typeface="Cambria"/>
              </a:rPr>
              <a:t>Matrix</a:t>
            </a:r>
            <a:r>
              <a:rPr lang="en-US" sz="2000" dirty="0">
                <a:latin typeface="Cambria"/>
              </a:rPr>
              <a:t>  </a:t>
            </a:r>
            <a:r>
              <a:rPr lang="en-US" sz="2000" dirty="0" err="1">
                <a:latin typeface="Cambria"/>
              </a:rPr>
              <a:t>EulerAngles</a:t>
            </a:r>
            <a:r>
              <a:rPr lang="en-US" sz="2000" dirty="0">
                <a:latin typeface="Cambria"/>
              </a:rPr>
              <a:t>  Components</a:t>
            </a:r>
          </a:p>
        </p:txBody>
      </p:sp>
      <p:sp>
        <p:nvSpPr>
          <p:cNvPr id="145422" name="Text Box 14"/>
          <p:cNvSpPr txBox="1">
            <a:spLocks noChangeArrowheads="1"/>
          </p:cNvSpPr>
          <p:nvPr/>
        </p:nvSpPr>
        <p:spPr bwMode="auto">
          <a:xfrm>
            <a:off x="458788" y="4953000"/>
            <a:ext cx="8226425" cy="1219200"/>
          </a:xfrm>
          <a:prstGeom prst="rect">
            <a:avLst/>
          </a:prstGeom>
          <a:noFill/>
          <a:ln w="9525">
            <a:noFill/>
            <a:miter lim="800000"/>
            <a:headEnd/>
            <a:tailEnd/>
          </a:ln>
          <a:effectLst/>
        </p:spPr>
        <p:txBody>
          <a:bodyPr>
            <a:prstTxWarp prst="textNoShape">
              <a:avLst/>
            </a:prstTxWarp>
          </a:bodyPr>
          <a:lstStyle/>
          <a:p>
            <a:r>
              <a:rPr lang="en-US" sz="1800" dirty="0">
                <a:solidFill>
                  <a:srgbClr val="FF0000"/>
                </a:solidFill>
                <a:latin typeface="Calibri"/>
              </a:rPr>
              <a:t>Basic idea: the complete</a:t>
            </a:r>
            <a:r>
              <a:rPr lang="en-US" sz="1800" dirty="0" smtClean="0">
                <a:solidFill>
                  <a:srgbClr val="FF0000"/>
                </a:solidFill>
                <a:latin typeface="Calibri"/>
              </a:rPr>
              <a:t> orientation matrix </a:t>
            </a:r>
            <a:r>
              <a:rPr lang="en-US" sz="1800" dirty="0">
                <a:solidFill>
                  <a:srgbClr val="FF0000"/>
                </a:solidFill>
                <a:latin typeface="Calibri"/>
              </a:rPr>
              <a:t>that describes an orientation must be numerically the same, coefficient by coefficient, regardless of whether it is constructed from the Euler angles, or from the Miller indices.  Therefore we can equate the two matrix descriptions, entry by entry.</a:t>
            </a:r>
          </a:p>
        </p:txBody>
      </p:sp>
      <p:sp>
        <p:nvSpPr>
          <p:cNvPr id="16" name="TextBox 15"/>
          <p:cNvSpPr txBox="1"/>
          <p:nvPr/>
        </p:nvSpPr>
        <p:spPr>
          <a:xfrm>
            <a:off x="4104640" y="3515975"/>
            <a:ext cx="337953" cy="461665"/>
          </a:xfrm>
          <a:prstGeom prst="rect">
            <a:avLst/>
          </a:prstGeom>
          <a:noFill/>
        </p:spPr>
        <p:txBody>
          <a:bodyPr wrap="none" rtlCol="0">
            <a:spAutoFit/>
          </a:bodyPr>
          <a:lstStyle/>
          <a:p>
            <a:r>
              <a:rPr lang="en-US" dirty="0" smtClean="0">
                <a:latin typeface="Calibri"/>
              </a:rPr>
              <a:t>≡</a:t>
            </a:r>
            <a:endParaRPr lang="en-US" dirty="0">
              <a:latin typeface="Calibri"/>
            </a:endParaRPr>
          </a:p>
        </p:txBody>
      </p:sp>
    </p:spTree>
    <p:extLst>
      <p:ext uri="{BB962C8B-B14F-4D97-AF65-F5344CB8AC3E}">
        <p14:creationId xmlns:p14="http://schemas.microsoft.com/office/powerpoint/2010/main" val="10264871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A75ABECA-3DA5-5444-8330-16B378661A01}" type="slidenum">
              <a:rPr lang="en-US"/>
              <a:pPr/>
              <a:t>12</a:t>
            </a:fld>
            <a:endParaRPr lang="en-US"/>
          </a:p>
        </p:txBody>
      </p:sp>
      <p:sp>
        <p:nvSpPr>
          <p:cNvPr id="108546" name="Rectangle 2"/>
          <p:cNvSpPr>
            <a:spLocks noGrp="1" noChangeArrowheads="1"/>
          </p:cNvSpPr>
          <p:nvPr>
            <p:ph type="title"/>
          </p:nvPr>
        </p:nvSpPr>
        <p:spPr>
          <a:xfrm>
            <a:off x="111125" y="228600"/>
            <a:ext cx="8915400" cy="1219200"/>
          </a:xfrm>
        </p:spPr>
        <p:txBody>
          <a:bodyPr/>
          <a:lstStyle/>
          <a:p>
            <a:r>
              <a:rPr lang="en-US"/>
              <a:t>Miller indices from Euler angle matrix</a:t>
            </a:r>
          </a:p>
        </p:txBody>
      </p:sp>
      <p:sp>
        <p:nvSpPr>
          <p:cNvPr id="108547" name="Text Box 3"/>
          <p:cNvSpPr txBox="1">
            <a:spLocks noChangeArrowheads="1"/>
          </p:cNvSpPr>
          <p:nvPr/>
        </p:nvSpPr>
        <p:spPr bwMode="auto">
          <a:xfrm>
            <a:off x="304800" y="1841480"/>
            <a:ext cx="2286000" cy="3416320"/>
          </a:xfrm>
          <a:prstGeom prst="rect">
            <a:avLst/>
          </a:prstGeom>
          <a:noFill/>
          <a:ln w="9525">
            <a:noFill/>
            <a:miter lim="800000"/>
            <a:headEnd/>
            <a:tailEnd/>
          </a:ln>
          <a:effectLst/>
        </p:spPr>
        <p:txBody>
          <a:bodyPr>
            <a:prstTxWarp prst="textNoShape">
              <a:avLst/>
            </a:prstTxWarp>
            <a:spAutoFit/>
          </a:bodyPr>
          <a:lstStyle/>
          <a:p>
            <a:r>
              <a:rPr lang="en-US" dirty="0">
                <a:solidFill>
                  <a:srgbClr val="0000FF"/>
                </a:solidFill>
                <a:latin typeface="Calibri"/>
              </a:rPr>
              <a:t>Compare the matrix </a:t>
            </a:r>
            <a:r>
              <a:rPr lang="en-US" dirty="0" smtClean="0">
                <a:solidFill>
                  <a:srgbClr val="0000FF"/>
                </a:solidFill>
                <a:latin typeface="Calibri"/>
              </a:rPr>
              <a:t>formed from the Miller indices </a:t>
            </a:r>
            <a:r>
              <a:rPr lang="en-US" dirty="0">
                <a:solidFill>
                  <a:srgbClr val="0000FF"/>
                </a:solidFill>
                <a:latin typeface="Calibri"/>
              </a:rPr>
              <a:t>with the Euler angle matrix</a:t>
            </a:r>
            <a:r>
              <a:rPr lang="en-US" dirty="0" smtClean="0">
                <a:solidFill>
                  <a:srgbClr val="0000FF"/>
                </a:solidFill>
                <a:latin typeface="Calibri"/>
              </a:rPr>
              <a:t>.  Extract indices from the 1</a:t>
            </a:r>
            <a:r>
              <a:rPr lang="en-US" baseline="30000" dirty="0" smtClean="0">
                <a:solidFill>
                  <a:srgbClr val="0000FF"/>
                </a:solidFill>
                <a:latin typeface="Calibri"/>
              </a:rPr>
              <a:t>st</a:t>
            </a:r>
            <a:r>
              <a:rPr lang="en-US" dirty="0" smtClean="0">
                <a:solidFill>
                  <a:srgbClr val="0000FF"/>
                </a:solidFill>
                <a:latin typeface="Calibri"/>
              </a:rPr>
              <a:t> and 3</a:t>
            </a:r>
            <a:r>
              <a:rPr lang="en-US" baseline="30000" dirty="0" smtClean="0">
                <a:solidFill>
                  <a:srgbClr val="0000FF"/>
                </a:solidFill>
                <a:latin typeface="Calibri"/>
              </a:rPr>
              <a:t>rd</a:t>
            </a:r>
            <a:r>
              <a:rPr lang="en-US" dirty="0" smtClean="0">
                <a:solidFill>
                  <a:srgbClr val="0000FF"/>
                </a:solidFill>
                <a:latin typeface="Calibri"/>
              </a:rPr>
              <a:t> columns</a:t>
            </a:r>
            <a:endParaRPr lang="en-US" dirty="0">
              <a:solidFill>
                <a:srgbClr val="0000FF"/>
              </a:solidFill>
              <a:latin typeface="Calibri"/>
            </a:endParaRPr>
          </a:p>
        </p:txBody>
      </p:sp>
      <p:graphicFrame>
        <p:nvGraphicFramePr>
          <p:cNvPr id="108548" name="Object 4"/>
          <p:cNvGraphicFramePr>
            <a:graphicFrameLocks noChangeAspect="1"/>
          </p:cNvGraphicFramePr>
          <p:nvPr/>
        </p:nvGraphicFramePr>
        <p:xfrm>
          <a:off x="2667000" y="1981200"/>
          <a:ext cx="6324600" cy="3241675"/>
        </p:xfrm>
        <a:graphic>
          <a:graphicData uri="http://schemas.openxmlformats.org/presentationml/2006/ole">
            <mc:AlternateContent xmlns:mc="http://schemas.openxmlformats.org/markup-compatibility/2006">
              <mc:Choice xmlns:v="urn:schemas-microsoft-com:vml" Requires="v">
                <p:oleObj spid="_x0000_s125975" name="Equation" r:id="rId4" imgW="2578100" imgH="1320800" progId="Equation.3">
                  <p:embed/>
                </p:oleObj>
              </mc:Choice>
              <mc:Fallback>
                <p:oleObj name="Equation" r:id="rId4" imgW="2578100" imgH="1320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981200"/>
                        <a:ext cx="6324600" cy="324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8549" name="Text Box 5"/>
          <p:cNvSpPr txBox="1">
            <a:spLocks noChangeArrowheads="1"/>
          </p:cNvSpPr>
          <p:nvPr/>
        </p:nvSpPr>
        <p:spPr bwMode="auto">
          <a:xfrm>
            <a:off x="458788" y="5715000"/>
            <a:ext cx="7778543" cy="523220"/>
          </a:xfrm>
          <a:prstGeom prst="rect">
            <a:avLst/>
          </a:prstGeom>
          <a:noFill/>
          <a:ln w="9525">
            <a:noFill/>
            <a:miter lim="800000"/>
            <a:headEnd/>
            <a:tailEnd/>
          </a:ln>
          <a:effectLst/>
        </p:spPr>
        <p:txBody>
          <a:bodyPr wrap="none">
            <a:prstTxWarp prst="textNoShape">
              <a:avLst/>
            </a:prstTxWarp>
            <a:spAutoFit/>
          </a:bodyPr>
          <a:lstStyle/>
          <a:p>
            <a:r>
              <a:rPr lang="en-US" sz="2800" i="1" dirty="0">
                <a:latin typeface="Cambria"/>
              </a:rPr>
              <a:t>n, n’</a:t>
            </a:r>
            <a:r>
              <a:rPr lang="en-US" sz="2800" dirty="0">
                <a:latin typeface="Cambria"/>
              </a:rPr>
              <a:t> = </a:t>
            </a:r>
            <a:r>
              <a:rPr lang="en-US" dirty="0">
                <a:latin typeface="Calibri"/>
              </a:rPr>
              <a:t>arbitrary factors to make integers from real numbers</a:t>
            </a:r>
            <a:endParaRPr lang="en-US" sz="2800" dirty="0">
              <a:latin typeface="Cambria"/>
            </a:endParaRPr>
          </a:p>
        </p:txBody>
      </p:sp>
      <p:sp>
        <p:nvSpPr>
          <p:cNvPr id="108550" name="Text Box 6"/>
          <p:cNvSpPr txBox="1">
            <a:spLocks noChangeArrowheads="1"/>
          </p:cNvSpPr>
          <p:nvPr/>
        </p:nvSpPr>
        <p:spPr bwMode="auto">
          <a:xfrm>
            <a:off x="569913"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Matrix  </a:t>
            </a:r>
            <a:r>
              <a:rPr lang="en-US" sz="2000" dirty="0" err="1">
                <a:solidFill>
                  <a:srgbClr val="FF0000"/>
                </a:solidFill>
                <a:latin typeface="Cambria"/>
              </a:rPr>
              <a:t>EulerAngles</a:t>
            </a:r>
            <a:r>
              <a:rPr lang="en-US" sz="2000" dirty="0">
                <a:latin typeface="Cambria"/>
              </a:rPr>
              <a:t>  Components</a:t>
            </a:r>
          </a:p>
        </p:txBody>
      </p:sp>
    </p:spTree>
    <p:extLst>
      <p:ext uri="{BB962C8B-B14F-4D97-AF65-F5344CB8AC3E}">
        <p14:creationId xmlns:p14="http://schemas.microsoft.com/office/powerpoint/2010/main" val="26584226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32FB125E-9071-DE4B-9FF6-7FE2F6246055}" type="slidenum">
              <a:rPr lang="en-US"/>
              <a:pPr/>
              <a:t>13</a:t>
            </a:fld>
            <a:endParaRPr lang="en-US"/>
          </a:p>
        </p:txBody>
      </p:sp>
      <p:sp>
        <p:nvSpPr>
          <p:cNvPr id="115714" name="Rectangle 2"/>
          <p:cNvSpPr>
            <a:spLocks noGrp="1" noChangeArrowheads="1"/>
          </p:cNvSpPr>
          <p:nvPr>
            <p:ph type="title"/>
          </p:nvPr>
        </p:nvSpPr>
        <p:spPr>
          <a:xfrm>
            <a:off x="685800" y="228600"/>
            <a:ext cx="7772400" cy="762000"/>
          </a:xfrm>
        </p:spPr>
        <p:txBody>
          <a:bodyPr/>
          <a:lstStyle/>
          <a:p>
            <a:r>
              <a:rPr lang="en-US" sz="3600"/>
              <a:t>Euler angles from Orientation Matrix</a:t>
            </a:r>
            <a:endParaRPr lang="en-US"/>
          </a:p>
        </p:txBody>
      </p:sp>
      <p:sp>
        <p:nvSpPr>
          <p:cNvPr id="115716" name="Text Box 4"/>
          <p:cNvSpPr txBox="1">
            <a:spLocks noChangeArrowheads="1"/>
          </p:cNvSpPr>
          <p:nvPr/>
        </p:nvSpPr>
        <p:spPr bwMode="auto">
          <a:xfrm>
            <a:off x="304800" y="4889718"/>
            <a:ext cx="3276600" cy="181588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dirty="0">
                <a:latin typeface="Calibri"/>
              </a:rPr>
              <a:t>Also, if the second Euler angle is too close to zero</a:t>
            </a:r>
            <a:r>
              <a:rPr lang="en-US" sz="1400" dirty="0" smtClean="0">
                <a:latin typeface="Calibri"/>
              </a:rPr>
              <a:t>, or 180°, </a:t>
            </a:r>
            <a:r>
              <a:rPr lang="en-US" sz="1400" dirty="0">
                <a:latin typeface="Calibri"/>
              </a:rPr>
              <a:t>then the standard formulae fail because sine(</a:t>
            </a:r>
            <a:r>
              <a:rPr lang="en-US" sz="1400" dirty="0">
                <a:latin typeface="Symbol" pitchFamily="-112" charset="2"/>
                <a:sym typeface="Symbol" pitchFamily="-112" charset="2"/>
              </a:rPr>
              <a:t></a:t>
            </a:r>
            <a:r>
              <a:rPr lang="en-US" sz="1400" dirty="0">
                <a:latin typeface="Calibri"/>
              </a:rPr>
              <a:t>) approaches zero (see next slide).  The </a:t>
            </a:r>
            <a:r>
              <a:rPr lang="en-US" sz="1400" dirty="0" smtClean="0">
                <a:latin typeface="Calibri"/>
              </a:rPr>
              <a:t>formulae to the right deal </a:t>
            </a:r>
            <a:r>
              <a:rPr lang="en-US" sz="1400" dirty="0">
                <a:latin typeface="Calibri"/>
              </a:rPr>
              <a:t>with this special case, where the 1st and 3rd angles are linearly dependent; distributing the rotation between them is arbitrary.</a:t>
            </a:r>
          </a:p>
        </p:txBody>
      </p:sp>
      <p:graphicFrame>
        <p:nvGraphicFramePr>
          <p:cNvPr id="115720" name="Object 8"/>
          <p:cNvGraphicFramePr>
            <a:graphicFrameLocks noChangeAspect="1"/>
          </p:cNvGraphicFramePr>
          <p:nvPr>
            <p:extLst>
              <p:ext uri="{D42A27DB-BD31-4B8C-83A1-F6EECF244321}">
                <p14:modId xmlns:p14="http://schemas.microsoft.com/office/powerpoint/2010/main" val="838257307"/>
              </p:ext>
            </p:extLst>
          </p:nvPr>
        </p:nvGraphicFramePr>
        <p:xfrm>
          <a:off x="3754438" y="5029200"/>
          <a:ext cx="5192712" cy="384175"/>
        </p:xfrm>
        <a:graphic>
          <a:graphicData uri="http://schemas.openxmlformats.org/presentationml/2006/ole">
            <mc:AlternateContent xmlns:mc="http://schemas.openxmlformats.org/markup-compatibility/2006">
              <mc:Choice xmlns:v="urn:schemas-microsoft-com:vml" Requires="v">
                <p:oleObj spid="_x0000_s127022" name="Equation" r:id="rId4" imgW="3263900" imgH="241300" progId="Equation.3">
                  <p:embed/>
                </p:oleObj>
              </mc:Choice>
              <mc:Fallback>
                <p:oleObj name="Equation" r:id="rId4" imgW="3263900" imgH="241300" progId="Equation.3">
                  <p:embed/>
                  <p:pic>
                    <p:nvPicPr>
                      <p:cNvPr id="0" name=""/>
                      <p:cNvPicPr>
                        <a:picLocks noChangeAspect="1" noChangeArrowheads="1"/>
                      </p:cNvPicPr>
                      <p:nvPr/>
                    </p:nvPicPr>
                    <p:blipFill>
                      <a:blip r:embed="rId5"/>
                      <a:srcRect/>
                      <a:stretch>
                        <a:fillRect/>
                      </a:stretch>
                    </p:blipFill>
                    <p:spPr bwMode="auto">
                      <a:xfrm>
                        <a:off x="3754438" y="5029200"/>
                        <a:ext cx="5192712" cy="384175"/>
                      </a:xfrm>
                      <a:prstGeom prst="rect">
                        <a:avLst/>
                      </a:prstGeom>
                      <a:solidFill>
                        <a:srgbClr val="FFDEF9"/>
                      </a:solidFill>
                      <a:ln>
                        <a:noFill/>
                      </a:ln>
                      <a:effectLst/>
                      <a:extLst/>
                    </p:spPr>
                  </p:pic>
                </p:oleObj>
              </mc:Fallback>
            </mc:AlternateContent>
          </a:graphicData>
        </a:graphic>
      </p:graphicFrame>
      <p:sp>
        <p:nvSpPr>
          <p:cNvPr id="115722" name="Text Box 10"/>
          <p:cNvSpPr txBox="1">
            <a:spLocks noChangeArrowheads="1"/>
          </p:cNvSpPr>
          <p:nvPr/>
        </p:nvSpPr>
        <p:spPr bwMode="auto">
          <a:xfrm>
            <a:off x="3124200" y="6477000"/>
            <a:ext cx="5865708" cy="261610"/>
          </a:xfrm>
          <a:prstGeom prst="rect">
            <a:avLst/>
          </a:prstGeom>
          <a:noFill/>
          <a:ln w="9525">
            <a:noFill/>
            <a:miter lim="800000"/>
            <a:headEnd/>
            <a:tailEnd/>
          </a:ln>
          <a:effectLst/>
        </p:spPr>
        <p:txBody>
          <a:bodyPr wrap="none">
            <a:prstTxWarp prst="textNoShape">
              <a:avLst/>
            </a:prstTxWarp>
            <a:spAutoFit/>
          </a:bodyPr>
          <a:lstStyle/>
          <a:p>
            <a:r>
              <a:rPr lang="en-US" sz="1100" dirty="0">
                <a:solidFill>
                  <a:srgbClr val="000090"/>
                </a:solidFill>
                <a:latin typeface="Calibri"/>
              </a:rPr>
              <a:t>Corrected -a</a:t>
            </a:r>
            <a:r>
              <a:rPr lang="en-US" sz="1100" baseline="-25000" dirty="0">
                <a:solidFill>
                  <a:srgbClr val="000090"/>
                </a:solidFill>
                <a:latin typeface="Calibri"/>
              </a:rPr>
              <a:t>32</a:t>
            </a:r>
            <a:r>
              <a:rPr lang="en-US" sz="1100" dirty="0">
                <a:solidFill>
                  <a:srgbClr val="000090"/>
                </a:solidFill>
                <a:latin typeface="Calibri"/>
              </a:rPr>
              <a:t> in formula for </a:t>
            </a:r>
            <a:r>
              <a:rPr lang="en-US" sz="1100" i="1" dirty="0">
                <a:solidFill>
                  <a:srgbClr val="000090"/>
                </a:solidFill>
                <a:latin typeface="Symbol" pitchFamily="-112" charset="2"/>
                <a:sym typeface="Symbol" pitchFamily="-112" charset="2"/>
              </a:rPr>
              <a:t></a:t>
            </a:r>
            <a:r>
              <a:rPr lang="en-US" sz="1100" baseline="-25000" dirty="0">
                <a:solidFill>
                  <a:srgbClr val="000090"/>
                </a:solidFill>
                <a:latin typeface="Calibri"/>
              </a:rPr>
              <a:t>1</a:t>
            </a:r>
            <a:r>
              <a:rPr lang="en-US" sz="1100" dirty="0">
                <a:solidFill>
                  <a:srgbClr val="000090"/>
                </a:solidFill>
                <a:latin typeface="Calibri"/>
              </a:rPr>
              <a:t> 18</a:t>
            </a:r>
            <a:r>
              <a:rPr lang="en-US" sz="1100" baseline="30000" dirty="0">
                <a:solidFill>
                  <a:srgbClr val="000090"/>
                </a:solidFill>
                <a:latin typeface="Calibri"/>
              </a:rPr>
              <a:t>th</a:t>
            </a:r>
            <a:r>
              <a:rPr lang="en-US" sz="1100" dirty="0">
                <a:solidFill>
                  <a:srgbClr val="000090"/>
                </a:solidFill>
                <a:latin typeface="Calibri"/>
              </a:rPr>
              <a:t> Feb. 05; corrected a33=1 case 13</a:t>
            </a:r>
            <a:r>
              <a:rPr lang="en-US" sz="1100" baseline="30000" dirty="0">
                <a:solidFill>
                  <a:srgbClr val="000090"/>
                </a:solidFill>
                <a:latin typeface="Calibri"/>
              </a:rPr>
              <a:t>th</a:t>
            </a:r>
            <a:r>
              <a:rPr lang="en-US" sz="1100" dirty="0">
                <a:solidFill>
                  <a:srgbClr val="000090"/>
                </a:solidFill>
                <a:latin typeface="Calibri"/>
              </a:rPr>
              <a:t> </a:t>
            </a:r>
            <a:r>
              <a:rPr lang="en-US" sz="1100" dirty="0" smtClean="0">
                <a:solidFill>
                  <a:srgbClr val="000090"/>
                </a:solidFill>
                <a:latin typeface="Calibri"/>
              </a:rPr>
              <a:t>Jan08; added a33~-1 13iv14</a:t>
            </a:r>
            <a:endParaRPr lang="en-US" sz="1100" dirty="0">
              <a:solidFill>
                <a:srgbClr val="000090"/>
              </a:solidFill>
              <a:latin typeface="Calibri"/>
            </a:endParaRPr>
          </a:p>
        </p:txBody>
      </p:sp>
      <p:graphicFrame>
        <p:nvGraphicFramePr>
          <p:cNvPr id="115723" name="Object 11"/>
          <p:cNvGraphicFramePr>
            <a:graphicFrameLocks noChangeAspect="1"/>
          </p:cNvGraphicFramePr>
          <p:nvPr>
            <p:extLst>
              <p:ext uri="{D42A27DB-BD31-4B8C-83A1-F6EECF244321}">
                <p14:modId xmlns:p14="http://schemas.microsoft.com/office/powerpoint/2010/main" val="4052273066"/>
              </p:ext>
            </p:extLst>
          </p:nvPr>
        </p:nvGraphicFramePr>
        <p:xfrm>
          <a:off x="1143000" y="990600"/>
          <a:ext cx="7191375" cy="2373313"/>
        </p:xfrm>
        <a:graphic>
          <a:graphicData uri="http://schemas.openxmlformats.org/presentationml/2006/ole">
            <mc:AlternateContent xmlns:mc="http://schemas.openxmlformats.org/markup-compatibility/2006">
              <mc:Choice xmlns:v="urn:schemas-microsoft-com:vml" Requires="v">
                <p:oleObj spid="_x0000_s127023" name="Equation" r:id="rId6" imgW="3314700" imgH="1092200" progId="Equation.3">
                  <p:embed/>
                </p:oleObj>
              </mc:Choice>
              <mc:Fallback>
                <p:oleObj name="Equation" r:id="rId6" imgW="3314700" imgH="1092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990600"/>
                        <a:ext cx="7191375" cy="2373313"/>
                      </a:xfrm>
                      <a:prstGeom prst="rect">
                        <a:avLst/>
                      </a:prstGeom>
                      <a:solidFill>
                        <a:srgbClr val="FAFFE2"/>
                      </a:solidFill>
                    </p:spPr>
                  </p:pic>
                </p:oleObj>
              </mc:Fallback>
            </mc:AlternateContent>
          </a:graphicData>
        </a:graphic>
      </p:graphicFrame>
      <p:sp>
        <p:nvSpPr>
          <p:cNvPr id="115724" name="Text Box 12"/>
          <p:cNvSpPr txBox="1">
            <a:spLocks noChangeArrowheads="1"/>
          </p:cNvSpPr>
          <p:nvPr/>
        </p:nvSpPr>
        <p:spPr bwMode="auto">
          <a:xfrm>
            <a:off x="533400" y="3508375"/>
            <a:ext cx="8153400" cy="1323439"/>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600" dirty="0">
                <a:latin typeface="Calibri"/>
              </a:rPr>
              <a:t>Notes:  the range of inverse cosine (ACOS) is </a:t>
            </a:r>
            <a:r>
              <a:rPr lang="en-US" sz="1600" i="1" dirty="0">
                <a:latin typeface="Cambria"/>
              </a:rPr>
              <a:t>0-π</a:t>
            </a:r>
            <a:r>
              <a:rPr lang="en-US" sz="1600" dirty="0">
                <a:latin typeface="Calibri"/>
              </a:rPr>
              <a:t>, which is sufficient for </a:t>
            </a:r>
            <a:r>
              <a:rPr lang="en-US" sz="1600" i="1" dirty="0" err="1">
                <a:latin typeface="Symbol" pitchFamily="-112" charset="2"/>
                <a:sym typeface="Symbol" pitchFamily="-112" charset="2"/>
              </a:rPr>
              <a:t></a:t>
            </a:r>
            <a:r>
              <a:rPr lang="en-US" sz="1600" dirty="0">
                <a:latin typeface="Calibri"/>
              </a:rPr>
              <a:t>;</a:t>
            </a:r>
            <a:br>
              <a:rPr lang="en-US" sz="1600" dirty="0">
                <a:latin typeface="Calibri"/>
              </a:rPr>
            </a:br>
            <a:r>
              <a:rPr lang="en-US" sz="1600" dirty="0">
                <a:latin typeface="Calibri"/>
              </a:rPr>
              <a:t>from this, </a:t>
            </a:r>
            <a:r>
              <a:rPr lang="en-US" sz="1600" dirty="0" err="1">
                <a:latin typeface="Calibri"/>
              </a:rPr>
              <a:t>sin(</a:t>
            </a:r>
            <a:r>
              <a:rPr lang="en-US" sz="1600" i="1" dirty="0" err="1">
                <a:latin typeface="Symbol" pitchFamily="-112" charset="2"/>
                <a:sym typeface="Symbol" pitchFamily="-112" charset="2"/>
              </a:rPr>
              <a:t></a:t>
            </a:r>
            <a:r>
              <a:rPr lang="en-US" sz="1600" dirty="0">
                <a:latin typeface="Calibri"/>
              </a:rPr>
              <a:t>) can be obtained. The range of inverse tangent is </a:t>
            </a:r>
            <a:r>
              <a:rPr lang="en-US" sz="1600" i="1" dirty="0">
                <a:latin typeface="Cambria"/>
              </a:rPr>
              <a:t>0-2π</a:t>
            </a:r>
            <a:r>
              <a:rPr lang="en-US" sz="1600" dirty="0">
                <a:latin typeface="Calibri"/>
              </a:rPr>
              <a:t>, so numerically one must use the ATAN2(y,x) function) to calculate </a:t>
            </a:r>
            <a:r>
              <a:rPr lang="en-US" sz="1600" i="1" dirty="0">
                <a:latin typeface="Symbol" pitchFamily="-112" charset="2"/>
                <a:sym typeface="Symbol" pitchFamily="-112" charset="2"/>
              </a:rPr>
              <a:t></a:t>
            </a:r>
            <a:r>
              <a:rPr lang="en-US" sz="1600" baseline="-25000" dirty="0">
                <a:latin typeface="Calibri"/>
              </a:rPr>
              <a:t>1</a:t>
            </a:r>
            <a:r>
              <a:rPr lang="en-US" sz="1600" dirty="0">
                <a:latin typeface="Calibri"/>
              </a:rPr>
              <a:t> and </a:t>
            </a:r>
            <a:r>
              <a:rPr lang="en-US" sz="1600" i="1" dirty="0">
                <a:latin typeface="Symbol" pitchFamily="-112" charset="2"/>
                <a:sym typeface="Symbol" pitchFamily="-112" charset="2"/>
              </a:rPr>
              <a:t></a:t>
            </a:r>
            <a:r>
              <a:rPr lang="en-US" sz="1600" baseline="-25000" dirty="0">
                <a:latin typeface="Calibri"/>
              </a:rPr>
              <a:t>2</a:t>
            </a:r>
            <a:r>
              <a:rPr lang="en-US" sz="1600" dirty="0">
                <a:latin typeface="Calibri"/>
              </a:rPr>
              <a:t>.  </a:t>
            </a:r>
            <a:r>
              <a:rPr lang="en-US" sz="1600" dirty="0">
                <a:solidFill>
                  <a:srgbClr val="FF0000"/>
                </a:solidFill>
                <a:latin typeface="Calibri"/>
              </a:rPr>
              <a:t>Caution: in Excel, one has ATAN2(x,y), which is the reverse order of arguments compared to the usual ATAN2(y,x) in Fortran, </a:t>
            </a:r>
            <a:r>
              <a:rPr lang="en-US" sz="1600" dirty="0" smtClean="0">
                <a:solidFill>
                  <a:srgbClr val="FF0000"/>
                </a:solidFill>
                <a:latin typeface="Calibri"/>
              </a:rPr>
              <a:t>C (use ‘</a:t>
            </a:r>
            <a:r>
              <a:rPr lang="en-US" sz="1600" dirty="0" smtClean="0">
                <a:solidFill>
                  <a:srgbClr val="0000FF"/>
                </a:solidFill>
                <a:latin typeface="Calibri"/>
              </a:rPr>
              <a:t>double atan2 ( double </a:t>
            </a:r>
            <a:r>
              <a:rPr lang="en-US" sz="1600" dirty="0" err="1" smtClean="0">
                <a:solidFill>
                  <a:srgbClr val="0000FF"/>
                </a:solidFill>
                <a:latin typeface="Calibri"/>
              </a:rPr>
              <a:t>y</a:t>
            </a:r>
            <a:r>
              <a:rPr lang="en-US" sz="1600" dirty="0" smtClean="0">
                <a:solidFill>
                  <a:srgbClr val="0000FF"/>
                </a:solidFill>
                <a:latin typeface="Calibri"/>
              </a:rPr>
              <a:t>, double </a:t>
            </a:r>
            <a:r>
              <a:rPr lang="en-US" sz="1600" dirty="0" err="1" smtClean="0">
                <a:solidFill>
                  <a:srgbClr val="0000FF"/>
                </a:solidFill>
                <a:latin typeface="Calibri"/>
              </a:rPr>
              <a:t>x</a:t>
            </a:r>
            <a:r>
              <a:rPr lang="en-US" sz="1600" dirty="0" smtClean="0">
                <a:solidFill>
                  <a:srgbClr val="0000FF"/>
                </a:solidFill>
                <a:latin typeface="Calibri"/>
              </a:rPr>
              <a:t> ); </a:t>
            </a:r>
            <a:r>
              <a:rPr lang="en-US" sz="1600" dirty="0" smtClean="0">
                <a:solidFill>
                  <a:srgbClr val="FF0000"/>
                </a:solidFill>
                <a:latin typeface="Calibri"/>
              </a:rPr>
              <a:t>‘) </a:t>
            </a:r>
            <a:r>
              <a:rPr lang="en-US" sz="1600" dirty="0">
                <a:solidFill>
                  <a:srgbClr val="FF0000"/>
                </a:solidFill>
                <a:latin typeface="Calibri"/>
              </a:rPr>
              <a:t>etc.!</a:t>
            </a:r>
            <a:endParaRPr lang="en-US" sz="1600" dirty="0">
              <a:latin typeface="Calibri"/>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39508276"/>
              </p:ext>
            </p:extLst>
          </p:nvPr>
        </p:nvGraphicFramePr>
        <p:xfrm>
          <a:off x="3594100" y="5711825"/>
          <a:ext cx="5473700" cy="384175"/>
        </p:xfrm>
        <a:graphic>
          <a:graphicData uri="http://schemas.openxmlformats.org/presentationml/2006/ole">
            <mc:AlternateContent xmlns:mc="http://schemas.openxmlformats.org/markup-compatibility/2006">
              <mc:Choice xmlns:v="urn:schemas-microsoft-com:vml" Requires="v">
                <p:oleObj spid="_x0000_s127024" name="Equation" r:id="rId8" imgW="3441700" imgH="241300" progId="Equation.3">
                  <p:embed/>
                </p:oleObj>
              </mc:Choice>
              <mc:Fallback>
                <p:oleObj name="Equation" r:id="rId8" imgW="3441700" imgH="241300" progId="Equation.3">
                  <p:embed/>
                  <p:pic>
                    <p:nvPicPr>
                      <p:cNvPr id="0" name=""/>
                      <p:cNvPicPr>
                        <a:picLocks noChangeAspect="1" noChangeArrowheads="1"/>
                      </p:cNvPicPr>
                      <p:nvPr/>
                    </p:nvPicPr>
                    <p:blipFill>
                      <a:blip r:embed="rId9"/>
                      <a:srcRect/>
                      <a:stretch>
                        <a:fillRect/>
                      </a:stretch>
                    </p:blipFill>
                    <p:spPr bwMode="auto">
                      <a:xfrm>
                        <a:off x="3594100" y="5711825"/>
                        <a:ext cx="5473700" cy="384175"/>
                      </a:xfrm>
                      <a:prstGeom prst="rect">
                        <a:avLst/>
                      </a:prstGeom>
                      <a:solidFill>
                        <a:srgbClr val="FFDEF9"/>
                      </a:solidFill>
                      <a:ln>
                        <a:noFill/>
                      </a:ln>
                      <a:effectLst/>
                      <a:extLst/>
                    </p:spPr>
                  </p:pic>
                </p:oleObj>
              </mc:Fallback>
            </mc:AlternateContent>
          </a:graphicData>
        </a:graphic>
      </p:graphicFrame>
    </p:spTree>
    <p:extLst>
      <p:ext uri="{BB962C8B-B14F-4D97-AF65-F5344CB8AC3E}">
        <p14:creationId xmlns:p14="http://schemas.microsoft.com/office/powerpoint/2010/main" val="19471759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85144127-4861-1743-8062-CC955A3E6ADF}" type="slidenum">
              <a:rPr lang="en-US"/>
              <a:pPr/>
              <a:t>14</a:t>
            </a:fld>
            <a:endParaRPr lang="en-US"/>
          </a:p>
        </p:txBody>
      </p:sp>
      <p:sp>
        <p:nvSpPr>
          <p:cNvPr id="163842" name="Rectangle 2"/>
          <p:cNvSpPr>
            <a:spLocks noGrp="1" noChangeArrowheads="1"/>
          </p:cNvSpPr>
          <p:nvPr>
            <p:ph type="title"/>
          </p:nvPr>
        </p:nvSpPr>
        <p:spPr/>
        <p:txBody>
          <a:bodyPr/>
          <a:lstStyle/>
          <a:p>
            <a:r>
              <a:rPr lang="en-US"/>
              <a:t>Special Case: </a:t>
            </a:r>
            <a:r>
              <a:rPr lang="en-US">
                <a:latin typeface="Symbol" pitchFamily="-112" charset="2"/>
                <a:sym typeface="Symbol" pitchFamily="-112" charset="2"/>
              </a:rPr>
              <a:t></a:t>
            </a:r>
            <a:r>
              <a:rPr lang="en-US"/>
              <a:t> = 0</a:t>
            </a:r>
          </a:p>
        </p:txBody>
      </p:sp>
      <p:graphicFrame>
        <p:nvGraphicFramePr>
          <p:cNvPr id="163843" name="Object 3"/>
          <p:cNvGraphicFramePr>
            <a:graphicFrameLocks noChangeAspect="1"/>
          </p:cNvGraphicFramePr>
          <p:nvPr>
            <p:extLst>
              <p:ext uri="{D42A27DB-BD31-4B8C-83A1-F6EECF244321}">
                <p14:modId xmlns:p14="http://schemas.microsoft.com/office/powerpoint/2010/main" val="2549661699"/>
              </p:ext>
            </p:extLst>
          </p:nvPr>
        </p:nvGraphicFramePr>
        <p:xfrm>
          <a:off x="174625" y="2568575"/>
          <a:ext cx="8799513" cy="3671888"/>
        </p:xfrm>
        <a:graphic>
          <a:graphicData uri="http://schemas.openxmlformats.org/presentationml/2006/ole">
            <mc:AlternateContent xmlns:mc="http://schemas.openxmlformats.org/markup-compatibility/2006">
              <mc:Choice xmlns:v="urn:schemas-microsoft-com:vml" Requires="v">
                <p:oleObj spid="_x0000_s128023" name="Equation" r:id="rId4" imgW="4140200" imgH="1727200" progId="Equation.3">
                  <p:embed/>
                </p:oleObj>
              </mc:Choice>
              <mc:Fallback>
                <p:oleObj name="Equation" r:id="rId4" imgW="4140200" imgH="1727200" progId="Equation.3">
                  <p:embed/>
                  <p:pic>
                    <p:nvPicPr>
                      <p:cNvPr id="0" name=""/>
                      <p:cNvPicPr>
                        <a:picLocks noChangeAspect="1" noChangeArrowheads="1"/>
                      </p:cNvPicPr>
                      <p:nvPr/>
                    </p:nvPicPr>
                    <p:blipFill>
                      <a:blip r:embed="rId5"/>
                      <a:srcRect/>
                      <a:stretch>
                        <a:fillRect/>
                      </a:stretch>
                    </p:blipFill>
                    <p:spPr bwMode="auto">
                      <a:xfrm>
                        <a:off x="174625" y="2568575"/>
                        <a:ext cx="8799513" cy="36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63844" name="Text Box 4"/>
          <p:cNvSpPr txBox="1">
            <a:spLocks noChangeArrowheads="1"/>
          </p:cNvSpPr>
          <p:nvPr/>
        </p:nvSpPr>
        <p:spPr bwMode="auto">
          <a:xfrm>
            <a:off x="381000" y="1676400"/>
            <a:ext cx="2810030" cy="769441"/>
          </a:xfrm>
          <a:prstGeom prst="rect">
            <a:avLst/>
          </a:prstGeom>
          <a:noFill/>
          <a:ln w="9525">
            <a:noFill/>
            <a:miter lim="800000"/>
            <a:headEnd/>
            <a:tailEnd/>
          </a:ln>
          <a:effectLst/>
        </p:spPr>
        <p:txBody>
          <a:bodyPr wrap="none">
            <a:prstTxWarp prst="textNoShape">
              <a:avLst/>
            </a:prstTxWarp>
            <a:spAutoFit/>
          </a:bodyPr>
          <a:lstStyle/>
          <a:p>
            <a:r>
              <a:rPr lang="en-US" sz="4400" b="1" i="1" dirty="0">
                <a:latin typeface="Cambria"/>
                <a:ea typeface="Cambria"/>
                <a:cs typeface="Cambria"/>
              </a:rPr>
              <a:t>A </a:t>
            </a:r>
            <a:r>
              <a:rPr lang="en-US" sz="4400" dirty="0">
                <a:latin typeface="Cambria"/>
                <a:ea typeface="Cambria"/>
                <a:cs typeface="Cambria"/>
              </a:rPr>
              <a:t>= </a:t>
            </a:r>
            <a:r>
              <a:rPr lang="en-US" sz="4400" b="1" i="1" dirty="0">
                <a:latin typeface="Cambria"/>
                <a:ea typeface="Cambria"/>
                <a:cs typeface="Cambria"/>
              </a:rPr>
              <a:t>Z</a:t>
            </a:r>
            <a:r>
              <a:rPr lang="en-US" sz="4400" i="1" baseline="-25000" dirty="0">
                <a:latin typeface="Cambria"/>
                <a:ea typeface="Cambria"/>
                <a:cs typeface="Cambria"/>
              </a:rPr>
              <a:t>2</a:t>
            </a:r>
            <a:r>
              <a:rPr lang="en-US" sz="4400" b="1" i="1" dirty="0">
                <a:latin typeface="Cambria"/>
                <a:ea typeface="Cambria"/>
                <a:cs typeface="Cambria"/>
              </a:rPr>
              <a:t>IZ</a:t>
            </a:r>
            <a:r>
              <a:rPr lang="en-US" sz="4400" i="1" baseline="-25000" dirty="0">
                <a:latin typeface="Cambria"/>
                <a:ea typeface="Cambria"/>
                <a:cs typeface="Cambria"/>
              </a:rPr>
              <a:t>1 </a:t>
            </a:r>
            <a:r>
              <a:rPr lang="en-US" sz="4400" i="1" dirty="0">
                <a:latin typeface="Cambria"/>
                <a:ea typeface="Cambria"/>
                <a:cs typeface="Cambria"/>
              </a:rPr>
              <a:t>=</a:t>
            </a:r>
            <a:endParaRPr lang="en-US" sz="4400" baseline="-25000" dirty="0">
              <a:latin typeface="Cambria"/>
              <a:ea typeface="Cambria"/>
              <a:cs typeface="Cambria"/>
            </a:endParaRPr>
          </a:p>
        </p:txBody>
      </p:sp>
      <p:sp>
        <p:nvSpPr>
          <p:cNvPr id="163849" name="Text Box 9"/>
          <p:cNvSpPr txBox="1">
            <a:spLocks noChangeArrowheads="1"/>
          </p:cNvSpPr>
          <p:nvPr/>
        </p:nvSpPr>
        <p:spPr bwMode="auto">
          <a:xfrm>
            <a:off x="8415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a:t>
            </a:r>
            <a:r>
              <a:rPr lang="en-US" sz="2000" dirty="0">
                <a:solidFill>
                  <a:srgbClr val="FF0000"/>
                </a:solidFill>
                <a:latin typeface="Cambria"/>
              </a:rPr>
              <a:t>Matrix</a:t>
            </a:r>
            <a:r>
              <a:rPr lang="en-US" sz="2000" dirty="0">
                <a:latin typeface="Cambria"/>
              </a:rPr>
              <a:t>  </a:t>
            </a:r>
            <a:r>
              <a:rPr lang="en-US" sz="2000" dirty="0" err="1">
                <a:latin typeface="Cambria"/>
              </a:rPr>
              <a:t>EulerAngles</a:t>
            </a:r>
            <a:r>
              <a:rPr lang="en-US" sz="2000" dirty="0">
                <a:latin typeface="Cambria"/>
              </a:rPr>
              <a:t>  Components</a:t>
            </a:r>
          </a:p>
        </p:txBody>
      </p:sp>
      <p:sp>
        <p:nvSpPr>
          <p:cNvPr id="163850" name="Text Box 10"/>
          <p:cNvSpPr txBox="1">
            <a:spLocks noChangeArrowheads="1"/>
          </p:cNvSpPr>
          <p:nvPr/>
        </p:nvSpPr>
        <p:spPr bwMode="auto">
          <a:xfrm>
            <a:off x="5867400" y="2844224"/>
            <a:ext cx="1967205"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libri"/>
              </a:rPr>
              <a:t>Set </a:t>
            </a:r>
            <a:r>
              <a:rPr lang="en-US" sz="3200" i="1" dirty="0">
                <a:solidFill>
                  <a:srgbClr val="FF0000"/>
                </a:solidFill>
                <a:latin typeface="Symbol" pitchFamily="-112" charset="2"/>
                <a:sym typeface="Symbol" pitchFamily="-112" charset="2"/>
              </a:rPr>
              <a:t></a:t>
            </a:r>
            <a:r>
              <a:rPr lang="en-US" sz="3200" i="1" baseline="-25000" dirty="0">
                <a:solidFill>
                  <a:srgbClr val="FF0000"/>
                </a:solidFill>
                <a:latin typeface="Symbol" pitchFamily="-112" charset="2"/>
                <a:sym typeface="Symbol" pitchFamily="-112" charset="2"/>
              </a:rPr>
              <a:t></a:t>
            </a:r>
            <a:r>
              <a:rPr lang="en-US" sz="3200" i="1" dirty="0">
                <a:solidFill>
                  <a:srgbClr val="FF0000"/>
                </a:solidFill>
                <a:latin typeface="Symbol" pitchFamily="-112" charset="2"/>
                <a:sym typeface="Symbol" pitchFamily="-112" charset="2"/>
              </a:rPr>
              <a:t></a:t>
            </a:r>
            <a:r>
              <a:rPr lang="en-US" sz="3200" i="1" dirty="0" smtClean="0">
                <a:solidFill>
                  <a:srgbClr val="FF0000"/>
                </a:solidFill>
                <a:latin typeface="Symbol" pitchFamily="-112" charset="2"/>
                <a:sym typeface="Symbol" pitchFamily="-112" charset="2"/>
              </a:rPr>
              <a:t></a:t>
            </a:r>
            <a:r>
              <a:rPr lang="en-US" sz="3200" i="1" baseline="-25000" dirty="0">
                <a:solidFill>
                  <a:srgbClr val="FF0000"/>
                </a:solidFill>
                <a:latin typeface="Symbol" pitchFamily="-112" charset="2"/>
                <a:sym typeface="Symbol" pitchFamily="-112" charset="2"/>
              </a:rPr>
              <a:t></a:t>
            </a:r>
            <a:endParaRPr lang="en-US" sz="3200" dirty="0">
              <a:solidFill>
                <a:srgbClr val="FF0000"/>
              </a:solidFill>
              <a:latin typeface="Calibri"/>
            </a:endParaRPr>
          </a:p>
        </p:txBody>
      </p:sp>
      <p:sp>
        <p:nvSpPr>
          <p:cNvPr id="8" name="Rectangle 7"/>
          <p:cNvSpPr/>
          <p:nvPr/>
        </p:nvSpPr>
        <p:spPr>
          <a:xfrm>
            <a:off x="6019800" y="5786735"/>
            <a:ext cx="3135186" cy="461665"/>
          </a:xfrm>
          <a:prstGeom prst="rect">
            <a:avLst/>
          </a:prstGeom>
        </p:spPr>
        <p:txBody>
          <a:bodyPr wrap="none">
            <a:spAutoFit/>
          </a:bodyPr>
          <a:lstStyle/>
          <a:p>
            <a:r>
              <a:rPr lang="en-US" b="1" i="1" dirty="0" smtClean="0">
                <a:solidFill>
                  <a:srgbClr val="000090"/>
                </a:solidFill>
                <a:latin typeface="Cambria"/>
                <a:ea typeface="Cambria"/>
                <a:cs typeface="Cambria"/>
              </a:rPr>
              <a:t>I </a:t>
            </a:r>
            <a:r>
              <a:rPr lang="en-US" dirty="0" smtClean="0">
                <a:solidFill>
                  <a:srgbClr val="000090"/>
                </a:solidFill>
                <a:latin typeface="Cambria"/>
                <a:ea typeface="Cambria"/>
                <a:cs typeface="Cambria"/>
              </a:rPr>
              <a:t>is the Identity matrix</a:t>
            </a:r>
            <a:endParaRPr lang="en-US" dirty="0">
              <a:solidFill>
                <a:srgbClr val="000090"/>
              </a:solidFill>
              <a:latin typeface="Calibri"/>
            </a:endParaRPr>
          </a:p>
        </p:txBody>
      </p:sp>
    </p:spTree>
    <p:extLst>
      <p:ext uri="{BB962C8B-B14F-4D97-AF65-F5344CB8AC3E}">
        <p14:creationId xmlns:p14="http://schemas.microsoft.com/office/powerpoint/2010/main" val="21019501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85144127-4861-1743-8062-CC955A3E6ADF}" type="slidenum">
              <a:rPr lang="en-US"/>
              <a:pPr/>
              <a:t>15</a:t>
            </a:fld>
            <a:endParaRPr lang="en-US"/>
          </a:p>
        </p:txBody>
      </p:sp>
      <p:sp>
        <p:nvSpPr>
          <p:cNvPr id="163842" name="Rectangle 2"/>
          <p:cNvSpPr>
            <a:spLocks noGrp="1" noChangeArrowheads="1"/>
          </p:cNvSpPr>
          <p:nvPr>
            <p:ph type="title"/>
          </p:nvPr>
        </p:nvSpPr>
        <p:spPr>
          <a:xfrm>
            <a:off x="152400" y="381000"/>
            <a:ext cx="8382000" cy="762000"/>
          </a:xfrm>
        </p:spPr>
        <p:txBody>
          <a:bodyPr/>
          <a:lstStyle/>
          <a:p>
            <a:r>
              <a:rPr lang="en-US" dirty="0"/>
              <a:t>Special Case: </a:t>
            </a:r>
            <a:r>
              <a:rPr lang="en-US" dirty="0">
                <a:latin typeface="Symbol" pitchFamily="-112" charset="2"/>
                <a:sym typeface="Symbol" pitchFamily="-112" charset="2"/>
              </a:rPr>
              <a:t></a:t>
            </a:r>
            <a:r>
              <a:rPr lang="en-US" dirty="0"/>
              <a:t> = </a:t>
            </a:r>
            <a:r>
              <a:rPr lang="en-US" dirty="0" smtClean="0"/>
              <a:t>180°, </a:t>
            </a:r>
            <a:r>
              <a:rPr lang="en-US" dirty="0" err="1" smtClean="0"/>
              <a:t>cos</a:t>
            </a:r>
            <a:r>
              <a:rPr lang="en-US" dirty="0">
                <a:latin typeface="Symbol" pitchFamily="-112" charset="2"/>
                <a:sym typeface="Symbol" pitchFamily="-112" charset="2"/>
              </a:rPr>
              <a:t></a:t>
            </a:r>
            <a:r>
              <a:rPr lang="en-US" dirty="0" smtClean="0"/>
              <a:t>=-1</a:t>
            </a:r>
            <a:endParaRPr lang="en-US" dirty="0"/>
          </a:p>
        </p:txBody>
      </p:sp>
      <p:graphicFrame>
        <p:nvGraphicFramePr>
          <p:cNvPr id="163843" name="Object 3"/>
          <p:cNvGraphicFramePr>
            <a:graphicFrameLocks noChangeAspect="1"/>
          </p:cNvGraphicFramePr>
          <p:nvPr>
            <p:extLst>
              <p:ext uri="{D42A27DB-BD31-4B8C-83A1-F6EECF244321}">
                <p14:modId xmlns:p14="http://schemas.microsoft.com/office/powerpoint/2010/main" val="229711658"/>
              </p:ext>
            </p:extLst>
          </p:nvPr>
        </p:nvGraphicFramePr>
        <p:xfrm>
          <a:off x="504825" y="2590800"/>
          <a:ext cx="8397875" cy="3559175"/>
        </p:xfrm>
        <a:graphic>
          <a:graphicData uri="http://schemas.openxmlformats.org/presentationml/2006/ole">
            <mc:AlternateContent xmlns:mc="http://schemas.openxmlformats.org/markup-compatibility/2006">
              <mc:Choice xmlns:v="urn:schemas-microsoft-com:vml" Requires="v">
                <p:oleObj spid="_x0000_s146452" name="Equation" r:id="rId4" imgW="4076700" imgH="1727200" progId="Equation.3">
                  <p:embed/>
                </p:oleObj>
              </mc:Choice>
              <mc:Fallback>
                <p:oleObj name="Equation" r:id="rId4" imgW="4076700" imgH="1727200" progId="Equation.3">
                  <p:embed/>
                  <p:pic>
                    <p:nvPicPr>
                      <p:cNvPr id="0" name=""/>
                      <p:cNvPicPr>
                        <a:picLocks noChangeAspect="1" noChangeArrowheads="1"/>
                      </p:cNvPicPr>
                      <p:nvPr/>
                    </p:nvPicPr>
                    <p:blipFill>
                      <a:blip r:embed="rId5"/>
                      <a:srcRect/>
                      <a:stretch>
                        <a:fillRect/>
                      </a:stretch>
                    </p:blipFill>
                    <p:spPr bwMode="auto">
                      <a:xfrm>
                        <a:off x="504825" y="2590800"/>
                        <a:ext cx="8397875" cy="3559175"/>
                      </a:xfrm>
                      <a:prstGeom prst="rect">
                        <a:avLst/>
                      </a:prstGeom>
                      <a:noFill/>
                      <a:ln>
                        <a:noFill/>
                      </a:ln>
                      <a:effectLst/>
                      <a:extLst/>
                    </p:spPr>
                  </p:pic>
                </p:oleObj>
              </mc:Fallback>
            </mc:AlternateContent>
          </a:graphicData>
        </a:graphic>
      </p:graphicFrame>
      <p:sp>
        <p:nvSpPr>
          <p:cNvPr id="163844" name="Text Box 4"/>
          <p:cNvSpPr txBox="1">
            <a:spLocks noChangeArrowheads="1"/>
          </p:cNvSpPr>
          <p:nvPr/>
        </p:nvSpPr>
        <p:spPr bwMode="auto">
          <a:xfrm>
            <a:off x="1905000" y="1524000"/>
            <a:ext cx="2864858" cy="769441"/>
          </a:xfrm>
          <a:prstGeom prst="rect">
            <a:avLst/>
          </a:prstGeom>
          <a:noFill/>
          <a:ln w="9525">
            <a:noFill/>
            <a:miter lim="800000"/>
            <a:headEnd/>
            <a:tailEnd/>
          </a:ln>
          <a:effectLst/>
        </p:spPr>
        <p:txBody>
          <a:bodyPr wrap="none">
            <a:prstTxWarp prst="textNoShape">
              <a:avLst/>
            </a:prstTxWarp>
            <a:spAutoFit/>
          </a:bodyPr>
          <a:lstStyle/>
          <a:p>
            <a:r>
              <a:rPr lang="en-US" sz="4400" b="1" i="1" dirty="0">
                <a:latin typeface="Cambria"/>
                <a:ea typeface="Cambria"/>
                <a:cs typeface="Cambria"/>
              </a:rPr>
              <a:t>A </a:t>
            </a:r>
            <a:r>
              <a:rPr lang="en-US" sz="4400" dirty="0">
                <a:latin typeface="Cambria"/>
                <a:ea typeface="Cambria"/>
                <a:cs typeface="Cambria"/>
              </a:rPr>
              <a:t>= </a:t>
            </a:r>
            <a:r>
              <a:rPr lang="en-US" sz="4400" b="1" i="1" dirty="0" smtClean="0">
                <a:latin typeface="Cambria"/>
                <a:ea typeface="Cambria"/>
                <a:cs typeface="Cambria"/>
              </a:rPr>
              <a:t>Z</a:t>
            </a:r>
            <a:r>
              <a:rPr lang="en-US" sz="4400" i="1" baseline="-25000" dirty="0" smtClean="0">
                <a:latin typeface="Cambria"/>
                <a:ea typeface="Cambria"/>
                <a:cs typeface="Cambria"/>
              </a:rPr>
              <a:t>2</a:t>
            </a:r>
            <a:r>
              <a:rPr lang="en-US" sz="4400" b="1" i="1" dirty="0" smtClean="0">
                <a:latin typeface="Cambria"/>
                <a:ea typeface="Cambria"/>
                <a:cs typeface="Cambria"/>
              </a:rPr>
              <a:t>XZ</a:t>
            </a:r>
            <a:r>
              <a:rPr lang="en-US" sz="4400" i="1" baseline="-25000" dirty="0" smtClean="0">
                <a:latin typeface="Cambria"/>
                <a:ea typeface="Cambria"/>
                <a:cs typeface="Cambria"/>
              </a:rPr>
              <a:t>1 </a:t>
            </a:r>
            <a:r>
              <a:rPr lang="en-US" sz="4400" i="1" dirty="0">
                <a:latin typeface="Cambria"/>
                <a:ea typeface="Cambria"/>
                <a:cs typeface="Cambria"/>
              </a:rPr>
              <a:t>=</a:t>
            </a:r>
            <a:endParaRPr lang="en-US" sz="4400" baseline="-25000" dirty="0">
              <a:latin typeface="Cambria"/>
              <a:ea typeface="Cambria"/>
              <a:cs typeface="Cambria"/>
            </a:endParaRPr>
          </a:p>
        </p:txBody>
      </p:sp>
      <p:sp>
        <p:nvSpPr>
          <p:cNvPr id="163849" name="Text Box 9"/>
          <p:cNvSpPr txBox="1">
            <a:spLocks noChangeArrowheads="1"/>
          </p:cNvSpPr>
          <p:nvPr/>
        </p:nvSpPr>
        <p:spPr bwMode="auto">
          <a:xfrm>
            <a:off x="8415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a:t>
            </a:r>
            <a:r>
              <a:rPr lang="en-US" sz="2000" dirty="0">
                <a:solidFill>
                  <a:srgbClr val="FF0000"/>
                </a:solidFill>
                <a:latin typeface="Cambria"/>
              </a:rPr>
              <a:t>Matrix</a:t>
            </a:r>
            <a:r>
              <a:rPr lang="en-US" sz="2000" dirty="0">
                <a:latin typeface="Cambria"/>
              </a:rPr>
              <a:t>  </a:t>
            </a:r>
            <a:r>
              <a:rPr lang="en-US" sz="2000" dirty="0" err="1">
                <a:latin typeface="Cambria"/>
              </a:rPr>
              <a:t>EulerAngles</a:t>
            </a:r>
            <a:r>
              <a:rPr lang="en-US" sz="2000" dirty="0">
                <a:latin typeface="Cambria"/>
              </a:rPr>
              <a:t>  Components</a:t>
            </a:r>
          </a:p>
        </p:txBody>
      </p:sp>
      <p:sp>
        <p:nvSpPr>
          <p:cNvPr id="163850" name="Text Box 10"/>
          <p:cNvSpPr txBox="1">
            <a:spLocks noChangeArrowheads="1"/>
          </p:cNvSpPr>
          <p:nvPr/>
        </p:nvSpPr>
        <p:spPr bwMode="auto">
          <a:xfrm>
            <a:off x="5791200" y="2920424"/>
            <a:ext cx="210826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libri"/>
              </a:rPr>
              <a:t>Set </a:t>
            </a:r>
            <a:r>
              <a:rPr lang="en-US" sz="3200" i="1" dirty="0">
                <a:solidFill>
                  <a:srgbClr val="FF0000"/>
                </a:solidFill>
                <a:latin typeface="Symbol" pitchFamily="-112" charset="2"/>
                <a:sym typeface="Symbol" pitchFamily="-112" charset="2"/>
              </a:rPr>
              <a:t></a:t>
            </a:r>
            <a:r>
              <a:rPr lang="en-US" sz="3200" i="1" baseline="-25000" dirty="0">
                <a:solidFill>
                  <a:srgbClr val="FF0000"/>
                </a:solidFill>
                <a:latin typeface="Symbol" pitchFamily="-112" charset="2"/>
                <a:sym typeface="Symbol" pitchFamily="-112" charset="2"/>
              </a:rPr>
              <a:t></a:t>
            </a:r>
            <a:r>
              <a:rPr lang="en-US" sz="3200" i="1" dirty="0">
                <a:solidFill>
                  <a:srgbClr val="FF0000"/>
                </a:solidFill>
                <a:latin typeface="Symbol" pitchFamily="-112" charset="2"/>
                <a:sym typeface="Symbol" pitchFamily="-112" charset="2"/>
              </a:rPr>
              <a:t></a:t>
            </a:r>
            <a:r>
              <a:rPr lang="en-US" sz="3200" i="1" dirty="0" smtClean="0">
                <a:solidFill>
                  <a:srgbClr val="FF0000"/>
                </a:solidFill>
                <a:latin typeface="Symbol" pitchFamily="-112" charset="2"/>
                <a:sym typeface="Symbol" pitchFamily="-112" charset="2"/>
              </a:rPr>
              <a:t>-</a:t>
            </a:r>
            <a:r>
              <a:rPr lang="en-US" sz="3200" i="1" baseline="-25000" dirty="0">
                <a:solidFill>
                  <a:srgbClr val="FF0000"/>
                </a:solidFill>
                <a:latin typeface="Symbol" pitchFamily="-112" charset="2"/>
                <a:sym typeface="Symbol" pitchFamily="-112" charset="2"/>
              </a:rPr>
              <a:t></a:t>
            </a:r>
            <a:endParaRPr lang="en-US" sz="3200" dirty="0">
              <a:solidFill>
                <a:srgbClr val="FF0000"/>
              </a:solidFill>
              <a:latin typeface="Calibri"/>
            </a:endParaRPr>
          </a:p>
        </p:txBody>
      </p:sp>
      <p:graphicFrame>
        <p:nvGraphicFramePr>
          <p:cNvPr id="10" name="Object 6"/>
          <p:cNvGraphicFramePr>
            <a:graphicFrameLocks noChangeAspect="1"/>
          </p:cNvGraphicFramePr>
          <p:nvPr>
            <p:extLst>
              <p:ext uri="{D42A27DB-BD31-4B8C-83A1-F6EECF244321}">
                <p14:modId xmlns:p14="http://schemas.microsoft.com/office/powerpoint/2010/main" val="713810894"/>
              </p:ext>
            </p:extLst>
          </p:nvPr>
        </p:nvGraphicFramePr>
        <p:xfrm>
          <a:off x="6096000" y="1219200"/>
          <a:ext cx="2665413" cy="1576155"/>
        </p:xfrm>
        <a:graphic>
          <a:graphicData uri="http://schemas.openxmlformats.org/presentationml/2006/ole">
            <mc:AlternateContent xmlns:mc="http://schemas.openxmlformats.org/markup-compatibility/2006">
              <mc:Choice xmlns:v="urn:schemas-microsoft-com:vml" Requires="v">
                <p:oleObj spid="_x0000_s146453" name="Equation" r:id="rId6" imgW="1244600" imgH="736600" progId="Equation.3">
                  <p:embed/>
                </p:oleObj>
              </mc:Choice>
              <mc:Fallback>
                <p:oleObj name="Equation" r:id="rId6" imgW="1244600" imgH="736600" progId="Equation.3">
                  <p:embed/>
                  <p:pic>
                    <p:nvPicPr>
                      <p:cNvPr id="0" name=""/>
                      <p:cNvPicPr>
                        <a:picLocks noChangeAspect="1" noChangeArrowheads="1"/>
                      </p:cNvPicPr>
                      <p:nvPr/>
                    </p:nvPicPr>
                    <p:blipFill>
                      <a:blip r:embed="rId7"/>
                      <a:srcRect/>
                      <a:stretch>
                        <a:fillRect/>
                      </a:stretch>
                    </p:blipFill>
                    <p:spPr bwMode="auto">
                      <a:xfrm>
                        <a:off x="6096000" y="1219200"/>
                        <a:ext cx="2665413" cy="157615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244671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762000"/>
          </a:xfrm>
        </p:spPr>
        <p:txBody>
          <a:bodyPr/>
          <a:lstStyle/>
          <a:p>
            <a:r>
              <a:rPr lang="en-US" dirty="0" smtClean="0">
                <a:solidFill>
                  <a:srgbClr val="FF0000"/>
                </a:solidFill>
              </a:rPr>
              <a:t>Part 2: Crystal and Sample Symmetry</a:t>
            </a:r>
            <a:endParaRPr lang="en-US" dirty="0">
              <a:solidFill>
                <a:srgbClr val="FF0000"/>
              </a:solidFill>
            </a:endParaRPr>
          </a:p>
        </p:txBody>
      </p:sp>
      <p:sp>
        <p:nvSpPr>
          <p:cNvPr id="3" name="Slide Number Placeholder 2"/>
          <p:cNvSpPr>
            <a:spLocks noGrp="1"/>
          </p:cNvSpPr>
          <p:nvPr>
            <p:ph type="sldNum" sz="quarter" idx="12"/>
          </p:nvPr>
        </p:nvSpPr>
        <p:spPr/>
        <p:txBody>
          <a:bodyPr/>
          <a:lstStyle/>
          <a:p>
            <a:pPr>
              <a:defRPr/>
            </a:pPr>
            <a:fld id="{5780A0FA-8092-4849-A0D5-6C289BE54C00}" type="slidenum">
              <a:rPr lang="en-US" smtClean="0"/>
              <a:pPr>
                <a:defRPr/>
              </a:pPr>
              <a:t>16</a:t>
            </a:fld>
            <a:endParaRPr lang="en-US"/>
          </a:p>
        </p:txBody>
      </p:sp>
      <p:sp>
        <p:nvSpPr>
          <p:cNvPr id="4" name="Rectangle 3"/>
          <p:cNvSpPr/>
          <p:nvPr/>
        </p:nvSpPr>
        <p:spPr>
          <a:xfrm>
            <a:off x="838200" y="2514600"/>
            <a:ext cx="7696200" cy="1077218"/>
          </a:xfrm>
          <a:prstGeom prst="rect">
            <a:avLst/>
          </a:prstGeom>
        </p:spPr>
        <p:txBody>
          <a:bodyPr wrap="square">
            <a:spAutoFit/>
          </a:bodyPr>
          <a:lstStyle/>
          <a:p>
            <a:pPr algn="ctr"/>
            <a:r>
              <a:rPr lang="en-US" altLang="ja-JP" sz="3200" dirty="0" smtClean="0"/>
              <a:t>This section provides </a:t>
            </a:r>
            <a:r>
              <a:rPr lang="en-US" altLang="ja-JP" sz="3200" dirty="0"/>
              <a:t>a qualitative description of symmetry and its effects</a:t>
            </a:r>
            <a:endParaRPr lang="en-US" sz="3200" dirty="0"/>
          </a:p>
        </p:txBody>
      </p:sp>
    </p:spTree>
    <p:extLst>
      <p:ext uri="{BB962C8B-B14F-4D97-AF65-F5344CB8AC3E}">
        <p14:creationId xmlns:p14="http://schemas.microsoft.com/office/powerpoint/2010/main" val="3893371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C20AFB32-DF50-3B48-85DA-C013546E0D4A}" type="slidenum">
              <a:rPr lang="en-US" altLang="ja-JP" smtClean="0"/>
              <a:pPr/>
              <a:t>17</a:t>
            </a:fld>
            <a:endParaRPr lang="en-US" altLang="ja-JP" smtClean="0"/>
          </a:p>
        </p:txBody>
      </p:sp>
      <p:sp>
        <p:nvSpPr>
          <p:cNvPr id="19458" name="Rectangle 2"/>
          <p:cNvSpPr>
            <a:spLocks noGrp="1" noChangeArrowheads="1"/>
          </p:cNvSpPr>
          <p:nvPr>
            <p:ph type="title"/>
          </p:nvPr>
        </p:nvSpPr>
        <p:spPr/>
        <p:txBody>
          <a:bodyPr/>
          <a:lstStyle/>
          <a:p>
            <a:pPr>
              <a:defRPr/>
            </a:pPr>
            <a:r>
              <a:rPr lang="en-US" dirty="0" smtClean="0">
                <a:ea typeface="+mj-ea"/>
                <a:cs typeface="+mj-cs"/>
              </a:rPr>
              <a:t>Crystal vs. Sample </a:t>
            </a:r>
            <a:r>
              <a:rPr lang="en-US" i="0" dirty="0" smtClean="0">
                <a:ea typeface="+mj-ea"/>
                <a:cs typeface="+mj-cs"/>
              </a:rPr>
              <a:t>Symmetry</a:t>
            </a:r>
            <a:endParaRPr lang="en-US" dirty="0">
              <a:ea typeface="+mj-ea"/>
              <a:cs typeface="+mj-cs"/>
            </a:endParaRPr>
          </a:p>
        </p:txBody>
      </p:sp>
      <p:sp>
        <p:nvSpPr>
          <p:cNvPr id="18436" name="Rectangle 3"/>
          <p:cNvSpPr>
            <a:spLocks noGrp="1" noChangeArrowheads="1"/>
          </p:cNvSpPr>
          <p:nvPr>
            <p:ph type="body" idx="1"/>
          </p:nvPr>
        </p:nvSpPr>
        <p:spPr>
          <a:xfrm>
            <a:off x="685800" y="1219200"/>
            <a:ext cx="7772400" cy="4800600"/>
          </a:xfrm>
        </p:spPr>
        <p:txBody>
          <a:bodyPr/>
          <a:lstStyle/>
          <a:p>
            <a:pPr>
              <a:lnSpc>
                <a:spcPct val="90000"/>
              </a:lnSpc>
            </a:pPr>
            <a:r>
              <a:rPr lang="en-US" altLang="ja-JP" sz="2400"/>
              <a:t>An understanding of the role of symmetry is essential in texture.</a:t>
            </a:r>
          </a:p>
          <a:p>
            <a:pPr>
              <a:lnSpc>
                <a:spcPct val="90000"/>
              </a:lnSpc>
            </a:pPr>
            <a:r>
              <a:rPr lang="en-US" altLang="ja-JP" sz="2400"/>
              <a:t>Two separate and distinct forms of symmetry are relevant:</a:t>
            </a:r>
          </a:p>
          <a:p>
            <a:pPr lvl="1">
              <a:lnSpc>
                <a:spcPct val="90000"/>
              </a:lnSpc>
            </a:pPr>
            <a:r>
              <a:rPr lang="en-US" altLang="ja-JP" sz="2000"/>
              <a:t>CRYSTAL symmetry</a:t>
            </a:r>
          </a:p>
          <a:p>
            <a:pPr lvl="1">
              <a:lnSpc>
                <a:spcPct val="90000"/>
              </a:lnSpc>
            </a:pPr>
            <a:r>
              <a:rPr lang="en-US" altLang="ja-JP" sz="2000"/>
              <a:t>SAMPLE symmetry</a:t>
            </a:r>
          </a:p>
          <a:p>
            <a:pPr>
              <a:lnSpc>
                <a:spcPct val="90000"/>
              </a:lnSpc>
            </a:pPr>
            <a:r>
              <a:rPr lang="en-US" altLang="ja-JP" sz="2400" b="1"/>
              <a:t>Crystal symmetry </a:t>
            </a:r>
            <a:r>
              <a:rPr lang="en-US" altLang="ja-JP" sz="2400"/>
              <a:t>is always present (even if, in principle, heavily defected crystals may exhibit lower symmetry) and must always be accounted for.  </a:t>
            </a:r>
            <a:r>
              <a:rPr lang="en-US" altLang="ja-JP" sz="2400" b="1"/>
              <a:t>Sample symmetry</a:t>
            </a:r>
            <a:r>
              <a:rPr lang="en-US" altLang="ja-JP" sz="2400" b="1" i="1"/>
              <a:t> </a:t>
            </a:r>
            <a:r>
              <a:rPr lang="en-US" altLang="ja-JP" sz="2400"/>
              <a:t>is only present on a statistical basis, i.e. only a polycrystal can exhibit sample symmetry for the texture as a whole.  </a:t>
            </a:r>
          </a:p>
          <a:p>
            <a:pPr>
              <a:lnSpc>
                <a:spcPct val="90000"/>
              </a:lnSpc>
            </a:pPr>
            <a:r>
              <a:rPr lang="en-US" altLang="ja-JP" sz="2400"/>
              <a:t>Typical usage lists the combination crystal-sample symmetry in that order, e.g. </a:t>
            </a:r>
            <a:r>
              <a:rPr lang="en-US" altLang="ja-JP" sz="2400" i="1"/>
              <a:t>cubic-orthorhombic.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202ED054-18C5-1D42-9A21-38B16C35F2B2}" type="slidenum">
              <a:rPr lang="en-US" altLang="ja-JP" smtClean="0"/>
              <a:pPr/>
              <a:t>18</a:t>
            </a:fld>
            <a:endParaRPr lang="en-US" altLang="ja-JP" smtClean="0"/>
          </a:p>
        </p:txBody>
      </p:sp>
      <p:sp>
        <p:nvSpPr>
          <p:cNvPr id="154626" name="Rectangle 2"/>
          <p:cNvSpPr>
            <a:spLocks noGrp="1" noChangeArrowheads="1"/>
          </p:cNvSpPr>
          <p:nvPr>
            <p:ph type="title"/>
          </p:nvPr>
        </p:nvSpPr>
        <p:spPr/>
        <p:txBody>
          <a:bodyPr/>
          <a:lstStyle/>
          <a:p>
            <a:pPr>
              <a:defRPr/>
            </a:pPr>
            <a:r>
              <a:rPr lang="en-US">
                <a:ea typeface="+mj-ea"/>
                <a:cs typeface="+mj-cs"/>
              </a:rPr>
              <a:t>Take-Home Message</a:t>
            </a:r>
          </a:p>
        </p:txBody>
      </p:sp>
      <p:sp>
        <p:nvSpPr>
          <p:cNvPr id="20484" name="Rectangle 3"/>
          <p:cNvSpPr>
            <a:spLocks noGrp="1" noChangeArrowheads="1"/>
          </p:cNvSpPr>
          <p:nvPr>
            <p:ph type="body" idx="1"/>
          </p:nvPr>
        </p:nvSpPr>
        <p:spPr>
          <a:xfrm>
            <a:off x="685800" y="1295400"/>
            <a:ext cx="7924800" cy="5105400"/>
          </a:xfrm>
        </p:spPr>
        <p:txBody>
          <a:bodyPr/>
          <a:lstStyle/>
          <a:p>
            <a:pPr marL="609600" indent="-609600">
              <a:lnSpc>
                <a:spcPct val="90000"/>
              </a:lnSpc>
              <a:buFontTx/>
              <a:buNone/>
            </a:pPr>
            <a:r>
              <a:rPr lang="en-US" altLang="ja-JP" sz="1800"/>
              <a:t>The essential points of this lecture are:</a:t>
            </a:r>
          </a:p>
          <a:p>
            <a:pPr marL="609600" indent="-609600">
              <a:lnSpc>
                <a:spcPct val="90000"/>
              </a:lnSpc>
              <a:buFontTx/>
              <a:buAutoNum type="arabicPeriod"/>
            </a:pPr>
            <a:r>
              <a:rPr lang="en-US" altLang="ja-JP" sz="1800"/>
              <a:t>Crystal symmetry means that a crystal can be rotated in various ways that leave it unchanged (physically indistinguishable).  In orientation space, the equivalent result is that any given orientation is related to exactly as many other orientations as there are symmetry operators (understandable in terms of group theory).  </a:t>
            </a:r>
          </a:p>
          <a:p>
            <a:pPr marL="609600" indent="-609600">
              <a:lnSpc>
                <a:spcPct val="90000"/>
              </a:lnSpc>
              <a:buFontTx/>
              <a:buAutoNum type="arabicPeriod"/>
            </a:pPr>
            <a:r>
              <a:rPr lang="en-US" altLang="ja-JP" sz="1800"/>
              <a:t>Because there are multiple equivalent points, we usually divide up the full orientation space (e.g. 360°x180°x360° in Euler space) and use only a small portion of it (e.g. 90°x90°x90°).</a:t>
            </a:r>
          </a:p>
          <a:p>
            <a:pPr marL="609600" indent="-609600">
              <a:lnSpc>
                <a:spcPct val="90000"/>
              </a:lnSpc>
              <a:buFontTx/>
              <a:buAutoNum type="arabicPeriod"/>
            </a:pPr>
            <a:r>
              <a:rPr lang="en-US" altLang="ja-JP" sz="1800"/>
              <a:t>Sample symmetry has the same sort of effect as crystal symmetry, even though it is a statistical symmetry (and orientations related by a sample symmetry element </a:t>
            </a:r>
            <a:r>
              <a:rPr lang="en-US" altLang="ja-JP" sz="1800" i="1"/>
              <a:t>are </a:t>
            </a:r>
            <a:r>
              <a:rPr lang="en-US" altLang="ja-JP" sz="1800"/>
              <a:t>physically distinguishable and </a:t>
            </a:r>
            <a:r>
              <a:rPr lang="en-US" altLang="ja-JP" sz="1800" i="1"/>
              <a:t>do</a:t>
            </a:r>
            <a:r>
              <a:rPr lang="en-US" altLang="ja-JP" sz="1800"/>
              <a:t> have a misorientation between them.  Sample symmetry is evident in </a:t>
            </a:r>
            <a:r>
              <a:rPr lang="en-US" altLang="ja-JP" sz="1800" i="1"/>
              <a:t>pole figures</a:t>
            </a:r>
            <a:r>
              <a:rPr lang="en-US" altLang="ja-JP" sz="1800"/>
              <a:t> whereas crystal symmetry is evident in </a:t>
            </a:r>
            <a:r>
              <a:rPr lang="en-US" altLang="ja-JP" sz="1800" i="1"/>
              <a:t>inverse pole figures</a:t>
            </a:r>
            <a:r>
              <a:rPr lang="en-US" altLang="ja-JP" sz="1800"/>
              <a:t>.</a:t>
            </a:r>
          </a:p>
          <a:p>
            <a:pPr marL="609600" indent="-609600">
              <a:lnSpc>
                <a:spcPct val="90000"/>
              </a:lnSpc>
              <a:buFontTx/>
              <a:buAutoNum type="arabicPeriod"/>
            </a:pPr>
            <a:r>
              <a:rPr lang="en-US" altLang="ja-JP" sz="1800"/>
              <a:t>Unfortunately, Euler space (spherical angles) means that the dividing planes have odd shapes and so for the common </a:t>
            </a:r>
            <a:r>
              <a:rPr lang="en-US" altLang="ja-JP" sz="1800" i="1"/>
              <a:t>cubic-orthorhombic</a:t>
            </a:r>
            <a:r>
              <a:rPr lang="en-US" altLang="ja-JP" sz="1800"/>
              <a:t> combination, we have 3 copies of the </a:t>
            </a:r>
            <a:r>
              <a:rPr lang="en-US" altLang="ja-JP" sz="1800" i="1"/>
              <a:t>fundamental zone </a:t>
            </a:r>
            <a:r>
              <a:rPr lang="en-US" altLang="ja-JP" sz="1800"/>
              <a:t>in the range 0-90° for each angle.  Rodrigues space is far simpler in this respect because symmetry operators always lead to flat dividing planes.</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762000"/>
          </a:xfrm>
        </p:spPr>
        <p:txBody>
          <a:bodyPr/>
          <a:lstStyle/>
          <a:p>
            <a:pPr>
              <a:defRPr/>
            </a:pPr>
            <a:r>
              <a:rPr lang="en-US" dirty="0" smtClean="0">
                <a:ea typeface="+mj-ea"/>
                <a:cs typeface="+mj-cs"/>
              </a:rPr>
              <a:t>Deformation vs. Sample </a:t>
            </a:r>
            <a:r>
              <a:rPr lang="en-US" i="0" dirty="0" smtClean="0">
                <a:ea typeface="+mj-ea"/>
                <a:cs typeface="+mj-cs"/>
              </a:rPr>
              <a:t>Symmetry</a:t>
            </a:r>
            <a:endParaRPr lang="en-US" dirty="0" smtClean="0">
              <a:ea typeface="+mj-ea"/>
              <a:cs typeface="+mj-cs"/>
            </a:endParaRPr>
          </a:p>
        </p:txBody>
      </p:sp>
      <p:sp>
        <p:nvSpPr>
          <p:cNvPr id="22531" name="Content Placeholder 2"/>
          <p:cNvSpPr>
            <a:spLocks noGrp="1"/>
          </p:cNvSpPr>
          <p:nvPr>
            <p:ph idx="1"/>
          </p:nvPr>
        </p:nvSpPr>
        <p:spPr>
          <a:xfrm>
            <a:off x="381000" y="1066800"/>
            <a:ext cx="6324600" cy="5562600"/>
          </a:xfrm>
        </p:spPr>
        <p:txBody>
          <a:bodyPr/>
          <a:lstStyle/>
          <a:p>
            <a:r>
              <a:rPr lang="en-US" altLang="ja-JP" sz="2000" dirty="0" smtClean="0"/>
              <a:t>Note that the texture of a material is a consequence of its thermomechanical history (and therefore offers clues about that history).</a:t>
            </a:r>
          </a:p>
          <a:p>
            <a:r>
              <a:rPr lang="en-US" altLang="ja-JP" sz="2000" dirty="0" smtClean="0"/>
              <a:t>The (statistical) sample symmetry is directly related to the symmetry of the preceding deformation.</a:t>
            </a:r>
          </a:p>
          <a:p>
            <a:r>
              <a:rPr lang="en-US" altLang="ja-JP" sz="2000" dirty="0" smtClean="0"/>
              <a:t>In general, the sample symmetry reflects the lowest symmetry deformation that was imposed on the material.</a:t>
            </a:r>
          </a:p>
          <a:p>
            <a:r>
              <a:rPr lang="en-US" altLang="ja-JP" sz="2000" dirty="0" smtClean="0"/>
              <a:t>Rolling is a plane strain deformation, with </a:t>
            </a:r>
            <a:r>
              <a:rPr lang="en-US" altLang="ja-JP" sz="2000" i="1" dirty="0" smtClean="0"/>
              <a:t>orthorhombic symmetry</a:t>
            </a:r>
            <a:r>
              <a:rPr lang="en-US" altLang="ja-JP" sz="2000" dirty="0" smtClean="0"/>
              <a:t>.  We call it “plane strain” because (in the ideal case) all the strain occurs in one plane, the RD-ND plane with zero strain in the TD (parallel to the axes of the rolls).  Torsion is a simple shear, with </a:t>
            </a:r>
            <a:r>
              <a:rPr lang="en-US" altLang="ja-JP" sz="2000" i="1" dirty="0" smtClean="0"/>
              <a:t>monoclinic symmetry.</a:t>
            </a:r>
            <a:r>
              <a:rPr lang="en-US" altLang="ja-JP" sz="2000" dirty="0" smtClean="0"/>
              <a:t> Wire drawing is an </a:t>
            </a:r>
            <a:r>
              <a:rPr lang="en-US" altLang="ja-JP" sz="2000" dirty="0" err="1" smtClean="0"/>
              <a:t>axi</a:t>
            </a:r>
            <a:r>
              <a:rPr lang="en-US" altLang="ja-JP" sz="2000" dirty="0" smtClean="0"/>
              <a:t>-symmetric deformation with </a:t>
            </a:r>
            <a:r>
              <a:rPr lang="en-US" altLang="ja-JP" sz="2000" i="1" dirty="0" smtClean="0"/>
              <a:t>cylindrical symmetry.  Upsetting</a:t>
            </a:r>
            <a:r>
              <a:rPr lang="en-US" altLang="ja-JP" sz="2000" dirty="0" smtClean="0"/>
              <a:t> or </a:t>
            </a:r>
            <a:r>
              <a:rPr lang="en-US" altLang="ja-JP" sz="2000" i="1" dirty="0" smtClean="0"/>
              <a:t>uniaxial compression</a:t>
            </a:r>
            <a:r>
              <a:rPr lang="en-US" altLang="ja-JP" sz="2000" dirty="0" smtClean="0"/>
              <a:t> is also an </a:t>
            </a:r>
            <a:r>
              <a:rPr lang="en-US" altLang="ja-JP" sz="2000" dirty="0" err="1" smtClean="0"/>
              <a:t>axi</a:t>
            </a:r>
            <a:r>
              <a:rPr lang="en-US" altLang="ja-JP" sz="2000" dirty="0" smtClean="0"/>
              <a:t>-symmetric deformation with </a:t>
            </a:r>
            <a:r>
              <a:rPr lang="en-US" altLang="ja-JP" sz="2000" i="1" dirty="0" smtClean="0"/>
              <a:t>cylindrical symmetry</a:t>
            </a:r>
            <a:r>
              <a:rPr lang="en-US" altLang="ja-JP" sz="2000" dirty="0" smtClean="0"/>
              <a:t>.</a:t>
            </a:r>
          </a:p>
        </p:txBody>
      </p:sp>
      <p:sp>
        <p:nvSpPr>
          <p:cNvPr id="22532" name="Slide Number Placeholder 3"/>
          <p:cNvSpPr>
            <a:spLocks noGrp="1"/>
          </p:cNvSpPr>
          <p:nvPr>
            <p:ph type="sldNum" sz="quarter" idx="12"/>
          </p:nvPr>
        </p:nvSpPr>
        <p:spPr>
          <a:noFill/>
        </p:spPr>
        <p:txBody>
          <a:bodyPr/>
          <a:lstStyle/>
          <a:p>
            <a:fld id="{DDC2F9EE-2EE1-E04E-B447-ED4B6E7BE63D}" type="slidenum">
              <a:rPr lang="en-US" altLang="ja-JP" smtClean="0"/>
              <a:pPr/>
              <a:t>19</a:t>
            </a:fld>
            <a:endParaRPr lang="en-US" altLang="ja-JP" smtClean="0"/>
          </a:p>
        </p:txBody>
      </p:sp>
      <p:pic>
        <p:nvPicPr>
          <p:cNvPr id="5" name="Picture 4"/>
          <p:cNvPicPr>
            <a:picLocks noChangeAspect="1"/>
          </p:cNvPicPr>
          <p:nvPr/>
        </p:nvPicPr>
        <p:blipFill>
          <a:blip r:embed="rId2"/>
          <a:stretch>
            <a:fillRect/>
          </a:stretch>
        </p:blipFill>
        <p:spPr>
          <a:xfrm>
            <a:off x="6705600" y="1066800"/>
            <a:ext cx="2336800" cy="2336800"/>
          </a:xfrm>
          <a:prstGeom prst="rect">
            <a:avLst/>
          </a:prstGeom>
        </p:spPr>
      </p:pic>
      <p:sp>
        <p:nvSpPr>
          <p:cNvPr id="6" name="TextBox 5"/>
          <p:cNvSpPr txBox="1"/>
          <p:nvPr/>
        </p:nvSpPr>
        <p:spPr>
          <a:xfrm>
            <a:off x="7074803" y="3429000"/>
            <a:ext cx="1494073" cy="646331"/>
          </a:xfrm>
          <a:prstGeom prst="rect">
            <a:avLst/>
          </a:prstGeom>
          <a:noFill/>
        </p:spPr>
        <p:txBody>
          <a:bodyPr wrap="none" rtlCol="0">
            <a:spAutoFit/>
          </a:bodyPr>
          <a:lstStyle/>
          <a:p>
            <a:pPr algn="ctr"/>
            <a:r>
              <a:rPr kumimoji="1" lang="en-US" altLang="ja-JP" sz="1800" i="1" dirty="0" smtClean="0">
                <a:latin typeface="Cambria"/>
              </a:rPr>
              <a:t>Rolling: </a:t>
            </a:r>
            <a:br>
              <a:rPr kumimoji="1" lang="en-US" altLang="ja-JP" sz="1800" i="1" dirty="0" smtClean="0">
                <a:latin typeface="Cambria"/>
              </a:rPr>
            </a:br>
            <a:r>
              <a:rPr kumimoji="1" lang="en-US" altLang="ja-JP" sz="1800" i="1" dirty="0" err="1" smtClean="0">
                <a:latin typeface="Cambria"/>
              </a:rPr>
              <a:t>anvilfire.com</a:t>
            </a:r>
            <a:endParaRPr kumimoji="1" lang="ja-JP" altLang="en-US" sz="1800" i="1" dirty="0">
              <a:latin typeface="Cambria"/>
            </a:endParaRPr>
          </a:p>
        </p:txBody>
      </p:sp>
      <p:pic>
        <p:nvPicPr>
          <p:cNvPr id="7" name="Picture 6"/>
          <p:cNvPicPr>
            <a:picLocks noChangeAspect="1"/>
          </p:cNvPicPr>
          <p:nvPr/>
        </p:nvPicPr>
        <p:blipFill>
          <a:blip r:embed="rId3"/>
          <a:stretch>
            <a:fillRect/>
          </a:stretch>
        </p:blipFill>
        <p:spPr>
          <a:xfrm>
            <a:off x="6756400" y="4114800"/>
            <a:ext cx="2387600" cy="1623919"/>
          </a:xfrm>
          <a:prstGeom prst="rect">
            <a:avLst/>
          </a:prstGeom>
        </p:spPr>
      </p:pic>
      <p:sp>
        <p:nvSpPr>
          <p:cNvPr id="8" name="TextBox 7"/>
          <p:cNvSpPr txBox="1"/>
          <p:nvPr/>
        </p:nvSpPr>
        <p:spPr>
          <a:xfrm>
            <a:off x="7234791" y="5867400"/>
            <a:ext cx="1299609" cy="646331"/>
          </a:xfrm>
          <a:prstGeom prst="rect">
            <a:avLst/>
          </a:prstGeom>
          <a:noFill/>
        </p:spPr>
        <p:txBody>
          <a:bodyPr wrap="none" rtlCol="0">
            <a:spAutoFit/>
          </a:bodyPr>
          <a:lstStyle/>
          <a:p>
            <a:pPr algn="ctr"/>
            <a:r>
              <a:rPr kumimoji="1" lang="en-US" altLang="ja-JP" sz="1800" i="1" dirty="0" smtClean="0">
                <a:latin typeface="Cambria"/>
              </a:rPr>
              <a:t>torsion: </a:t>
            </a:r>
            <a:br>
              <a:rPr kumimoji="1" lang="en-US" altLang="ja-JP" sz="1800" i="1" dirty="0" smtClean="0">
                <a:latin typeface="Cambria"/>
              </a:rPr>
            </a:br>
            <a:r>
              <a:rPr kumimoji="1" lang="en-US" altLang="ja-JP" sz="1800" i="1" dirty="0" err="1" smtClean="0">
                <a:latin typeface="Cambria"/>
              </a:rPr>
              <a:t>ejsong.com</a:t>
            </a:r>
            <a:endParaRPr kumimoji="1" lang="ja-JP" altLang="en-US" sz="1800" i="1" dirty="0">
              <a:latin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9C0F1E9D-7D9A-6E40-B31B-7E479E35D86C}" type="slidenum">
              <a:rPr lang="en-US" altLang="ja-JP" smtClean="0"/>
              <a:pPr/>
              <a:t>2</a:t>
            </a:fld>
            <a:endParaRPr lang="en-US" altLang="ja-JP" smtClean="0"/>
          </a:p>
        </p:txBody>
      </p:sp>
      <p:sp>
        <p:nvSpPr>
          <p:cNvPr id="62466" name="Rectangle 2"/>
          <p:cNvSpPr>
            <a:spLocks noGrp="1" noChangeArrowheads="1"/>
          </p:cNvSpPr>
          <p:nvPr>
            <p:ph type="title"/>
          </p:nvPr>
        </p:nvSpPr>
        <p:spPr>
          <a:xfrm>
            <a:off x="685800" y="152400"/>
            <a:ext cx="7772400" cy="762000"/>
          </a:xfrm>
        </p:spPr>
        <p:txBody>
          <a:bodyPr/>
          <a:lstStyle/>
          <a:p>
            <a:pPr>
              <a:defRPr/>
            </a:pPr>
            <a:r>
              <a:rPr lang="en-US">
                <a:ea typeface="+mj-ea"/>
                <a:cs typeface="+mj-cs"/>
              </a:rPr>
              <a:t>Objectives</a:t>
            </a:r>
          </a:p>
        </p:txBody>
      </p:sp>
      <p:sp>
        <p:nvSpPr>
          <p:cNvPr id="16388" name="Rectangle 3"/>
          <p:cNvSpPr>
            <a:spLocks noGrp="1" noChangeArrowheads="1"/>
          </p:cNvSpPr>
          <p:nvPr>
            <p:ph type="body" idx="1"/>
          </p:nvPr>
        </p:nvSpPr>
        <p:spPr>
          <a:xfrm>
            <a:off x="457200" y="1143000"/>
            <a:ext cx="8458200" cy="5486400"/>
          </a:xfrm>
        </p:spPr>
        <p:txBody>
          <a:bodyPr/>
          <a:lstStyle/>
          <a:p>
            <a:pPr>
              <a:lnSpc>
                <a:spcPct val="90000"/>
              </a:lnSpc>
            </a:pPr>
            <a:r>
              <a:rPr lang="en-US" altLang="ja-JP" sz="1800" dirty="0" smtClean="0"/>
              <a:t>How to convert Euler angles to an orientation matrix, and back.</a:t>
            </a:r>
          </a:p>
          <a:p>
            <a:pPr>
              <a:lnSpc>
                <a:spcPct val="90000"/>
              </a:lnSpc>
            </a:pPr>
            <a:r>
              <a:rPr lang="en-US" altLang="ja-JP" sz="1800" dirty="0"/>
              <a:t>How to convert </a:t>
            </a:r>
            <a:r>
              <a:rPr lang="en-US" altLang="ja-JP" sz="1800" dirty="0" smtClean="0"/>
              <a:t>an </a:t>
            </a:r>
            <a:r>
              <a:rPr lang="en-US" altLang="ja-JP" sz="1800" dirty="0"/>
              <a:t>orientation </a:t>
            </a:r>
            <a:r>
              <a:rPr lang="en-US" altLang="ja-JP" sz="1800" dirty="0" smtClean="0"/>
              <a:t>matrix to Miller indices, </a:t>
            </a:r>
            <a:r>
              <a:rPr lang="en-US" altLang="ja-JP" sz="1800" dirty="0"/>
              <a:t>and back.</a:t>
            </a:r>
          </a:p>
          <a:p>
            <a:pPr>
              <a:lnSpc>
                <a:spcPct val="90000"/>
              </a:lnSpc>
            </a:pPr>
            <a:r>
              <a:rPr lang="en-US" altLang="ja-JP" sz="1800" dirty="0" smtClean="0"/>
              <a:t>Review </a:t>
            </a:r>
            <a:r>
              <a:rPr lang="en-US" altLang="ja-JP" sz="1800" dirty="0"/>
              <a:t>of symmetry </a:t>
            </a:r>
            <a:r>
              <a:rPr lang="en-US" altLang="ja-JP" sz="1800" dirty="0" smtClean="0"/>
              <a:t>for both crystals and materials processing.</a:t>
            </a:r>
          </a:p>
          <a:p>
            <a:pPr>
              <a:lnSpc>
                <a:spcPct val="90000"/>
              </a:lnSpc>
            </a:pPr>
            <a:r>
              <a:rPr lang="en-US" altLang="ja-JP" sz="1800" dirty="0" smtClean="0"/>
              <a:t>Explain </a:t>
            </a:r>
            <a:r>
              <a:rPr lang="en-US" altLang="ja-JP" sz="1800" i="1" dirty="0" smtClean="0"/>
              <a:t>symmetry operators</a:t>
            </a:r>
            <a:r>
              <a:rPr lang="en-US" altLang="ja-JP" sz="1800" dirty="0"/>
              <a:t>, their matrix representation, and how to use them to find all the symmetrically equivalent descriptions of a given texture component.</a:t>
            </a:r>
          </a:p>
          <a:p>
            <a:pPr>
              <a:lnSpc>
                <a:spcPct val="90000"/>
              </a:lnSpc>
            </a:pPr>
            <a:r>
              <a:rPr lang="en-US" altLang="ja-JP" sz="1800" dirty="0"/>
              <a:t>To illustrate the effect of crystal and sample symmetry on the Euler space required for unique representation of orientations</a:t>
            </a:r>
            <a:r>
              <a:rPr lang="en-US" altLang="ja-JP" sz="1800" dirty="0" smtClean="0"/>
              <a:t>.</a:t>
            </a:r>
          </a:p>
          <a:p>
            <a:pPr>
              <a:lnSpc>
                <a:spcPct val="90000"/>
              </a:lnSpc>
            </a:pPr>
            <a:r>
              <a:rPr lang="en-US" altLang="ja-JP" sz="1800" dirty="0" smtClean="0"/>
              <a:t>To point out that sample symmetry is statistical rather than physical.  Also that orientations related by sample symmetry are, in general, physically distinct.</a:t>
            </a:r>
            <a:endParaRPr lang="en-US" altLang="ja-JP" sz="1800" dirty="0"/>
          </a:p>
          <a:p>
            <a:pPr>
              <a:lnSpc>
                <a:spcPct val="90000"/>
              </a:lnSpc>
            </a:pPr>
            <a:r>
              <a:rPr lang="en-US" altLang="ja-JP" sz="1800" dirty="0"/>
              <a:t>To explain why Euler space is generally represented with each angle in the range 0-90°, instead of the most general case of 0-360° for </a:t>
            </a:r>
            <a:r>
              <a:rPr lang="en-US" altLang="ja-JP" sz="1800" i="1" dirty="0">
                <a:latin typeface="Symbol" charset="2"/>
                <a:sym typeface="Symbol" charset="2"/>
              </a:rPr>
              <a:t></a:t>
            </a:r>
            <a:r>
              <a:rPr lang="en-US" altLang="ja-JP" sz="1800" baseline="-25000" dirty="0"/>
              <a:t>1</a:t>
            </a:r>
            <a:r>
              <a:rPr lang="en-US" altLang="ja-JP" sz="1800" dirty="0"/>
              <a:t> and </a:t>
            </a:r>
            <a:r>
              <a:rPr lang="en-US" altLang="ja-JP" sz="1800" i="1" dirty="0">
                <a:latin typeface="Symbol" charset="2"/>
                <a:sym typeface="Symbol" charset="2"/>
              </a:rPr>
              <a:t></a:t>
            </a:r>
            <a:r>
              <a:rPr lang="en-US" altLang="ja-JP" sz="1800" baseline="-25000" dirty="0"/>
              <a:t>2</a:t>
            </a:r>
            <a:r>
              <a:rPr lang="en-US" altLang="ja-JP" sz="1800" dirty="0"/>
              <a:t>, and 0-180° for </a:t>
            </a:r>
            <a:r>
              <a:rPr lang="en-US" altLang="ja-JP" sz="1800" i="1" dirty="0">
                <a:latin typeface="Symbol" charset="2"/>
                <a:sym typeface="Symbol" charset="2"/>
              </a:rPr>
              <a:t></a:t>
            </a:r>
            <a:r>
              <a:rPr lang="en-US" altLang="ja-JP" sz="1800" dirty="0"/>
              <a:t>.</a:t>
            </a:r>
          </a:p>
          <a:p>
            <a:pPr>
              <a:lnSpc>
                <a:spcPct val="90000"/>
              </a:lnSpc>
            </a:pPr>
            <a:r>
              <a:rPr lang="en-US" altLang="ja-JP" sz="1800" dirty="0"/>
              <a:t>To point out the special circumstance of cubic crystal symmetry, combined with orthorhombic sample symmetry, and the presence of 3 equivalent points in the 90x90x90° “box” or “reduced space”.</a:t>
            </a:r>
          </a:p>
          <a:p>
            <a:pPr>
              <a:lnSpc>
                <a:spcPct val="90000"/>
              </a:lnSpc>
            </a:pPr>
            <a:r>
              <a:rPr lang="en-US" altLang="ja-JP" sz="1800" dirty="0"/>
              <a:t>To explain the concept of “fundamental zone”.</a:t>
            </a:r>
          </a:p>
          <a:p>
            <a:pPr>
              <a:lnSpc>
                <a:spcPct val="90000"/>
              </a:lnSpc>
            </a:pPr>
            <a:r>
              <a:rPr lang="en-US" altLang="ja-JP" sz="1800" dirty="0"/>
              <a:t>Part 1 of the lecture </a:t>
            </a:r>
            <a:r>
              <a:rPr lang="en-US" altLang="ja-JP" sz="1800" dirty="0" smtClean="0"/>
              <a:t>deals with orientation matrices, Euler angles and Miller indices.</a:t>
            </a:r>
          </a:p>
          <a:p>
            <a:pPr>
              <a:lnSpc>
                <a:spcPct val="90000"/>
              </a:lnSpc>
            </a:pPr>
            <a:r>
              <a:rPr lang="en-US" altLang="ja-JP" sz="1800" dirty="0" smtClean="0"/>
              <a:t>Part 2 </a:t>
            </a:r>
            <a:r>
              <a:rPr lang="en-US" altLang="ja-JP" sz="1800" dirty="0" smtClean="0"/>
              <a:t>provides </a:t>
            </a:r>
            <a:r>
              <a:rPr lang="en-US" altLang="ja-JP" sz="1800" dirty="0"/>
              <a:t>a qualitative description of symmetry and its effects.  </a:t>
            </a:r>
            <a:endParaRPr lang="en-US" altLang="ja-JP" sz="1800" dirty="0" smtClean="0"/>
          </a:p>
          <a:p>
            <a:pPr>
              <a:lnSpc>
                <a:spcPct val="90000"/>
              </a:lnSpc>
            </a:pPr>
            <a:r>
              <a:rPr lang="en-US" altLang="ja-JP" sz="1800" dirty="0" smtClean="0"/>
              <a:t>Part 3 </a:t>
            </a:r>
            <a:r>
              <a:rPr lang="en-US" altLang="ja-JP" sz="1800" dirty="0"/>
              <a:t>provides the quantitative description of how to express symmetry operations as rotation matrices and apply them to orientations.</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04380F7F-E397-A346-BC81-28805E0FAED3}" type="slidenum">
              <a:rPr lang="en-US" altLang="ja-JP" smtClean="0"/>
              <a:pPr/>
              <a:t>20</a:t>
            </a:fld>
            <a:endParaRPr lang="en-US" altLang="ja-JP" smtClean="0"/>
          </a:p>
        </p:txBody>
      </p:sp>
      <p:sp>
        <p:nvSpPr>
          <p:cNvPr id="124930" name="Rectangle 2"/>
          <p:cNvSpPr>
            <a:spLocks noGrp="1" noChangeArrowheads="1"/>
          </p:cNvSpPr>
          <p:nvPr>
            <p:ph type="title"/>
          </p:nvPr>
        </p:nvSpPr>
        <p:spPr>
          <a:xfrm>
            <a:off x="685800" y="152400"/>
            <a:ext cx="7772400" cy="762000"/>
          </a:xfrm>
        </p:spPr>
        <p:txBody>
          <a:bodyPr/>
          <a:lstStyle/>
          <a:p>
            <a:pPr>
              <a:defRPr/>
            </a:pPr>
            <a:r>
              <a:rPr lang="en-US">
                <a:ea typeface="+mj-ea"/>
                <a:cs typeface="+mj-cs"/>
              </a:rPr>
              <a:t>Pole Figure for Wire Texture</a:t>
            </a:r>
          </a:p>
        </p:txBody>
      </p:sp>
      <p:sp>
        <p:nvSpPr>
          <p:cNvPr id="124931" name="Rectangle 3"/>
          <p:cNvSpPr>
            <a:spLocks noGrp="1" noChangeArrowheads="1"/>
          </p:cNvSpPr>
          <p:nvPr>
            <p:ph type="body" idx="1"/>
          </p:nvPr>
        </p:nvSpPr>
        <p:spPr>
          <a:xfrm>
            <a:off x="381000" y="1143000"/>
            <a:ext cx="3886200" cy="5257800"/>
          </a:xfrm>
        </p:spPr>
        <p:txBody>
          <a:bodyPr/>
          <a:lstStyle/>
          <a:p>
            <a:r>
              <a:rPr lang="en-US" altLang="ja-JP" sz="2000" dirty="0"/>
              <a:t>(111) pole figure showing a maximum intensity at a specific angle from a particular direction in the sample, and showing an infinite rotational symmetry (C</a:t>
            </a:r>
            <a:r>
              <a:rPr lang="en-US" altLang="ja-JP" sz="2000" baseline="-25000" dirty="0">
                <a:sym typeface="Symbol" charset="2"/>
              </a:rPr>
              <a:t></a:t>
            </a:r>
            <a:r>
              <a:rPr lang="en-US" altLang="ja-JP" sz="2000" dirty="0"/>
              <a:t>).</a:t>
            </a:r>
          </a:p>
          <a:p>
            <a:r>
              <a:rPr lang="en-US" altLang="ja-JP" sz="2000" dirty="0"/>
              <a:t>F.A.=Fiber </a:t>
            </a:r>
            <a:r>
              <a:rPr lang="en-US" altLang="ja-JP" sz="2000" dirty="0" smtClean="0"/>
              <a:t>Axis (parallel to the length of the wire)</a:t>
            </a:r>
          </a:p>
          <a:p>
            <a:r>
              <a:rPr lang="en-US" altLang="ja-JP" sz="2000" dirty="0"/>
              <a:t>A particular crystal direction in </a:t>
            </a:r>
            <a:r>
              <a:rPr lang="en-US" altLang="ja-JP" sz="2000" i="1" dirty="0"/>
              <a:t>all</a:t>
            </a:r>
            <a:r>
              <a:rPr lang="en-US" altLang="ja-JP" sz="2000" dirty="0"/>
              <a:t> crystals is aligned with this </a:t>
            </a:r>
            <a:r>
              <a:rPr lang="en-US" altLang="ja-JP" sz="2000" i="1" dirty="0"/>
              <a:t>fiber </a:t>
            </a:r>
            <a:r>
              <a:rPr lang="en-US" altLang="ja-JP" sz="2000" i="1" dirty="0" smtClean="0"/>
              <a:t>axis</a:t>
            </a:r>
            <a:r>
              <a:rPr lang="en-US" altLang="ja-JP" sz="2000" dirty="0" smtClean="0"/>
              <a:t> (i.e. a particular sample direction)</a:t>
            </a:r>
            <a:r>
              <a:rPr lang="en-US" altLang="ja-JP" sz="2000" i="1" dirty="0" smtClean="0"/>
              <a:t>.</a:t>
            </a:r>
            <a:endParaRPr lang="en-US" altLang="ja-JP" sz="2000" i="1" dirty="0"/>
          </a:p>
          <a:p>
            <a:r>
              <a:rPr lang="en-US" altLang="ja-JP" sz="2000" dirty="0"/>
              <a:t>For a cubic material, this combination would be classed as </a:t>
            </a:r>
            <a:r>
              <a:rPr lang="en-US" altLang="ja-JP" sz="2000" i="1" dirty="0"/>
              <a:t>cubic-cylindrical.</a:t>
            </a:r>
            <a:endParaRPr lang="en-US" altLang="ja-JP" sz="2000" dirty="0"/>
          </a:p>
        </p:txBody>
      </p:sp>
      <p:pic>
        <p:nvPicPr>
          <p:cNvPr id="23557" name="Picture 4"/>
          <p:cNvPicPr>
            <a:picLocks noChangeAspect="1" noChangeArrowheads="1"/>
          </p:cNvPicPr>
          <p:nvPr/>
        </p:nvPicPr>
        <p:blipFill>
          <a:blip r:embed="rId3"/>
          <a:srcRect/>
          <a:stretch>
            <a:fillRect/>
          </a:stretch>
        </p:blipFill>
        <p:spPr bwMode="auto">
          <a:xfrm>
            <a:off x="6083300" y="2133600"/>
            <a:ext cx="3060700" cy="3532188"/>
          </a:xfrm>
          <a:prstGeom prst="rect">
            <a:avLst/>
          </a:prstGeom>
          <a:noFill/>
          <a:ln w="9525">
            <a:noFill/>
            <a:miter lim="800000"/>
            <a:headEnd/>
            <a:tailEnd/>
          </a:ln>
        </p:spPr>
      </p:pic>
      <p:sp>
        <p:nvSpPr>
          <p:cNvPr id="124933" name="Text Box 5"/>
          <p:cNvSpPr txBox="1">
            <a:spLocks noChangeArrowheads="1"/>
          </p:cNvSpPr>
          <p:nvPr/>
        </p:nvSpPr>
        <p:spPr bwMode="auto">
          <a:xfrm>
            <a:off x="4292600" y="5780088"/>
            <a:ext cx="3958085" cy="523220"/>
          </a:xfrm>
          <a:prstGeom prst="rect">
            <a:avLst/>
          </a:prstGeom>
          <a:noFill/>
          <a:ln w="9525">
            <a:noFill/>
            <a:miter lim="800000"/>
            <a:headEnd/>
            <a:tailEnd/>
          </a:ln>
        </p:spPr>
        <p:txBody>
          <a:bodyPr wrap="none">
            <a:prstTxWarp prst="textNoShape">
              <a:avLst/>
            </a:prstTxWarp>
            <a:spAutoFit/>
          </a:bodyPr>
          <a:lstStyle/>
          <a:p>
            <a:r>
              <a:rPr lang="en-US" altLang="ja-JP" sz="2800" b="1" dirty="0">
                <a:solidFill>
                  <a:srgbClr val="FF0000"/>
                </a:solidFill>
                <a:latin typeface="Calibri"/>
              </a:rPr>
              <a:t>In this case, &lt;100&gt; // F.A.</a:t>
            </a:r>
          </a:p>
        </p:txBody>
      </p:sp>
      <p:sp>
        <p:nvSpPr>
          <p:cNvPr id="23559" name="Text Box 6"/>
          <p:cNvSpPr txBox="1">
            <a:spLocks noChangeArrowheads="1"/>
          </p:cNvSpPr>
          <p:nvPr/>
        </p:nvSpPr>
        <p:spPr bwMode="auto">
          <a:xfrm>
            <a:off x="6994525" y="1262063"/>
            <a:ext cx="1204026" cy="646331"/>
          </a:xfrm>
          <a:prstGeom prst="rect">
            <a:avLst/>
          </a:prstGeom>
          <a:noFill/>
          <a:ln w="9525">
            <a:noFill/>
            <a:miter lim="800000"/>
            <a:headEnd/>
            <a:tailEnd/>
          </a:ln>
        </p:spPr>
        <p:txBody>
          <a:bodyPr wrap="none">
            <a:prstTxWarp prst="textNoShape">
              <a:avLst/>
            </a:prstTxWarp>
            <a:spAutoFit/>
          </a:bodyPr>
          <a:lstStyle/>
          <a:p>
            <a:r>
              <a:rPr lang="en-US" altLang="ja-JP" sz="3600" b="1" dirty="0">
                <a:latin typeface="Calibri"/>
              </a:rPr>
              <a:t>{111}</a:t>
            </a:r>
          </a:p>
        </p:txBody>
      </p:sp>
      <p:sp>
        <p:nvSpPr>
          <p:cNvPr id="8" name="TextBox 7"/>
          <p:cNvSpPr txBox="1"/>
          <p:nvPr/>
        </p:nvSpPr>
        <p:spPr>
          <a:xfrm>
            <a:off x="4267200" y="1447800"/>
            <a:ext cx="2098596" cy="369332"/>
          </a:xfrm>
          <a:prstGeom prst="rect">
            <a:avLst/>
          </a:prstGeom>
          <a:noFill/>
        </p:spPr>
        <p:txBody>
          <a:bodyPr wrap="none" rtlCol="0">
            <a:spAutoFit/>
          </a:bodyPr>
          <a:lstStyle/>
          <a:p>
            <a:r>
              <a:rPr kumimoji="1" lang="en-US" altLang="ja-JP" sz="1800" i="1" dirty="0" smtClean="0">
                <a:latin typeface="Cambria"/>
              </a:rPr>
              <a:t>forth-</a:t>
            </a:r>
            <a:r>
              <a:rPr kumimoji="1" lang="en-US" altLang="ja-JP" sz="1800" i="1" dirty="0" err="1" smtClean="0">
                <a:latin typeface="Cambria"/>
              </a:rPr>
              <a:t>armoury.com</a:t>
            </a:r>
            <a:endParaRPr kumimoji="1" lang="ja-JP" altLang="en-US" sz="1800" i="1" dirty="0">
              <a:latin typeface="Cambria"/>
            </a:endParaRPr>
          </a:p>
        </p:txBody>
      </p:sp>
      <p:pic>
        <p:nvPicPr>
          <p:cNvPr id="9" name="Picture 8"/>
          <p:cNvPicPr>
            <a:picLocks noChangeAspect="1"/>
          </p:cNvPicPr>
          <p:nvPr/>
        </p:nvPicPr>
        <p:blipFill>
          <a:blip r:embed="rId4">
            <a:lum bright="17000" contrast="29000"/>
          </a:blip>
          <a:stretch>
            <a:fillRect/>
          </a:stretch>
        </p:blipFill>
        <p:spPr>
          <a:xfrm>
            <a:off x="4261369" y="1905000"/>
            <a:ext cx="1910831" cy="27432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dissolve">
                                      <p:cBhvr>
                                        <p:cTn id="7" dur="500"/>
                                        <p:tgtEl>
                                          <p:spTgt spid="1249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dissolve">
                                      <p:cBhvr>
                                        <p:cTn id="12" dur="500"/>
                                        <p:tgtEl>
                                          <p:spTgt spid="1249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4931">
                                            <p:txEl>
                                              <p:pRg st="2" end="2"/>
                                            </p:txEl>
                                          </p:spTgt>
                                        </p:tgtEl>
                                        <p:attrNameLst>
                                          <p:attrName>style.visibility</p:attrName>
                                        </p:attrNameLst>
                                      </p:cBhvr>
                                      <p:to>
                                        <p:strVal val="visible"/>
                                      </p:to>
                                    </p:set>
                                    <p:animEffect transition="in" filter="dissolve">
                                      <p:cBhvr>
                                        <p:cTn id="17" dur="500"/>
                                        <p:tgtEl>
                                          <p:spTgt spid="1249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4931">
                                            <p:txEl>
                                              <p:pRg st="3" end="3"/>
                                            </p:txEl>
                                          </p:spTgt>
                                        </p:tgtEl>
                                        <p:attrNameLst>
                                          <p:attrName>style.visibility</p:attrName>
                                        </p:attrNameLst>
                                      </p:cBhvr>
                                      <p:to>
                                        <p:strVal val="visible"/>
                                      </p:to>
                                    </p:set>
                                    <p:animEffect transition="in" filter="dissolve">
                                      <p:cBhvr>
                                        <p:cTn id="22" dur="500"/>
                                        <p:tgtEl>
                                          <p:spTgt spid="1249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49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P spid="1249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45CB83BD-8CA6-294D-AE13-012B5CCB4F56}" type="slidenum">
              <a:rPr lang="en-US" altLang="ja-JP" smtClean="0"/>
              <a:pPr/>
              <a:t>21</a:t>
            </a:fld>
            <a:endParaRPr lang="en-US" altLang="ja-JP" smtClean="0"/>
          </a:p>
        </p:txBody>
      </p:sp>
      <p:sp>
        <p:nvSpPr>
          <p:cNvPr id="17410" name="Rectangle 2"/>
          <p:cNvSpPr>
            <a:spLocks noGrp="1" noChangeArrowheads="1"/>
          </p:cNvSpPr>
          <p:nvPr>
            <p:ph type="title"/>
          </p:nvPr>
        </p:nvSpPr>
        <p:spPr>
          <a:xfrm>
            <a:off x="685800" y="0"/>
            <a:ext cx="7772400" cy="1143000"/>
          </a:xfrm>
        </p:spPr>
        <p:txBody>
          <a:bodyPr/>
          <a:lstStyle/>
          <a:p>
            <a:pPr>
              <a:defRPr/>
            </a:pPr>
            <a:r>
              <a:rPr lang="en-US">
                <a:ea typeface="+mj-ea"/>
                <a:cs typeface="+mj-cs"/>
              </a:rPr>
              <a:t>Effect of Symmetry</a:t>
            </a:r>
          </a:p>
        </p:txBody>
      </p:sp>
      <p:pic>
        <p:nvPicPr>
          <p:cNvPr id="25604" name="Picture 4"/>
          <p:cNvPicPr>
            <a:picLocks noChangeAspect="1" noChangeArrowheads="1"/>
          </p:cNvPicPr>
          <p:nvPr/>
        </p:nvPicPr>
        <p:blipFill>
          <a:blip r:embed="rId3"/>
          <a:srcRect/>
          <a:stretch>
            <a:fillRect/>
          </a:stretch>
        </p:blipFill>
        <p:spPr bwMode="auto">
          <a:xfrm>
            <a:off x="3048000" y="1576388"/>
            <a:ext cx="5943600" cy="5205412"/>
          </a:xfrm>
          <a:prstGeom prst="rect">
            <a:avLst/>
          </a:prstGeom>
          <a:noFill/>
          <a:ln w="9525">
            <a:noFill/>
            <a:miter lim="800000"/>
            <a:headEnd/>
            <a:tailEnd/>
          </a:ln>
        </p:spPr>
      </p:pic>
      <p:sp>
        <p:nvSpPr>
          <p:cNvPr id="17413" name="Text Box 5"/>
          <p:cNvSpPr txBox="1">
            <a:spLocks noChangeArrowheads="1"/>
          </p:cNvSpPr>
          <p:nvPr/>
        </p:nvSpPr>
        <p:spPr bwMode="auto">
          <a:xfrm>
            <a:off x="381000" y="2286000"/>
            <a:ext cx="3673475" cy="2530475"/>
          </a:xfrm>
          <a:prstGeom prst="rect">
            <a:avLst/>
          </a:prstGeom>
          <a:solidFill>
            <a:srgbClr val="FFF6B7"/>
          </a:solidFill>
          <a:ln w="9525">
            <a:noFill/>
            <a:miter lim="800000"/>
            <a:headEnd/>
            <a:tailEnd/>
          </a:ln>
          <a:effectLst/>
        </p:spPr>
        <p:txBody>
          <a:bodyPr>
            <a:prstTxWarp prst="textNoShape">
              <a:avLst/>
            </a:prstTxWarp>
            <a:spAutoFit/>
          </a:bodyPr>
          <a:lstStyle/>
          <a:p>
            <a:pPr>
              <a:defRPr/>
            </a:pPr>
            <a:r>
              <a:rPr lang="en-US" sz="2000" dirty="0">
                <a:effectLst>
                  <a:outerShdw blurRad="38100" dist="38100" dir="2700000" algn="tl">
                    <a:srgbClr val="FFFFFF"/>
                  </a:outerShdw>
                </a:effectLst>
                <a:latin typeface="Calibri"/>
              </a:rPr>
              <a:t>The essential point about applying a symmetry operation is that, once it has been done, you cannot tell that anything has changed.  In other words, the rotated or reflected object is physically indistinguishable from what you started with.</a:t>
            </a:r>
          </a:p>
        </p:txBody>
      </p:sp>
      <p:sp>
        <p:nvSpPr>
          <p:cNvPr id="25606" name="Rectangle 3"/>
          <p:cNvSpPr>
            <a:spLocks noGrp="1" noChangeArrowheads="1"/>
          </p:cNvSpPr>
          <p:nvPr>
            <p:ph type="body" idx="1"/>
          </p:nvPr>
        </p:nvSpPr>
        <p:spPr>
          <a:xfrm>
            <a:off x="228600" y="1295400"/>
            <a:ext cx="7772400" cy="4114800"/>
          </a:xfrm>
        </p:spPr>
        <p:txBody>
          <a:bodyPr/>
          <a:lstStyle/>
          <a:p>
            <a:r>
              <a:rPr lang="en-US" altLang="ja-JP" sz="2800"/>
              <a:t>Illustration of 3-fold, 4-fold, 6-fold rotational symmetry</a:t>
            </a:r>
          </a:p>
        </p:txBody>
      </p:sp>
      <p:sp>
        <p:nvSpPr>
          <p:cNvPr id="17414" name="Text Box 6"/>
          <p:cNvSpPr txBox="1">
            <a:spLocks noChangeArrowheads="1"/>
          </p:cNvSpPr>
          <p:nvPr/>
        </p:nvSpPr>
        <p:spPr bwMode="auto">
          <a:xfrm>
            <a:off x="381000" y="5089525"/>
            <a:ext cx="3673475" cy="1006475"/>
          </a:xfrm>
          <a:prstGeom prst="rect">
            <a:avLst/>
          </a:prstGeom>
          <a:solidFill>
            <a:srgbClr val="FFF6B7"/>
          </a:solidFill>
          <a:ln w="9525">
            <a:noFill/>
            <a:miter lim="800000"/>
            <a:headEnd/>
            <a:tailEnd/>
          </a:ln>
          <a:effectLst/>
        </p:spPr>
        <p:txBody>
          <a:bodyPr>
            <a:prstTxWarp prst="textNoShape">
              <a:avLst/>
            </a:prstTxWarp>
            <a:spAutoFit/>
          </a:bodyPr>
          <a:lstStyle/>
          <a:p>
            <a:pPr>
              <a:defRPr/>
            </a:pPr>
            <a:r>
              <a:rPr lang="en-US" sz="2000" dirty="0">
                <a:effectLst>
                  <a:outerShdw blurRad="38100" dist="38100" dir="2700000" algn="tl">
                    <a:srgbClr val="FFFFFF"/>
                  </a:outerShdw>
                </a:effectLst>
                <a:latin typeface="Calibri"/>
              </a:rPr>
              <a:t>Note the symbols used to denote the different rotational symmetry elements.</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762000"/>
          </a:xfrm>
        </p:spPr>
        <p:txBody>
          <a:bodyPr/>
          <a:lstStyle/>
          <a:p>
            <a:pPr>
              <a:defRPr/>
            </a:pPr>
            <a:r>
              <a:rPr lang="en-US" dirty="0" smtClean="0"/>
              <a:t>Effect of Symmetry: Example</a:t>
            </a:r>
            <a:endParaRPr lang="en-US" dirty="0"/>
          </a:p>
        </p:txBody>
      </p:sp>
      <p:sp>
        <p:nvSpPr>
          <p:cNvPr id="27651" name="Content Placeholder 2"/>
          <p:cNvSpPr>
            <a:spLocks noGrp="1"/>
          </p:cNvSpPr>
          <p:nvPr>
            <p:ph idx="1"/>
          </p:nvPr>
        </p:nvSpPr>
        <p:spPr>
          <a:xfrm>
            <a:off x="609600" y="4953000"/>
            <a:ext cx="8153400" cy="1295400"/>
          </a:xfrm>
        </p:spPr>
        <p:txBody>
          <a:bodyPr/>
          <a:lstStyle/>
          <a:p>
            <a:r>
              <a:rPr lang="en-US" altLang="ja-JP" sz="2400" smtClean="0"/>
              <a:t>Note how one can re-label the axes but leave the physical object (crystal) unchanged.</a:t>
            </a:r>
          </a:p>
          <a:p>
            <a:r>
              <a:rPr lang="en-US" altLang="ja-JP" sz="2400" smtClean="0"/>
              <a:t>Which symmetry operator was applied (from </a:t>
            </a:r>
            <a:r>
              <a:rPr lang="en-US" altLang="ja-JP" sz="2400" i="1" smtClean="0"/>
              <a:t>O</a:t>
            </a:r>
            <a:r>
              <a:rPr lang="en-US" altLang="ja-JP" sz="2400" smtClean="0"/>
              <a:t>(432))?</a:t>
            </a:r>
          </a:p>
        </p:txBody>
      </p:sp>
      <p:sp>
        <p:nvSpPr>
          <p:cNvPr id="27652" name="Slide Number Placeholder 3"/>
          <p:cNvSpPr>
            <a:spLocks noGrp="1"/>
          </p:cNvSpPr>
          <p:nvPr>
            <p:ph type="sldNum" sz="quarter" idx="12"/>
          </p:nvPr>
        </p:nvSpPr>
        <p:spPr>
          <a:noFill/>
        </p:spPr>
        <p:txBody>
          <a:bodyPr/>
          <a:lstStyle/>
          <a:p>
            <a:fld id="{957D6CEB-A653-9841-A690-FE9CAC7AC57A}" type="slidenum">
              <a:rPr lang="en-US" altLang="ja-JP" smtClean="0"/>
              <a:pPr/>
              <a:t>22</a:t>
            </a:fld>
            <a:endParaRPr lang="en-US" altLang="ja-JP" smtClean="0"/>
          </a:p>
        </p:txBody>
      </p:sp>
      <p:sp>
        <p:nvSpPr>
          <p:cNvPr id="27653" name="Cube 4"/>
          <p:cNvSpPr>
            <a:spLocks noChangeArrowheads="1"/>
          </p:cNvSpPr>
          <p:nvPr/>
        </p:nvSpPr>
        <p:spPr bwMode="auto">
          <a:xfrm>
            <a:off x="1524000" y="2057400"/>
            <a:ext cx="2209800" cy="2209800"/>
          </a:xfrm>
          <a:prstGeom prst="cube">
            <a:avLst>
              <a:gd name="adj" fmla="val 25000"/>
            </a:avLst>
          </a:prstGeom>
          <a:solidFill>
            <a:srgbClr val="FFF6B7"/>
          </a:solidFill>
          <a:ln w="9525">
            <a:solidFill>
              <a:schemeClr val="tx1"/>
            </a:solidFill>
            <a:round/>
            <a:headEnd/>
            <a:tailEnd/>
          </a:ln>
        </p:spPr>
        <p:txBody>
          <a:bodyPr>
            <a:prstTxWarp prst="textNoShape">
              <a:avLst/>
            </a:prstTxWarp>
          </a:bodyPr>
          <a:lstStyle/>
          <a:p>
            <a:endParaRPr lang="ja-JP" altLang="en-US" dirty="0">
              <a:latin typeface="Calibri"/>
              <a:ea typeface="Calibri"/>
            </a:endParaRPr>
          </a:p>
        </p:txBody>
      </p:sp>
      <p:sp>
        <p:nvSpPr>
          <p:cNvPr id="27654" name="Cube 5"/>
          <p:cNvSpPr>
            <a:spLocks noChangeArrowheads="1"/>
          </p:cNvSpPr>
          <p:nvPr/>
        </p:nvSpPr>
        <p:spPr bwMode="auto">
          <a:xfrm>
            <a:off x="5334000" y="2057400"/>
            <a:ext cx="2209800" cy="2209800"/>
          </a:xfrm>
          <a:prstGeom prst="cube">
            <a:avLst>
              <a:gd name="adj" fmla="val 25000"/>
            </a:avLst>
          </a:prstGeom>
          <a:solidFill>
            <a:srgbClr val="FFF6B7"/>
          </a:solidFill>
          <a:ln w="9525">
            <a:solidFill>
              <a:schemeClr val="tx1"/>
            </a:solidFill>
            <a:round/>
            <a:headEnd/>
            <a:tailEnd/>
          </a:ln>
        </p:spPr>
        <p:txBody>
          <a:bodyPr>
            <a:prstTxWarp prst="textNoShape">
              <a:avLst/>
            </a:prstTxWarp>
          </a:bodyPr>
          <a:lstStyle/>
          <a:p>
            <a:endParaRPr lang="ja-JP" altLang="en-US" dirty="0">
              <a:latin typeface="Calibri"/>
              <a:ea typeface="Calibri"/>
            </a:endParaRPr>
          </a:p>
        </p:txBody>
      </p:sp>
      <p:cxnSp>
        <p:nvCxnSpPr>
          <p:cNvPr id="27655" name="Straight Arrow Connector 7"/>
          <p:cNvCxnSpPr>
            <a:cxnSpLocks noChangeShapeType="1"/>
          </p:cNvCxnSpPr>
          <p:nvPr/>
        </p:nvCxnSpPr>
        <p:spPr bwMode="auto">
          <a:xfrm>
            <a:off x="3276600" y="4267200"/>
            <a:ext cx="685800" cy="1588"/>
          </a:xfrm>
          <a:prstGeom prst="straightConnector1">
            <a:avLst/>
          </a:prstGeom>
          <a:noFill/>
          <a:ln w="9525">
            <a:solidFill>
              <a:srgbClr val="FF0000"/>
            </a:solidFill>
            <a:round/>
            <a:headEnd/>
            <a:tailEnd type="arrow" w="med" len="med"/>
          </a:ln>
        </p:spPr>
      </p:cxnSp>
      <p:cxnSp>
        <p:nvCxnSpPr>
          <p:cNvPr id="27656" name="Straight Arrow Connector 8"/>
          <p:cNvCxnSpPr>
            <a:cxnSpLocks noChangeShapeType="1"/>
          </p:cNvCxnSpPr>
          <p:nvPr/>
        </p:nvCxnSpPr>
        <p:spPr bwMode="auto">
          <a:xfrm rot="5400000" flipH="1" flipV="1">
            <a:off x="5867400" y="1447800"/>
            <a:ext cx="609600" cy="457200"/>
          </a:xfrm>
          <a:prstGeom prst="straightConnector1">
            <a:avLst/>
          </a:prstGeom>
          <a:noFill/>
          <a:ln w="9525">
            <a:solidFill>
              <a:srgbClr val="FF0000"/>
            </a:solidFill>
            <a:round/>
            <a:headEnd/>
            <a:tailEnd type="arrow" w="med" len="med"/>
          </a:ln>
        </p:spPr>
      </p:cxnSp>
      <p:cxnSp>
        <p:nvCxnSpPr>
          <p:cNvPr id="27657" name="Straight Arrow Connector 11"/>
          <p:cNvCxnSpPr>
            <a:cxnSpLocks noChangeShapeType="1"/>
          </p:cNvCxnSpPr>
          <p:nvPr/>
        </p:nvCxnSpPr>
        <p:spPr bwMode="auto">
          <a:xfrm rot="5400000" flipH="1" flipV="1">
            <a:off x="2057400" y="1447800"/>
            <a:ext cx="609600" cy="457200"/>
          </a:xfrm>
          <a:prstGeom prst="straightConnector1">
            <a:avLst/>
          </a:prstGeom>
          <a:noFill/>
          <a:ln w="9525">
            <a:solidFill>
              <a:srgbClr val="008000"/>
            </a:solidFill>
            <a:round/>
            <a:headEnd/>
            <a:tailEnd type="arrow" w="med" len="med"/>
          </a:ln>
        </p:spPr>
      </p:cxnSp>
      <p:cxnSp>
        <p:nvCxnSpPr>
          <p:cNvPr id="27658" name="Straight Arrow Connector 12"/>
          <p:cNvCxnSpPr>
            <a:cxnSpLocks noChangeShapeType="1"/>
          </p:cNvCxnSpPr>
          <p:nvPr/>
        </p:nvCxnSpPr>
        <p:spPr bwMode="auto">
          <a:xfrm rot="-5400000">
            <a:off x="1181894" y="2170906"/>
            <a:ext cx="685800" cy="1588"/>
          </a:xfrm>
          <a:prstGeom prst="straightConnector1">
            <a:avLst/>
          </a:prstGeom>
          <a:noFill/>
          <a:ln w="9525">
            <a:solidFill>
              <a:srgbClr val="0000FF"/>
            </a:solidFill>
            <a:round/>
            <a:headEnd/>
            <a:tailEnd type="arrow" w="med" len="med"/>
          </a:ln>
        </p:spPr>
      </p:cxnSp>
      <p:cxnSp>
        <p:nvCxnSpPr>
          <p:cNvPr id="27659" name="Straight Arrow Connector 13"/>
          <p:cNvCxnSpPr>
            <a:cxnSpLocks noChangeShapeType="1"/>
          </p:cNvCxnSpPr>
          <p:nvPr/>
        </p:nvCxnSpPr>
        <p:spPr bwMode="auto">
          <a:xfrm>
            <a:off x="7162800" y="4267200"/>
            <a:ext cx="685800" cy="1588"/>
          </a:xfrm>
          <a:prstGeom prst="straightConnector1">
            <a:avLst/>
          </a:prstGeom>
          <a:noFill/>
          <a:ln w="9525">
            <a:solidFill>
              <a:srgbClr val="0000FF"/>
            </a:solidFill>
            <a:round/>
            <a:headEnd/>
            <a:tailEnd type="arrow" w="med" len="med"/>
          </a:ln>
        </p:spPr>
      </p:cxnSp>
      <p:cxnSp>
        <p:nvCxnSpPr>
          <p:cNvPr id="27660" name="Straight Arrow Connector 14"/>
          <p:cNvCxnSpPr>
            <a:cxnSpLocks noChangeShapeType="1"/>
          </p:cNvCxnSpPr>
          <p:nvPr/>
        </p:nvCxnSpPr>
        <p:spPr bwMode="auto">
          <a:xfrm rot="-5400000">
            <a:off x="4991894" y="2170906"/>
            <a:ext cx="685800" cy="1588"/>
          </a:xfrm>
          <a:prstGeom prst="straightConnector1">
            <a:avLst/>
          </a:prstGeom>
          <a:noFill/>
          <a:ln w="9525">
            <a:solidFill>
              <a:srgbClr val="008000"/>
            </a:solidFill>
            <a:round/>
            <a:headEnd/>
            <a:tailEnd type="arrow" w="med" len="med"/>
          </a:ln>
        </p:spPr>
      </p:cxnSp>
      <p:sp>
        <p:nvSpPr>
          <p:cNvPr id="27661" name="TextBox 15"/>
          <p:cNvSpPr txBox="1">
            <a:spLocks noChangeArrowheads="1"/>
          </p:cNvSpPr>
          <p:nvPr/>
        </p:nvSpPr>
        <p:spPr bwMode="auto">
          <a:xfrm>
            <a:off x="3581400" y="3733800"/>
            <a:ext cx="869950" cy="461963"/>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[100]</a:t>
            </a:r>
          </a:p>
        </p:txBody>
      </p:sp>
      <p:sp>
        <p:nvSpPr>
          <p:cNvPr id="27662" name="TextBox 16"/>
          <p:cNvSpPr txBox="1">
            <a:spLocks noChangeArrowheads="1"/>
          </p:cNvSpPr>
          <p:nvPr/>
        </p:nvSpPr>
        <p:spPr bwMode="auto">
          <a:xfrm>
            <a:off x="6477000" y="1295400"/>
            <a:ext cx="869950" cy="461963"/>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Calibri"/>
              </a:rPr>
              <a:t>[100]</a:t>
            </a:r>
          </a:p>
        </p:txBody>
      </p:sp>
      <p:sp>
        <p:nvSpPr>
          <p:cNvPr id="27663" name="TextBox 17"/>
          <p:cNvSpPr txBox="1">
            <a:spLocks noChangeArrowheads="1"/>
          </p:cNvSpPr>
          <p:nvPr/>
        </p:nvSpPr>
        <p:spPr bwMode="auto">
          <a:xfrm>
            <a:off x="2743200" y="1371600"/>
            <a:ext cx="869950" cy="461963"/>
          </a:xfrm>
          <a:prstGeom prst="rect">
            <a:avLst/>
          </a:prstGeom>
          <a:noFill/>
          <a:ln w="9525">
            <a:noFill/>
            <a:miter lim="800000"/>
            <a:headEnd/>
            <a:tailEnd/>
          </a:ln>
        </p:spPr>
        <p:txBody>
          <a:bodyPr wrap="none">
            <a:prstTxWarp prst="textNoShape">
              <a:avLst/>
            </a:prstTxWarp>
            <a:spAutoFit/>
          </a:bodyPr>
          <a:lstStyle/>
          <a:p>
            <a:r>
              <a:rPr lang="en-US" altLang="ja-JP" dirty="0">
                <a:solidFill>
                  <a:srgbClr val="008000"/>
                </a:solidFill>
                <a:latin typeface="Calibri"/>
              </a:rPr>
              <a:t>[010]</a:t>
            </a:r>
          </a:p>
        </p:txBody>
      </p:sp>
      <p:sp>
        <p:nvSpPr>
          <p:cNvPr id="27664" name="TextBox 18"/>
          <p:cNvSpPr txBox="1">
            <a:spLocks noChangeArrowheads="1"/>
          </p:cNvSpPr>
          <p:nvPr/>
        </p:nvSpPr>
        <p:spPr bwMode="auto">
          <a:xfrm>
            <a:off x="4902200" y="1371600"/>
            <a:ext cx="869950" cy="461963"/>
          </a:xfrm>
          <a:prstGeom prst="rect">
            <a:avLst/>
          </a:prstGeom>
          <a:noFill/>
          <a:ln w="9525">
            <a:noFill/>
            <a:miter lim="800000"/>
            <a:headEnd/>
            <a:tailEnd/>
          </a:ln>
        </p:spPr>
        <p:txBody>
          <a:bodyPr wrap="none">
            <a:prstTxWarp prst="textNoShape">
              <a:avLst/>
            </a:prstTxWarp>
            <a:spAutoFit/>
          </a:bodyPr>
          <a:lstStyle/>
          <a:p>
            <a:r>
              <a:rPr lang="en-US" altLang="ja-JP" dirty="0">
                <a:solidFill>
                  <a:srgbClr val="008000"/>
                </a:solidFill>
                <a:latin typeface="Calibri"/>
              </a:rPr>
              <a:t>[010]</a:t>
            </a:r>
          </a:p>
        </p:txBody>
      </p:sp>
      <p:sp>
        <p:nvSpPr>
          <p:cNvPr id="27665" name="TextBox 19"/>
          <p:cNvSpPr txBox="1">
            <a:spLocks noChangeArrowheads="1"/>
          </p:cNvSpPr>
          <p:nvPr/>
        </p:nvSpPr>
        <p:spPr bwMode="auto">
          <a:xfrm>
            <a:off x="990600" y="1295400"/>
            <a:ext cx="869950" cy="461963"/>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FF"/>
                </a:solidFill>
                <a:latin typeface="Calibri"/>
              </a:rPr>
              <a:t>[001]</a:t>
            </a:r>
          </a:p>
        </p:txBody>
      </p:sp>
      <p:sp>
        <p:nvSpPr>
          <p:cNvPr id="27666" name="TextBox 20"/>
          <p:cNvSpPr txBox="1">
            <a:spLocks noChangeArrowheads="1"/>
          </p:cNvSpPr>
          <p:nvPr/>
        </p:nvSpPr>
        <p:spPr bwMode="auto">
          <a:xfrm>
            <a:off x="7543800" y="3657600"/>
            <a:ext cx="869950" cy="461963"/>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FF"/>
                </a:solidFill>
                <a:latin typeface="Calibri"/>
              </a:rPr>
              <a:t>[001]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2"/>
          </p:nvPr>
        </p:nvSpPr>
        <p:spPr>
          <a:noFill/>
        </p:spPr>
        <p:txBody>
          <a:bodyPr/>
          <a:lstStyle/>
          <a:p>
            <a:fld id="{473C27AC-33BF-6F48-B61E-DD93A81FD207}" type="slidenum">
              <a:rPr lang="en-US" altLang="ja-JP" smtClean="0"/>
              <a:pPr/>
              <a:t>23</a:t>
            </a:fld>
            <a:endParaRPr lang="en-US" altLang="ja-JP" smtClean="0"/>
          </a:p>
        </p:txBody>
      </p:sp>
      <p:pic>
        <p:nvPicPr>
          <p:cNvPr id="28675" name="Picture 3"/>
          <p:cNvPicPr>
            <a:picLocks noChangeAspect="1" noChangeArrowheads="1"/>
          </p:cNvPicPr>
          <p:nvPr/>
        </p:nvPicPr>
        <p:blipFill>
          <a:blip r:embed="rId4"/>
          <a:srcRect/>
          <a:stretch>
            <a:fillRect/>
          </a:stretch>
        </p:blipFill>
        <p:spPr bwMode="auto">
          <a:xfrm>
            <a:off x="3505200" y="0"/>
            <a:ext cx="5465763" cy="6856413"/>
          </a:xfrm>
          <a:prstGeom prst="rect">
            <a:avLst/>
          </a:prstGeom>
          <a:noFill/>
          <a:ln w="9525">
            <a:noFill/>
            <a:miter lim="800000"/>
            <a:headEnd/>
            <a:tailEnd/>
          </a:ln>
        </p:spPr>
      </p:pic>
      <p:sp>
        <p:nvSpPr>
          <p:cNvPr id="28676" name="Text Box 4"/>
          <p:cNvSpPr txBox="1">
            <a:spLocks noChangeArrowheads="1"/>
          </p:cNvSpPr>
          <p:nvPr/>
        </p:nvSpPr>
        <p:spPr bwMode="auto">
          <a:xfrm>
            <a:off x="533400" y="492125"/>
            <a:ext cx="2879790" cy="4708981"/>
          </a:xfrm>
          <a:prstGeom prst="rect">
            <a:avLst/>
          </a:prstGeom>
          <a:noFill/>
          <a:ln w="9525">
            <a:noFill/>
            <a:miter lim="800000"/>
            <a:headEnd/>
            <a:tailEnd/>
          </a:ln>
        </p:spPr>
        <p:txBody>
          <a:bodyPr wrap="none">
            <a:prstTxWarp prst="textNoShape">
              <a:avLst/>
            </a:prstTxWarp>
            <a:spAutoFit/>
          </a:bodyPr>
          <a:lstStyle/>
          <a:p>
            <a:r>
              <a:rPr lang="en-US" altLang="ja-JP" sz="2000" dirty="0">
                <a:latin typeface="Calibri"/>
              </a:rPr>
              <a:t>Stereographic projections</a:t>
            </a:r>
            <a:br>
              <a:rPr lang="en-US" altLang="ja-JP" sz="2000" dirty="0">
                <a:latin typeface="Calibri"/>
              </a:rPr>
            </a:br>
            <a:r>
              <a:rPr lang="en-US" altLang="ja-JP" sz="2000" dirty="0">
                <a:latin typeface="Calibri"/>
              </a:rPr>
              <a:t>of symmetry elements </a:t>
            </a:r>
            <a:br>
              <a:rPr lang="en-US" altLang="ja-JP" sz="2000" dirty="0">
                <a:latin typeface="Calibri"/>
              </a:rPr>
            </a:br>
            <a:r>
              <a:rPr lang="en-US" altLang="ja-JP" sz="2000" dirty="0">
                <a:latin typeface="Calibri"/>
              </a:rPr>
              <a:t>and general poles in the</a:t>
            </a:r>
            <a:br>
              <a:rPr lang="en-US" altLang="ja-JP" sz="2000" dirty="0">
                <a:latin typeface="Calibri"/>
              </a:rPr>
            </a:br>
            <a:r>
              <a:rPr lang="en-US" altLang="ja-JP" sz="2000" dirty="0">
                <a:latin typeface="Calibri"/>
              </a:rPr>
              <a:t>cubic point </a:t>
            </a:r>
            <a:r>
              <a:rPr lang="en-US" altLang="ja-JP" sz="2000" i="1" dirty="0">
                <a:latin typeface="Calibri"/>
              </a:rPr>
              <a:t>groups</a:t>
            </a:r>
            <a:r>
              <a:rPr lang="en-US" altLang="ja-JP" sz="2000" dirty="0">
                <a:latin typeface="Calibri"/>
              </a:rPr>
              <a:t/>
            </a:r>
            <a:br>
              <a:rPr lang="en-US" altLang="ja-JP" sz="2000" dirty="0">
                <a:latin typeface="Calibri"/>
              </a:rPr>
            </a:br>
            <a:r>
              <a:rPr lang="en-US" altLang="ja-JP" sz="2000" dirty="0">
                <a:latin typeface="Calibri"/>
              </a:rPr>
              <a:t>with </a:t>
            </a:r>
            <a:r>
              <a:rPr lang="en-US" altLang="ja-JP" sz="2000" i="1" dirty="0">
                <a:latin typeface="Calibri"/>
              </a:rPr>
              <a:t>Hermann-</a:t>
            </a:r>
            <a:r>
              <a:rPr lang="en-US" altLang="ja-JP" sz="2000" i="1" dirty="0" err="1">
                <a:latin typeface="Calibri"/>
              </a:rPr>
              <a:t>Mauguin</a:t>
            </a:r>
            <a:r>
              <a:rPr lang="en-US" altLang="ja-JP" sz="2000" dirty="0">
                <a:latin typeface="Calibri"/>
              </a:rPr>
              <a:t/>
            </a:r>
            <a:br>
              <a:rPr lang="en-US" altLang="ja-JP" sz="2000" dirty="0">
                <a:latin typeface="Calibri"/>
              </a:rPr>
            </a:br>
            <a:r>
              <a:rPr lang="en-US" altLang="ja-JP" sz="2000" dirty="0">
                <a:latin typeface="Calibri"/>
              </a:rPr>
              <a:t>and </a:t>
            </a:r>
            <a:r>
              <a:rPr lang="en-US" altLang="ja-JP" sz="2000" i="1" dirty="0" err="1">
                <a:latin typeface="Calibri"/>
              </a:rPr>
              <a:t>Schoenflies</a:t>
            </a:r>
            <a:r>
              <a:rPr lang="en-US" altLang="ja-JP" sz="2000" i="1" dirty="0">
                <a:latin typeface="Calibri"/>
              </a:rPr>
              <a:t> </a:t>
            </a:r>
            <a:br>
              <a:rPr lang="en-US" altLang="ja-JP" sz="2000" i="1" dirty="0">
                <a:latin typeface="Calibri"/>
              </a:rPr>
            </a:br>
            <a:r>
              <a:rPr lang="en-US" altLang="ja-JP" sz="2000" dirty="0">
                <a:latin typeface="Calibri"/>
              </a:rPr>
              <a:t>designations.</a:t>
            </a:r>
          </a:p>
          <a:p>
            <a:r>
              <a:rPr lang="en-US" altLang="ja-JP" sz="2000" dirty="0">
                <a:latin typeface="Calibri"/>
              </a:rPr>
              <a:t/>
            </a:r>
            <a:br>
              <a:rPr lang="en-US" altLang="ja-JP" sz="2000" dirty="0">
                <a:latin typeface="Calibri"/>
              </a:rPr>
            </a:br>
            <a:r>
              <a:rPr lang="en-US" altLang="ja-JP" sz="2000" dirty="0">
                <a:latin typeface="Calibri"/>
              </a:rPr>
              <a:t>Note the presence of </a:t>
            </a:r>
            <a:br>
              <a:rPr lang="en-US" altLang="ja-JP" sz="2000" dirty="0">
                <a:latin typeface="Calibri"/>
              </a:rPr>
            </a:br>
            <a:r>
              <a:rPr lang="en-US" altLang="ja-JP" sz="2000" i="1" dirty="0">
                <a:latin typeface="Calibri"/>
              </a:rPr>
              <a:t>four</a:t>
            </a:r>
            <a:r>
              <a:rPr lang="en-US" altLang="ja-JP" sz="2000" dirty="0">
                <a:latin typeface="Calibri"/>
              </a:rPr>
              <a:t> triad symmetry </a:t>
            </a:r>
            <a:br>
              <a:rPr lang="en-US" altLang="ja-JP" sz="2000" dirty="0">
                <a:latin typeface="Calibri"/>
              </a:rPr>
            </a:br>
            <a:r>
              <a:rPr lang="en-US" altLang="ja-JP" sz="2000" dirty="0">
                <a:latin typeface="Calibri"/>
              </a:rPr>
              <a:t>elements in all these </a:t>
            </a:r>
            <a:br>
              <a:rPr lang="en-US" altLang="ja-JP" sz="2000" dirty="0">
                <a:latin typeface="Calibri"/>
              </a:rPr>
            </a:br>
            <a:r>
              <a:rPr lang="en-US" altLang="ja-JP" sz="2000" dirty="0">
                <a:latin typeface="Calibri"/>
              </a:rPr>
              <a:t>groups on &lt;111&gt;.</a:t>
            </a:r>
          </a:p>
          <a:p>
            <a:r>
              <a:rPr lang="en-US" altLang="ja-JP" sz="2000" dirty="0">
                <a:latin typeface="Calibri"/>
              </a:rPr>
              <a:t/>
            </a:r>
            <a:br>
              <a:rPr lang="en-US" altLang="ja-JP" sz="2000" dirty="0">
                <a:latin typeface="Calibri"/>
              </a:rPr>
            </a:br>
            <a:r>
              <a:rPr lang="en-US" altLang="ja-JP" sz="2000" dirty="0">
                <a:latin typeface="Calibri"/>
              </a:rPr>
              <a:t>Cubic metals mostly</a:t>
            </a:r>
            <a:br>
              <a:rPr lang="en-US" altLang="ja-JP" sz="2000" dirty="0">
                <a:latin typeface="Calibri"/>
              </a:rPr>
            </a:br>
            <a:r>
              <a:rPr lang="en-US" altLang="ja-JP" sz="2000" dirty="0">
                <a:latin typeface="Calibri"/>
              </a:rPr>
              <a:t>fall </a:t>
            </a:r>
            <a:r>
              <a:rPr lang="en-US" altLang="ja-JP" sz="2000" dirty="0" smtClean="0">
                <a:latin typeface="Calibri"/>
              </a:rPr>
              <a:t>under      </a:t>
            </a:r>
            <a:r>
              <a:rPr lang="en-US" altLang="ja-JP" sz="2000" i="1" dirty="0" smtClean="0">
                <a:latin typeface="Calibri"/>
              </a:rPr>
              <a:t>     </a:t>
            </a:r>
            <a:r>
              <a:rPr lang="en-US" altLang="ja-JP" sz="2000" dirty="0" smtClean="0">
                <a:latin typeface="Calibri"/>
              </a:rPr>
              <a:t>.</a:t>
            </a:r>
            <a:endParaRPr lang="en-US" altLang="ja-JP" sz="2000" dirty="0">
              <a:latin typeface="Calibri"/>
            </a:endParaRPr>
          </a:p>
        </p:txBody>
      </p:sp>
      <p:sp>
        <p:nvSpPr>
          <p:cNvPr id="28677" name="Text Box 5"/>
          <p:cNvSpPr txBox="1">
            <a:spLocks noChangeArrowheads="1"/>
          </p:cNvSpPr>
          <p:nvPr/>
        </p:nvSpPr>
        <p:spPr bwMode="auto">
          <a:xfrm>
            <a:off x="6172200" y="4572000"/>
            <a:ext cx="2454275" cy="1938992"/>
          </a:xfrm>
          <a:prstGeom prst="rect">
            <a:avLst/>
          </a:prstGeom>
          <a:noFill/>
          <a:ln w="9525">
            <a:noFill/>
            <a:miter lim="800000"/>
            <a:headEnd/>
            <a:tailEnd/>
          </a:ln>
        </p:spPr>
        <p:txBody>
          <a:bodyPr>
            <a:prstTxWarp prst="textNoShape">
              <a:avLst/>
            </a:prstTxWarp>
            <a:spAutoFit/>
          </a:bodyPr>
          <a:lstStyle/>
          <a:p>
            <a:r>
              <a:rPr lang="en-US" altLang="ja-JP" dirty="0">
                <a:latin typeface="Calibri"/>
              </a:rPr>
              <a:t>Groups: mathematical concept, very useful for symmetry</a:t>
            </a:r>
          </a:p>
        </p:txBody>
      </p:sp>
      <p:graphicFrame>
        <p:nvGraphicFramePr>
          <p:cNvPr id="2" name="Object 1"/>
          <p:cNvGraphicFramePr>
            <a:graphicFrameLocks noChangeAspect="1"/>
          </p:cNvGraphicFramePr>
          <p:nvPr>
            <p:extLst>
              <p:ext uri="{D42A27DB-BD31-4B8C-83A1-F6EECF244321}">
                <p14:modId xmlns:p14="http://schemas.microsoft.com/office/powerpoint/2010/main" val="5702826"/>
              </p:ext>
            </p:extLst>
          </p:nvPr>
        </p:nvGraphicFramePr>
        <p:xfrm>
          <a:off x="1676400" y="4800600"/>
          <a:ext cx="586978" cy="323850"/>
        </p:xfrm>
        <a:graphic>
          <a:graphicData uri="http://schemas.openxmlformats.org/presentationml/2006/ole">
            <mc:AlternateContent xmlns:mc="http://schemas.openxmlformats.org/markup-compatibility/2006">
              <mc:Choice xmlns:v="urn:schemas-microsoft-com:vml" Requires="v">
                <p:oleObj spid="_x0000_s118809" name="Equation" r:id="rId5" imgW="368300" imgH="203200" progId="Equation.3">
                  <p:embed/>
                </p:oleObj>
              </mc:Choice>
              <mc:Fallback>
                <p:oleObj name="Equation" r:id="rId5" imgW="368300" imgH="203200" progId="Equation.3">
                  <p:embed/>
                  <p:pic>
                    <p:nvPicPr>
                      <p:cNvPr id="0" name=""/>
                      <p:cNvPicPr/>
                      <p:nvPr/>
                    </p:nvPicPr>
                    <p:blipFill>
                      <a:blip r:embed="rId6"/>
                      <a:stretch>
                        <a:fillRect/>
                      </a:stretch>
                    </p:blipFill>
                    <p:spPr>
                      <a:xfrm>
                        <a:off x="1676400" y="4800600"/>
                        <a:ext cx="586978" cy="323850"/>
                      </a:xfrm>
                      <a:prstGeom prst="rect">
                        <a:avLst/>
                      </a:prstGeom>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a:spLocks noGrp="1"/>
          </p:cNvSpPr>
          <p:nvPr>
            <p:ph type="sldNum" sz="quarter" idx="12"/>
          </p:nvPr>
        </p:nvSpPr>
        <p:spPr>
          <a:noFill/>
        </p:spPr>
        <p:txBody>
          <a:bodyPr/>
          <a:lstStyle/>
          <a:p>
            <a:fld id="{DB918353-86FF-7A49-BFD6-C0A89D40E7DF}" type="slidenum">
              <a:rPr lang="en-US" altLang="ja-JP" smtClean="0"/>
              <a:pPr/>
              <a:t>24</a:t>
            </a:fld>
            <a:endParaRPr lang="en-US" altLang="ja-JP" smtClean="0"/>
          </a:p>
        </p:txBody>
      </p:sp>
      <p:sp>
        <p:nvSpPr>
          <p:cNvPr id="112642" name="Rectangle 2"/>
          <p:cNvSpPr>
            <a:spLocks noGrp="1" noChangeArrowheads="1"/>
          </p:cNvSpPr>
          <p:nvPr>
            <p:ph type="title"/>
          </p:nvPr>
        </p:nvSpPr>
        <p:spPr>
          <a:xfrm>
            <a:off x="685800" y="0"/>
            <a:ext cx="7772400" cy="1143000"/>
          </a:xfrm>
        </p:spPr>
        <p:txBody>
          <a:bodyPr/>
          <a:lstStyle/>
          <a:p>
            <a:pPr>
              <a:defRPr/>
            </a:pPr>
            <a:r>
              <a:rPr lang="en-US">
                <a:ea typeface="+mj-ea"/>
                <a:cs typeface="+mj-cs"/>
              </a:rPr>
              <a:t>Sample Symmetry</a:t>
            </a:r>
          </a:p>
        </p:txBody>
      </p:sp>
      <p:pic>
        <p:nvPicPr>
          <p:cNvPr id="30724" name="Picture 3"/>
          <p:cNvPicPr>
            <a:picLocks noChangeAspect="1" noChangeArrowheads="1"/>
          </p:cNvPicPr>
          <p:nvPr/>
        </p:nvPicPr>
        <p:blipFill>
          <a:blip r:embed="rId3"/>
          <a:srcRect/>
          <a:stretch>
            <a:fillRect/>
          </a:stretch>
        </p:blipFill>
        <p:spPr bwMode="auto">
          <a:xfrm>
            <a:off x="5181600" y="1524000"/>
            <a:ext cx="3171825" cy="2741613"/>
          </a:xfrm>
          <a:prstGeom prst="rect">
            <a:avLst/>
          </a:prstGeom>
          <a:noFill/>
          <a:ln w="9525">
            <a:noFill/>
            <a:miter lim="800000"/>
            <a:headEnd/>
            <a:tailEnd/>
          </a:ln>
        </p:spPr>
      </p:pic>
      <p:pic>
        <p:nvPicPr>
          <p:cNvPr id="30725" name="Picture 4"/>
          <p:cNvPicPr>
            <a:picLocks noChangeAspect="1" noChangeArrowheads="1"/>
          </p:cNvPicPr>
          <p:nvPr/>
        </p:nvPicPr>
        <p:blipFill>
          <a:blip r:embed="rId4"/>
          <a:srcRect/>
          <a:stretch>
            <a:fillRect/>
          </a:stretch>
        </p:blipFill>
        <p:spPr bwMode="auto">
          <a:xfrm>
            <a:off x="1390650" y="3733800"/>
            <a:ext cx="3181350" cy="2746375"/>
          </a:xfrm>
          <a:prstGeom prst="rect">
            <a:avLst/>
          </a:prstGeom>
          <a:noFill/>
          <a:ln w="9525">
            <a:noFill/>
            <a:miter lim="800000"/>
            <a:headEnd/>
            <a:tailEnd/>
          </a:ln>
        </p:spPr>
      </p:pic>
      <p:sp>
        <p:nvSpPr>
          <p:cNvPr id="112645" name="Text Box 5"/>
          <p:cNvSpPr txBox="1">
            <a:spLocks noChangeArrowheads="1"/>
          </p:cNvSpPr>
          <p:nvPr/>
        </p:nvSpPr>
        <p:spPr bwMode="auto">
          <a:xfrm>
            <a:off x="1127125" y="1905000"/>
            <a:ext cx="2655695" cy="1077218"/>
          </a:xfrm>
          <a:prstGeom prst="rect">
            <a:avLst/>
          </a:prstGeom>
          <a:noFill/>
          <a:ln w="9525">
            <a:noFill/>
            <a:miter lim="800000"/>
            <a:headEnd/>
            <a:tailEnd/>
          </a:ln>
          <a:effectLst/>
        </p:spPr>
        <p:txBody>
          <a:bodyPr wrap="none">
            <a:prstTxWarp prst="textNoShape">
              <a:avLst/>
            </a:prstTxWarp>
            <a:spAutoFit/>
          </a:bodyPr>
          <a:lstStyle/>
          <a:p>
            <a:pPr>
              <a:defRPr/>
            </a:pPr>
            <a:r>
              <a:rPr lang="en-US" sz="3200" dirty="0">
                <a:latin typeface="Calibri"/>
              </a:rPr>
              <a:t>Torsion, shear:</a:t>
            </a:r>
            <a:br>
              <a:rPr lang="en-US" sz="3200" dirty="0">
                <a:latin typeface="Calibri"/>
              </a:rPr>
            </a:br>
            <a:r>
              <a:rPr lang="en-US" sz="3200" dirty="0">
                <a:latin typeface="Calibri"/>
              </a:rPr>
              <a:t>Monoclinic, </a:t>
            </a:r>
            <a:r>
              <a:rPr lang="en-US" sz="3200" i="1" dirty="0">
                <a:latin typeface="Calibri"/>
              </a:rPr>
              <a:t>2</a:t>
            </a:r>
            <a:r>
              <a:rPr lang="en-US" sz="3200" dirty="0">
                <a:latin typeface="Calibri"/>
              </a:rPr>
              <a:t>.</a:t>
            </a:r>
          </a:p>
        </p:txBody>
      </p:sp>
      <p:sp>
        <p:nvSpPr>
          <p:cNvPr id="112646" name="Text Box 6"/>
          <p:cNvSpPr txBox="1">
            <a:spLocks noChangeArrowheads="1"/>
          </p:cNvSpPr>
          <p:nvPr/>
        </p:nvSpPr>
        <p:spPr bwMode="auto">
          <a:xfrm>
            <a:off x="5241925" y="4541838"/>
            <a:ext cx="3575218" cy="1077218"/>
          </a:xfrm>
          <a:prstGeom prst="rect">
            <a:avLst/>
          </a:prstGeom>
          <a:noFill/>
          <a:ln w="9525">
            <a:noFill/>
            <a:miter lim="800000"/>
            <a:headEnd/>
            <a:tailEnd/>
          </a:ln>
          <a:effectLst/>
        </p:spPr>
        <p:txBody>
          <a:bodyPr wrap="none">
            <a:prstTxWarp prst="textNoShape">
              <a:avLst/>
            </a:prstTxWarp>
            <a:spAutoFit/>
          </a:bodyPr>
          <a:lstStyle/>
          <a:p>
            <a:pPr>
              <a:defRPr/>
            </a:pPr>
            <a:r>
              <a:rPr lang="en-US" sz="3200" dirty="0">
                <a:latin typeface="Calibri"/>
              </a:rPr>
              <a:t>Rolling, plane strain</a:t>
            </a:r>
            <a:br>
              <a:rPr lang="en-US" sz="3200" dirty="0">
                <a:latin typeface="Calibri"/>
              </a:rPr>
            </a:br>
            <a:r>
              <a:rPr lang="en-US" sz="3200" dirty="0">
                <a:latin typeface="Calibri"/>
              </a:rPr>
              <a:t>compression, </a:t>
            </a:r>
            <a:r>
              <a:rPr lang="en-US" sz="3200" i="1" dirty="0" err="1">
                <a:latin typeface="Cambria"/>
              </a:rPr>
              <a:t>mmm</a:t>
            </a:r>
            <a:r>
              <a:rPr lang="en-US" sz="3200" dirty="0">
                <a:latin typeface="Cambria"/>
              </a:rPr>
              <a:t>.</a:t>
            </a:r>
          </a:p>
        </p:txBody>
      </p:sp>
      <p:sp>
        <p:nvSpPr>
          <p:cNvPr id="112647" name="Text Box 7"/>
          <p:cNvSpPr txBox="1">
            <a:spLocks noChangeArrowheads="1"/>
          </p:cNvSpPr>
          <p:nvPr/>
        </p:nvSpPr>
        <p:spPr bwMode="auto">
          <a:xfrm>
            <a:off x="3200400" y="5786438"/>
            <a:ext cx="3072743" cy="584776"/>
          </a:xfrm>
          <a:prstGeom prst="rect">
            <a:avLst/>
          </a:prstGeom>
          <a:noFill/>
          <a:ln w="9525">
            <a:noFill/>
            <a:miter lim="800000"/>
            <a:headEnd/>
            <a:tailEnd/>
          </a:ln>
          <a:effectLst/>
        </p:spPr>
        <p:txBody>
          <a:bodyPr wrap="none">
            <a:prstTxWarp prst="textNoShape">
              <a:avLst/>
            </a:prstTxWarp>
            <a:spAutoFit/>
          </a:bodyPr>
          <a:lstStyle/>
          <a:p>
            <a:pPr>
              <a:defRPr/>
            </a:pPr>
            <a:r>
              <a:rPr lang="en-US" sz="3200" dirty="0" err="1">
                <a:latin typeface="Calibri"/>
              </a:rPr>
              <a:t>Axisymmetric</a:t>
            </a:r>
            <a:r>
              <a:rPr lang="en-US" sz="3200" dirty="0">
                <a:latin typeface="Cambria"/>
              </a:rPr>
              <a:t>: C</a:t>
            </a:r>
            <a:r>
              <a:rPr lang="en-US" sz="3200" baseline="-25000" dirty="0">
                <a:latin typeface="Cambria"/>
                <a:sym typeface="Symbol" charset="2"/>
              </a:rPr>
              <a:t></a:t>
            </a:r>
            <a:endParaRPr lang="en-US" sz="3200" dirty="0">
              <a:latin typeface="Cambria"/>
            </a:endParaRPr>
          </a:p>
        </p:txBody>
      </p:sp>
      <p:sp>
        <p:nvSpPr>
          <p:cNvPr id="112648" name="Text Box 8"/>
          <p:cNvSpPr txBox="1">
            <a:spLocks noChangeArrowheads="1"/>
          </p:cNvSpPr>
          <p:nvPr/>
        </p:nvSpPr>
        <p:spPr bwMode="auto">
          <a:xfrm>
            <a:off x="6765925" y="5532438"/>
            <a:ext cx="2012400" cy="1077218"/>
          </a:xfrm>
          <a:prstGeom prst="rect">
            <a:avLst/>
          </a:prstGeom>
          <a:noFill/>
          <a:ln w="9525">
            <a:noFill/>
            <a:miter lim="800000"/>
            <a:headEnd/>
            <a:tailEnd/>
          </a:ln>
          <a:effectLst/>
        </p:spPr>
        <p:txBody>
          <a:bodyPr wrap="none">
            <a:prstTxWarp prst="textNoShape">
              <a:avLst/>
            </a:prstTxWarp>
            <a:spAutoFit/>
          </a:bodyPr>
          <a:lstStyle/>
          <a:p>
            <a:pPr>
              <a:defRPr/>
            </a:pPr>
            <a:r>
              <a:rPr lang="en-US" sz="3200" dirty="0">
                <a:latin typeface="Calibri"/>
              </a:rPr>
              <a:t>Otherwise</a:t>
            </a:r>
            <a:r>
              <a:rPr lang="en-US" sz="3200" dirty="0">
                <a:latin typeface="Cambria"/>
              </a:rPr>
              <a:t>,</a:t>
            </a:r>
            <a:br>
              <a:rPr lang="en-US" sz="3200" dirty="0">
                <a:latin typeface="Cambria"/>
              </a:rPr>
            </a:br>
            <a:r>
              <a:rPr lang="en-US" sz="3200" i="1" dirty="0">
                <a:latin typeface="Cambria"/>
              </a:rPr>
              <a:t>triclinic.</a:t>
            </a:r>
            <a:endParaRPr lang="en-US" sz="3200" dirty="0">
              <a:latin typeface="Cambria"/>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2"/>
          </p:nvPr>
        </p:nvSpPr>
        <p:spPr>
          <a:noFill/>
        </p:spPr>
        <p:txBody>
          <a:bodyPr/>
          <a:lstStyle/>
          <a:p>
            <a:fld id="{5A2CD058-D119-4D4A-A71A-4B5CF42A8172}" type="slidenum">
              <a:rPr lang="en-US" altLang="ja-JP" smtClean="0"/>
              <a:pPr/>
              <a:t>25</a:t>
            </a:fld>
            <a:endParaRPr lang="en-US" altLang="ja-JP" smtClean="0"/>
          </a:p>
        </p:txBody>
      </p:sp>
      <p:sp>
        <p:nvSpPr>
          <p:cNvPr id="122882" name="Rectangle 2"/>
          <p:cNvSpPr>
            <a:spLocks noGrp="1" noChangeArrowheads="1"/>
          </p:cNvSpPr>
          <p:nvPr>
            <p:ph type="title"/>
          </p:nvPr>
        </p:nvSpPr>
        <p:spPr>
          <a:xfrm>
            <a:off x="685800" y="152400"/>
            <a:ext cx="7772400" cy="762000"/>
          </a:xfrm>
        </p:spPr>
        <p:txBody>
          <a:bodyPr/>
          <a:lstStyle/>
          <a:p>
            <a:pPr>
              <a:defRPr/>
            </a:pPr>
            <a:r>
              <a:rPr lang="en-US">
                <a:ea typeface="+mj-ea"/>
                <a:cs typeface="+mj-cs"/>
              </a:rPr>
              <a:t>Fundamental Zone</a:t>
            </a:r>
          </a:p>
        </p:txBody>
      </p:sp>
      <p:sp>
        <p:nvSpPr>
          <p:cNvPr id="32772" name="Rectangle 3"/>
          <p:cNvSpPr>
            <a:spLocks noChangeArrowheads="1"/>
          </p:cNvSpPr>
          <p:nvPr/>
        </p:nvSpPr>
        <p:spPr bwMode="auto">
          <a:xfrm>
            <a:off x="685800" y="1295400"/>
            <a:ext cx="7772400" cy="4953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altLang="ja-JP" sz="2000" dirty="0">
                <a:latin typeface="Calibri"/>
              </a:rPr>
              <a:t>The </a:t>
            </a:r>
            <a:r>
              <a:rPr lang="en-US" altLang="ja-JP" sz="2000" dirty="0">
                <a:solidFill>
                  <a:srgbClr val="FF0000"/>
                </a:solidFill>
                <a:latin typeface="Calibri"/>
              </a:rPr>
              <a:t>fundamental zone (or </a:t>
            </a:r>
            <a:r>
              <a:rPr lang="en-US" altLang="ja-JP" sz="2000" i="1" dirty="0">
                <a:solidFill>
                  <a:srgbClr val="FF0000"/>
                </a:solidFill>
                <a:latin typeface="Calibri"/>
              </a:rPr>
              <a:t>asymmetric unit</a:t>
            </a:r>
            <a:r>
              <a:rPr lang="en-US" altLang="ja-JP" sz="2000" dirty="0">
                <a:solidFill>
                  <a:srgbClr val="FF0000"/>
                </a:solidFill>
                <a:latin typeface="Calibri"/>
              </a:rPr>
              <a:t>) </a:t>
            </a:r>
            <a:r>
              <a:rPr lang="en-US" altLang="ja-JP" sz="2000" dirty="0">
                <a:latin typeface="Calibri"/>
              </a:rPr>
              <a:t>is the portion or subset of orientation space within which each orientation (or misorientation, when we later discuss grain boundaries) is described by a single, unique point.</a:t>
            </a:r>
          </a:p>
          <a:p>
            <a:pPr marL="342900" indent="-342900">
              <a:lnSpc>
                <a:spcPct val="90000"/>
              </a:lnSpc>
              <a:spcBef>
                <a:spcPct val="20000"/>
              </a:spcBef>
              <a:buFontTx/>
              <a:buChar char="•"/>
            </a:pPr>
            <a:r>
              <a:rPr lang="en-US" altLang="ja-JP" sz="2000" dirty="0">
                <a:latin typeface="Calibri"/>
              </a:rPr>
              <a:t>The fundamental zone is the </a:t>
            </a:r>
            <a:r>
              <a:rPr lang="en-US" altLang="ja-JP" sz="2000" i="1" dirty="0">
                <a:latin typeface="Calibri"/>
              </a:rPr>
              <a:t>minimum </a:t>
            </a:r>
            <a:r>
              <a:rPr lang="en-US" altLang="ja-JP" sz="2000" dirty="0">
                <a:latin typeface="Calibri"/>
              </a:rPr>
              <a:t>amount of orientation space required to describe all orientations. </a:t>
            </a:r>
          </a:p>
          <a:p>
            <a:pPr marL="342900" indent="-342900">
              <a:lnSpc>
                <a:spcPct val="90000"/>
              </a:lnSpc>
              <a:spcBef>
                <a:spcPct val="20000"/>
              </a:spcBef>
              <a:buFontTx/>
              <a:buChar char="•"/>
            </a:pPr>
            <a:r>
              <a:rPr lang="en-US" altLang="ja-JP" sz="2000" dirty="0">
                <a:latin typeface="Calibri"/>
              </a:rPr>
              <a:t>Example: the </a:t>
            </a:r>
            <a:r>
              <a:rPr lang="en-US" altLang="ja-JP" sz="2000" i="1" dirty="0">
                <a:latin typeface="Calibri"/>
              </a:rPr>
              <a:t>standard stereographic triangle (SST) </a:t>
            </a:r>
            <a:r>
              <a:rPr lang="en-US" altLang="ja-JP" sz="2000" dirty="0">
                <a:latin typeface="Calibri"/>
              </a:rPr>
              <a:t>for directions in cubic crystals.</a:t>
            </a:r>
            <a:endParaRPr lang="en-US" altLang="ja-JP" sz="1600" dirty="0">
              <a:latin typeface="Calibri"/>
            </a:endParaRPr>
          </a:p>
          <a:p>
            <a:pPr marL="342900" indent="-342900">
              <a:lnSpc>
                <a:spcPct val="90000"/>
              </a:lnSpc>
              <a:spcBef>
                <a:spcPct val="20000"/>
              </a:spcBef>
              <a:buFontTx/>
              <a:buChar char="•"/>
            </a:pPr>
            <a:r>
              <a:rPr lang="en-US" altLang="ja-JP" sz="2000" dirty="0">
                <a:latin typeface="Calibri"/>
              </a:rPr>
              <a:t>The size of the fundamental zone depends on the amount of symmetry present in both crystal and sample space.  More symmetry </a:t>
            </a:r>
            <a:r>
              <a:rPr lang="en-US" altLang="ja-JP" sz="2000" dirty="0">
                <a:latin typeface="Calibri"/>
                <a:sym typeface="Symbol" charset="2"/>
              </a:rPr>
              <a:t></a:t>
            </a:r>
            <a:r>
              <a:rPr lang="en-US" altLang="ja-JP" sz="2000" dirty="0">
                <a:latin typeface="Calibri"/>
              </a:rPr>
              <a:t> smaller fundamental zone.</a:t>
            </a:r>
          </a:p>
          <a:p>
            <a:pPr marL="342900" indent="-342900">
              <a:lnSpc>
                <a:spcPct val="90000"/>
              </a:lnSpc>
              <a:spcBef>
                <a:spcPct val="20000"/>
              </a:spcBef>
              <a:buFontTx/>
              <a:buChar char="•"/>
            </a:pPr>
            <a:r>
              <a:rPr lang="en-US" altLang="ja-JP" sz="2000" dirty="0">
                <a:latin typeface="Calibri"/>
              </a:rPr>
              <a:t>Note that in Euler space, the 90x90x90° region typically used for cubic [crystal]+orthorhombic [sample] symmetry is </a:t>
            </a:r>
            <a:r>
              <a:rPr lang="en-US" altLang="ja-JP" sz="2000" i="1" dirty="0">
                <a:latin typeface="Calibri"/>
              </a:rPr>
              <a:t>not</a:t>
            </a:r>
            <a:r>
              <a:rPr lang="en-US" altLang="ja-JP" sz="2000" dirty="0">
                <a:latin typeface="Calibri"/>
              </a:rPr>
              <a:t> a fundamental zone because it contains 3 copies of the actual zone!</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FFE073E7-4811-834B-B4D4-529685F07584}" type="slidenum">
              <a:rPr lang="en-US" altLang="ja-JP" smtClean="0"/>
              <a:pPr/>
              <a:t>26</a:t>
            </a:fld>
            <a:endParaRPr lang="en-US" altLang="ja-JP" smtClean="0"/>
          </a:p>
        </p:txBody>
      </p:sp>
      <p:sp>
        <p:nvSpPr>
          <p:cNvPr id="113666" name="Rectangle 2"/>
          <p:cNvSpPr>
            <a:spLocks noGrp="1" noChangeArrowheads="1"/>
          </p:cNvSpPr>
          <p:nvPr>
            <p:ph type="title"/>
          </p:nvPr>
        </p:nvSpPr>
        <p:spPr/>
        <p:txBody>
          <a:bodyPr/>
          <a:lstStyle/>
          <a:p>
            <a:pPr>
              <a:defRPr/>
            </a:pPr>
            <a:r>
              <a:rPr lang="en-US">
                <a:ea typeface="+mj-ea"/>
                <a:cs typeface="+mj-cs"/>
              </a:rPr>
              <a:t>Symmetry Issues</a:t>
            </a:r>
          </a:p>
        </p:txBody>
      </p:sp>
      <p:sp>
        <p:nvSpPr>
          <p:cNvPr id="34820" name="Rectangle 3"/>
          <p:cNvSpPr>
            <a:spLocks noGrp="1" noChangeArrowheads="1"/>
          </p:cNvSpPr>
          <p:nvPr>
            <p:ph type="body" idx="1"/>
          </p:nvPr>
        </p:nvSpPr>
        <p:spPr>
          <a:xfrm>
            <a:off x="685800" y="1295400"/>
            <a:ext cx="7772400" cy="5029200"/>
          </a:xfrm>
        </p:spPr>
        <p:txBody>
          <a:bodyPr/>
          <a:lstStyle/>
          <a:p>
            <a:pPr>
              <a:lnSpc>
                <a:spcPct val="90000"/>
              </a:lnSpc>
            </a:pPr>
            <a:r>
              <a:rPr lang="en-US" altLang="ja-JP" sz="2800"/>
              <a:t>Crystal symmetry operates in a frame attached to the crystal axes.</a:t>
            </a:r>
          </a:p>
          <a:p>
            <a:pPr>
              <a:lnSpc>
                <a:spcPct val="90000"/>
              </a:lnSpc>
            </a:pPr>
            <a:r>
              <a:rPr lang="en-US" altLang="ja-JP" sz="2800"/>
              <a:t>Based on the definition of Euler angles, crystal symmetry elements produce relations between the second &amp; third angles.</a:t>
            </a:r>
          </a:p>
          <a:p>
            <a:pPr>
              <a:lnSpc>
                <a:spcPct val="90000"/>
              </a:lnSpc>
            </a:pPr>
            <a:r>
              <a:rPr lang="en-US" altLang="ja-JP" sz="2800"/>
              <a:t>Sample symmetry operates in a frame attached to the sample axes.</a:t>
            </a:r>
          </a:p>
          <a:p>
            <a:pPr>
              <a:lnSpc>
                <a:spcPct val="90000"/>
              </a:lnSpc>
            </a:pPr>
            <a:r>
              <a:rPr lang="en-US" altLang="ja-JP" sz="2800"/>
              <a:t>Sample symmetry produces relations between the first &amp; second angles.</a:t>
            </a:r>
          </a:p>
          <a:p>
            <a:pPr>
              <a:lnSpc>
                <a:spcPct val="90000"/>
              </a:lnSpc>
            </a:pPr>
            <a:r>
              <a:rPr lang="en-US" altLang="ja-JP" sz="2800"/>
              <a:t>The combination of crystal and sample symmetry is written as </a:t>
            </a:r>
            <a:r>
              <a:rPr lang="en-US" altLang="ja-JP" sz="2800" i="1"/>
              <a:t>crystal-sample</a:t>
            </a:r>
            <a:r>
              <a:rPr lang="en-US" altLang="ja-JP" sz="2800"/>
              <a:t>, e.g. </a:t>
            </a:r>
            <a:r>
              <a:rPr lang="en-US" altLang="ja-JP" sz="2800" i="1"/>
              <a:t>cubic-orthorhombic</a:t>
            </a:r>
            <a:r>
              <a:rPr lang="en-US" altLang="ja-JP" sz="2800"/>
              <a:t>, or </a:t>
            </a:r>
            <a:r>
              <a:rPr lang="en-US" altLang="ja-JP" sz="2800" i="1"/>
              <a:t>hexagonal-triclinic</a:t>
            </a:r>
            <a:r>
              <a:rPr lang="en-US" altLang="ja-JP" sz="2800"/>
              <a:t>.</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AAD8F627-F10C-D845-9E5A-E9A84371C355}" type="slidenum">
              <a:rPr lang="en-US" altLang="ja-JP" smtClean="0"/>
              <a:pPr/>
              <a:t>27</a:t>
            </a:fld>
            <a:endParaRPr lang="en-US" altLang="ja-JP" smtClean="0"/>
          </a:p>
        </p:txBody>
      </p:sp>
      <p:sp>
        <p:nvSpPr>
          <p:cNvPr id="116738" name="Rectangle 2"/>
          <p:cNvSpPr>
            <a:spLocks noGrp="1" noChangeArrowheads="1"/>
          </p:cNvSpPr>
          <p:nvPr>
            <p:ph type="title"/>
          </p:nvPr>
        </p:nvSpPr>
        <p:spPr/>
        <p:txBody>
          <a:bodyPr/>
          <a:lstStyle/>
          <a:p>
            <a:pPr>
              <a:defRPr/>
            </a:pPr>
            <a:r>
              <a:rPr lang="en-US">
                <a:ea typeface="+mj-ea"/>
                <a:cs typeface="+mj-cs"/>
              </a:rPr>
              <a:t>Choice of Section Size</a:t>
            </a:r>
          </a:p>
        </p:txBody>
      </p:sp>
      <p:sp>
        <p:nvSpPr>
          <p:cNvPr id="36868" name="Rectangle 3"/>
          <p:cNvSpPr>
            <a:spLocks noGrp="1" noChangeArrowheads="1"/>
          </p:cNvSpPr>
          <p:nvPr>
            <p:ph type="body" idx="1"/>
          </p:nvPr>
        </p:nvSpPr>
        <p:spPr/>
        <p:txBody>
          <a:bodyPr/>
          <a:lstStyle/>
          <a:p>
            <a:r>
              <a:rPr lang="en-US" altLang="ja-JP" sz="2800" dirty="0"/>
              <a:t>Quad, </a:t>
            </a:r>
            <a:r>
              <a:rPr lang="en-US" altLang="ja-JP" sz="2800" dirty="0" err="1"/>
              <a:t>Diad</a:t>
            </a:r>
            <a:r>
              <a:rPr lang="en-US" altLang="ja-JP" sz="2800" dirty="0"/>
              <a:t> symmetry elements are easy to incorporate, but Triads are highly inconvenient.</a:t>
            </a:r>
          </a:p>
          <a:p>
            <a:r>
              <a:rPr lang="en-US" altLang="ja-JP" sz="2800" dirty="0"/>
              <a:t>Four-fold rotation elements (and mirrors in the orthorhombic group) are used to limit the third, </a:t>
            </a:r>
            <a:r>
              <a:rPr lang="en-US" altLang="ja-JP" sz="2800" i="1" dirty="0">
                <a:latin typeface="Symbol" charset="2"/>
                <a:ea typeface="Cambria"/>
                <a:cs typeface="Cambria"/>
              </a:rPr>
              <a:t>f</a:t>
            </a:r>
            <a:r>
              <a:rPr lang="en-US" altLang="ja-JP" sz="2800" i="1" baseline="-25000" dirty="0">
                <a:ea typeface="Cambria"/>
                <a:cs typeface="Cambria"/>
              </a:rPr>
              <a:t>2</a:t>
            </a:r>
            <a:r>
              <a:rPr lang="en-US" altLang="ja-JP" sz="2800" i="1" dirty="0">
                <a:ea typeface="Cambria"/>
                <a:cs typeface="Cambria"/>
              </a:rPr>
              <a:t>,</a:t>
            </a:r>
            <a:r>
              <a:rPr lang="en-US" altLang="ja-JP" sz="2800" dirty="0"/>
              <a:t> (first, </a:t>
            </a:r>
            <a:r>
              <a:rPr lang="en-US" altLang="ja-JP" sz="2800" i="1" dirty="0">
                <a:latin typeface="Symbol" charset="2"/>
                <a:ea typeface="Cambria"/>
                <a:cs typeface="Cambria"/>
              </a:rPr>
              <a:t>f</a:t>
            </a:r>
            <a:r>
              <a:rPr lang="en-US" altLang="ja-JP" sz="2800" i="1" baseline="-25000" dirty="0">
                <a:ea typeface="Cambria"/>
                <a:cs typeface="Cambria"/>
              </a:rPr>
              <a:t>1</a:t>
            </a:r>
            <a:r>
              <a:rPr lang="en-US" altLang="ja-JP" sz="2800" dirty="0"/>
              <a:t>) angle range to 0-90°.</a:t>
            </a:r>
          </a:p>
          <a:p>
            <a:r>
              <a:rPr lang="en-US" altLang="ja-JP" sz="2800" dirty="0"/>
              <a:t>Second angle, </a:t>
            </a:r>
            <a:r>
              <a:rPr lang="en-US" altLang="ja-JP" sz="2800" dirty="0">
                <a:latin typeface="Symbol" charset="2"/>
              </a:rPr>
              <a:t>F</a:t>
            </a:r>
            <a:r>
              <a:rPr lang="en-US" altLang="ja-JP" sz="2800" dirty="0"/>
              <a:t>, has range 0-90° (diffraction adds a center of symmetry).</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a:noFill/>
        </p:spPr>
        <p:txBody>
          <a:bodyPr/>
          <a:lstStyle/>
          <a:p>
            <a:fld id="{B4D82933-4B2C-5340-BD4E-5B95FF7EAA58}" type="slidenum">
              <a:rPr lang="en-US" altLang="ja-JP" smtClean="0"/>
              <a:pPr/>
              <a:t>28</a:t>
            </a:fld>
            <a:endParaRPr lang="en-US" altLang="ja-JP" smtClean="0"/>
          </a:p>
        </p:txBody>
      </p:sp>
      <p:sp>
        <p:nvSpPr>
          <p:cNvPr id="117762" name="Rectangle 2"/>
          <p:cNvSpPr>
            <a:spLocks noGrp="1" noChangeArrowheads="1"/>
          </p:cNvSpPr>
          <p:nvPr>
            <p:ph type="title"/>
          </p:nvPr>
        </p:nvSpPr>
        <p:spPr/>
        <p:txBody>
          <a:bodyPr/>
          <a:lstStyle/>
          <a:p>
            <a:pPr>
              <a:defRPr/>
            </a:pPr>
            <a:r>
              <a:rPr lang="en-US">
                <a:ea typeface="+mj-ea"/>
                <a:cs typeface="+mj-cs"/>
              </a:rPr>
              <a:t>Section Sizes</a:t>
            </a:r>
            <a:br>
              <a:rPr lang="en-US">
                <a:ea typeface="+mj-ea"/>
                <a:cs typeface="+mj-cs"/>
              </a:rPr>
            </a:br>
            <a:r>
              <a:rPr lang="en-US">
                <a:ea typeface="+mj-ea"/>
                <a:cs typeface="+mj-cs"/>
              </a:rPr>
              <a:t>Crystal - Sample</a:t>
            </a:r>
          </a:p>
        </p:txBody>
      </p:sp>
      <p:sp>
        <p:nvSpPr>
          <p:cNvPr id="38916" name="Rectangle 3"/>
          <p:cNvSpPr>
            <a:spLocks noGrp="1" noChangeArrowheads="1"/>
          </p:cNvSpPr>
          <p:nvPr>
            <p:ph type="body" idx="1"/>
          </p:nvPr>
        </p:nvSpPr>
        <p:spPr>
          <a:xfrm>
            <a:off x="685800" y="1676400"/>
            <a:ext cx="7772400" cy="4114800"/>
          </a:xfrm>
        </p:spPr>
        <p:txBody>
          <a:bodyPr/>
          <a:lstStyle/>
          <a:p>
            <a:pPr>
              <a:lnSpc>
                <a:spcPct val="90000"/>
              </a:lnSpc>
            </a:pPr>
            <a:r>
              <a:rPr lang="en-US" altLang="ja-JP" i="1"/>
              <a:t>Cubic-Orthorhombic</a:t>
            </a:r>
            <a:r>
              <a:rPr lang="en-US" altLang="ja-JP"/>
              <a:t>:</a:t>
            </a:r>
            <a:br>
              <a:rPr lang="en-US" altLang="ja-JP"/>
            </a:br>
            <a:r>
              <a:rPr lang="en-US" altLang="ja-JP"/>
              <a:t> 0</a:t>
            </a:r>
            <a:r>
              <a:rPr lang="en-US" altLang="ja-JP">
                <a:sym typeface="Symbol" charset="2"/>
              </a:rPr>
              <a:t></a:t>
            </a:r>
            <a:r>
              <a:rPr lang="en-US" altLang="ja-JP">
                <a:latin typeface="Symbol" charset="2"/>
                <a:sym typeface="Symbol" charset="2"/>
              </a:rPr>
              <a:t>f</a:t>
            </a:r>
            <a:r>
              <a:rPr lang="en-US" altLang="ja-JP" baseline="-25000">
                <a:sym typeface="Symbol" charset="2"/>
              </a:rPr>
              <a:t>1 </a:t>
            </a:r>
            <a:r>
              <a:rPr lang="en-US" altLang="ja-JP">
                <a:sym typeface="Symbol" charset="2"/>
              </a:rPr>
              <a:t></a:t>
            </a:r>
            <a:r>
              <a:rPr lang="en-US" altLang="ja-JP">
                <a:solidFill>
                  <a:srgbClr val="FF0000"/>
                </a:solidFill>
                <a:sym typeface="Symbol" charset="2"/>
              </a:rPr>
              <a:t>90</a:t>
            </a:r>
            <a:r>
              <a:rPr lang="en-US" altLang="ja-JP">
                <a:sym typeface="Symbol" charset="2"/>
              </a:rPr>
              <a:t>°, </a:t>
            </a:r>
            <a:r>
              <a:rPr lang="en-US" altLang="ja-JP"/>
              <a:t>0</a:t>
            </a:r>
            <a:r>
              <a:rPr lang="en-US" altLang="ja-JP">
                <a:sym typeface="Symbol" charset="2"/>
              </a:rPr>
              <a:t></a:t>
            </a:r>
            <a:r>
              <a:rPr lang="en-US" altLang="ja-JP">
                <a:latin typeface="Symbol" charset="2"/>
                <a:sym typeface="Symbol" charset="2"/>
              </a:rPr>
              <a:t>F</a:t>
            </a:r>
            <a:r>
              <a:rPr lang="en-US" altLang="ja-JP" baseline="-25000">
                <a:sym typeface="Symbol" charset="2"/>
              </a:rPr>
              <a:t> </a:t>
            </a:r>
            <a:r>
              <a:rPr lang="en-US" altLang="ja-JP">
                <a:sym typeface="Symbol" charset="2"/>
              </a:rPr>
              <a:t>90°, </a:t>
            </a:r>
            <a:r>
              <a:rPr lang="en-US" altLang="ja-JP"/>
              <a:t>0</a:t>
            </a:r>
            <a:r>
              <a:rPr lang="en-US" altLang="ja-JP">
                <a:sym typeface="Symbol" charset="2"/>
              </a:rPr>
              <a:t></a:t>
            </a:r>
            <a:r>
              <a:rPr lang="en-US" altLang="ja-JP">
                <a:latin typeface="Symbol" charset="2"/>
                <a:sym typeface="Symbol" charset="2"/>
              </a:rPr>
              <a:t>f</a:t>
            </a:r>
            <a:r>
              <a:rPr lang="en-US" altLang="ja-JP" baseline="-25000">
                <a:sym typeface="Symbol" charset="2"/>
              </a:rPr>
              <a:t>2 </a:t>
            </a:r>
            <a:r>
              <a:rPr lang="en-US" altLang="ja-JP">
                <a:sym typeface="Symbol" charset="2"/>
              </a:rPr>
              <a:t>90°</a:t>
            </a:r>
            <a:endParaRPr lang="en-US" altLang="ja-JP"/>
          </a:p>
          <a:p>
            <a:pPr>
              <a:lnSpc>
                <a:spcPct val="90000"/>
              </a:lnSpc>
            </a:pPr>
            <a:r>
              <a:rPr lang="en-US" altLang="ja-JP" i="1"/>
              <a:t>Cubic-Monoclinic</a:t>
            </a:r>
            <a:r>
              <a:rPr lang="en-US" altLang="ja-JP"/>
              <a:t>:</a:t>
            </a:r>
            <a:br>
              <a:rPr lang="en-US" altLang="ja-JP"/>
            </a:br>
            <a:r>
              <a:rPr lang="en-US" altLang="ja-JP"/>
              <a:t> 0</a:t>
            </a:r>
            <a:r>
              <a:rPr lang="en-US" altLang="ja-JP">
                <a:sym typeface="Symbol" charset="2"/>
              </a:rPr>
              <a:t></a:t>
            </a:r>
            <a:r>
              <a:rPr lang="en-US" altLang="ja-JP">
                <a:latin typeface="Symbol" charset="2"/>
                <a:sym typeface="Symbol" charset="2"/>
              </a:rPr>
              <a:t>f</a:t>
            </a:r>
            <a:r>
              <a:rPr lang="en-US" altLang="ja-JP" baseline="-25000">
                <a:sym typeface="Symbol" charset="2"/>
              </a:rPr>
              <a:t>1 </a:t>
            </a:r>
            <a:r>
              <a:rPr lang="en-US" altLang="ja-JP">
                <a:sym typeface="Symbol" charset="2"/>
              </a:rPr>
              <a:t></a:t>
            </a:r>
            <a:r>
              <a:rPr lang="en-US" altLang="ja-JP">
                <a:solidFill>
                  <a:srgbClr val="FF0000"/>
                </a:solidFill>
                <a:sym typeface="Symbol" charset="2"/>
              </a:rPr>
              <a:t>180</a:t>
            </a:r>
            <a:r>
              <a:rPr lang="en-US" altLang="ja-JP">
                <a:sym typeface="Symbol" charset="2"/>
              </a:rPr>
              <a:t>°, </a:t>
            </a:r>
            <a:r>
              <a:rPr lang="en-US" altLang="ja-JP"/>
              <a:t>0</a:t>
            </a:r>
            <a:r>
              <a:rPr lang="en-US" altLang="ja-JP">
                <a:sym typeface="Symbol" charset="2"/>
              </a:rPr>
              <a:t></a:t>
            </a:r>
            <a:r>
              <a:rPr lang="en-US" altLang="ja-JP">
                <a:latin typeface="Symbol" charset="2"/>
                <a:sym typeface="Symbol" charset="2"/>
              </a:rPr>
              <a:t>F</a:t>
            </a:r>
            <a:r>
              <a:rPr lang="en-US" altLang="ja-JP" baseline="-25000">
                <a:sym typeface="Symbol" charset="2"/>
              </a:rPr>
              <a:t> </a:t>
            </a:r>
            <a:r>
              <a:rPr lang="en-US" altLang="ja-JP">
                <a:sym typeface="Symbol" charset="2"/>
              </a:rPr>
              <a:t>90°, </a:t>
            </a:r>
            <a:r>
              <a:rPr lang="en-US" altLang="ja-JP"/>
              <a:t>0</a:t>
            </a:r>
            <a:r>
              <a:rPr lang="en-US" altLang="ja-JP">
                <a:sym typeface="Symbol" charset="2"/>
              </a:rPr>
              <a:t></a:t>
            </a:r>
            <a:r>
              <a:rPr lang="en-US" altLang="ja-JP">
                <a:latin typeface="Symbol" charset="2"/>
                <a:sym typeface="Symbol" charset="2"/>
              </a:rPr>
              <a:t>f</a:t>
            </a:r>
            <a:r>
              <a:rPr lang="en-US" altLang="ja-JP" baseline="-25000">
                <a:sym typeface="Symbol" charset="2"/>
              </a:rPr>
              <a:t>2 </a:t>
            </a:r>
            <a:r>
              <a:rPr lang="en-US" altLang="ja-JP">
                <a:sym typeface="Symbol" charset="2"/>
              </a:rPr>
              <a:t>90°</a:t>
            </a:r>
            <a:r>
              <a:rPr lang="en-US" altLang="ja-JP" i="1"/>
              <a:t> </a:t>
            </a:r>
          </a:p>
          <a:p>
            <a:pPr>
              <a:lnSpc>
                <a:spcPct val="90000"/>
              </a:lnSpc>
            </a:pPr>
            <a:r>
              <a:rPr lang="en-US" altLang="ja-JP" i="1"/>
              <a:t>Cubic-Triclinic</a:t>
            </a:r>
            <a:r>
              <a:rPr lang="en-US" altLang="ja-JP"/>
              <a:t>:</a:t>
            </a:r>
            <a:br>
              <a:rPr lang="en-US" altLang="ja-JP"/>
            </a:br>
            <a:r>
              <a:rPr lang="en-US" altLang="ja-JP"/>
              <a:t> 0</a:t>
            </a:r>
            <a:r>
              <a:rPr lang="en-US" altLang="ja-JP">
                <a:sym typeface="Symbol" charset="2"/>
              </a:rPr>
              <a:t></a:t>
            </a:r>
            <a:r>
              <a:rPr lang="en-US" altLang="ja-JP">
                <a:latin typeface="Symbol" charset="2"/>
                <a:sym typeface="Symbol" charset="2"/>
              </a:rPr>
              <a:t>f</a:t>
            </a:r>
            <a:r>
              <a:rPr lang="en-US" altLang="ja-JP" baseline="-25000">
                <a:sym typeface="Symbol" charset="2"/>
              </a:rPr>
              <a:t>1 </a:t>
            </a:r>
            <a:r>
              <a:rPr lang="en-US" altLang="ja-JP">
                <a:sym typeface="Symbol" charset="2"/>
              </a:rPr>
              <a:t></a:t>
            </a:r>
            <a:r>
              <a:rPr lang="en-US" altLang="ja-JP">
                <a:solidFill>
                  <a:srgbClr val="FF0000"/>
                </a:solidFill>
                <a:sym typeface="Symbol" charset="2"/>
              </a:rPr>
              <a:t>360</a:t>
            </a:r>
            <a:r>
              <a:rPr lang="en-US" altLang="ja-JP">
                <a:sym typeface="Symbol" charset="2"/>
              </a:rPr>
              <a:t>°, </a:t>
            </a:r>
            <a:r>
              <a:rPr lang="en-US" altLang="ja-JP"/>
              <a:t>0</a:t>
            </a:r>
            <a:r>
              <a:rPr lang="en-US" altLang="ja-JP">
                <a:sym typeface="Symbol" charset="2"/>
              </a:rPr>
              <a:t></a:t>
            </a:r>
            <a:r>
              <a:rPr lang="en-US" altLang="ja-JP">
                <a:latin typeface="Symbol" charset="2"/>
                <a:sym typeface="Symbol" charset="2"/>
              </a:rPr>
              <a:t>F</a:t>
            </a:r>
            <a:r>
              <a:rPr lang="en-US" altLang="ja-JP" baseline="-25000">
                <a:sym typeface="Symbol" charset="2"/>
              </a:rPr>
              <a:t> </a:t>
            </a:r>
            <a:r>
              <a:rPr lang="en-US" altLang="ja-JP">
                <a:sym typeface="Symbol" charset="2"/>
              </a:rPr>
              <a:t>90°, </a:t>
            </a:r>
            <a:r>
              <a:rPr lang="en-US" altLang="ja-JP"/>
              <a:t>0</a:t>
            </a:r>
            <a:r>
              <a:rPr lang="en-US" altLang="ja-JP">
                <a:sym typeface="Symbol" charset="2"/>
              </a:rPr>
              <a:t></a:t>
            </a:r>
            <a:r>
              <a:rPr lang="en-US" altLang="ja-JP">
                <a:latin typeface="Symbol" charset="2"/>
                <a:sym typeface="Symbol" charset="2"/>
              </a:rPr>
              <a:t>f</a:t>
            </a:r>
            <a:r>
              <a:rPr lang="en-US" altLang="ja-JP" baseline="-25000">
                <a:sym typeface="Symbol" charset="2"/>
              </a:rPr>
              <a:t>2 </a:t>
            </a:r>
            <a:r>
              <a:rPr lang="en-US" altLang="ja-JP">
                <a:sym typeface="Symbol" charset="2"/>
              </a:rPr>
              <a:t>90°</a:t>
            </a:r>
            <a:endParaRPr lang="en-US" altLang="ja-JP"/>
          </a:p>
          <a:p>
            <a:pPr>
              <a:lnSpc>
                <a:spcPct val="90000"/>
              </a:lnSpc>
            </a:pPr>
            <a:r>
              <a:rPr lang="en-US" altLang="ja-JP" i="1"/>
              <a:t>But,</a:t>
            </a:r>
            <a:r>
              <a:rPr lang="en-US" altLang="ja-JP"/>
              <a:t> these limits do </a:t>
            </a:r>
            <a:r>
              <a:rPr lang="en-US" altLang="ja-JP" i="1"/>
              <a:t>not</a:t>
            </a:r>
            <a:r>
              <a:rPr lang="en-US" altLang="ja-JP"/>
              <a:t> delineate a </a:t>
            </a:r>
            <a:r>
              <a:rPr lang="en-US" altLang="ja-JP" i="1"/>
              <a:t>fundamental zone</a:t>
            </a:r>
            <a:r>
              <a:rPr lang="en-US" altLang="ja-JP"/>
              <a:t>.</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4"/>
          <p:cNvSpPr>
            <a:spLocks noGrp="1"/>
          </p:cNvSpPr>
          <p:nvPr>
            <p:ph type="sldNum" sz="quarter" idx="12"/>
          </p:nvPr>
        </p:nvSpPr>
        <p:spPr>
          <a:noFill/>
        </p:spPr>
        <p:txBody>
          <a:bodyPr/>
          <a:lstStyle/>
          <a:p>
            <a:fld id="{159CB329-1844-3549-B07A-5D37EB4C254E}" type="slidenum">
              <a:rPr lang="en-US" altLang="ja-JP" smtClean="0"/>
              <a:pPr/>
              <a:t>29</a:t>
            </a:fld>
            <a:endParaRPr lang="en-US" altLang="ja-JP" smtClean="0"/>
          </a:p>
        </p:txBody>
      </p:sp>
      <p:graphicFrame>
        <p:nvGraphicFramePr>
          <p:cNvPr id="40962" name="Object 2"/>
          <p:cNvGraphicFramePr>
            <a:graphicFrameLocks noChangeAspect="1"/>
          </p:cNvGraphicFramePr>
          <p:nvPr/>
        </p:nvGraphicFramePr>
        <p:xfrm>
          <a:off x="685800" y="457200"/>
          <a:ext cx="3548063" cy="5943600"/>
        </p:xfrm>
        <a:graphic>
          <a:graphicData uri="http://schemas.openxmlformats.org/presentationml/2006/ole">
            <mc:AlternateContent xmlns:mc="http://schemas.openxmlformats.org/markup-compatibility/2006">
              <mc:Choice xmlns:v="urn:schemas-microsoft-com:vml" Requires="v">
                <p:oleObj spid="_x0000_s40994" name="Document" r:id="rId4" imgW="3797300" imgH="3797300" progId="Word.Document.8">
                  <p:embed/>
                </p:oleObj>
              </mc:Choice>
              <mc:Fallback>
                <p:oleObj name="Document" r:id="rId4" imgW="3797300" imgH="37973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r="43661" b="5632"/>
                      <a:stretch>
                        <a:fillRect/>
                      </a:stretch>
                    </p:blipFill>
                    <p:spPr bwMode="auto">
                      <a:xfrm>
                        <a:off x="685800" y="457200"/>
                        <a:ext cx="3548063"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0964" name="Line 4"/>
          <p:cNvSpPr>
            <a:spLocks noChangeShapeType="1"/>
          </p:cNvSpPr>
          <p:nvPr/>
        </p:nvSpPr>
        <p:spPr bwMode="auto">
          <a:xfrm>
            <a:off x="762000" y="506413"/>
            <a:ext cx="15240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40965" name="Line 5"/>
          <p:cNvSpPr>
            <a:spLocks noChangeShapeType="1"/>
          </p:cNvSpPr>
          <p:nvPr/>
        </p:nvSpPr>
        <p:spPr bwMode="auto">
          <a:xfrm>
            <a:off x="762000" y="506413"/>
            <a:ext cx="0" cy="1676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40966" name="Text Box 6"/>
          <p:cNvSpPr txBox="1">
            <a:spLocks noChangeArrowheads="1"/>
          </p:cNvSpPr>
          <p:nvPr/>
        </p:nvSpPr>
        <p:spPr bwMode="auto">
          <a:xfrm>
            <a:off x="2422525" y="0"/>
            <a:ext cx="45862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r>
              <a:rPr lang="en-US" altLang="ja-JP" baseline="-25000" dirty="0">
                <a:solidFill>
                  <a:srgbClr val="FF0000"/>
                </a:solidFill>
                <a:latin typeface="Cambria"/>
              </a:rPr>
              <a:t>2</a:t>
            </a:r>
            <a:endParaRPr lang="en-US" altLang="ja-JP" dirty="0">
              <a:solidFill>
                <a:srgbClr val="FF0000"/>
              </a:solidFill>
              <a:latin typeface="Cambria"/>
            </a:endParaRPr>
          </a:p>
        </p:txBody>
      </p:sp>
      <p:sp>
        <p:nvSpPr>
          <p:cNvPr id="40967" name="Text Box 7"/>
          <p:cNvSpPr txBox="1">
            <a:spLocks noChangeArrowheads="1"/>
          </p:cNvSpPr>
          <p:nvPr/>
        </p:nvSpPr>
        <p:spPr bwMode="auto">
          <a:xfrm>
            <a:off x="990600" y="1219200"/>
            <a:ext cx="417513"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endParaRPr lang="en-US" altLang="ja-JP" dirty="0">
              <a:solidFill>
                <a:srgbClr val="FF0000"/>
              </a:solidFill>
              <a:latin typeface="Cambria"/>
            </a:endParaRPr>
          </a:p>
        </p:txBody>
      </p:sp>
      <p:sp>
        <p:nvSpPr>
          <p:cNvPr id="40968" name="Line 8"/>
          <p:cNvSpPr>
            <a:spLocks noChangeShapeType="1"/>
          </p:cNvSpPr>
          <p:nvPr/>
        </p:nvSpPr>
        <p:spPr bwMode="auto">
          <a:xfrm>
            <a:off x="762000" y="533400"/>
            <a:ext cx="381000" cy="533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40969" name="Text Box 9"/>
          <p:cNvSpPr txBox="1">
            <a:spLocks noChangeArrowheads="1"/>
          </p:cNvSpPr>
          <p:nvPr/>
        </p:nvSpPr>
        <p:spPr bwMode="auto">
          <a:xfrm>
            <a:off x="304800" y="2133600"/>
            <a:ext cx="45862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r>
              <a:rPr lang="en-US" altLang="ja-JP" baseline="-25000" dirty="0">
                <a:solidFill>
                  <a:srgbClr val="FF0000"/>
                </a:solidFill>
                <a:latin typeface="Cambria"/>
              </a:rPr>
              <a:t>1</a:t>
            </a:r>
            <a:endParaRPr lang="en-US" altLang="ja-JP" dirty="0">
              <a:solidFill>
                <a:srgbClr val="FF0000"/>
              </a:solidFill>
              <a:latin typeface="Cambria"/>
            </a:endParaRPr>
          </a:p>
        </p:txBody>
      </p:sp>
      <p:sp>
        <p:nvSpPr>
          <p:cNvPr id="40970" name="Freeform 10"/>
          <p:cNvSpPr>
            <a:spLocks/>
          </p:cNvSpPr>
          <p:nvPr/>
        </p:nvSpPr>
        <p:spPr bwMode="auto">
          <a:xfrm rot="1722357">
            <a:off x="2209800" y="533400"/>
            <a:ext cx="457200" cy="304800"/>
          </a:xfrm>
          <a:custGeom>
            <a:avLst/>
            <a:gdLst>
              <a:gd name="T0" fmla="*/ 0 w 288"/>
              <a:gd name="T1" fmla="*/ 2147483647 h 192"/>
              <a:gd name="T2" fmla="*/ 2147483647 w 288"/>
              <a:gd name="T3" fmla="*/ 0 h 192"/>
              <a:gd name="T4" fmla="*/ 2147483647 w 288"/>
              <a:gd name="T5" fmla="*/ 2147483647 h 192"/>
              <a:gd name="T6" fmla="*/ 0 w 288"/>
              <a:gd name="T7" fmla="*/ 2147483647 h 192"/>
              <a:gd name="T8" fmla="*/ 0 60000 65536"/>
              <a:gd name="T9" fmla="*/ 0 60000 65536"/>
              <a:gd name="T10" fmla="*/ 0 60000 65536"/>
              <a:gd name="T11" fmla="*/ 0 60000 65536"/>
              <a:gd name="T12" fmla="*/ 0 w 288"/>
              <a:gd name="T13" fmla="*/ 0 h 192"/>
              <a:gd name="T14" fmla="*/ 288 w 288"/>
              <a:gd name="T15" fmla="*/ 192 h 192"/>
            </a:gdLst>
            <a:ahLst/>
            <a:cxnLst>
              <a:cxn ang="T8">
                <a:pos x="T0" y="T1"/>
              </a:cxn>
              <a:cxn ang="T9">
                <a:pos x="T2" y="T3"/>
              </a:cxn>
              <a:cxn ang="T10">
                <a:pos x="T4" y="T5"/>
              </a:cxn>
              <a:cxn ang="T11">
                <a:pos x="T6" y="T7"/>
              </a:cxn>
            </a:cxnLst>
            <a:rect l="T12" t="T13" r="T14" b="T15"/>
            <a:pathLst>
              <a:path w="288" h="192">
                <a:moveTo>
                  <a:pt x="0" y="192"/>
                </a:moveTo>
                <a:lnTo>
                  <a:pt x="144" y="0"/>
                </a:lnTo>
                <a:lnTo>
                  <a:pt x="288" y="192"/>
                </a:lnTo>
                <a:lnTo>
                  <a:pt x="0" y="192"/>
                </a:lnTo>
                <a:close/>
              </a:path>
            </a:pathLst>
          </a:custGeom>
          <a:solidFill>
            <a:schemeClr val="accent2"/>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40971" name="Line 11"/>
          <p:cNvSpPr>
            <a:spLocks noChangeShapeType="1"/>
          </p:cNvSpPr>
          <p:nvPr/>
        </p:nvSpPr>
        <p:spPr bwMode="auto">
          <a:xfrm flipV="1">
            <a:off x="2438400" y="838200"/>
            <a:ext cx="0" cy="457200"/>
          </a:xfrm>
          <a:prstGeom prst="line">
            <a:avLst/>
          </a:prstGeom>
          <a:noFill/>
          <a:ln w="57150">
            <a:solidFill>
              <a:srgbClr val="0000CC"/>
            </a:solidFill>
            <a:round/>
            <a:headEnd/>
            <a:tailEnd/>
          </a:ln>
        </p:spPr>
        <p:txBody>
          <a:bodyPr wrap="none" anchor="ctr">
            <a:prstTxWarp prst="textNoShape">
              <a:avLst/>
            </a:prstTxWarp>
          </a:bodyPr>
          <a:lstStyle/>
          <a:p>
            <a:endParaRPr lang="ja-JP" altLang="en-US" dirty="0">
              <a:latin typeface="Calibri"/>
            </a:endParaRPr>
          </a:p>
        </p:txBody>
      </p:sp>
      <p:sp>
        <p:nvSpPr>
          <p:cNvPr id="40972" name="Text Box 12"/>
          <p:cNvSpPr txBox="1">
            <a:spLocks noChangeArrowheads="1"/>
          </p:cNvSpPr>
          <p:nvPr/>
        </p:nvSpPr>
        <p:spPr bwMode="auto">
          <a:xfrm>
            <a:off x="3870325" y="4038600"/>
            <a:ext cx="4664075" cy="2246769"/>
          </a:xfrm>
          <a:prstGeom prst="rect">
            <a:avLst/>
          </a:prstGeom>
          <a:solidFill>
            <a:srgbClr val="FFF6B7"/>
          </a:solidFill>
          <a:ln w="9525">
            <a:noFill/>
            <a:miter lim="800000"/>
            <a:headEnd/>
            <a:tailEnd/>
          </a:ln>
        </p:spPr>
        <p:txBody>
          <a:bodyPr>
            <a:prstTxWarp prst="textNoShape">
              <a:avLst/>
            </a:prstTxWarp>
            <a:spAutoFit/>
          </a:bodyPr>
          <a:lstStyle/>
          <a:p>
            <a:r>
              <a:rPr lang="en-US" altLang="ja-JP" sz="2000" dirty="0">
                <a:latin typeface="Calibri"/>
              </a:rPr>
              <a:t>Take a point, e.g. “B”; operate on it with the 3-fold rotation axis (blue triad); the set of points related by the triad are B, B’, B’’, with B’’’ being the same point as B.  The point is, that as you operate on a point (orientation) with a symmetry operation, in general </a:t>
            </a:r>
            <a:r>
              <a:rPr lang="en-US" altLang="ja-JP" sz="2000" i="1" dirty="0">
                <a:latin typeface="Calibri"/>
              </a:rPr>
              <a:t>all the Euler angles change</a:t>
            </a:r>
            <a:r>
              <a:rPr lang="en-US" altLang="ja-JP" sz="2000" dirty="0">
                <a:latin typeface="Calibri"/>
              </a:rPr>
              <a:t>.</a:t>
            </a:r>
          </a:p>
        </p:txBody>
      </p:sp>
      <p:sp>
        <p:nvSpPr>
          <p:cNvPr id="119810" name="Rectangle 2"/>
          <p:cNvSpPr>
            <a:spLocks noGrp="1" noChangeArrowheads="1"/>
          </p:cNvSpPr>
          <p:nvPr>
            <p:ph type="title"/>
          </p:nvPr>
        </p:nvSpPr>
        <p:spPr>
          <a:xfrm>
            <a:off x="4038600" y="76200"/>
            <a:ext cx="4953000" cy="4038600"/>
          </a:xfrm>
        </p:spPr>
        <p:txBody>
          <a:bodyPr/>
          <a:lstStyle/>
          <a:p>
            <a:pPr>
              <a:defRPr/>
            </a:pPr>
            <a:r>
              <a:rPr lang="en-US" sz="4000" dirty="0">
                <a:ea typeface="+mj-ea"/>
                <a:cs typeface="+mj-cs"/>
              </a:rPr>
              <a:t>Points related by triad symmetry</a:t>
            </a:r>
            <a:br>
              <a:rPr lang="en-US" sz="4000" dirty="0">
                <a:ea typeface="+mj-ea"/>
                <a:cs typeface="+mj-cs"/>
              </a:rPr>
            </a:br>
            <a:r>
              <a:rPr lang="en-US" sz="4000" dirty="0">
                <a:ea typeface="+mj-ea"/>
                <a:cs typeface="+mj-cs"/>
              </a:rPr>
              <a:t>element on </a:t>
            </a:r>
            <a:br>
              <a:rPr lang="en-US" sz="4000" dirty="0">
                <a:ea typeface="+mj-ea"/>
                <a:cs typeface="+mj-cs"/>
              </a:rPr>
            </a:br>
            <a:r>
              <a:rPr lang="en-US" sz="4000" dirty="0">
                <a:ea typeface="+mj-ea"/>
                <a:cs typeface="+mj-cs"/>
              </a:rPr>
              <a:t>&lt;111&gt;</a:t>
            </a:r>
            <a:br>
              <a:rPr lang="en-US" sz="4000" dirty="0">
                <a:ea typeface="+mj-ea"/>
                <a:cs typeface="+mj-cs"/>
              </a:rPr>
            </a:br>
            <a:r>
              <a:rPr lang="en-US" sz="4000" dirty="0">
                <a:ea typeface="+mj-ea"/>
                <a:cs typeface="+mj-cs"/>
              </a:rPr>
              <a:t>(triclinic</a:t>
            </a:r>
            <a:br>
              <a:rPr lang="en-US" sz="4000" dirty="0">
                <a:ea typeface="+mj-ea"/>
                <a:cs typeface="+mj-cs"/>
              </a:rPr>
            </a:br>
            <a:r>
              <a:rPr lang="en-US" sz="4000" dirty="0">
                <a:ea typeface="+mj-ea"/>
                <a:cs typeface="+mj-cs"/>
              </a:rPr>
              <a:t>sample symmetry)</a:t>
            </a:r>
          </a:p>
        </p:txBody>
      </p:sp>
      <p:sp>
        <p:nvSpPr>
          <p:cNvPr id="40974" name="Rectangle 13"/>
          <p:cNvSpPr>
            <a:spLocks noChangeArrowheads="1"/>
          </p:cNvSpPr>
          <p:nvPr/>
        </p:nvSpPr>
        <p:spPr bwMode="auto">
          <a:xfrm>
            <a:off x="152400" y="6248400"/>
            <a:ext cx="1162247"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660066"/>
                </a:solidFill>
                <a:latin typeface="Calibri"/>
              </a:rPr>
              <a:t>[Bunge]</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In Class Questions: 1</a:t>
            </a:r>
            <a:endParaRPr lang="ja-JP" altLang="en-US" dirty="0"/>
          </a:p>
        </p:txBody>
      </p:sp>
      <p:sp>
        <p:nvSpPr>
          <p:cNvPr id="3" name="Content Placeholder 2"/>
          <p:cNvSpPr>
            <a:spLocks noGrp="1"/>
          </p:cNvSpPr>
          <p:nvPr>
            <p:ph idx="1"/>
          </p:nvPr>
        </p:nvSpPr>
        <p:spPr/>
        <p:txBody>
          <a:bodyPr/>
          <a:lstStyle/>
          <a:p>
            <a:pPr marL="514350" indent="-514350">
              <a:buFont typeface="+mj-lt"/>
              <a:buAutoNum type="arabicPeriod"/>
            </a:pPr>
            <a:r>
              <a:rPr lang="en-US" altLang="ja-JP" sz="2800" dirty="0" smtClean="0"/>
              <a:t>What is a fundamental zone?</a:t>
            </a:r>
          </a:p>
          <a:p>
            <a:pPr marL="514350" indent="-514350">
              <a:buFont typeface="+mj-lt"/>
              <a:buAutoNum type="arabicPeriod"/>
            </a:pPr>
            <a:r>
              <a:rPr lang="en-US" altLang="ja-JP" sz="2800" dirty="0" smtClean="0"/>
              <a:t>What is the difference between “crystal symmetry” and “sample symmetry”?</a:t>
            </a:r>
          </a:p>
          <a:p>
            <a:pPr marL="514350" indent="-514350">
              <a:buFont typeface="+mj-lt"/>
              <a:buAutoNum type="arabicPeriod"/>
            </a:pPr>
            <a:r>
              <a:rPr lang="en-US" altLang="ja-JP" sz="2800" dirty="0" smtClean="0"/>
              <a:t>Which kind of symmetry is physical in nature, and which one is statistical?</a:t>
            </a:r>
          </a:p>
          <a:p>
            <a:pPr marL="514350" indent="-514350">
              <a:buFont typeface="+mj-lt"/>
              <a:buAutoNum type="arabicPeriod"/>
            </a:pPr>
            <a:r>
              <a:rPr lang="en-US" altLang="ja-JP" sz="2800" dirty="0" smtClean="0"/>
              <a:t>Which point group is applicable to cubic metals?  Hexagonal metals? Tetragonal tin?</a:t>
            </a:r>
          </a:p>
          <a:p>
            <a:pPr marL="514350" indent="-514350">
              <a:buFont typeface="+mj-lt"/>
              <a:buAutoNum type="arabicPeriod"/>
            </a:pPr>
            <a:r>
              <a:rPr lang="en-US" altLang="ja-JP" sz="2800" dirty="0" smtClean="0"/>
              <a:t>List the common types of sample symmetry.</a:t>
            </a:r>
            <a:endParaRPr lang="ja-JP" altLang="en-US" sz="2800" dirty="0"/>
          </a:p>
        </p:txBody>
      </p:sp>
      <p:sp>
        <p:nvSpPr>
          <p:cNvPr id="4" name="Slide Number Placeholder 3"/>
          <p:cNvSpPr>
            <a:spLocks noGrp="1"/>
          </p:cNvSpPr>
          <p:nvPr>
            <p:ph type="sldNum" sz="quarter" idx="12"/>
          </p:nvPr>
        </p:nvSpPr>
        <p:spPr/>
        <p:txBody>
          <a:bodyPr/>
          <a:lstStyle/>
          <a:p>
            <a:pPr>
              <a:defRPr/>
            </a:pPr>
            <a:fld id="{0C9445C5-25A5-C546-9751-0F76CE617390}"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2"/>
          </p:nvPr>
        </p:nvSpPr>
        <p:spPr>
          <a:noFill/>
        </p:spPr>
        <p:txBody>
          <a:bodyPr/>
          <a:lstStyle/>
          <a:p>
            <a:fld id="{C5B38EAC-C6E3-734E-81FF-3C393B7416CA}" type="slidenum">
              <a:rPr lang="en-US" altLang="ja-JP" smtClean="0"/>
              <a:pPr/>
              <a:t>30</a:t>
            </a:fld>
            <a:endParaRPr lang="en-US" altLang="ja-JP" smtClean="0"/>
          </a:p>
        </p:txBody>
      </p:sp>
      <p:sp>
        <p:nvSpPr>
          <p:cNvPr id="194562" name="Rectangle 2"/>
          <p:cNvSpPr>
            <a:spLocks noGrp="1" noChangeArrowheads="1"/>
          </p:cNvSpPr>
          <p:nvPr>
            <p:ph type="title"/>
          </p:nvPr>
        </p:nvSpPr>
        <p:spPr>
          <a:xfrm>
            <a:off x="685800" y="304800"/>
            <a:ext cx="7772400" cy="1143000"/>
          </a:xfrm>
        </p:spPr>
        <p:txBody>
          <a:bodyPr/>
          <a:lstStyle/>
          <a:p>
            <a:pPr>
              <a:defRPr/>
            </a:pPr>
            <a:r>
              <a:rPr lang="en-US">
                <a:ea typeface="+mj-ea"/>
                <a:cs typeface="+mj-cs"/>
              </a:rPr>
              <a:t>Effect of 3-fold axis</a:t>
            </a:r>
          </a:p>
        </p:txBody>
      </p:sp>
      <p:pic>
        <p:nvPicPr>
          <p:cNvPr id="45060" name="Picture 3"/>
          <p:cNvPicPr>
            <a:picLocks noChangeAspect="1" noChangeArrowheads="1"/>
          </p:cNvPicPr>
          <p:nvPr/>
        </p:nvPicPr>
        <p:blipFill>
          <a:blip r:embed="rId3"/>
          <a:srcRect/>
          <a:stretch>
            <a:fillRect/>
          </a:stretch>
        </p:blipFill>
        <p:spPr bwMode="auto">
          <a:xfrm>
            <a:off x="2157413" y="1447800"/>
            <a:ext cx="4829175" cy="5105400"/>
          </a:xfrm>
          <a:prstGeom prst="rect">
            <a:avLst/>
          </a:prstGeom>
          <a:noFill/>
          <a:ln w="9525">
            <a:noFill/>
            <a:miter lim="800000"/>
            <a:headEnd/>
            <a:tailEnd/>
          </a:ln>
        </p:spPr>
      </p:pic>
      <p:sp>
        <p:nvSpPr>
          <p:cNvPr id="45061" name="Line 4"/>
          <p:cNvSpPr>
            <a:spLocks noChangeShapeType="1"/>
          </p:cNvSpPr>
          <p:nvPr/>
        </p:nvSpPr>
        <p:spPr bwMode="auto">
          <a:xfrm>
            <a:off x="3810000" y="1981200"/>
            <a:ext cx="0" cy="3657600"/>
          </a:xfrm>
          <a:prstGeom prst="line">
            <a:avLst/>
          </a:prstGeom>
          <a:noFill/>
          <a:ln w="57150">
            <a:solidFill>
              <a:srgbClr val="FF0000"/>
            </a:solidFill>
            <a:prstDash val="sysDot"/>
            <a:round/>
            <a:headEnd/>
            <a:tailEnd/>
          </a:ln>
        </p:spPr>
        <p:txBody>
          <a:bodyPr wrap="none" anchor="ctr">
            <a:prstTxWarp prst="textNoShape">
              <a:avLst/>
            </a:prstTxWarp>
          </a:bodyPr>
          <a:lstStyle/>
          <a:p>
            <a:endParaRPr lang="ja-JP" altLang="en-US" dirty="0">
              <a:latin typeface="Calibri"/>
            </a:endParaRPr>
          </a:p>
        </p:txBody>
      </p:sp>
      <p:sp>
        <p:nvSpPr>
          <p:cNvPr id="45062" name="Text Box 5"/>
          <p:cNvSpPr txBox="1">
            <a:spLocks noChangeArrowheads="1"/>
          </p:cNvSpPr>
          <p:nvPr/>
        </p:nvSpPr>
        <p:spPr bwMode="auto">
          <a:xfrm>
            <a:off x="304800" y="2119313"/>
            <a:ext cx="2535670" cy="2554545"/>
          </a:xfrm>
          <a:prstGeom prst="rect">
            <a:avLst/>
          </a:prstGeom>
          <a:noFill/>
          <a:ln w="9525">
            <a:noFill/>
            <a:miter lim="800000"/>
            <a:headEnd/>
            <a:tailEnd/>
          </a:ln>
        </p:spPr>
        <p:txBody>
          <a:bodyPr wrap="none">
            <a:prstTxWarp prst="textNoShape">
              <a:avLst/>
            </a:prstTxWarp>
            <a:spAutoFit/>
          </a:bodyPr>
          <a:lstStyle/>
          <a:p>
            <a:r>
              <a:rPr lang="en-US" altLang="ja-JP" sz="3200" dirty="0">
                <a:solidFill>
                  <a:srgbClr val="FF0000"/>
                </a:solidFill>
                <a:latin typeface="Cambria"/>
              </a:rPr>
              <a:t>section</a:t>
            </a:r>
          </a:p>
          <a:p>
            <a:r>
              <a:rPr lang="en-US" altLang="ja-JP" sz="3200" dirty="0">
                <a:solidFill>
                  <a:srgbClr val="FF0000"/>
                </a:solidFill>
                <a:latin typeface="Cambria"/>
              </a:rPr>
              <a:t>in </a:t>
            </a:r>
            <a:r>
              <a:rPr lang="en-US" altLang="ja-JP" sz="3200" i="1" dirty="0">
                <a:solidFill>
                  <a:srgbClr val="FF0000"/>
                </a:solidFill>
                <a:latin typeface="Symbol" charset="2"/>
              </a:rPr>
              <a:t>f</a:t>
            </a:r>
            <a:r>
              <a:rPr lang="en-US" altLang="ja-JP" sz="3200" baseline="-25000" dirty="0">
                <a:solidFill>
                  <a:srgbClr val="FF0000"/>
                </a:solidFill>
                <a:latin typeface="Cambria"/>
              </a:rPr>
              <a:t>1</a:t>
            </a:r>
            <a:r>
              <a:rPr lang="en-US" altLang="ja-JP" sz="3200" dirty="0">
                <a:solidFill>
                  <a:srgbClr val="FF0000"/>
                </a:solidFill>
                <a:latin typeface="Cambria"/>
              </a:rPr>
              <a:t> cuts</a:t>
            </a:r>
          </a:p>
          <a:p>
            <a:r>
              <a:rPr lang="en-US" altLang="ja-JP" sz="3200" dirty="0">
                <a:solidFill>
                  <a:srgbClr val="FF0000"/>
                </a:solidFill>
                <a:latin typeface="Cambria"/>
              </a:rPr>
              <a:t>through</a:t>
            </a:r>
          </a:p>
          <a:p>
            <a:r>
              <a:rPr lang="en-US" altLang="ja-JP" sz="3200" dirty="0">
                <a:solidFill>
                  <a:srgbClr val="FF0000"/>
                </a:solidFill>
                <a:latin typeface="Cambria"/>
              </a:rPr>
              <a:t>more than</a:t>
            </a:r>
          </a:p>
          <a:p>
            <a:r>
              <a:rPr lang="en-US" altLang="ja-JP" sz="3200" dirty="0">
                <a:solidFill>
                  <a:srgbClr val="FF0000"/>
                </a:solidFill>
                <a:latin typeface="Cambria"/>
              </a:rPr>
              <a:t>one subspace</a:t>
            </a:r>
          </a:p>
        </p:txBody>
      </p:sp>
      <p:sp>
        <p:nvSpPr>
          <p:cNvPr id="7" name="TextBox 6"/>
          <p:cNvSpPr txBox="1"/>
          <p:nvPr/>
        </p:nvSpPr>
        <p:spPr>
          <a:xfrm>
            <a:off x="6934200" y="5181600"/>
            <a:ext cx="1232278" cy="461665"/>
          </a:xfrm>
          <a:prstGeom prst="rect">
            <a:avLst/>
          </a:prstGeom>
          <a:noFill/>
        </p:spPr>
        <p:txBody>
          <a:bodyPr wrap="none">
            <a:spAutoFit/>
          </a:bodyPr>
          <a:lstStyle/>
          <a:p>
            <a:pPr>
              <a:defRPr/>
            </a:pPr>
            <a:r>
              <a:rPr lang="en-US" dirty="0">
                <a:solidFill>
                  <a:srgbClr val="660066"/>
                </a:solidFill>
                <a:latin typeface="Cambria"/>
              </a:rPr>
              <a:t>[Bunge]</a:t>
            </a:r>
          </a:p>
        </p:txBody>
      </p:sp>
      <p:sp>
        <p:nvSpPr>
          <p:cNvPr id="2" name="Rectangle 1"/>
          <p:cNvSpPr/>
          <p:nvPr/>
        </p:nvSpPr>
        <p:spPr>
          <a:xfrm>
            <a:off x="6705600" y="2540675"/>
            <a:ext cx="2286000" cy="2031325"/>
          </a:xfrm>
          <a:prstGeom prst="rect">
            <a:avLst/>
          </a:prstGeom>
        </p:spPr>
        <p:txBody>
          <a:bodyPr wrap="square">
            <a:spAutoFit/>
          </a:bodyPr>
          <a:lstStyle/>
          <a:p>
            <a:pPr>
              <a:defRPr/>
            </a:pPr>
            <a:r>
              <a:rPr lang="en-US" sz="1800" dirty="0">
                <a:solidFill>
                  <a:srgbClr val="0000FF"/>
                </a:solidFill>
                <a:latin typeface="Calibri"/>
              </a:rPr>
              <a:t>Regions I, II and III are</a:t>
            </a:r>
          </a:p>
          <a:p>
            <a:pPr>
              <a:defRPr/>
            </a:pPr>
            <a:r>
              <a:rPr lang="en-US" sz="1800" dirty="0">
                <a:solidFill>
                  <a:srgbClr val="0000FF"/>
                </a:solidFill>
                <a:latin typeface="Calibri"/>
              </a:rPr>
              <a:t>related by the triad crystal symmetry element,</a:t>
            </a:r>
          </a:p>
          <a:p>
            <a:pPr>
              <a:defRPr/>
            </a:pPr>
            <a:r>
              <a:rPr lang="en-US" sz="1800" dirty="0">
                <a:solidFill>
                  <a:srgbClr val="0000FF"/>
                </a:solidFill>
                <a:latin typeface="Calibri"/>
              </a:rPr>
              <a:t>i.e. 120° about &lt;111&gt;, combined with sample symmetry.</a:t>
            </a:r>
          </a:p>
        </p:txBody>
      </p:sp>
      <p:sp>
        <p:nvSpPr>
          <p:cNvPr id="3" name="Rectangle 2"/>
          <p:cNvSpPr/>
          <p:nvPr/>
        </p:nvSpPr>
        <p:spPr>
          <a:xfrm>
            <a:off x="666518" y="6172200"/>
            <a:ext cx="2762482" cy="369332"/>
          </a:xfrm>
          <a:prstGeom prst="rect">
            <a:avLst/>
          </a:prstGeom>
        </p:spPr>
        <p:txBody>
          <a:bodyPr wrap="none">
            <a:spAutoFit/>
          </a:bodyPr>
          <a:lstStyle/>
          <a:p>
            <a:r>
              <a:rPr lang="en-US" sz="1800" dirty="0" smtClean="0">
                <a:latin typeface="Calibri"/>
              </a:rPr>
              <a:t>Angles measured in radians</a:t>
            </a:r>
            <a:endParaRPr lang="en-US" sz="1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2"/>
          </p:nvPr>
        </p:nvSpPr>
        <p:spPr>
          <a:noFill/>
        </p:spPr>
        <p:txBody>
          <a:bodyPr/>
          <a:lstStyle/>
          <a:p>
            <a:fld id="{7124ACAD-D331-8541-BEB8-85BC49B2BFF8}" type="slidenum">
              <a:rPr lang="en-US" altLang="ja-JP" smtClean="0"/>
              <a:pPr/>
              <a:t>31</a:t>
            </a:fld>
            <a:endParaRPr lang="en-US" altLang="ja-JP" smtClean="0"/>
          </a:p>
        </p:txBody>
      </p:sp>
      <p:sp>
        <p:nvSpPr>
          <p:cNvPr id="192514" name="Rectangle 2"/>
          <p:cNvSpPr>
            <a:spLocks noGrp="1" noChangeArrowheads="1"/>
          </p:cNvSpPr>
          <p:nvPr>
            <p:ph type="title"/>
          </p:nvPr>
        </p:nvSpPr>
        <p:spPr/>
        <p:txBody>
          <a:bodyPr/>
          <a:lstStyle/>
          <a:p>
            <a:pPr>
              <a:defRPr/>
            </a:pPr>
            <a:r>
              <a:rPr lang="en-US">
                <a:ea typeface="+mj-ea"/>
                <a:cs typeface="+mj-cs"/>
              </a:rPr>
              <a:t>Example of 3-fold symmetry</a:t>
            </a:r>
          </a:p>
        </p:txBody>
      </p:sp>
      <p:pic>
        <p:nvPicPr>
          <p:cNvPr id="43012" name="Picture 3"/>
          <p:cNvPicPr>
            <a:picLocks noChangeAspect="1" noChangeArrowheads="1"/>
          </p:cNvPicPr>
          <p:nvPr/>
        </p:nvPicPr>
        <p:blipFill>
          <a:blip r:embed="rId3"/>
          <a:srcRect/>
          <a:stretch>
            <a:fillRect/>
          </a:stretch>
        </p:blipFill>
        <p:spPr bwMode="auto">
          <a:xfrm>
            <a:off x="3581400" y="1371600"/>
            <a:ext cx="5562600" cy="4257675"/>
          </a:xfrm>
          <a:prstGeom prst="rect">
            <a:avLst/>
          </a:prstGeom>
          <a:noFill/>
          <a:ln w="9525">
            <a:noFill/>
            <a:miter lim="800000"/>
            <a:headEnd/>
            <a:tailEnd/>
          </a:ln>
        </p:spPr>
      </p:pic>
      <p:sp>
        <p:nvSpPr>
          <p:cNvPr id="192516" name="Text Box 4"/>
          <p:cNvSpPr txBox="1">
            <a:spLocks noChangeArrowheads="1"/>
          </p:cNvSpPr>
          <p:nvPr/>
        </p:nvSpPr>
        <p:spPr bwMode="auto">
          <a:xfrm>
            <a:off x="533400" y="1295400"/>
            <a:ext cx="3581400" cy="5324535"/>
          </a:xfrm>
          <a:prstGeom prst="rect">
            <a:avLst/>
          </a:prstGeom>
          <a:noFill/>
          <a:ln w="9525">
            <a:noFill/>
            <a:miter lim="800000"/>
            <a:headEnd/>
            <a:tailEnd/>
          </a:ln>
          <a:effectLst/>
        </p:spPr>
        <p:txBody>
          <a:bodyPr>
            <a:prstTxWarp prst="textNoShape">
              <a:avLst/>
            </a:prstTxWarp>
            <a:spAutoFit/>
          </a:bodyPr>
          <a:lstStyle/>
          <a:p>
            <a:pPr>
              <a:defRPr/>
            </a:pPr>
            <a:r>
              <a:rPr lang="en-US" sz="2000" dirty="0">
                <a:latin typeface="Calibri"/>
              </a:rPr>
              <a:t>The “S” component,</a:t>
            </a:r>
            <a:br>
              <a:rPr lang="en-US" sz="2000" dirty="0">
                <a:latin typeface="Calibri"/>
              </a:rPr>
            </a:br>
            <a:r>
              <a:rPr lang="en-US" sz="2000" dirty="0">
                <a:latin typeface="Calibri"/>
              </a:rPr>
              <a:t>{123}</a:t>
            </a:r>
            <a:r>
              <a:rPr lang="en-US" sz="2000" dirty="0">
                <a:latin typeface="Calibri"/>
                <a:sym typeface="MT Symbol" charset="0"/>
              </a:rPr>
              <a:t>&lt;634&gt;</a:t>
            </a:r>
          </a:p>
          <a:p>
            <a:pPr>
              <a:defRPr/>
            </a:pPr>
            <a:r>
              <a:rPr lang="en-US" sz="2000" dirty="0">
                <a:latin typeface="Calibri"/>
                <a:sym typeface="MT Symbol" charset="0"/>
              </a:rPr>
              <a:t>has angles {</a:t>
            </a:r>
            <a:r>
              <a:rPr lang="en-US" sz="2000" dirty="0">
                <a:latin typeface="Calibri"/>
              </a:rPr>
              <a:t>59, 37, 63}</a:t>
            </a:r>
            <a:br>
              <a:rPr lang="en-US" sz="2000" dirty="0">
                <a:latin typeface="Calibri"/>
              </a:rPr>
            </a:br>
            <a:r>
              <a:rPr lang="en-US" sz="2000" dirty="0">
                <a:latin typeface="Calibri"/>
              </a:rPr>
              <a:t>also {27,58,18},{53,74,34}</a:t>
            </a:r>
          </a:p>
          <a:p>
            <a:pPr>
              <a:defRPr/>
            </a:pPr>
            <a:r>
              <a:rPr lang="en-US" sz="2000" dirty="0">
                <a:latin typeface="Calibri"/>
              </a:rPr>
              <a:t>and occurs in three</a:t>
            </a:r>
          </a:p>
          <a:p>
            <a:pPr>
              <a:defRPr/>
            </a:pPr>
            <a:r>
              <a:rPr lang="en-US" sz="2000" dirty="0">
                <a:latin typeface="Calibri"/>
              </a:rPr>
              <a:t>related locations</a:t>
            </a:r>
          </a:p>
          <a:p>
            <a:pPr>
              <a:defRPr/>
            </a:pPr>
            <a:r>
              <a:rPr lang="en-US" sz="2000" dirty="0">
                <a:latin typeface="Calibri"/>
              </a:rPr>
              <a:t>in Euler space. 10° scatter</a:t>
            </a:r>
            <a:br>
              <a:rPr lang="en-US" sz="2000" dirty="0">
                <a:latin typeface="Calibri"/>
              </a:rPr>
            </a:br>
            <a:r>
              <a:rPr lang="en-US" sz="2000" dirty="0">
                <a:latin typeface="Calibri"/>
              </a:rPr>
              <a:t>shown about </a:t>
            </a:r>
            <a:r>
              <a:rPr lang="en-US" sz="2000" dirty="0" smtClean="0">
                <a:latin typeface="Calibri"/>
              </a:rPr>
              <a:t>component; shape is not spherical because the volume element size varies as sin(</a:t>
            </a:r>
            <a:r>
              <a:rPr lang="en-US" sz="2000" dirty="0" smtClean="0">
                <a:latin typeface="Symbol" charset="2"/>
                <a:cs typeface="Symbol" charset="2"/>
              </a:rPr>
              <a:t>F</a:t>
            </a:r>
            <a:r>
              <a:rPr lang="en-US" sz="2000" dirty="0" smtClean="0">
                <a:latin typeface="Calibri"/>
              </a:rPr>
              <a:t>).</a:t>
            </a:r>
            <a:endParaRPr lang="en-US" sz="2000" dirty="0">
              <a:latin typeface="Calibri"/>
            </a:endParaRPr>
          </a:p>
          <a:p>
            <a:pPr>
              <a:defRPr/>
            </a:pPr>
            <a:endParaRPr lang="en-US" sz="2000" dirty="0">
              <a:latin typeface="Calibri"/>
            </a:endParaRPr>
          </a:p>
          <a:p>
            <a:pPr>
              <a:defRPr/>
            </a:pPr>
            <a:r>
              <a:rPr lang="en-US" sz="2000" dirty="0">
                <a:solidFill>
                  <a:srgbClr val="0000FF"/>
                </a:solidFill>
                <a:latin typeface="Calibri"/>
              </a:rPr>
              <a:t>Regions I, II and III are</a:t>
            </a:r>
          </a:p>
          <a:p>
            <a:pPr>
              <a:defRPr/>
            </a:pPr>
            <a:r>
              <a:rPr lang="en-US" sz="2000" dirty="0">
                <a:solidFill>
                  <a:srgbClr val="0000FF"/>
                </a:solidFill>
                <a:latin typeface="Calibri"/>
              </a:rPr>
              <a:t>related by the triad</a:t>
            </a:r>
            <a:r>
              <a:rPr lang="en-US" sz="2000" dirty="0" smtClean="0">
                <a:solidFill>
                  <a:srgbClr val="0000FF"/>
                </a:solidFill>
                <a:latin typeface="Calibri"/>
              </a:rPr>
              <a:t> crystal symmetry </a:t>
            </a:r>
            <a:r>
              <a:rPr lang="en-US" sz="2000" dirty="0">
                <a:solidFill>
                  <a:srgbClr val="0000FF"/>
                </a:solidFill>
                <a:latin typeface="Calibri"/>
              </a:rPr>
              <a:t>element,</a:t>
            </a:r>
          </a:p>
          <a:p>
            <a:pPr>
              <a:defRPr/>
            </a:pPr>
            <a:r>
              <a:rPr lang="en-US" sz="2000" dirty="0">
                <a:solidFill>
                  <a:srgbClr val="0000FF"/>
                </a:solidFill>
                <a:latin typeface="Calibri"/>
              </a:rPr>
              <a:t>i.e. 120° about &lt;111</a:t>
            </a:r>
            <a:r>
              <a:rPr lang="en-US" sz="2000" dirty="0" smtClean="0">
                <a:solidFill>
                  <a:srgbClr val="0000FF"/>
                </a:solidFill>
                <a:latin typeface="Calibri"/>
              </a:rPr>
              <a:t>&gt;, combined with sample symmetry.</a:t>
            </a:r>
            <a:endParaRPr lang="en-US" sz="2000" dirty="0">
              <a:solidFill>
                <a:srgbClr val="0000FF"/>
              </a:solidFill>
              <a:latin typeface="Calibri"/>
            </a:endParaRPr>
          </a:p>
        </p:txBody>
      </p:sp>
      <p:sp>
        <p:nvSpPr>
          <p:cNvPr id="43014" name="Text Box 5"/>
          <p:cNvSpPr txBox="1">
            <a:spLocks noChangeArrowheads="1"/>
          </p:cNvSpPr>
          <p:nvPr/>
        </p:nvSpPr>
        <p:spPr bwMode="auto">
          <a:xfrm>
            <a:off x="4729322" y="6003925"/>
            <a:ext cx="2966878" cy="400110"/>
          </a:xfrm>
          <a:prstGeom prst="rect">
            <a:avLst/>
          </a:prstGeom>
          <a:noFill/>
          <a:ln w="9525">
            <a:noFill/>
            <a:miter lim="800000"/>
            <a:headEnd/>
            <a:tailEnd/>
          </a:ln>
        </p:spPr>
        <p:txBody>
          <a:bodyPr wrap="none">
            <a:prstTxWarp prst="textNoShape">
              <a:avLst/>
            </a:prstTxWarp>
            <a:spAutoFit/>
          </a:bodyPr>
          <a:lstStyle/>
          <a:p>
            <a:r>
              <a:rPr lang="en-US" altLang="ja-JP" sz="2000" dirty="0" smtClean="0">
                <a:solidFill>
                  <a:srgbClr val="660066"/>
                </a:solidFill>
                <a:latin typeface="Cambria"/>
              </a:rPr>
              <a:t>[Randle </a:t>
            </a:r>
            <a:r>
              <a:rPr lang="en-US" altLang="ja-JP" sz="2000" dirty="0">
                <a:solidFill>
                  <a:srgbClr val="660066"/>
                </a:solidFill>
                <a:latin typeface="Cambria"/>
              </a:rPr>
              <a:t>&amp; </a:t>
            </a:r>
            <a:r>
              <a:rPr lang="en-US" altLang="ja-JP" sz="2000" dirty="0" err="1">
                <a:solidFill>
                  <a:srgbClr val="660066"/>
                </a:solidFill>
                <a:latin typeface="Cambria"/>
              </a:rPr>
              <a:t>Engler</a:t>
            </a:r>
            <a:r>
              <a:rPr lang="en-US" altLang="ja-JP" sz="2000" dirty="0">
                <a:solidFill>
                  <a:srgbClr val="660066"/>
                </a:solidFill>
                <a:latin typeface="Cambria"/>
              </a:rPr>
              <a:t>, fig. </a:t>
            </a:r>
            <a:r>
              <a:rPr lang="en-US" altLang="ja-JP" sz="2000" dirty="0" smtClean="0">
                <a:solidFill>
                  <a:srgbClr val="660066"/>
                </a:solidFill>
                <a:latin typeface="Cambria"/>
              </a:rPr>
              <a:t>5.7]</a:t>
            </a:r>
            <a:endParaRPr lang="en-US" altLang="ja-JP" sz="2000" dirty="0">
              <a:solidFill>
                <a:srgbClr val="660066"/>
              </a:solidFill>
              <a:latin typeface="Cambri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2"/>
          </p:nvPr>
        </p:nvSpPr>
        <p:spPr>
          <a:noFill/>
        </p:spPr>
        <p:txBody>
          <a:bodyPr/>
          <a:lstStyle/>
          <a:p>
            <a:fld id="{B798A8F7-92E9-754C-B9FC-C5C9F7CB0D8D}" type="slidenum">
              <a:rPr lang="en-US" altLang="ja-JP" smtClean="0"/>
              <a:pPr/>
              <a:t>32</a:t>
            </a:fld>
            <a:endParaRPr lang="en-US" altLang="ja-JP" smtClean="0"/>
          </a:p>
        </p:txBody>
      </p:sp>
      <p:sp>
        <p:nvSpPr>
          <p:cNvPr id="196610" name="Rectangle 2"/>
          <p:cNvSpPr>
            <a:spLocks noGrp="1" noChangeArrowheads="1"/>
          </p:cNvSpPr>
          <p:nvPr>
            <p:ph type="title"/>
          </p:nvPr>
        </p:nvSpPr>
        <p:spPr>
          <a:xfrm>
            <a:off x="381000" y="609600"/>
            <a:ext cx="2971800" cy="2362200"/>
          </a:xfrm>
        </p:spPr>
        <p:txBody>
          <a:bodyPr/>
          <a:lstStyle/>
          <a:p>
            <a:pPr>
              <a:defRPr/>
            </a:pPr>
            <a:r>
              <a:rPr lang="en-US">
                <a:ea typeface="+mj-ea"/>
                <a:cs typeface="+mj-cs"/>
              </a:rPr>
              <a:t>S component in </a:t>
            </a:r>
            <a:r>
              <a:rPr lang="en-US" i="0">
                <a:latin typeface="Symbol" charset="2"/>
                <a:ea typeface="+mj-ea"/>
                <a:cs typeface="+mj-cs"/>
              </a:rPr>
              <a:t>f</a:t>
            </a:r>
            <a:r>
              <a:rPr lang="en-US" baseline="-25000">
                <a:ea typeface="+mj-ea"/>
                <a:cs typeface="+mj-cs"/>
              </a:rPr>
              <a:t>2</a:t>
            </a:r>
            <a:r>
              <a:rPr lang="en-US">
                <a:ea typeface="+mj-ea"/>
                <a:cs typeface="+mj-cs"/>
              </a:rPr>
              <a:t> sections</a:t>
            </a:r>
          </a:p>
        </p:txBody>
      </p:sp>
      <p:pic>
        <p:nvPicPr>
          <p:cNvPr id="47108" name="Picture 3"/>
          <p:cNvPicPr>
            <a:picLocks noChangeAspect="1" noChangeArrowheads="1"/>
          </p:cNvPicPr>
          <p:nvPr/>
        </p:nvPicPr>
        <p:blipFill>
          <a:blip r:embed="rId3"/>
          <a:srcRect/>
          <a:stretch>
            <a:fillRect/>
          </a:stretch>
        </p:blipFill>
        <p:spPr bwMode="auto">
          <a:xfrm>
            <a:off x="3343275" y="304800"/>
            <a:ext cx="5572125" cy="5638800"/>
          </a:xfrm>
          <a:prstGeom prst="rect">
            <a:avLst/>
          </a:prstGeom>
          <a:noFill/>
          <a:ln w="9525">
            <a:noFill/>
            <a:miter lim="800000"/>
            <a:headEnd/>
            <a:tailEnd/>
          </a:ln>
        </p:spPr>
      </p:pic>
      <p:sp>
        <p:nvSpPr>
          <p:cNvPr id="47109" name="Text Box 4"/>
          <p:cNvSpPr txBox="1">
            <a:spLocks noChangeArrowheads="1"/>
          </p:cNvSpPr>
          <p:nvPr/>
        </p:nvSpPr>
        <p:spPr bwMode="auto">
          <a:xfrm>
            <a:off x="365125" y="3946525"/>
            <a:ext cx="184150" cy="457200"/>
          </a:xfrm>
          <a:prstGeom prst="rect">
            <a:avLst/>
          </a:prstGeom>
          <a:noFill/>
          <a:ln w="9525">
            <a:noFill/>
            <a:miter lim="800000"/>
            <a:headEnd/>
            <a:tailEnd/>
          </a:ln>
        </p:spPr>
        <p:txBody>
          <a:bodyPr wrap="none">
            <a:prstTxWarp prst="textNoShape">
              <a:avLst/>
            </a:prstTxWarp>
            <a:spAutoFit/>
          </a:bodyPr>
          <a:lstStyle/>
          <a:p>
            <a:endParaRPr lang="ja-JP" altLang="en-US" dirty="0">
              <a:latin typeface="Cambria"/>
              <a:ea typeface="Calibri"/>
            </a:endParaRPr>
          </a:p>
        </p:txBody>
      </p:sp>
      <p:sp>
        <p:nvSpPr>
          <p:cNvPr id="47110" name="Text Box 5"/>
          <p:cNvSpPr txBox="1">
            <a:spLocks noChangeArrowheads="1"/>
          </p:cNvSpPr>
          <p:nvPr/>
        </p:nvSpPr>
        <p:spPr bwMode="auto">
          <a:xfrm>
            <a:off x="381000" y="3494088"/>
            <a:ext cx="3487738" cy="2862322"/>
          </a:xfrm>
          <a:prstGeom prst="rect">
            <a:avLst/>
          </a:prstGeom>
          <a:noFill/>
          <a:ln w="9525">
            <a:noFill/>
            <a:miter lim="800000"/>
            <a:headEnd/>
            <a:tailEnd/>
          </a:ln>
        </p:spPr>
        <p:txBody>
          <a:bodyPr>
            <a:prstTxWarp prst="textNoShape">
              <a:avLst/>
            </a:prstTxWarp>
            <a:spAutoFit/>
          </a:bodyPr>
          <a:lstStyle/>
          <a:p>
            <a:r>
              <a:rPr lang="en-US" altLang="ja-JP" sz="2000" dirty="0">
                <a:solidFill>
                  <a:srgbClr val="000090"/>
                </a:solidFill>
                <a:latin typeface="Calibri"/>
              </a:rPr>
              <a:t>Regions I, II and III are</a:t>
            </a:r>
          </a:p>
          <a:p>
            <a:r>
              <a:rPr lang="en-US" altLang="ja-JP" sz="2000" dirty="0">
                <a:solidFill>
                  <a:srgbClr val="000090"/>
                </a:solidFill>
                <a:latin typeface="Calibri"/>
              </a:rPr>
              <a:t>related by the triad </a:t>
            </a:r>
          </a:p>
          <a:p>
            <a:r>
              <a:rPr lang="en-US" altLang="ja-JP" sz="2000" dirty="0">
                <a:solidFill>
                  <a:srgbClr val="000090"/>
                </a:solidFill>
                <a:latin typeface="Calibri"/>
              </a:rPr>
              <a:t>symmetry element,</a:t>
            </a:r>
          </a:p>
          <a:p>
            <a:r>
              <a:rPr lang="en-US" altLang="ja-JP" sz="2000" dirty="0">
                <a:solidFill>
                  <a:srgbClr val="000090"/>
                </a:solidFill>
                <a:latin typeface="Calibri"/>
              </a:rPr>
              <a:t>i.e. 120° about &lt;111&gt;. </a:t>
            </a:r>
            <a:r>
              <a:rPr lang="en-US" altLang="ja-JP" sz="2000" dirty="0" smtClean="0">
                <a:solidFill>
                  <a:srgbClr val="000090"/>
                </a:solidFill>
                <a:latin typeface="Calibri"/>
              </a:rPr>
              <a:t/>
            </a:r>
            <a:br>
              <a:rPr lang="en-US" altLang="ja-JP" sz="2000" dirty="0" smtClean="0">
                <a:solidFill>
                  <a:srgbClr val="000090"/>
                </a:solidFill>
                <a:latin typeface="Calibri"/>
              </a:rPr>
            </a:br>
            <a:r>
              <a:rPr lang="en-US" altLang="ja-JP" sz="2000" dirty="0" smtClean="0">
                <a:solidFill>
                  <a:srgbClr val="000090"/>
                </a:solidFill>
                <a:latin typeface="Calibri"/>
              </a:rPr>
              <a:t>10</a:t>
            </a:r>
            <a:r>
              <a:rPr lang="en-US" altLang="ja-JP" sz="2000" dirty="0">
                <a:solidFill>
                  <a:srgbClr val="000090"/>
                </a:solidFill>
                <a:latin typeface="Calibri"/>
              </a:rPr>
              <a:t>° scatter</a:t>
            </a:r>
            <a:br>
              <a:rPr lang="en-US" altLang="ja-JP" sz="2000" dirty="0">
                <a:solidFill>
                  <a:srgbClr val="000090"/>
                </a:solidFill>
                <a:latin typeface="Calibri"/>
              </a:rPr>
            </a:br>
            <a:r>
              <a:rPr lang="en-US" altLang="ja-JP" sz="2000" dirty="0">
                <a:solidFill>
                  <a:srgbClr val="000090"/>
                </a:solidFill>
                <a:latin typeface="Calibri"/>
              </a:rPr>
              <a:t>shown about the S </a:t>
            </a:r>
            <a:r>
              <a:rPr lang="en-US" altLang="ja-JP" sz="2000" dirty="0" smtClean="0">
                <a:solidFill>
                  <a:srgbClr val="000090"/>
                </a:solidFill>
                <a:latin typeface="Calibri"/>
              </a:rPr>
              <a:t>component, so that each of the 3 equivalent positions is cross-sectioned in multiple sections.</a:t>
            </a:r>
            <a:endParaRPr lang="en-US" altLang="ja-JP" sz="2000" dirty="0">
              <a:solidFill>
                <a:srgbClr val="000090"/>
              </a:solidFill>
              <a:latin typeface="Calibri"/>
            </a:endParaRPr>
          </a:p>
        </p:txBody>
      </p:sp>
      <p:sp>
        <p:nvSpPr>
          <p:cNvPr id="47111" name="Text Box 6"/>
          <p:cNvSpPr txBox="1">
            <a:spLocks noChangeArrowheads="1"/>
          </p:cNvSpPr>
          <p:nvPr/>
        </p:nvSpPr>
        <p:spPr bwMode="auto">
          <a:xfrm>
            <a:off x="4806950" y="6096000"/>
            <a:ext cx="3523320" cy="461665"/>
          </a:xfrm>
          <a:prstGeom prst="rect">
            <a:avLst/>
          </a:prstGeom>
          <a:noFill/>
          <a:ln w="9525">
            <a:noFill/>
            <a:miter lim="800000"/>
            <a:headEnd/>
            <a:tailEnd/>
          </a:ln>
        </p:spPr>
        <p:txBody>
          <a:bodyPr wrap="none">
            <a:prstTxWarp prst="textNoShape">
              <a:avLst/>
            </a:prstTxWarp>
            <a:spAutoFit/>
          </a:bodyPr>
          <a:lstStyle/>
          <a:p>
            <a:r>
              <a:rPr lang="en-US" altLang="ja-JP" dirty="0" smtClean="0">
                <a:solidFill>
                  <a:srgbClr val="660066"/>
                </a:solidFill>
                <a:latin typeface="Cambria"/>
              </a:rPr>
              <a:t>[Randle </a:t>
            </a:r>
            <a:r>
              <a:rPr lang="en-US" altLang="ja-JP" dirty="0">
                <a:solidFill>
                  <a:srgbClr val="660066"/>
                </a:solidFill>
                <a:latin typeface="Cambria"/>
              </a:rPr>
              <a:t>&amp; Engler, fig. </a:t>
            </a:r>
            <a:r>
              <a:rPr lang="en-US" altLang="ja-JP" dirty="0" smtClean="0">
                <a:solidFill>
                  <a:srgbClr val="660066"/>
                </a:solidFill>
                <a:latin typeface="Cambria"/>
              </a:rPr>
              <a:t>5.7]</a:t>
            </a:r>
            <a:endParaRPr lang="en-US" altLang="ja-JP" dirty="0">
              <a:solidFill>
                <a:srgbClr val="660066"/>
              </a:solidFill>
              <a:latin typeface="Cambria"/>
            </a:endParaRPr>
          </a:p>
        </p:txBody>
      </p:sp>
      <p:sp>
        <p:nvSpPr>
          <p:cNvPr id="47112" name="Line 7"/>
          <p:cNvSpPr>
            <a:spLocks noChangeShapeType="1"/>
          </p:cNvSpPr>
          <p:nvPr/>
        </p:nvSpPr>
        <p:spPr bwMode="auto">
          <a:xfrm flipV="1">
            <a:off x="1676400" y="1600200"/>
            <a:ext cx="5867400" cy="20574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47113" name="Line 8"/>
          <p:cNvSpPr>
            <a:spLocks noChangeShapeType="1"/>
          </p:cNvSpPr>
          <p:nvPr/>
        </p:nvSpPr>
        <p:spPr bwMode="auto">
          <a:xfrm flipV="1">
            <a:off x="2286000" y="2819400"/>
            <a:ext cx="4648200" cy="8382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47114" name="Line 9"/>
          <p:cNvSpPr>
            <a:spLocks noChangeShapeType="1"/>
          </p:cNvSpPr>
          <p:nvPr/>
        </p:nvSpPr>
        <p:spPr bwMode="auto">
          <a:xfrm>
            <a:off x="1447800" y="3810000"/>
            <a:ext cx="4495800" cy="4572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2"/>
          </p:nvPr>
        </p:nvSpPr>
        <p:spPr>
          <a:noFill/>
        </p:spPr>
        <p:txBody>
          <a:bodyPr/>
          <a:lstStyle/>
          <a:p>
            <a:fld id="{6A18111C-86AA-7447-8EF4-1C27B55E10C7}" type="slidenum">
              <a:rPr lang="en-US" altLang="ja-JP" smtClean="0"/>
              <a:pPr/>
              <a:t>33</a:t>
            </a:fld>
            <a:endParaRPr lang="en-US" altLang="ja-JP" smtClean="0"/>
          </a:p>
        </p:txBody>
      </p:sp>
      <p:sp>
        <p:nvSpPr>
          <p:cNvPr id="39938" name="Rectangle 2"/>
          <p:cNvSpPr>
            <a:spLocks noGrp="1" noChangeArrowheads="1"/>
          </p:cNvSpPr>
          <p:nvPr>
            <p:ph type="title"/>
          </p:nvPr>
        </p:nvSpPr>
        <p:spPr>
          <a:xfrm>
            <a:off x="685800" y="457200"/>
            <a:ext cx="7772400" cy="1143000"/>
          </a:xfrm>
        </p:spPr>
        <p:txBody>
          <a:bodyPr/>
          <a:lstStyle/>
          <a:p>
            <a:pPr>
              <a:defRPr/>
            </a:pPr>
            <a:r>
              <a:rPr lang="en-US" sz="4000">
                <a:ea typeface="+mj-ea"/>
                <a:cs typeface="+mj-cs"/>
              </a:rPr>
              <a:t>Orthorhombic Sample Symmetry (mmm) Relationships in Euler Space</a:t>
            </a:r>
            <a:endParaRPr lang="en-US">
              <a:ea typeface="+mj-ea"/>
              <a:cs typeface="+mj-cs"/>
            </a:endParaRPr>
          </a:p>
        </p:txBody>
      </p:sp>
      <p:sp>
        <p:nvSpPr>
          <p:cNvPr id="51204" name="Rectangle 3"/>
          <p:cNvSpPr>
            <a:spLocks noChangeArrowheads="1"/>
          </p:cNvSpPr>
          <p:nvPr/>
        </p:nvSpPr>
        <p:spPr bwMode="auto">
          <a:xfrm>
            <a:off x="914400" y="2743200"/>
            <a:ext cx="7086600" cy="2057400"/>
          </a:xfrm>
          <a:prstGeom prst="rect">
            <a:avLst/>
          </a:prstGeom>
          <a:no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51205" name="Line 4"/>
          <p:cNvSpPr>
            <a:spLocks noChangeShapeType="1"/>
          </p:cNvSpPr>
          <p:nvPr/>
        </p:nvSpPr>
        <p:spPr bwMode="auto">
          <a:xfrm>
            <a:off x="4572000" y="2743200"/>
            <a:ext cx="0" cy="20574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51206" name="Line 5"/>
          <p:cNvSpPr>
            <a:spLocks noChangeShapeType="1"/>
          </p:cNvSpPr>
          <p:nvPr/>
        </p:nvSpPr>
        <p:spPr bwMode="auto">
          <a:xfrm>
            <a:off x="6324600" y="2743200"/>
            <a:ext cx="0" cy="20574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51207" name="Line 6"/>
          <p:cNvSpPr>
            <a:spLocks noChangeShapeType="1"/>
          </p:cNvSpPr>
          <p:nvPr/>
        </p:nvSpPr>
        <p:spPr bwMode="auto">
          <a:xfrm>
            <a:off x="2743200" y="2743200"/>
            <a:ext cx="0" cy="20574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51208" name="Text Box 7"/>
          <p:cNvSpPr txBox="1">
            <a:spLocks noChangeArrowheads="1"/>
          </p:cNvSpPr>
          <p:nvPr/>
        </p:nvSpPr>
        <p:spPr bwMode="auto">
          <a:xfrm>
            <a:off x="401638" y="1905000"/>
            <a:ext cx="1150675"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Symbol" charset="2"/>
              </a:rPr>
              <a:t>f</a:t>
            </a:r>
            <a:r>
              <a:rPr lang="en-US" altLang="ja-JP" sz="3200" baseline="-25000" dirty="0">
                <a:latin typeface="Cambria"/>
              </a:rPr>
              <a:t>1</a:t>
            </a:r>
            <a:r>
              <a:rPr lang="en-US" altLang="ja-JP" sz="3200" dirty="0">
                <a:latin typeface="Cambria"/>
              </a:rPr>
              <a:t>=0°</a:t>
            </a:r>
          </a:p>
        </p:txBody>
      </p:sp>
      <p:sp>
        <p:nvSpPr>
          <p:cNvPr id="51209" name="Text Box 8"/>
          <p:cNvSpPr txBox="1">
            <a:spLocks noChangeArrowheads="1"/>
          </p:cNvSpPr>
          <p:nvPr/>
        </p:nvSpPr>
        <p:spPr bwMode="auto">
          <a:xfrm>
            <a:off x="4191000" y="1935163"/>
            <a:ext cx="1020432"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180°</a:t>
            </a:r>
          </a:p>
        </p:txBody>
      </p:sp>
      <p:sp>
        <p:nvSpPr>
          <p:cNvPr id="51210" name="Text Box 9"/>
          <p:cNvSpPr txBox="1">
            <a:spLocks noChangeArrowheads="1"/>
          </p:cNvSpPr>
          <p:nvPr/>
        </p:nvSpPr>
        <p:spPr bwMode="auto">
          <a:xfrm>
            <a:off x="5867400" y="1935163"/>
            <a:ext cx="1020432"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270°</a:t>
            </a:r>
          </a:p>
        </p:txBody>
      </p:sp>
      <p:sp>
        <p:nvSpPr>
          <p:cNvPr id="51211" name="Text Box 10"/>
          <p:cNvSpPr txBox="1">
            <a:spLocks noChangeArrowheads="1"/>
          </p:cNvSpPr>
          <p:nvPr/>
        </p:nvSpPr>
        <p:spPr bwMode="auto">
          <a:xfrm>
            <a:off x="7620000" y="1905000"/>
            <a:ext cx="1020432"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360°</a:t>
            </a:r>
          </a:p>
        </p:txBody>
      </p:sp>
      <p:sp>
        <p:nvSpPr>
          <p:cNvPr id="51212" name="Text Box 11"/>
          <p:cNvSpPr txBox="1">
            <a:spLocks noChangeArrowheads="1"/>
          </p:cNvSpPr>
          <p:nvPr/>
        </p:nvSpPr>
        <p:spPr bwMode="auto">
          <a:xfrm>
            <a:off x="2362200" y="1981200"/>
            <a:ext cx="793206"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90°</a:t>
            </a:r>
          </a:p>
        </p:txBody>
      </p:sp>
      <p:sp>
        <p:nvSpPr>
          <p:cNvPr id="51213" name="Oval 12" descr="Horizontal brick"/>
          <p:cNvSpPr>
            <a:spLocks noChangeArrowheads="1"/>
          </p:cNvSpPr>
          <p:nvPr/>
        </p:nvSpPr>
        <p:spPr bwMode="auto">
          <a:xfrm>
            <a:off x="2971800" y="4343400"/>
            <a:ext cx="228600" cy="228600"/>
          </a:xfrm>
          <a:prstGeom prst="ellipse">
            <a:avLst/>
          </a:prstGeom>
          <a:pattFill prst="horzBrick">
            <a:fgClr>
              <a:schemeClr val="accent1"/>
            </a:fgClr>
            <a:bgClr>
              <a:schemeClr val="bg1"/>
            </a:bgClr>
          </a:patt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1214" name="Oval 13"/>
          <p:cNvSpPr>
            <a:spLocks noChangeArrowheads="1"/>
          </p:cNvSpPr>
          <p:nvPr/>
        </p:nvSpPr>
        <p:spPr bwMode="auto">
          <a:xfrm>
            <a:off x="5842000" y="308610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1215" name="Line 14"/>
          <p:cNvSpPr>
            <a:spLocks noChangeShapeType="1"/>
          </p:cNvSpPr>
          <p:nvPr/>
        </p:nvSpPr>
        <p:spPr bwMode="auto">
          <a:xfrm>
            <a:off x="533400" y="3429000"/>
            <a:ext cx="0" cy="10668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51216" name="Text Box 15"/>
          <p:cNvSpPr txBox="1">
            <a:spLocks noChangeArrowheads="1"/>
          </p:cNvSpPr>
          <p:nvPr/>
        </p:nvSpPr>
        <p:spPr bwMode="auto">
          <a:xfrm>
            <a:off x="268288" y="2722563"/>
            <a:ext cx="493712" cy="579437"/>
          </a:xfrm>
          <a:prstGeom prst="rect">
            <a:avLst/>
          </a:prstGeom>
          <a:noFill/>
          <a:ln w="9525">
            <a:noFill/>
            <a:miter lim="800000"/>
            <a:headEnd/>
            <a:tailEnd/>
          </a:ln>
        </p:spPr>
        <p:txBody>
          <a:bodyPr wrap="none">
            <a:prstTxWarp prst="textNoShape">
              <a:avLst/>
            </a:prstTxWarp>
            <a:spAutoFit/>
          </a:bodyPr>
          <a:lstStyle/>
          <a:p>
            <a:r>
              <a:rPr lang="en-US" altLang="ja-JP" sz="3200">
                <a:latin typeface="Symbol" charset="2"/>
              </a:rPr>
              <a:t>F</a:t>
            </a:r>
          </a:p>
        </p:txBody>
      </p:sp>
      <p:sp>
        <p:nvSpPr>
          <p:cNvPr id="51217" name="Oval 16" descr="Horizontal brick"/>
          <p:cNvSpPr>
            <a:spLocks noChangeArrowheads="1"/>
          </p:cNvSpPr>
          <p:nvPr/>
        </p:nvSpPr>
        <p:spPr bwMode="auto">
          <a:xfrm>
            <a:off x="6553200" y="4343400"/>
            <a:ext cx="228600" cy="228600"/>
          </a:xfrm>
          <a:prstGeom prst="ellipse">
            <a:avLst/>
          </a:prstGeom>
          <a:pattFill prst="horzBrick">
            <a:fgClr>
              <a:schemeClr val="accent1"/>
            </a:fgClr>
            <a:bgClr>
              <a:schemeClr val="bg1"/>
            </a:bgClr>
          </a:patt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1218" name="Oval 17"/>
          <p:cNvSpPr>
            <a:spLocks noChangeArrowheads="1"/>
          </p:cNvSpPr>
          <p:nvPr/>
        </p:nvSpPr>
        <p:spPr bwMode="auto">
          <a:xfrm>
            <a:off x="2286000" y="311150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1219" name="Freeform 19"/>
          <p:cNvSpPr>
            <a:spLocks/>
          </p:cNvSpPr>
          <p:nvPr/>
        </p:nvSpPr>
        <p:spPr bwMode="auto">
          <a:xfrm>
            <a:off x="2514600" y="2489200"/>
            <a:ext cx="3429000" cy="558800"/>
          </a:xfrm>
          <a:custGeom>
            <a:avLst/>
            <a:gdLst>
              <a:gd name="T0" fmla="*/ 0 w 2160"/>
              <a:gd name="T1" fmla="*/ 2147483647 h 352"/>
              <a:gd name="T2" fmla="*/ 2147483647 w 2160"/>
              <a:gd name="T3" fmla="*/ 2147483647 h 352"/>
              <a:gd name="T4" fmla="*/ 2147483647 w 2160"/>
              <a:gd name="T5" fmla="*/ 2147483647 h 352"/>
              <a:gd name="T6" fmla="*/ 2147483647 w 2160"/>
              <a:gd name="T7" fmla="*/ 2147483647 h 352"/>
              <a:gd name="T8" fmla="*/ 2147483647 w 2160"/>
              <a:gd name="T9" fmla="*/ 2147483647 h 352"/>
              <a:gd name="T10" fmla="*/ 0 60000 65536"/>
              <a:gd name="T11" fmla="*/ 0 60000 65536"/>
              <a:gd name="T12" fmla="*/ 0 60000 65536"/>
              <a:gd name="T13" fmla="*/ 0 60000 65536"/>
              <a:gd name="T14" fmla="*/ 0 60000 65536"/>
              <a:gd name="T15" fmla="*/ 0 w 2160"/>
              <a:gd name="T16" fmla="*/ 0 h 352"/>
              <a:gd name="T17" fmla="*/ 2160 w 2160"/>
              <a:gd name="T18" fmla="*/ 352 h 352"/>
            </a:gdLst>
            <a:ahLst/>
            <a:cxnLst>
              <a:cxn ang="T10">
                <a:pos x="T0" y="T1"/>
              </a:cxn>
              <a:cxn ang="T11">
                <a:pos x="T2" y="T3"/>
              </a:cxn>
              <a:cxn ang="T12">
                <a:pos x="T4" y="T5"/>
              </a:cxn>
              <a:cxn ang="T13">
                <a:pos x="T6" y="T7"/>
              </a:cxn>
              <a:cxn ang="T14">
                <a:pos x="T8" y="T9"/>
              </a:cxn>
            </a:cxnLst>
            <a:rect l="T15" t="T16" r="T17" b="T18"/>
            <a:pathLst>
              <a:path w="2160" h="352">
                <a:moveTo>
                  <a:pt x="0" y="352"/>
                </a:moveTo>
                <a:cubicBezTo>
                  <a:pt x="236" y="259"/>
                  <a:pt x="472" y="167"/>
                  <a:pt x="720" y="112"/>
                </a:cubicBezTo>
                <a:cubicBezTo>
                  <a:pt x="967" y="56"/>
                  <a:pt x="1272" y="0"/>
                  <a:pt x="1488" y="16"/>
                </a:cubicBezTo>
                <a:cubicBezTo>
                  <a:pt x="1703" y="31"/>
                  <a:pt x="1904" y="152"/>
                  <a:pt x="2016" y="208"/>
                </a:cubicBezTo>
                <a:cubicBezTo>
                  <a:pt x="2127" y="263"/>
                  <a:pt x="2143" y="307"/>
                  <a:pt x="2160" y="352"/>
                </a:cubicBezTo>
              </a:path>
            </a:pathLst>
          </a:custGeom>
          <a:noFill/>
          <a:ln w="38100">
            <a:solidFill>
              <a:srgbClr val="FF0000"/>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1220" name="Text Box 20"/>
          <p:cNvSpPr txBox="1">
            <a:spLocks noChangeArrowheads="1"/>
          </p:cNvSpPr>
          <p:nvPr/>
        </p:nvSpPr>
        <p:spPr bwMode="auto">
          <a:xfrm>
            <a:off x="3184525" y="2027238"/>
            <a:ext cx="954308" cy="584776"/>
          </a:xfrm>
          <a:prstGeom prst="rect">
            <a:avLst/>
          </a:prstGeom>
          <a:noFill/>
          <a:ln w="9525">
            <a:noFill/>
            <a:miter lim="800000"/>
            <a:headEnd/>
            <a:tailEnd/>
          </a:ln>
        </p:spPr>
        <p:txBody>
          <a:bodyPr wrap="none">
            <a:prstTxWarp prst="textNoShape">
              <a:avLst/>
            </a:prstTxWarp>
            <a:spAutoFit/>
          </a:bodyPr>
          <a:lstStyle/>
          <a:p>
            <a:r>
              <a:rPr lang="en-US" altLang="ja-JP" sz="3200" dirty="0" err="1">
                <a:solidFill>
                  <a:srgbClr val="FF0000"/>
                </a:solidFill>
                <a:latin typeface="Cambria"/>
              </a:rPr>
              <a:t>diad</a:t>
            </a:r>
            <a:endParaRPr lang="en-US" altLang="ja-JP" sz="3200" dirty="0">
              <a:solidFill>
                <a:srgbClr val="FF0000"/>
              </a:solidFill>
              <a:latin typeface="Cambria"/>
            </a:endParaRPr>
          </a:p>
        </p:txBody>
      </p:sp>
      <p:sp>
        <p:nvSpPr>
          <p:cNvPr id="51221" name="Text Box 22"/>
          <p:cNvSpPr txBox="1">
            <a:spLocks noChangeArrowheads="1"/>
          </p:cNvSpPr>
          <p:nvPr/>
        </p:nvSpPr>
        <p:spPr bwMode="auto">
          <a:xfrm>
            <a:off x="6780213" y="3429000"/>
            <a:ext cx="1548621" cy="584776"/>
          </a:xfrm>
          <a:prstGeom prst="rect">
            <a:avLst/>
          </a:prstGeom>
          <a:noFill/>
          <a:ln w="9525">
            <a:noFill/>
            <a:miter lim="800000"/>
            <a:headEnd/>
            <a:tailEnd/>
          </a:ln>
        </p:spPr>
        <p:txBody>
          <a:bodyPr wrap="none">
            <a:prstTxWarp prst="textNoShape">
              <a:avLst/>
            </a:prstTxWarp>
            <a:spAutoFit/>
          </a:bodyPr>
          <a:lstStyle/>
          <a:p>
            <a:r>
              <a:rPr lang="en-US" altLang="ja-JP" sz="3200" dirty="0">
                <a:solidFill>
                  <a:schemeClr val="accent2"/>
                </a:solidFill>
                <a:latin typeface="Cambria"/>
              </a:rPr>
              <a:t>‘mirror’</a:t>
            </a:r>
          </a:p>
        </p:txBody>
      </p:sp>
      <p:sp>
        <p:nvSpPr>
          <p:cNvPr id="51222" name="Freeform 23"/>
          <p:cNvSpPr>
            <a:spLocks/>
          </p:cNvSpPr>
          <p:nvPr/>
        </p:nvSpPr>
        <p:spPr bwMode="auto">
          <a:xfrm>
            <a:off x="1612900" y="2476500"/>
            <a:ext cx="7135813" cy="3960813"/>
          </a:xfrm>
          <a:custGeom>
            <a:avLst/>
            <a:gdLst>
              <a:gd name="T0" fmla="*/ 2147483647 w 4495"/>
              <a:gd name="T1" fmla="*/ 2147483647 h 2495"/>
              <a:gd name="T2" fmla="*/ 2147483647 w 4495"/>
              <a:gd name="T3" fmla="*/ 2147483647 h 2495"/>
              <a:gd name="T4" fmla="*/ 2147483647 w 4495"/>
              <a:gd name="T5" fmla="*/ 2147483647 h 2495"/>
              <a:gd name="T6" fmla="*/ 2147483647 w 4495"/>
              <a:gd name="T7" fmla="*/ 2147483647 h 2495"/>
              <a:gd name="T8" fmla="*/ 2147483647 w 4495"/>
              <a:gd name="T9" fmla="*/ 2147483647 h 2495"/>
              <a:gd name="T10" fmla="*/ 2147483647 w 4495"/>
              <a:gd name="T11" fmla="*/ 2147483647 h 2495"/>
              <a:gd name="T12" fmla="*/ 2147483647 w 4495"/>
              <a:gd name="T13" fmla="*/ 2147483647 h 2495"/>
              <a:gd name="T14" fmla="*/ 2147483647 w 4495"/>
              <a:gd name="T15" fmla="*/ 2147483647 h 2495"/>
              <a:gd name="T16" fmla="*/ 2147483647 w 4495"/>
              <a:gd name="T17" fmla="*/ 2147483647 h 2495"/>
              <a:gd name="T18" fmla="*/ 2147483647 w 4495"/>
              <a:gd name="T19" fmla="*/ 2147483647 h 2495"/>
              <a:gd name="T20" fmla="*/ 2147483647 w 4495"/>
              <a:gd name="T21" fmla="*/ 2147483647 h 24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95"/>
              <a:gd name="T34" fmla="*/ 0 h 2495"/>
              <a:gd name="T35" fmla="*/ 4495 w 4495"/>
              <a:gd name="T36" fmla="*/ 2495 h 24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95" h="2495">
                <a:moveTo>
                  <a:pt x="2824" y="312"/>
                </a:moveTo>
                <a:cubicBezTo>
                  <a:pt x="3004" y="208"/>
                  <a:pt x="3184" y="104"/>
                  <a:pt x="3400" y="72"/>
                </a:cubicBezTo>
                <a:cubicBezTo>
                  <a:pt x="3616" y="40"/>
                  <a:pt x="3952" y="0"/>
                  <a:pt x="4120" y="120"/>
                </a:cubicBezTo>
                <a:cubicBezTo>
                  <a:pt x="4287" y="239"/>
                  <a:pt x="4368" y="584"/>
                  <a:pt x="4408" y="792"/>
                </a:cubicBezTo>
                <a:cubicBezTo>
                  <a:pt x="4447" y="999"/>
                  <a:pt x="4495" y="1152"/>
                  <a:pt x="4360" y="1368"/>
                </a:cubicBezTo>
                <a:cubicBezTo>
                  <a:pt x="4224" y="1583"/>
                  <a:pt x="4032" y="1904"/>
                  <a:pt x="3592" y="2088"/>
                </a:cubicBezTo>
                <a:cubicBezTo>
                  <a:pt x="3152" y="2272"/>
                  <a:pt x="2223" y="2448"/>
                  <a:pt x="1720" y="2472"/>
                </a:cubicBezTo>
                <a:cubicBezTo>
                  <a:pt x="1216" y="2495"/>
                  <a:pt x="839" y="2335"/>
                  <a:pt x="568" y="2232"/>
                </a:cubicBezTo>
                <a:cubicBezTo>
                  <a:pt x="296" y="2128"/>
                  <a:pt x="175" y="2039"/>
                  <a:pt x="88" y="1848"/>
                </a:cubicBezTo>
                <a:cubicBezTo>
                  <a:pt x="0" y="1656"/>
                  <a:pt x="0" y="1287"/>
                  <a:pt x="40" y="1080"/>
                </a:cubicBezTo>
                <a:cubicBezTo>
                  <a:pt x="79" y="872"/>
                  <a:pt x="203" y="736"/>
                  <a:pt x="328" y="600"/>
                </a:cubicBezTo>
              </a:path>
            </a:pathLst>
          </a:custGeom>
          <a:noFill/>
          <a:ln w="38100">
            <a:solidFill>
              <a:srgbClr val="FF0000"/>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1223" name="Freeform 24"/>
          <p:cNvSpPr>
            <a:spLocks/>
          </p:cNvSpPr>
          <p:nvPr/>
        </p:nvSpPr>
        <p:spPr bwMode="auto">
          <a:xfrm rot="-6211270">
            <a:off x="2362200" y="3505200"/>
            <a:ext cx="1219200" cy="457200"/>
          </a:xfrm>
          <a:custGeom>
            <a:avLst/>
            <a:gdLst>
              <a:gd name="T0" fmla="*/ 0 w 384"/>
              <a:gd name="T1" fmla="*/ 2147483647 h 103"/>
              <a:gd name="T2" fmla="*/ 2147483647 w 384"/>
              <a:gd name="T3" fmla="*/ 2147483647 h 103"/>
              <a:gd name="T4" fmla="*/ 2147483647 w 384"/>
              <a:gd name="T5" fmla="*/ 0 h 103"/>
              <a:gd name="T6" fmla="*/ 0 60000 65536"/>
              <a:gd name="T7" fmla="*/ 0 60000 65536"/>
              <a:gd name="T8" fmla="*/ 0 60000 65536"/>
              <a:gd name="T9" fmla="*/ 0 w 384"/>
              <a:gd name="T10" fmla="*/ 0 h 103"/>
              <a:gd name="T11" fmla="*/ 384 w 384"/>
              <a:gd name="T12" fmla="*/ 103 h 103"/>
            </a:gdLst>
            <a:ahLst/>
            <a:cxnLst>
              <a:cxn ang="T6">
                <a:pos x="T0" y="T1"/>
              </a:cxn>
              <a:cxn ang="T7">
                <a:pos x="T2" y="T3"/>
              </a:cxn>
              <a:cxn ang="T8">
                <a:pos x="T4" y="T5"/>
              </a:cxn>
            </a:cxnLst>
            <a:rect l="T9" t="T10" r="T11" b="T12"/>
            <a:pathLst>
              <a:path w="384" h="103">
                <a:moveTo>
                  <a:pt x="0" y="48"/>
                </a:moveTo>
                <a:cubicBezTo>
                  <a:pt x="64" y="75"/>
                  <a:pt x="128" y="103"/>
                  <a:pt x="192" y="96"/>
                </a:cubicBezTo>
                <a:cubicBezTo>
                  <a:pt x="255" y="88"/>
                  <a:pt x="352" y="16"/>
                  <a:pt x="384" y="0"/>
                </a:cubicBezTo>
              </a:path>
            </a:pathLst>
          </a:custGeom>
          <a:noFill/>
          <a:ln w="38100">
            <a:solidFill>
              <a:schemeClr val="accent2"/>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1224" name="Text Box 25"/>
          <p:cNvSpPr txBox="1">
            <a:spLocks noChangeArrowheads="1"/>
          </p:cNvSpPr>
          <p:nvPr/>
        </p:nvSpPr>
        <p:spPr bwMode="auto">
          <a:xfrm>
            <a:off x="3275013" y="3429000"/>
            <a:ext cx="1548621" cy="584776"/>
          </a:xfrm>
          <a:prstGeom prst="rect">
            <a:avLst/>
          </a:prstGeom>
          <a:noFill/>
          <a:ln w="9525">
            <a:noFill/>
            <a:miter lim="800000"/>
            <a:headEnd/>
            <a:tailEnd/>
          </a:ln>
        </p:spPr>
        <p:txBody>
          <a:bodyPr wrap="none">
            <a:prstTxWarp prst="textNoShape">
              <a:avLst/>
            </a:prstTxWarp>
            <a:spAutoFit/>
          </a:bodyPr>
          <a:lstStyle/>
          <a:p>
            <a:r>
              <a:rPr lang="en-US" altLang="ja-JP" sz="3200" dirty="0">
                <a:solidFill>
                  <a:schemeClr val="accent2"/>
                </a:solidFill>
                <a:latin typeface="Cambria"/>
              </a:rPr>
              <a:t>‘mirror’</a:t>
            </a:r>
          </a:p>
        </p:txBody>
      </p:sp>
      <p:sp>
        <p:nvSpPr>
          <p:cNvPr id="51225" name="Freeform 26"/>
          <p:cNvSpPr>
            <a:spLocks/>
          </p:cNvSpPr>
          <p:nvPr/>
        </p:nvSpPr>
        <p:spPr bwMode="auto">
          <a:xfrm rot="-6211270">
            <a:off x="5867400" y="3505200"/>
            <a:ext cx="1219200" cy="457200"/>
          </a:xfrm>
          <a:custGeom>
            <a:avLst/>
            <a:gdLst>
              <a:gd name="T0" fmla="*/ 0 w 384"/>
              <a:gd name="T1" fmla="*/ 2147483647 h 103"/>
              <a:gd name="T2" fmla="*/ 2147483647 w 384"/>
              <a:gd name="T3" fmla="*/ 2147483647 h 103"/>
              <a:gd name="T4" fmla="*/ 2147483647 w 384"/>
              <a:gd name="T5" fmla="*/ 0 h 103"/>
              <a:gd name="T6" fmla="*/ 0 60000 65536"/>
              <a:gd name="T7" fmla="*/ 0 60000 65536"/>
              <a:gd name="T8" fmla="*/ 0 60000 65536"/>
              <a:gd name="T9" fmla="*/ 0 w 384"/>
              <a:gd name="T10" fmla="*/ 0 h 103"/>
              <a:gd name="T11" fmla="*/ 384 w 384"/>
              <a:gd name="T12" fmla="*/ 103 h 103"/>
            </a:gdLst>
            <a:ahLst/>
            <a:cxnLst>
              <a:cxn ang="T6">
                <a:pos x="T0" y="T1"/>
              </a:cxn>
              <a:cxn ang="T7">
                <a:pos x="T2" y="T3"/>
              </a:cxn>
              <a:cxn ang="T8">
                <a:pos x="T4" y="T5"/>
              </a:cxn>
            </a:cxnLst>
            <a:rect l="T9" t="T10" r="T11" b="T12"/>
            <a:pathLst>
              <a:path w="384" h="103">
                <a:moveTo>
                  <a:pt x="0" y="48"/>
                </a:moveTo>
                <a:cubicBezTo>
                  <a:pt x="64" y="75"/>
                  <a:pt x="128" y="103"/>
                  <a:pt x="192" y="96"/>
                </a:cubicBezTo>
                <a:cubicBezTo>
                  <a:pt x="255" y="88"/>
                  <a:pt x="352" y="16"/>
                  <a:pt x="384" y="0"/>
                </a:cubicBezTo>
              </a:path>
            </a:pathLst>
          </a:custGeom>
          <a:noFill/>
          <a:ln w="38100">
            <a:solidFill>
              <a:schemeClr val="accent2"/>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1226" name="Text Box 27"/>
          <p:cNvSpPr txBox="1">
            <a:spLocks noChangeArrowheads="1"/>
          </p:cNvSpPr>
          <p:nvPr/>
        </p:nvSpPr>
        <p:spPr bwMode="auto">
          <a:xfrm>
            <a:off x="2209800" y="4953000"/>
            <a:ext cx="5917004" cy="584776"/>
          </a:xfrm>
          <a:prstGeom prst="rect">
            <a:avLst/>
          </a:prstGeom>
          <a:noFill/>
          <a:ln w="9525">
            <a:noFill/>
            <a:miter lim="800000"/>
            <a:headEnd/>
            <a:tailEnd/>
          </a:ln>
        </p:spPr>
        <p:txBody>
          <a:bodyPr wrap="none">
            <a:prstTxWarp prst="textNoShape">
              <a:avLst/>
            </a:prstTxWarp>
            <a:spAutoFit/>
          </a:bodyPr>
          <a:lstStyle/>
          <a:p>
            <a:r>
              <a:rPr lang="en-US" altLang="ja-JP" sz="3200" dirty="0">
                <a:solidFill>
                  <a:schemeClr val="accent2"/>
                </a:solidFill>
                <a:latin typeface="Cambria"/>
              </a:rPr>
              <a:t>2-fold screw axis changes </a:t>
            </a:r>
            <a:r>
              <a:rPr lang="en-US" altLang="ja-JP" sz="3200" i="1" dirty="0">
                <a:solidFill>
                  <a:schemeClr val="accent2"/>
                </a:solidFill>
                <a:latin typeface="Symbol" charset="2"/>
              </a:rPr>
              <a:t>f</a:t>
            </a:r>
            <a:r>
              <a:rPr lang="en-US" altLang="ja-JP" sz="3200" i="1" baseline="-25000" dirty="0">
                <a:solidFill>
                  <a:schemeClr val="accent2"/>
                </a:solidFill>
                <a:latin typeface="Cambria"/>
              </a:rPr>
              <a:t>2</a:t>
            </a:r>
            <a:r>
              <a:rPr lang="en-US" altLang="ja-JP" sz="3200" baseline="-25000" dirty="0">
                <a:solidFill>
                  <a:schemeClr val="accent2"/>
                </a:solidFill>
                <a:latin typeface="Cambria"/>
              </a:rPr>
              <a:t> </a:t>
            </a:r>
            <a:r>
              <a:rPr lang="en-US" altLang="ja-JP" sz="3200" dirty="0">
                <a:solidFill>
                  <a:schemeClr val="accent2"/>
                </a:solidFill>
                <a:latin typeface="Cambria"/>
              </a:rPr>
              <a:t>by π </a:t>
            </a:r>
          </a:p>
        </p:txBody>
      </p:sp>
      <p:sp>
        <p:nvSpPr>
          <p:cNvPr id="51227" name="Text Box 28"/>
          <p:cNvSpPr txBox="1">
            <a:spLocks noChangeArrowheads="1"/>
          </p:cNvSpPr>
          <p:nvPr/>
        </p:nvSpPr>
        <p:spPr bwMode="auto">
          <a:xfrm>
            <a:off x="0" y="4906963"/>
            <a:ext cx="1753137" cy="584776"/>
          </a:xfrm>
          <a:prstGeom prst="rect">
            <a:avLst/>
          </a:prstGeom>
          <a:noFill/>
          <a:ln w="9525">
            <a:noFill/>
            <a:miter lim="800000"/>
            <a:headEnd/>
            <a:tailEnd/>
          </a:ln>
        </p:spPr>
        <p:txBody>
          <a:bodyPr wrap="none">
            <a:prstTxWarp prst="textNoShape">
              <a:avLst/>
            </a:prstTxWarp>
            <a:spAutoFit/>
          </a:bodyPr>
          <a:lstStyle/>
          <a:p>
            <a:r>
              <a:rPr lang="en-US" altLang="ja-JP" sz="3200" i="1" dirty="0">
                <a:latin typeface="Symbol" charset="2"/>
              </a:rPr>
              <a:t></a:t>
            </a:r>
            <a:r>
              <a:rPr lang="en-US" altLang="ja-JP" sz="3200" baseline="-25000" dirty="0">
                <a:latin typeface="Cambria"/>
              </a:rPr>
              <a:t> </a:t>
            </a:r>
            <a:r>
              <a:rPr lang="en-US" altLang="ja-JP" sz="3200" dirty="0">
                <a:latin typeface="Cambria"/>
              </a:rPr>
              <a:t>= 180°</a:t>
            </a:r>
          </a:p>
        </p:txBody>
      </p:sp>
      <p:sp>
        <p:nvSpPr>
          <p:cNvPr id="51228" name="Text Box 29"/>
          <p:cNvSpPr txBox="1">
            <a:spLocks noChangeArrowheads="1"/>
          </p:cNvSpPr>
          <p:nvPr/>
        </p:nvSpPr>
        <p:spPr bwMode="auto">
          <a:xfrm>
            <a:off x="746125" y="5830888"/>
            <a:ext cx="8093075" cy="915987"/>
          </a:xfrm>
          <a:prstGeom prst="rect">
            <a:avLst/>
          </a:prstGeom>
          <a:noFill/>
          <a:ln w="9525">
            <a:noFill/>
            <a:miter lim="800000"/>
            <a:headEnd/>
            <a:tailEnd/>
          </a:ln>
        </p:spPr>
        <p:txBody>
          <a:bodyPr>
            <a:prstTxWarp prst="textNoShape">
              <a:avLst/>
            </a:prstTxWarp>
            <a:spAutoFit/>
          </a:bodyPr>
          <a:lstStyle/>
          <a:p>
            <a:r>
              <a:rPr lang="en-US" altLang="ja-JP" sz="1800" dirty="0">
                <a:latin typeface="Calibri"/>
              </a:rPr>
              <a:t>Note:  this slide illustrates how the set of 3 </a:t>
            </a:r>
            <a:r>
              <a:rPr lang="en-US" altLang="ja-JP" sz="1800" dirty="0" err="1">
                <a:latin typeface="Calibri"/>
              </a:rPr>
              <a:t>diads</a:t>
            </a:r>
            <a:r>
              <a:rPr lang="en-US" altLang="ja-JP" sz="1800" dirty="0">
                <a:latin typeface="Calibri"/>
              </a:rPr>
              <a:t> (+ identity) in sample space operate on a given point.  The relationship labeled as ‘mirror’ is really a </a:t>
            </a:r>
            <a:r>
              <a:rPr lang="en-US" altLang="ja-JP" sz="1800" dirty="0" err="1">
                <a:latin typeface="Calibri"/>
              </a:rPr>
              <a:t>diad</a:t>
            </a:r>
            <a:r>
              <a:rPr lang="en-US" altLang="ja-JP" sz="1800" dirty="0">
                <a:latin typeface="Calibri"/>
              </a:rPr>
              <a:t> that acts like a 2-fold screw axis in Euler space.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2"/>
          </p:nvPr>
        </p:nvSpPr>
        <p:spPr>
          <a:noFill/>
        </p:spPr>
        <p:txBody>
          <a:bodyPr/>
          <a:lstStyle/>
          <a:p>
            <a:fld id="{FF3AB80A-30CC-AF41-AB20-1DEA6CF88677}" type="slidenum">
              <a:rPr lang="en-US" altLang="ja-JP" smtClean="0"/>
              <a:pPr/>
              <a:t>34</a:t>
            </a:fld>
            <a:endParaRPr lang="en-US" altLang="ja-JP" smtClean="0"/>
          </a:p>
        </p:txBody>
      </p:sp>
      <p:sp>
        <p:nvSpPr>
          <p:cNvPr id="55298" name="Rectangle 2"/>
          <p:cNvSpPr>
            <a:spLocks noGrp="1" noChangeArrowheads="1"/>
          </p:cNvSpPr>
          <p:nvPr>
            <p:ph type="title"/>
          </p:nvPr>
        </p:nvSpPr>
        <p:spPr>
          <a:xfrm>
            <a:off x="685800" y="152400"/>
            <a:ext cx="7772400" cy="1143000"/>
          </a:xfrm>
        </p:spPr>
        <p:txBody>
          <a:bodyPr/>
          <a:lstStyle/>
          <a:p>
            <a:pPr>
              <a:defRPr/>
            </a:pPr>
            <a:r>
              <a:rPr lang="en-US">
                <a:ea typeface="+mj-ea"/>
                <a:cs typeface="+mj-cs"/>
              </a:rPr>
              <a:t>Sample symmetry, detail</a:t>
            </a:r>
          </a:p>
        </p:txBody>
      </p:sp>
      <p:pic>
        <p:nvPicPr>
          <p:cNvPr id="53252" name="Picture 3"/>
          <p:cNvPicPr>
            <a:picLocks noChangeAspect="1" noChangeArrowheads="1"/>
          </p:cNvPicPr>
          <p:nvPr/>
        </p:nvPicPr>
        <p:blipFill>
          <a:blip r:embed="rId3"/>
          <a:srcRect/>
          <a:stretch>
            <a:fillRect/>
          </a:stretch>
        </p:blipFill>
        <p:spPr bwMode="auto">
          <a:xfrm>
            <a:off x="533400" y="1219200"/>
            <a:ext cx="8077200" cy="4962525"/>
          </a:xfrm>
          <a:prstGeom prst="rect">
            <a:avLst/>
          </a:prstGeom>
          <a:noFill/>
          <a:ln w="9525">
            <a:noFill/>
            <a:miter lim="800000"/>
            <a:headEnd/>
            <a:tailEnd/>
          </a:ln>
        </p:spPr>
      </p:pic>
      <p:sp>
        <p:nvSpPr>
          <p:cNvPr id="53253" name="Text Box 4"/>
          <p:cNvSpPr txBox="1">
            <a:spLocks noChangeArrowheads="1"/>
          </p:cNvSpPr>
          <p:nvPr/>
        </p:nvSpPr>
        <p:spPr bwMode="auto">
          <a:xfrm>
            <a:off x="441325" y="6224588"/>
            <a:ext cx="6813547" cy="369332"/>
          </a:xfrm>
          <a:prstGeom prst="rect">
            <a:avLst/>
          </a:prstGeom>
          <a:noFill/>
          <a:ln w="9525">
            <a:noFill/>
            <a:miter lim="800000"/>
            <a:headEnd/>
            <a:tailEnd/>
          </a:ln>
        </p:spPr>
        <p:txBody>
          <a:bodyPr wrap="none">
            <a:prstTxWarp prst="textNoShape">
              <a:avLst/>
            </a:prstTxWarp>
            <a:spAutoFit/>
          </a:bodyPr>
          <a:lstStyle/>
          <a:p>
            <a:r>
              <a:rPr lang="en-US" altLang="ja-JP" sz="1800" dirty="0">
                <a:latin typeface="Cambria"/>
              </a:rPr>
              <a:t>Tables for Texture Analysis of Cubic Crystals, Springer </a:t>
            </a:r>
            <a:r>
              <a:rPr lang="en-US" altLang="ja-JP" sz="1800" dirty="0" err="1">
                <a:latin typeface="Cambria"/>
              </a:rPr>
              <a:t>Verlag</a:t>
            </a:r>
            <a:r>
              <a:rPr lang="en-US" altLang="ja-JP" sz="1800" dirty="0">
                <a:latin typeface="Cambria"/>
              </a:rPr>
              <a:t>, 1978</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2"/>
          </p:nvPr>
        </p:nvSpPr>
        <p:spPr>
          <a:noFill/>
        </p:spPr>
        <p:txBody>
          <a:bodyPr/>
          <a:lstStyle/>
          <a:p>
            <a:fld id="{1C85385F-4FC7-DF40-93AD-FB3F7E136AC4}" type="slidenum">
              <a:rPr lang="en-US" altLang="ja-JP" smtClean="0"/>
              <a:pPr/>
              <a:t>35</a:t>
            </a:fld>
            <a:endParaRPr lang="en-US" altLang="ja-JP" smtClean="0"/>
          </a:p>
        </p:txBody>
      </p:sp>
      <p:sp>
        <p:nvSpPr>
          <p:cNvPr id="40962" name="Rectangle 2"/>
          <p:cNvSpPr>
            <a:spLocks noGrp="1" noChangeArrowheads="1"/>
          </p:cNvSpPr>
          <p:nvPr>
            <p:ph type="title"/>
          </p:nvPr>
        </p:nvSpPr>
        <p:spPr>
          <a:xfrm>
            <a:off x="762000" y="152400"/>
            <a:ext cx="7772400" cy="1143000"/>
          </a:xfrm>
        </p:spPr>
        <p:txBody>
          <a:bodyPr/>
          <a:lstStyle/>
          <a:p>
            <a:pPr>
              <a:defRPr/>
            </a:pPr>
            <a:r>
              <a:rPr lang="en-US" dirty="0">
                <a:ea typeface="+mj-ea"/>
                <a:cs typeface="+mj-cs"/>
              </a:rPr>
              <a:t>Crystal Symmetry Relationships (432) in Euler Space</a:t>
            </a:r>
          </a:p>
        </p:txBody>
      </p:sp>
      <p:sp>
        <p:nvSpPr>
          <p:cNvPr id="55300" name="Rectangle 3"/>
          <p:cNvSpPr>
            <a:spLocks noChangeArrowheads="1"/>
          </p:cNvSpPr>
          <p:nvPr/>
        </p:nvSpPr>
        <p:spPr bwMode="auto">
          <a:xfrm>
            <a:off x="914400" y="2743200"/>
            <a:ext cx="7086600" cy="3200400"/>
          </a:xfrm>
          <a:prstGeom prst="rect">
            <a:avLst/>
          </a:prstGeom>
          <a:no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55301" name="Line 4"/>
          <p:cNvSpPr>
            <a:spLocks noChangeShapeType="1"/>
          </p:cNvSpPr>
          <p:nvPr/>
        </p:nvSpPr>
        <p:spPr bwMode="auto">
          <a:xfrm>
            <a:off x="4572000" y="2743200"/>
            <a:ext cx="0" cy="20574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55302" name="Line 5"/>
          <p:cNvSpPr>
            <a:spLocks noChangeShapeType="1"/>
          </p:cNvSpPr>
          <p:nvPr/>
        </p:nvSpPr>
        <p:spPr bwMode="auto">
          <a:xfrm>
            <a:off x="6324600" y="2743200"/>
            <a:ext cx="0" cy="20574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55303" name="Line 6"/>
          <p:cNvSpPr>
            <a:spLocks noChangeShapeType="1"/>
          </p:cNvSpPr>
          <p:nvPr/>
        </p:nvSpPr>
        <p:spPr bwMode="auto">
          <a:xfrm>
            <a:off x="2743200" y="2743200"/>
            <a:ext cx="0" cy="20574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55304" name="Text Box 7"/>
          <p:cNvSpPr txBox="1">
            <a:spLocks noChangeArrowheads="1"/>
          </p:cNvSpPr>
          <p:nvPr/>
        </p:nvSpPr>
        <p:spPr bwMode="auto">
          <a:xfrm>
            <a:off x="431800" y="2087563"/>
            <a:ext cx="1255297" cy="584776"/>
          </a:xfrm>
          <a:prstGeom prst="rect">
            <a:avLst/>
          </a:prstGeom>
          <a:noFill/>
          <a:ln w="9525">
            <a:noFill/>
            <a:miter lim="800000"/>
            <a:headEnd/>
            <a:tailEnd/>
          </a:ln>
        </p:spPr>
        <p:txBody>
          <a:bodyPr wrap="none">
            <a:prstTxWarp prst="textNoShape">
              <a:avLst/>
            </a:prstTxWarp>
            <a:spAutoFit/>
          </a:bodyPr>
          <a:lstStyle/>
          <a:p>
            <a:r>
              <a:rPr lang="en-US" altLang="ja-JP" sz="3200" i="1" dirty="0">
                <a:latin typeface="Symbol" charset="2"/>
              </a:rPr>
              <a:t>f</a:t>
            </a:r>
            <a:r>
              <a:rPr lang="en-US" altLang="ja-JP" sz="3200" i="1" baseline="-25000" dirty="0">
                <a:latin typeface="Cambria"/>
              </a:rPr>
              <a:t>2</a:t>
            </a:r>
            <a:r>
              <a:rPr lang="en-US" altLang="ja-JP" sz="3200" i="1" dirty="0">
                <a:latin typeface="Cambria"/>
              </a:rPr>
              <a:t>=0°</a:t>
            </a:r>
          </a:p>
        </p:txBody>
      </p:sp>
      <p:sp>
        <p:nvSpPr>
          <p:cNvPr id="55305" name="Text Box 8"/>
          <p:cNvSpPr txBox="1">
            <a:spLocks noChangeArrowheads="1"/>
          </p:cNvSpPr>
          <p:nvPr/>
        </p:nvSpPr>
        <p:spPr bwMode="auto">
          <a:xfrm>
            <a:off x="4191000" y="1935163"/>
            <a:ext cx="1020432"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180°</a:t>
            </a:r>
          </a:p>
        </p:txBody>
      </p:sp>
      <p:sp>
        <p:nvSpPr>
          <p:cNvPr id="55306" name="Text Box 9"/>
          <p:cNvSpPr txBox="1">
            <a:spLocks noChangeArrowheads="1"/>
          </p:cNvSpPr>
          <p:nvPr/>
        </p:nvSpPr>
        <p:spPr bwMode="auto">
          <a:xfrm>
            <a:off x="5867400" y="1935163"/>
            <a:ext cx="1020432"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270°</a:t>
            </a:r>
          </a:p>
        </p:txBody>
      </p:sp>
      <p:sp>
        <p:nvSpPr>
          <p:cNvPr id="55307" name="Text Box 10"/>
          <p:cNvSpPr txBox="1">
            <a:spLocks noChangeArrowheads="1"/>
          </p:cNvSpPr>
          <p:nvPr/>
        </p:nvSpPr>
        <p:spPr bwMode="auto">
          <a:xfrm>
            <a:off x="7620000" y="1905000"/>
            <a:ext cx="1020432"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360°</a:t>
            </a:r>
          </a:p>
        </p:txBody>
      </p:sp>
      <p:sp>
        <p:nvSpPr>
          <p:cNvPr id="55308" name="Text Box 11"/>
          <p:cNvSpPr txBox="1">
            <a:spLocks noChangeArrowheads="1"/>
          </p:cNvSpPr>
          <p:nvPr/>
        </p:nvSpPr>
        <p:spPr bwMode="auto">
          <a:xfrm>
            <a:off x="2362200" y="1981200"/>
            <a:ext cx="793206"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90°</a:t>
            </a:r>
          </a:p>
        </p:txBody>
      </p:sp>
      <p:sp>
        <p:nvSpPr>
          <p:cNvPr id="55309" name="Oval 12"/>
          <p:cNvSpPr>
            <a:spLocks noChangeArrowheads="1"/>
          </p:cNvSpPr>
          <p:nvPr/>
        </p:nvSpPr>
        <p:spPr bwMode="auto">
          <a:xfrm>
            <a:off x="4114800" y="308610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5310" name="Oval 13"/>
          <p:cNvSpPr>
            <a:spLocks noChangeArrowheads="1"/>
          </p:cNvSpPr>
          <p:nvPr/>
        </p:nvSpPr>
        <p:spPr bwMode="auto">
          <a:xfrm>
            <a:off x="5842000" y="308610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5311" name="Line 14"/>
          <p:cNvSpPr>
            <a:spLocks noChangeShapeType="1"/>
          </p:cNvSpPr>
          <p:nvPr/>
        </p:nvSpPr>
        <p:spPr bwMode="auto">
          <a:xfrm>
            <a:off x="533400" y="3429000"/>
            <a:ext cx="0" cy="10668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55312" name="Text Box 15"/>
          <p:cNvSpPr txBox="1">
            <a:spLocks noChangeArrowheads="1"/>
          </p:cNvSpPr>
          <p:nvPr/>
        </p:nvSpPr>
        <p:spPr bwMode="auto">
          <a:xfrm>
            <a:off x="268288" y="2722563"/>
            <a:ext cx="493712" cy="579437"/>
          </a:xfrm>
          <a:prstGeom prst="rect">
            <a:avLst/>
          </a:prstGeom>
          <a:noFill/>
          <a:ln w="9525">
            <a:noFill/>
            <a:miter lim="800000"/>
            <a:headEnd/>
            <a:tailEnd/>
          </a:ln>
        </p:spPr>
        <p:txBody>
          <a:bodyPr wrap="none">
            <a:prstTxWarp prst="textNoShape">
              <a:avLst/>
            </a:prstTxWarp>
            <a:spAutoFit/>
          </a:bodyPr>
          <a:lstStyle/>
          <a:p>
            <a:r>
              <a:rPr lang="en-US" altLang="ja-JP" sz="3200" i="1">
                <a:latin typeface="Symbol" charset="2"/>
              </a:rPr>
              <a:t>F</a:t>
            </a:r>
          </a:p>
        </p:txBody>
      </p:sp>
      <p:sp>
        <p:nvSpPr>
          <p:cNvPr id="55313" name="Oval 16"/>
          <p:cNvSpPr>
            <a:spLocks noChangeArrowheads="1"/>
          </p:cNvSpPr>
          <p:nvPr/>
        </p:nvSpPr>
        <p:spPr bwMode="auto">
          <a:xfrm>
            <a:off x="7467600" y="307340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5314" name="Oval 17"/>
          <p:cNvSpPr>
            <a:spLocks noChangeArrowheads="1"/>
          </p:cNvSpPr>
          <p:nvPr/>
        </p:nvSpPr>
        <p:spPr bwMode="auto">
          <a:xfrm>
            <a:off x="2286000" y="311150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5315" name="Text Box 19"/>
          <p:cNvSpPr txBox="1">
            <a:spLocks noChangeArrowheads="1"/>
          </p:cNvSpPr>
          <p:nvPr/>
        </p:nvSpPr>
        <p:spPr bwMode="auto">
          <a:xfrm>
            <a:off x="2895600" y="3657600"/>
            <a:ext cx="2008683" cy="584776"/>
          </a:xfrm>
          <a:prstGeom prst="rect">
            <a:avLst/>
          </a:prstGeom>
          <a:noFill/>
          <a:ln w="9525">
            <a:noFill/>
            <a:miter lim="800000"/>
            <a:headEnd/>
            <a:tailEnd/>
          </a:ln>
        </p:spPr>
        <p:txBody>
          <a:bodyPr wrap="none">
            <a:prstTxWarp prst="textNoShape">
              <a:avLst/>
            </a:prstTxWarp>
            <a:spAutoFit/>
          </a:bodyPr>
          <a:lstStyle/>
          <a:p>
            <a:r>
              <a:rPr lang="en-US" altLang="ja-JP" sz="3200" dirty="0">
                <a:solidFill>
                  <a:srgbClr val="FF0000"/>
                </a:solidFill>
                <a:latin typeface="Cambria"/>
              </a:rPr>
              <a:t>4-fold axis</a:t>
            </a:r>
          </a:p>
        </p:txBody>
      </p:sp>
      <p:sp>
        <p:nvSpPr>
          <p:cNvPr id="55316" name="Freeform 22"/>
          <p:cNvSpPr>
            <a:spLocks/>
          </p:cNvSpPr>
          <p:nvPr/>
        </p:nvSpPr>
        <p:spPr bwMode="auto">
          <a:xfrm>
            <a:off x="2514600" y="2730500"/>
            <a:ext cx="1676400" cy="317500"/>
          </a:xfrm>
          <a:custGeom>
            <a:avLst/>
            <a:gdLst>
              <a:gd name="T0" fmla="*/ 0 w 1056"/>
              <a:gd name="T1" fmla="*/ 2147483647 h 200"/>
              <a:gd name="T2" fmla="*/ 2147483647 w 1056"/>
              <a:gd name="T3" fmla="*/ 2147483647 h 200"/>
              <a:gd name="T4" fmla="*/ 2147483647 w 1056"/>
              <a:gd name="T5" fmla="*/ 2147483647 h 200"/>
              <a:gd name="T6" fmla="*/ 2147483647 w 1056"/>
              <a:gd name="T7" fmla="*/ 2147483647 h 200"/>
              <a:gd name="T8" fmla="*/ 2147483647 w 1056"/>
              <a:gd name="T9" fmla="*/ 2147483647 h 200"/>
              <a:gd name="T10" fmla="*/ 0 60000 65536"/>
              <a:gd name="T11" fmla="*/ 0 60000 65536"/>
              <a:gd name="T12" fmla="*/ 0 60000 65536"/>
              <a:gd name="T13" fmla="*/ 0 60000 65536"/>
              <a:gd name="T14" fmla="*/ 0 60000 65536"/>
              <a:gd name="T15" fmla="*/ 0 w 1056"/>
              <a:gd name="T16" fmla="*/ 0 h 200"/>
              <a:gd name="T17" fmla="*/ 1056 w 1056"/>
              <a:gd name="T18" fmla="*/ 200 h 200"/>
            </a:gdLst>
            <a:ahLst/>
            <a:cxnLst>
              <a:cxn ang="T10">
                <a:pos x="T0" y="T1"/>
              </a:cxn>
              <a:cxn ang="T11">
                <a:pos x="T2" y="T3"/>
              </a:cxn>
              <a:cxn ang="T12">
                <a:pos x="T4" y="T5"/>
              </a:cxn>
              <a:cxn ang="T13">
                <a:pos x="T6" y="T7"/>
              </a:cxn>
              <a:cxn ang="T14">
                <a:pos x="T8" y="T9"/>
              </a:cxn>
            </a:cxnLst>
            <a:rect l="T15" t="T16" r="T17" b="T18"/>
            <a:pathLst>
              <a:path w="1056" h="200">
                <a:moveTo>
                  <a:pt x="0" y="200"/>
                </a:moveTo>
                <a:cubicBezTo>
                  <a:pt x="71" y="144"/>
                  <a:pt x="143" y="88"/>
                  <a:pt x="240" y="56"/>
                </a:cubicBezTo>
                <a:cubicBezTo>
                  <a:pt x="336" y="23"/>
                  <a:pt x="456" y="0"/>
                  <a:pt x="576" y="8"/>
                </a:cubicBezTo>
                <a:cubicBezTo>
                  <a:pt x="695" y="15"/>
                  <a:pt x="880" y="72"/>
                  <a:pt x="960" y="104"/>
                </a:cubicBezTo>
                <a:cubicBezTo>
                  <a:pt x="1039" y="135"/>
                  <a:pt x="1047" y="167"/>
                  <a:pt x="1056" y="200"/>
                </a:cubicBezTo>
              </a:path>
            </a:pathLst>
          </a:custGeom>
          <a:noFill/>
          <a:ln w="38100">
            <a:solidFill>
              <a:srgbClr val="FF0000"/>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5317" name="Freeform 23"/>
          <p:cNvSpPr>
            <a:spLocks/>
          </p:cNvSpPr>
          <p:nvPr/>
        </p:nvSpPr>
        <p:spPr bwMode="auto">
          <a:xfrm>
            <a:off x="4191000" y="2590800"/>
            <a:ext cx="1676400" cy="317500"/>
          </a:xfrm>
          <a:custGeom>
            <a:avLst/>
            <a:gdLst>
              <a:gd name="T0" fmla="*/ 0 w 1056"/>
              <a:gd name="T1" fmla="*/ 2147483647 h 200"/>
              <a:gd name="T2" fmla="*/ 2147483647 w 1056"/>
              <a:gd name="T3" fmla="*/ 2147483647 h 200"/>
              <a:gd name="T4" fmla="*/ 2147483647 w 1056"/>
              <a:gd name="T5" fmla="*/ 2147483647 h 200"/>
              <a:gd name="T6" fmla="*/ 2147483647 w 1056"/>
              <a:gd name="T7" fmla="*/ 2147483647 h 200"/>
              <a:gd name="T8" fmla="*/ 2147483647 w 1056"/>
              <a:gd name="T9" fmla="*/ 2147483647 h 200"/>
              <a:gd name="T10" fmla="*/ 0 60000 65536"/>
              <a:gd name="T11" fmla="*/ 0 60000 65536"/>
              <a:gd name="T12" fmla="*/ 0 60000 65536"/>
              <a:gd name="T13" fmla="*/ 0 60000 65536"/>
              <a:gd name="T14" fmla="*/ 0 60000 65536"/>
              <a:gd name="T15" fmla="*/ 0 w 1056"/>
              <a:gd name="T16" fmla="*/ 0 h 200"/>
              <a:gd name="T17" fmla="*/ 1056 w 1056"/>
              <a:gd name="T18" fmla="*/ 200 h 200"/>
            </a:gdLst>
            <a:ahLst/>
            <a:cxnLst>
              <a:cxn ang="T10">
                <a:pos x="T0" y="T1"/>
              </a:cxn>
              <a:cxn ang="T11">
                <a:pos x="T2" y="T3"/>
              </a:cxn>
              <a:cxn ang="T12">
                <a:pos x="T4" y="T5"/>
              </a:cxn>
              <a:cxn ang="T13">
                <a:pos x="T6" y="T7"/>
              </a:cxn>
              <a:cxn ang="T14">
                <a:pos x="T8" y="T9"/>
              </a:cxn>
            </a:cxnLst>
            <a:rect l="T15" t="T16" r="T17" b="T18"/>
            <a:pathLst>
              <a:path w="1056" h="200">
                <a:moveTo>
                  <a:pt x="0" y="200"/>
                </a:moveTo>
                <a:cubicBezTo>
                  <a:pt x="71" y="144"/>
                  <a:pt x="143" y="88"/>
                  <a:pt x="240" y="56"/>
                </a:cubicBezTo>
                <a:cubicBezTo>
                  <a:pt x="336" y="23"/>
                  <a:pt x="456" y="0"/>
                  <a:pt x="576" y="8"/>
                </a:cubicBezTo>
                <a:cubicBezTo>
                  <a:pt x="695" y="15"/>
                  <a:pt x="880" y="72"/>
                  <a:pt x="960" y="104"/>
                </a:cubicBezTo>
                <a:cubicBezTo>
                  <a:pt x="1039" y="135"/>
                  <a:pt x="1047" y="167"/>
                  <a:pt x="1056" y="200"/>
                </a:cubicBezTo>
              </a:path>
            </a:pathLst>
          </a:custGeom>
          <a:noFill/>
          <a:ln w="38100">
            <a:solidFill>
              <a:srgbClr val="FF0000"/>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5318" name="Freeform 24"/>
          <p:cNvSpPr>
            <a:spLocks/>
          </p:cNvSpPr>
          <p:nvPr/>
        </p:nvSpPr>
        <p:spPr bwMode="auto">
          <a:xfrm>
            <a:off x="5867400" y="2730500"/>
            <a:ext cx="1676400" cy="317500"/>
          </a:xfrm>
          <a:custGeom>
            <a:avLst/>
            <a:gdLst>
              <a:gd name="T0" fmla="*/ 0 w 1056"/>
              <a:gd name="T1" fmla="*/ 2147483647 h 200"/>
              <a:gd name="T2" fmla="*/ 2147483647 w 1056"/>
              <a:gd name="T3" fmla="*/ 2147483647 h 200"/>
              <a:gd name="T4" fmla="*/ 2147483647 w 1056"/>
              <a:gd name="T5" fmla="*/ 2147483647 h 200"/>
              <a:gd name="T6" fmla="*/ 2147483647 w 1056"/>
              <a:gd name="T7" fmla="*/ 2147483647 h 200"/>
              <a:gd name="T8" fmla="*/ 2147483647 w 1056"/>
              <a:gd name="T9" fmla="*/ 2147483647 h 200"/>
              <a:gd name="T10" fmla="*/ 0 60000 65536"/>
              <a:gd name="T11" fmla="*/ 0 60000 65536"/>
              <a:gd name="T12" fmla="*/ 0 60000 65536"/>
              <a:gd name="T13" fmla="*/ 0 60000 65536"/>
              <a:gd name="T14" fmla="*/ 0 60000 65536"/>
              <a:gd name="T15" fmla="*/ 0 w 1056"/>
              <a:gd name="T16" fmla="*/ 0 h 200"/>
              <a:gd name="T17" fmla="*/ 1056 w 1056"/>
              <a:gd name="T18" fmla="*/ 200 h 200"/>
            </a:gdLst>
            <a:ahLst/>
            <a:cxnLst>
              <a:cxn ang="T10">
                <a:pos x="T0" y="T1"/>
              </a:cxn>
              <a:cxn ang="T11">
                <a:pos x="T2" y="T3"/>
              </a:cxn>
              <a:cxn ang="T12">
                <a:pos x="T4" y="T5"/>
              </a:cxn>
              <a:cxn ang="T13">
                <a:pos x="T6" y="T7"/>
              </a:cxn>
              <a:cxn ang="T14">
                <a:pos x="T8" y="T9"/>
              </a:cxn>
            </a:cxnLst>
            <a:rect l="T15" t="T16" r="T17" b="T18"/>
            <a:pathLst>
              <a:path w="1056" h="200">
                <a:moveTo>
                  <a:pt x="0" y="200"/>
                </a:moveTo>
                <a:cubicBezTo>
                  <a:pt x="71" y="144"/>
                  <a:pt x="143" y="88"/>
                  <a:pt x="240" y="56"/>
                </a:cubicBezTo>
                <a:cubicBezTo>
                  <a:pt x="336" y="23"/>
                  <a:pt x="456" y="0"/>
                  <a:pt x="576" y="8"/>
                </a:cubicBezTo>
                <a:cubicBezTo>
                  <a:pt x="695" y="15"/>
                  <a:pt x="880" y="72"/>
                  <a:pt x="960" y="104"/>
                </a:cubicBezTo>
                <a:cubicBezTo>
                  <a:pt x="1039" y="135"/>
                  <a:pt x="1047" y="167"/>
                  <a:pt x="1056" y="200"/>
                </a:cubicBezTo>
              </a:path>
            </a:pathLst>
          </a:custGeom>
          <a:noFill/>
          <a:ln w="38100">
            <a:solidFill>
              <a:srgbClr val="FF0000"/>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5319" name="Freeform 25"/>
          <p:cNvSpPr>
            <a:spLocks/>
          </p:cNvSpPr>
          <p:nvPr/>
        </p:nvSpPr>
        <p:spPr bwMode="auto">
          <a:xfrm>
            <a:off x="1511300" y="3200400"/>
            <a:ext cx="7250113" cy="2919413"/>
          </a:xfrm>
          <a:custGeom>
            <a:avLst/>
            <a:gdLst>
              <a:gd name="T0" fmla="*/ 2147483647 w 4567"/>
              <a:gd name="T1" fmla="*/ 2147483647 h 1839"/>
              <a:gd name="T2" fmla="*/ 2147483647 w 4567"/>
              <a:gd name="T3" fmla="*/ 2147483647 h 1839"/>
              <a:gd name="T4" fmla="*/ 2147483647 w 4567"/>
              <a:gd name="T5" fmla="*/ 2147483647 h 1839"/>
              <a:gd name="T6" fmla="*/ 2147483647 w 4567"/>
              <a:gd name="T7" fmla="*/ 2147483647 h 1839"/>
              <a:gd name="T8" fmla="*/ 2147483647 w 4567"/>
              <a:gd name="T9" fmla="*/ 2147483647 h 1839"/>
              <a:gd name="T10" fmla="*/ 2147483647 w 4567"/>
              <a:gd name="T11" fmla="*/ 2147483647 h 1839"/>
              <a:gd name="T12" fmla="*/ 2147483647 w 4567"/>
              <a:gd name="T13" fmla="*/ 2147483647 h 1839"/>
              <a:gd name="T14" fmla="*/ 2147483647 w 4567"/>
              <a:gd name="T15" fmla="*/ 2147483647 h 1839"/>
              <a:gd name="T16" fmla="*/ 2147483647 w 4567"/>
              <a:gd name="T17" fmla="*/ 0 h 18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67"/>
              <a:gd name="T28" fmla="*/ 0 h 1839"/>
              <a:gd name="T29" fmla="*/ 4567 w 4567"/>
              <a:gd name="T30" fmla="*/ 1839 h 18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67" h="1839">
                <a:moveTo>
                  <a:pt x="3992" y="48"/>
                </a:moveTo>
                <a:cubicBezTo>
                  <a:pt x="4148" y="128"/>
                  <a:pt x="4304" y="208"/>
                  <a:pt x="4376" y="384"/>
                </a:cubicBezTo>
                <a:cubicBezTo>
                  <a:pt x="4447" y="559"/>
                  <a:pt x="4567" y="880"/>
                  <a:pt x="4424" y="1104"/>
                </a:cubicBezTo>
                <a:cubicBezTo>
                  <a:pt x="4280" y="1327"/>
                  <a:pt x="3959" y="1616"/>
                  <a:pt x="3512" y="1728"/>
                </a:cubicBezTo>
                <a:cubicBezTo>
                  <a:pt x="3064" y="1839"/>
                  <a:pt x="2224" y="1816"/>
                  <a:pt x="1736" y="1776"/>
                </a:cubicBezTo>
                <a:cubicBezTo>
                  <a:pt x="1247" y="1735"/>
                  <a:pt x="864" y="1656"/>
                  <a:pt x="584" y="1488"/>
                </a:cubicBezTo>
                <a:cubicBezTo>
                  <a:pt x="303" y="1319"/>
                  <a:pt x="111" y="991"/>
                  <a:pt x="56" y="768"/>
                </a:cubicBezTo>
                <a:cubicBezTo>
                  <a:pt x="0" y="544"/>
                  <a:pt x="184" y="272"/>
                  <a:pt x="248" y="144"/>
                </a:cubicBezTo>
                <a:cubicBezTo>
                  <a:pt x="312" y="16"/>
                  <a:pt x="376" y="8"/>
                  <a:pt x="440" y="0"/>
                </a:cubicBezTo>
              </a:path>
            </a:pathLst>
          </a:custGeom>
          <a:noFill/>
          <a:ln w="38100">
            <a:solidFill>
              <a:srgbClr val="FF0000"/>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5320" name="Oval 26" descr="Dark vertical"/>
          <p:cNvSpPr>
            <a:spLocks noChangeArrowheads="1"/>
          </p:cNvSpPr>
          <p:nvPr/>
        </p:nvSpPr>
        <p:spPr bwMode="auto">
          <a:xfrm>
            <a:off x="1828800" y="4267200"/>
            <a:ext cx="228600" cy="228600"/>
          </a:xfrm>
          <a:prstGeom prst="ellipse">
            <a:avLst/>
          </a:prstGeom>
          <a:pattFill prst="dkVert">
            <a:fgClr>
              <a:schemeClr val="accent1"/>
            </a:fgClr>
            <a:bgClr>
              <a:schemeClr val="bg1"/>
            </a:bgClr>
          </a:patt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5321" name="Oval 27" descr="Wide upward diagonal"/>
          <p:cNvSpPr>
            <a:spLocks noChangeArrowheads="1"/>
          </p:cNvSpPr>
          <p:nvPr/>
        </p:nvSpPr>
        <p:spPr bwMode="auto">
          <a:xfrm>
            <a:off x="1219200" y="3048000"/>
            <a:ext cx="228600" cy="228600"/>
          </a:xfrm>
          <a:prstGeom prst="ellipse">
            <a:avLst/>
          </a:prstGeom>
          <a:pattFill prst="wdUpDiag">
            <a:fgClr>
              <a:schemeClr val="accent1"/>
            </a:fgClr>
            <a:bgClr>
              <a:schemeClr val="bg1"/>
            </a:bgClr>
          </a:patt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5322" name="Freeform 28"/>
          <p:cNvSpPr>
            <a:spLocks/>
          </p:cNvSpPr>
          <p:nvPr/>
        </p:nvSpPr>
        <p:spPr bwMode="auto">
          <a:xfrm>
            <a:off x="1219200" y="3352800"/>
            <a:ext cx="457200" cy="990600"/>
          </a:xfrm>
          <a:custGeom>
            <a:avLst/>
            <a:gdLst>
              <a:gd name="T0" fmla="*/ 2147483647 w 288"/>
              <a:gd name="T1" fmla="*/ 2147483647 h 624"/>
              <a:gd name="T2" fmla="*/ 2147483647 w 288"/>
              <a:gd name="T3" fmla="*/ 2147483647 h 624"/>
              <a:gd name="T4" fmla="*/ 0 w 288"/>
              <a:gd name="T5" fmla="*/ 0 h 624"/>
              <a:gd name="T6" fmla="*/ 0 60000 65536"/>
              <a:gd name="T7" fmla="*/ 0 60000 65536"/>
              <a:gd name="T8" fmla="*/ 0 60000 65536"/>
              <a:gd name="T9" fmla="*/ 0 w 288"/>
              <a:gd name="T10" fmla="*/ 0 h 624"/>
              <a:gd name="T11" fmla="*/ 288 w 288"/>
              <a:gd name="T12" fmla="*/ 624 h 624"/>
            </a:gdLst>
            <a:ahLst/>
            <a:cxnLst>
              <a:cxn ang="T6">
                <a:pos x="T0" y="T1"/>
              </a:cxn>
              <a:cxn ang="T7">
                <a:pos x="T2" y="T3"/>
              </a:cxn>
              <a:cxn ang="T8">
                <a:pos x="T4" y="T5"/>
              </a:cxn>
            </a:cxnLst>
            <a:rect l="T9" t="T10" r="T11" b="T12"/>
            <a:pathLst>
              <a:path w="288" h="624">
                <a:moveTo>
                  <a:pt x="288" y="624"/>
                </a:moveTo>
                <a:cubicBezTo>
                  <a:pt x="192" y="532"/>
                  <a:pt x="96" y="440"/>
                  <a:pt x="48" y="336"/>
                </a:cubicBezTo>
                <a:cubicBezTo>
                  <a:pt x="0" y="232"/>
                  <a:pt x="7" y="55"/>
                  <a:pt x="0" y="0"/>
                </a:cubicBezTo>
              </a:path>
            </a:pathLst>
          </a:custGeom>
          <a:noFill/>
          <a:ln w="38100">
            <a:solidFill>
              <a:schemeClr val="accent2"/>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5323" name="Freeform 29"/>
          <p:cNvSpPr>
            <a:spLocks/>
          </p:cNvSpPr>
          <p:nvPr/>
        </p:nvSpPr>
        <p:spPr bwMode="auto">
          <a:xfrm>
            <a:off x="2133600" y="3429000"/>
            <a:ext cx="354013" cy="838200"/>
          </a:xfrm>
          <a:custGeom>
            <a:avLst/>
            <a:gdLst>
              <a:gd name="T0" fmla="*/ 0 w 223"/>
              <a:gd name="T1" fmla="*/ 2147483647 h 528"/>
              <a:gd name="T2" fmla="*/ 2147483647 w 223"/>
              <a:gd name="T3" fmla="*/ 2147483647 h 528"/>
              <a:gd name="T4" fmla="*/ 2147483647 w 223"/>
              <a:gd name="T5" fmla="*/ 0 h 528"/>
              <a:gd name="T6" fmla="*/ 0 60000 65536"/>
              <a:gd name="T7" fmla="*/ 0 60000 65536"/>
              <a:gd name="T8" fmla="*/ 0 60000 65536"/>
              <a:gd name="T9" fmla="*/ 0 w 223"/>
              <a:gd name="T10" fmla="*/ 0 h 528"/>
              <a:gd name="T11" fmla="*/ 223 w 223"/>
              <a:gd name="T12" fmla="*/ 528 h 528"/>
            </a:gdLst>
            <a:ahLst/>
            <a:cxnLst>
              <a:cxn ang="T6">
                <a:pos x="T0" y="T1"/>
              </a:cxn>
              <a:cxn ang="T7">
                <a:pos x="T2" y="T3"/>
              </a:cxn>
              <a:cxn ang="T8">
                <a:pos x="T4" y="T5"/>
              </a:cxn>
            </a:cxnLst>
            <a:rect l="T9" t="T10" r="T11" b="T12"/>
            <a:pathLst>
              <a:path w="223" h="528">
                <a:moveTo>
                  <a:pt x="0" y="528"/>
                </a:moveTo>
                <a:cubicBezTo>
                  <a:pt x="80" y="451"/>
                  <a:pt x="160" y="375"/>
                  <a:pt x="192" y="288"/>
                </a:cubicBezTo>
                <a:cubicBezTo>
                  <a:pt x="223" y="200"/>
                  <a:pt x="207" y="100"/>
                  <a:pt x="192" y="0"/>
                </a:cubicBezTo>
              </a:path>
            </a:pathLst>
          </a:custGeom>
          <a:noFill/>
          <a:ln w="38100">
            <a:solidFill>
              <a:schemeClr val="accent2"/>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5324" name="Freeform 30"/>
          <p:cNvSpPr>
            <a:spLocks/>
          </p:cNvSpPr>
          <p:nvPr/>
        </p:nvSpPr>
        <p:spPr bwMode="auto">
          <a:xfrm>
            <a:off x="1447800" y="2895600"/>
            <a:ext cx="838200" cy="152400"/>
          </a:xfrm>
          <a:custGeom>
            <a:avLst/>
            <a:gdLst>
              <a:gd name="T0" fmla="*/ 0 w 528"/>
              <a:gd name="T1" fmla="*/ 2147483647 h 96"/>
              <a:gd name="T2" fmla="*/ 2147483647 w 528"/>
              <a:gd name="T3" fmla="*/ 0 h 96"/>
              <a:gd name="T4" fmla="*/ 2147483647 w 528"/>
              <a:gd name="T5" fmla="*/ 2147483647 h 96"/>
              <a:gd name="T6" fmla="*/ 0 60000 65536"/>
              <a:gd name="T7" fmla="*/ 0 60000 65536"/>
              <a:gd name="T8" fmla="*/ 0 60000 65536"/>
              <a:gd name="T9" fmla="*/ 0 w 528"/>
              <a:gd name="T10" fmla="*/ 0 h 96"/>
              <a:gd name="T11" fmla="*/ 528 w 528"/>
              <a:gd name="T12" fmla="*/ 96 h 96"/>
            </a:gdLst>
            <a:ahLst/>
            <a:cxnLst>
              <a:cxn ang="T6">
                <a:pos x="T0" y="T1"/>
              </a:cxn>
              <a:cxn ang="T7">
                <a:pos x="T2" y="T3"/>
              </a:cxn>
              <a:cxn ang="T8">
                <a:pos x="T4" y="T5"/>
              </a:cxn>
            </a:cxnLst>
            <a:rect l="T9" t="T10" r="T11" b="T12"/>
            <a:pathLst>
              <a:path w="528" h="96">
                <a:moveTo>
                  <a:pt x="0" y="96"/>
                </a:moveTo>
                <a:cubicBezTo>
                  <a:pt x="76" y="48"/>
                  <a:pt x="152" y="0"/>
                  <a:pt x="240" y="0"/>
                </a:cubicBezTo>
                <a:cubicBezTo>
                  <a:pt x="328" y="0"/>
                  <a:pt x="428" y="48"/>
                  <a:pt x="528" y="96"/>
                </a:cubicBezTo>
              </a:path>
            </a:pathLst>
          </a:custGeom>
          <a:noFill/>
          <a:ln w="38100">
            <a:solidFill>
              <a:schemeClr val="accent2"/>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5325" name="Text Box 31"/>
          <p:cNvSpPr txBox="1">
            <a:spLocks noChangeArrowheads="1"/>
          </p:cNvSpPr>
          <p:nvPr/>
        </p:nvSpPr>
        <p:spPr bwMode="auto">
          <a:xfrm>
            <a:off x="228600" y="1554163"/>
            <a:ext cx="2008683" cy="584776"/>
          </a:xfrm>
          <a:prstGeom prst="rect">
            <a:avLst/>
          </a:prstGeom>
          <a:noFill/>
          <a:ln w="9525">
            <a:noFill/>
            <a:miter lim="800000"/>
            <a:headEnd/>
            <a:tailEnd/>
          </a:ln>
        </p:spPr>
        <p:txBody>
          <a:bodyPr wrap="none">
            <a:prstTxWarp prst="textNoShape">
              <a:avLst/>
            </a:prstTxWarp>
            <a:spAutoFit/>
          </a:bodyPr>
          <a:lstStyle/>
          <a:p>
            <a:r>
              <a:rPr lang="en-US" altLang="ja-JP" sz="3200" dirty="0">
                <a:solidFill>
                  <a:schemeClr val="accent2"/>
                </a:solidFill>
                <a:latin typeface="Cambria"/>
              </a:rPr>
              <a:t>3-fold axis</a:t>
            </a:r>
          </a:p>
        </p:txBody>
      </p:sp>
      <p:sp>
        <p:nvSpPr>
          <p:cNvPr id="55326" name="Text Box 32"/>
          <p:cNvSpPr txBox="1">
            <a:spLocks noChangeArrowheads="1"/>
          </p:cNvSpPr>
          <p:nvPr/>
        </p:nvSpPr>
        <p:spPr bwMode="auto">
          <a:xfrm>
            <a:off x="541175" y="6064250"/>
            <a:ext cx="8450425" cy="584776"/>
          </a:xfrm>
          <a:prstGeom prst="rect">
            <a:avLst/>
          </a:prstGeom>
          <a:noFill/>
          <a:ln w="9525">
            <a:noFill/>
            <a:miter lim="800000"/>
            <a:headEnd/>
            <a:tailEnd/>
          </a:ln>
        </p:spPr>
        <p:txBody>
          <a:bodyPr wrap="none">
            <a:prstTxWarp prst="textNoShape">
              <a:avLst/>
            </a:prstTxWarp>
            <a:spAutoFit/>
          </a:bodyPr>
          <a:lstStyle/>
          <a:p>
            <a:r>
              <a:rPr lang="en-US" altLang="ja-JP" dirty="0">
                <a:latin typeface="Cambria"/>
              </a:rPr>
              <a:t>Note: points related by triad (3-fold) have different </a:t>
            </a:r>
            <a:r>
              <a:rPr lang="en-US" altLang="ja-JP" sz="3200" dirty="0">
                <a:latin typeface="Symbol" charset="2"/>
              </a:rPr>
              <a:t>f</a:t>
            </a:r>
            <a:r>
              <a:rPr lang="en-US" altLang="ja-JP" sz="3200" baseline="-25000" dirty="0">
                <a:latin typeface="Cambria"/>
              </a:rPr>
              <a:t>1</a:t>
            </a:r>
            <a:r>
              <a:rPr lang="en-US" altLang="ja-JP" dirty="0">
                <a:latin typeface="Cambria"/>
              </a:rPr>
              <a:t> </a:t>
            </a:r>
            <a:r>
              <a:rPr lang="en-US" altLang="ja-JP" dirty="0" smtClean="0">
                <a:latin typeface="Cambria"/>
              </a:rPr>
              <a:t>values</a:t>
            </a:r>
            <a:endParaRPr lang="en-US" altLang="ja-JP" dirty="0">
              <a:latin typeface="Cambria"/>
            </a:endParaRPr>
          </a:p>
        </p:txBody>
      </p:sp>
      <p:sp>
        <p:nvSpPr>
          <p:cNvPr id="55327" name="Oval 33" descr="Dashed vertical"/>
          <p:cNvSpPr>
            <a:spLocks noChangeArrowheads="1"/>
          </p:cNvSpPr>
          <p:nvPr/>
        </p:nvSpPr>
        <p:spPr bwMode="auto">
          <a:xfrm>
            <a:off x="2971800" y="5464175"/>
            <a:ext cx="228600" cy="228600"/>
          </a:xfrm>
          <a:prstGeom prst="ellipse">
            <a:avLst/>
          </a:prstGeom>
          <a:pattFill prst="dashVert">
            <a:fgClr>
              <a:schemeClr val="accent1"/>
            </a:fgClr>
            <a:bgClr>
              <a:schemeClr val="bg1"/>
            </a:bgClr>
          </a:patt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5328" name="Oval 34" descr="Dashed vertical"/>
          <p:cNvSpPr>
            <a:spLocks noChangeArrowheads="1"/>
          </p:cNvSpPr>
          <p:nvPr/>
        </p:nvSpPr>
        <p:spPr bwMode="auto">
          <a:xfrm>
            <a:off x="4800600" y="5464175"/>
            <a:ext cx="228600" cy="228600"/>
          </a:xfrm>
          <a:prstGeom prst="ellipse">
            <a:avLst/>
          </a:prstGeom>
          <a:pattFill prst="dashVert">
            <a:fgClr>
              <a:schemeClr val="accent1"/>
            </a:fgClr>
            <a:bgClr>
              <a:schemeClr val="bg1"/>
            </a:bgClr>
          </a:patt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5329" name="Oval 35" descr="Dashed vertical"/>
          <p:cNvSpPr>
            <a:spLocks noChangeArrowheads="1"/>
          </p:cNvSpPr>
          <p:nvPr/>
        </p:nvSpPr>
        <p:spPr bwMode="auto">
          <a:xfrm>
            <a:off x="6553200" y="5464175"/>
            <a:ext cx="228600" cy="228600"/>
          </a:xfrm>
          <a:prstGeom prst="ellipse">
            <a:avLst/>
          </a:prstGeom>
          <a:pattFill prst="dashVert">
            <a:fgClr>
              <a:schemeClr val="accent1"/>
            </a:fgClr>
            <a:bgClr>
              <a:schemeClr val="bg1"/>
            </a:bgClr>
          </a:patt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5330" name="Oval 36" descr="Dashed vertical"/>
          <p:cNvSpPr>
            <a:spLocks noChangeArrowheads="1"/>
          </p:cNvSpPr>
          <p:nvPr/>
        </p:nvSpPr>
        <p:spPr bwMode="auto">
          <a:xfrm>
            <a:off x="1143000" y="5410200"/>
            <a:ext cx="228600" cy="228600"/>
          </a:xfrm>
          <a:prstGeom prst="ellipse">
            <a:avLst/>
          </a:prstGeom>
          <a:pattFill prst="dashVert">
            <a:fgClr>
              <a:schemeClr val="accent1"/>
            </a:fgClr>
            <a:bgClr>
              <a:schemeClr val="bg1"/>
            </a:bgClr>
          </a:patt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55331" name="Freeform 37"/>
          <p:cNvSpPr>
            <a:spLocks/>
          </p:cNvSpPr>
          <p:nvPr/>
        </p:nvSpPr>
        <p:spPr bwMode="auto">
          <a:xfrm>
            <a:off x="5105400" y="3429000"/>
            <a:ext cx="914400" cy="1905000"/>
          </a:xfrm>
          <a:custGeom>
            <a:avLst/>
            <a:gdLst>
              <a:gd name="T0" fmla="*/ 0 w 223"/>
              <a:gd name="T1" fmla="*/ 2147483647 h 528"/>
              <a:gd name="T2" fmla="*/ 2147483647 w 223"/>
              <a:gd name="T3" fmla="*/ 2147483647 h 528"/>
              <a:gd name="T4" fmla="*/ 2147483647 w 223"/>
              <a:gd name="T5" fmla="*/ 0 h 528"/>
              <a:gd name="T6" fmla="*/ 0 60000 65536"/>
              <a:gd name="T7" fmla="*/ 0 60000 65536"/>
              <a:gd name="T8" fmla="*/ 0 60000 65536"/>
              <a:gd name="T9" fmla="*/ 0 w 223"/>
              <a:gd name="T10" fmla="*/ 0 h 528"/>
              <a:gd name="T11" fmla="*/ 223 w 223"/>
              <a:gd name="T12" fmla="*/ 528 h 528"/>
            </a:gdLst>
            <a:ahLst/>
            <a:cxnLst>
              <a:cxn ang="T6">
                <a:pos x="T0" y="T1"/>
              </a:cxn>
              <a:cxn ang="T7">
                <a:pos x="T2" y="T3"/>
              </a:cxn>
              <a:cxn ang="T8">
                <a:pos x="T4" y="T5"/>
              </a:cxn>
            </a:cxnLst>
            <a:rect l="T9" t="T10" r="T11" b="T12"/>
            <a:pathLst>
              <a:path w="223" h="528">
                <a:moveTo>
                  <a:pt x="0" y="528"/>
                </a:moveTo>
                <a:cubicBezTo>
                  <a:pt x="80" y="451"/>
                  <a:pt x="160" y="375"/>
                  <a:pt x="192" y="288"/>
                </a:cubicBezTo>
                <a:cubicBezTo>
                  <a:pt x="223" y="200"/>
                  <a:pt x="207" y="100"/>
                  <a:pt x="192" y="0"/>
                </a:cubicBezTo>
              </a:path>
            </a:pathLst>
          </a:custGeom>
          <a:noFill/>
          <a:ln w="38100">
            <a:solidFill>
              <a:schemeClr val="accent1"/>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55332" name="Text Box 38"/>
          <p:cNvSpPr txBox="1">
            <a:spLocks noChangeArrowheads="1"/>
          </p:cNvSpPr>
          <p:nvPr/>
        </p:nvSpPr>
        <p:spPr bwMode="auto">
          <a:xfrm>
            <a:off x="4994275" y="4343400"/>
            <a:ext cx="3898999" cy="954107"/>
          </a:xfrm>
          <a:prstGeom prst="rect">
            <a:avLst/>
          </a:prstGeom>
          <a:noFill/>
          <a:ln w="9525">
            <a:noFill/>
            <a:miter lim="800000"/>
            <a:headEnd/>
            <a:tailEnd/>
          </a:ln>
        </p:spPr>
        <p:txBody>
          <a:bodyPr wrap="none">
            <a:prstTxWarp prst="textNoShape">
              <a:avLst/>
            </a:prstTxWarp>
            <a:spAutoFit/>
          </a:bodyPr>
          <a:lstStyle/>
          <a:p>
            <a:r>
              <a:rPr lang="en-US" altLang="ja-JP" sz="2800" dirty="0">
                <a:latin typeface="Cambria"/>
              </a:rPr>
              <a:t>Other 4-fold, 2-fold axis:</a:t>
            </a:r>
            <a:br>
              <a:rPr lang="en-US" altLang="ja-JP" sz="2800" dirty="0">
                <a:latin typeface="Cambria"/>
              </a:rPr>
            </a:br>
            <a:r>
              <a:rPr lang="en-US" altLang="ja-JP" sz="2800" dirty="0">
                <a:latin typeface="Cambria"/>
              </a:rPr>
              <a:t>act on </a:t>
            </a:r>
            <a:r>
              <a:rPr lang="en-US" altLang="ja-JP" sz="2800" i="1" dirty="0">
                <a:latin typeface="Symbol" charset="2"/>
              </a:rPr>
              <a:t>f</a:t>
            </a:r>
            <a:r>
              <a:rPr lang="en-US" altLang="ja-JP" sz="2800" baseline="-25000" dirty="0">
                <a:latin typeface="Cambria"/>
              </a:rPr>
              <a:t>1</a:t>
            </a:r>
            <a:r>
              <a:rPr lang="en-US" altLang="ja-JP" sz="2800" dirty="0">
                <a:latin typeface="Cambria"/>
              </a:rPr>
              <a:t> also</a:t>
            </a:r>
          </a:p>
        </p:txBody>
      </p:sp>
      <p:sp>
        <p:nvSpPr>
          <p:cNvPr id="55333" name="Text Box 39"/>
          <p:cNvSpPr txBox="1">
            <a:spLocks noChangeArrowheads="1"/>
          </p:cNvSpPr>
          <p:nvPr/>
        </p:nvSpPr>
        <p:spPr bwMode="auto">
          <a:xfrm>
            <a:off x="0" y="5638800"/>
            <a:ext cx="1753137" cy="584776"/>
          </a:xfrm>
          <a:prstGeom prst="rect">
            <a:avLst/>
          </a:prstGeom>
          <a:noFill/>
          <a:ln w="9525">
            <a:noFill/>
            <a:miter lim="800000"/>
            <a:headEnd/>
            <a:tailEnd/>
          </a:ln>
        </p:spPr>
        <p:txBody>
          <a:bodyPr wrap="none">
            <a:prstTxWarp prst="textNoShape">
              <a:avLst/>
            </a:prstTxWarp>
            <a:spAutoFit/>
          </a:bodyPr>
          <a:lstStyle/>
          <a:p>
            <a:r>
              <a:rPr lang="en-US" altLang="ja-JP" sz="3200" i="1" dirty="0">
                <a:latin typeface="Symbol" charset="2"/>
              </a:rPr>
              <a:t></a:t>
            </a:r>
            <a:r>
              <a:rPr lang="en-US" altLang="ja-JP" sz="3200" baseline="-25000" dirty="0">
                <a:latin typeface="Cambria"/>
              </a:rPr>
              <a:t> </a:t>
            </a:r>
            <a:r>
              <a:rPr lang="en-US" altLang="ja-JP" sz="3200" dirty="0">
                <a:latin typeface="Cambria"/>
              </a:rPr>
              <a:t>= 180°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2"/>
          </p:nvPr>
        </p:nvSpPr>
        <p:spPr>
          <a:noFill/>
        </p:spPr>
        <p:txBody>
          <a:bodyPr/>
          <a:lstStyle/>
          <a:p>
            <a:fld id="{B7F52825-C99E-044A-BAE1-CF1FD45CB09C}" type="slidenum">
              <a:rPr lang="en-US" altLang="ja-JP" smtClean="0"/>
              <a:pPr/>
              <a:t>36</a:t>
            </a:fld>
            <a:endParaRPr lang="en-US" altLang="ja-JP" smtClean="0"/>
          </a:p>
        </p:txBody>
      </p:sp>
      <p:sp>
        <p:nvSpPr>
          <p:cNvPr id="2" name="Rectangle 2"/>
          <p:cNvSpPr>
            <a:spLocks noGrp="1" noChangeArrowheads="1"/>
          </p:cNvSpPr>
          <p:nvPr>
            <p:ph type="title"/>
          </p:nvPr>
        </p:nvSpPr>
        <p:spPr/>
        <p:txBody>
          <a:bodyPr/>
          <a:lstStyle/>
          <a:p>
            <a:pPr>
              <a:defRPr/>
            </a:pPr>
            <a:r>
              <a:rPr lang="en-US">
                <a:ea typeface="+mj-ea"/>
                <a:cs typeface="+mj-cs"/>
              </a:rPr>
              <a:t>Crystal symmetry: detail</a:t>
            </a:r>
          </a:p>
        </p:txBody>
      </p:sp>
      <p:pic>
        <p:nvPicPr>
          <p:cNvPr id="57348" name="Picture 3"/>
          <p:cNvPicPr>
            <a:picLocks noChangeAspect="1" noChangeArrowheads="1"/>
          </p:cNvPicPr>
          <p:nvPr/>
        </p:nvPicPr>
        <p:blipFill>
          <a:blip r:embed="rId3"/>
          <a:srcRect/>
          <a:stretch>
            <a:fillRect/>
          </a:stretch>
        </p:blipFill>
        <p:spPr bwMode="auto">
          <a:xfrm>
            <a:off x="914400" y="1447800"/>
            <a:ext cx="7391400" cy="5127625"/>
          </a:xfrm>
          <a:prstGeom prst="rect">
            <a:avLst/>
          </a:prstGeom>
          <a:noFill/>
          <a:ln w="9525">
            <a:noFill/>
            <a:miter lim="800000"/>
            <a:headEnd/>
            <a:tailEnd/>
          </a:ln>
        </p:spPr>
      </p:pic>
      <p:sp>
        <p:nvSpPr>
          <p:cNvPr id="57349" name="Text Box 4"/>
          <p:cNvSpPr txBox="1">
            <a:spLocks noChangeArrowheads="1"/>
          </p:cNvSpPr>
          <p:nvPr/>
        </p:nvSpPr>
        <p:spPr bwMode="auto">
          <a:xfrm>
            <a:off x="441325" y="6415088"/>
            <a:ext cx="6813547" cy="369332"/>
          </a:xfrm>
          <a:prstGeom prst="rect">
            <a:avLst/>
          </a:prstGeom>
          <a:noFill/>
          <a:ln w="9525">
            <a:noFill/>
            <a:miter lim="800000"/>
            <a:headEnd/>
            <a:tailEnd/>
          </a:ln>
        </p:spPr>
        <p:txBody>
          <a:bodyPr wrap="none">
            <a:prstTxWarp prst="textNoShape">
              <a:avLst/>
            </a:prstTxWarp>
            <a:spAutoFit/>
          </a:bodyPr>
          <a:lstStyle/>
          <a:p>
            <a:r>
              <a:rPr lang="en-US" altLang="ja-JP" sz="1800" dirty="0">
                <a:latin typeface="Cambria"/>
              </a:rPr>
              <a:t>Tables for Texture Analysis of Cubic Crystals, Springer </a:t>
            </a:r>
            <a:r>
              <a:rPr lang="en-US" altLang="ja-JP" sz="1800" dirty="0" err="1">
                <a:latin typeface="Cambria"/>
              </a:rPr>
              <a:t>Verlag</a:t>
            </a:r>
            <a:r>
              <a:rPr lang="en-US" altLang="ja-JP" sz="1800" dirty="0">
                <a:latin typeface="Cambria"/>
              </a:rPr>
              <a:t>, 1978</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p>
            <a:fld id="{BDE17F4C-DDB1-C247-92C0-320FC6C8927E}" type="slidenum">
              <a:rPr lang="en-US" altLang="ja-JP" smtClean="0"/>
              <a:pPr/>
              <a:t>37</a:t>
            </a:fld>
            <a:endParaRPr lang="en-US" altLang="ja-JP" smtClean="0"/>
          </a:p>
        </p:txBody>
      </p:sp>
      <p:sp>
        <p:nvSpPr>
          <p:cNvPr id="34818" name="Rectangle 2"/>
          <p:cNvSpPr>
            <a:spLocks noGrp="1" noChangeArrowheads="1"/>
          </p:cNvSpPr>
          <p:nvPr>
            <p:ph type="title"/>
          </p:nvPr>
        </p:nvSpPr>
        <p:spPr/>
        <p:txBody>
          <a:bodyPr/>
          <a:lstStyle/>
          <a:p>
            <a:pPr>
              <a:defRPr/>
            </a:pPr>
            <a:r>
              <a:rPr lang="en-US">
                <a:ea typeface="+mj-ea"/>
                <a:cs typeface="+mj-cs"/>
              </a:rPr>
              <a:t>How many equivalent points?</a:t>
            </a:r>
          </a:p>
        </p:txBody>
      </p:sp>
      <p:sp>
        <p:nvSpPr>
          <p:cNvPr id="59396" name="Rectangle 3"/>
          <p:cNvSpPr>
            <a:spLocks noGrp="1" noChangeArrowheads="1"/>
          </p:cNvSpPr>
          <p:nvPr>
            <p:ph type="body" idx="1"/>
          </p:nvPr>
        </p:nvSpPr>
        <p:spPr>
          <a:xfrm>
            <a:off x="533400" y="1219200"/>
            <a:ext cx="8229600" cy="5410200"/>
          </a:xfrm>
        </p:spPr>
        <p:txBody>
          <a:bodyPr/>
          <a:lstStyle/>
          <a:p>
            <a:pPr>
              <a:lnSpc>
                <a:spcPct val="90000"/>
              </a:lnSpc>
            </a:pPr>
            <a:r>
              <a:rPr lang="en-US" altLang="ja-JP" sz="2400" dirty="0"/>
              <a:t>For cubic-orthorhombic </a:t>
            </a:r>
            <a:r>
              <a:rPr lang="en-US" altLang="ja-JP" sz="2400" dirty="0" err="1"/>
              <a:t>crystal+sample</a:t>
            </a:r>
            <a:r>
              <a:rPr lang="en-US" altLang="ja-JP" sz="2400" dirty="0"/>
              <a:t> symmetry, we use a range 90°x90°x90° for the three angles, giving a volume of 90</a:t>
            </a:r>
            <a:r>
              <a:rPr lang="en-US" altLang="ja-JP" sz="2400" baseline="30000" dirty="0"/>
              <a:t>°2</a:t>
            </a:r>
            <a:r>
              <a:rPr lang="en-US" altLang="ja-JP" sz="2400" dirty="0"/>
              <a:t> (or π</a:t>
            </a:r>
            <a:r>
              <a:rPr lang="en-US" altLang="ja-JP" sz="2400" baseline="30000" dirty="0"/>
              <a:t>2</a:t>
            </a:r>
            <a:r>
              <a:rPr lang="en-US" altLang="ja-JP" sz="2400" dirty="0"/>
              <a:t>/4 in radians).</a:t>
            </a:r>
          </a:p>
          <a:p>
            <a:pPr>
              <a:lnSpc>
                <a:spcPct val="90000"/>
              </a:lnSpc>
            </a:pPr>
            <a:r>
              <a:rPr lang="en-US" altLang="ja-JP" sz="2400" dirty="0"/>
              <a:t>In the (reduced) space there are </a:t>
            </a:r>
            <a:r>
              <a:rPr lang="en-US" altLang="ja-JP" sz="2400" i="1" dirty="0">
                <a:solidFill>
                  <a:srgbClr val="FF0000"/>
                </a:solidFill>
              </a:rPr>
              <a:t>3 equivalent points for each orientation (texture component). Both sample and crystal symmetries must be combined together to find these sets.</a:t>
            </a:r>
            <a:r>
              <a:rPr lang="en-US" altLang="ja-JP" sz="2400" dirty="0"/>
              <a:t> </a:t>
            </a:r>
          </a:p>
          <a:p>
            <a:pPr>
              <a:lnSpc>
                <a:spcPct val="90000"/>
              </a:lnSpc>
            </a:pPr>
            <a:r>
              <a:rPr lang="en-US" altLang="ja-JP" sz="2400" dirty="0" smtClean="0"/>
              <a:t>If we look within the </a:t>
            </a:r>
            <a:r>
              <a:rPr lang="en-US" altLang="ja-JP" sz="2400" i="1" dirty="0" smtClean="0"/>
              <a:t>full orientation space </a:t>
            </a:r>
            <a:r>
              <a:rPr lang="en-US" altLang="ja-JP" sz="2400" dirty="0" smtClean="0"/>
              <a:t>then there are as many equivalent points as there are symmetry elements.  Thus for cubic crystal symmetry there are 24 equivalent points; for hexagonal 12 etc.</a:t>
            </a:r>
          </a:p>
          <a:p>
            <a:pPr>
              <a:lnSpc>
                <a:spcPct val="90000"/>
              </a:lnSpc>
            </a:pPr>
            <a:r>
              <a:rPr lang="en-US" altLang="ja-JP" sz="2400" dirty="0" smtClean="0"/>
              <a:t>Fewer </a:t>
            </a:r>
            <a:r>
              <a:rPr lang="en-US" altLang="ja-JP" sz="2400" dirty="0"/>
              <a:t>(e.g. Copper) </a:t>
            </a:r>
            <a:r>
              <a:rPr lang="en-US" altLang="ja-JP" sz="2400" i="1" dirty="0"/>
              <a:t>or </a:t>
            </a:r>
            <a:r>
              <a:rPr lang="en-US" altLang="ja-JP" sz="2400" dirty="0"/>
              <a:t>more (e.g. cube) equivalent points for each component are </a:t>
            </a:r>
            <a:r>
              <a:rPr lang="en-US" altLang="ja-JP" sz="2400" dirty="0" smtClean="0"/>
              <a:t>found in the </a:t>
            </a:r>
            <a:r>
              <a:rPr lang="en-US" altLang="ja-JP" sz="2400" i="1" dirty="0" smtClean="0"/>
              <a:t>reduced space</a:t>
            </a:r>
            <a:r>
              <a:rPr lang="en-US" altLang="ja-JP" sz="2400" dirty="0" smtClean="0"/>
              <a:t> </a:t>
            </a:r>
            <a:r>
              <a:rPr lang="en-US" altLang="ja-JP" sz="2400" dirty="0"/>
              <a:t>if the the component coincides with one of the symmetry elements.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p>
            <a:fld id="{B7D7D325-637D-894F-A0BA-2E0DEDCCB3B9}" type="slidenum">
              <a:rPr lang="en-US" altLang="ja-JP" smtClean="0"/>
              <a:pPr/>
              <a:t>38</a:t>
            </a:fld>
            <a:endParaRPr lang="en-US" altLang="ja-JP" smtClean="0"/>
          </a:p>
        </p:txBody>
      </p:sp>
      <p:sp>
        <p:nvSpPr>
          <p:cNvPr id="29698" name="Rectangle 2"/>
          <p:cNvSpPr>
            <a:spLocks noGrp="1" noChangeArrowheads="1"/>
          </p:cNvSpPr>
          <p:nvPr>
            <p:ph type="title"/>
          </p:nvPr>
        </p:nvSpPr>
        <p:spPr>
          <a:xfrm>
            <a:off x="685800" y="152400"/>
            <a:ext cx="7772400" cy="762000"/>
          </a:xfrm>
        </p:spPr>
        <p:txBody>
          <a:bodyPr/>
          <a:lstStyle/>
          <a:p>
            <a:pPr>
              <a:defRPr/>
            </a:pPr>
            <a:r>
              <a:rPr lang="en-US" dirty="0" smtClean="0">
                <a:ea typeface="+mj-ea"/>
                <a:cs typeface="+mj-cs"/>
              </a:rPr>
              <a:t>Volume of Orientation Space</a:t>
            </a:r>
            <a:endParaRPr lang="en-US" dirty="0">
              <a:ea typeface="+mj-ea"/>
              <a:cs typeface="+mj-cs"/>
            </a:endParaRPr>
          </a:p>
        </p:txBody>
      </p:sp>
      <p:sp>
        <p:nvSpPr>
          <p:cNvPr id="49156" name="Rectangle 3"/>
          <p:cNvSpPr>
            <a:spLocks noGrp="1" noChangeArrowheads="1"/>
          </p:cNvSpPr>
          <p:nvPr>
            <p:ph type="body" idx="1"/>
          </p:nvPr>
        </p:nvSpPr>
        <p:spPr>
          <a:xfrm>
            <a:off x="685800" y="1066800"/>
            <a:ext cx="7848600" cy="5181600"/>
          </a:xfrm>
        </p:spPr>
        <p:txBody>
          <a:bodyPr/>
          <a:lstStyle/>
          <a:p>
            <a:r>
              <a:rPr lang="en-US" altLang="ja-JP" sz="2400" i="1"/>
              <a:t>O(432) </a:t>
            </a:r>
            <a:r>
              <a:rPr lang="en-US" altLang="ja-JP" sz="2400"/>
              <a:t>has 24 operators (i.e. order=24); </a:t>
            </a:r>
            <a:r>
              <a:rPr lang="en-US" altLang="ja-JP" sz="2400" i="1"/>
              <a:t>O(222)</a:t>
            </a:r>
            <a:r>
              <a:rPr lang="en-US" altLang="ja-JP" sz="2400"/>
              <a:t> has 4 operators (i.e. order=4): why not divide the volume of Euler space (8π</a:t>
            </a:r>
            <a:r>
              <a:rPr lang="en-US" altLang="ja-JP" sz="2400" baseline="30000"/>
              <a:t>2</a:t>
            </a:r>
            <a:r>
              <a:rPr lang="en-US" altLang="ja-JP" sz="2400"/>
              <a:t>, or, 360°x180°x360°) by 24x4=96 to get π</a:t>
            </a:r>
            <a:r>
              <a:rPr lang="en-US" altLang="ja-JP" sz="2400" baseline="30000"/>
              <a:t>2</a:t>
            </a:r>
            <a:r>
              <a:rPr lang="en-US" altLang="ja-JP" sz="2400"/>
              <a:t>/12 (or, 90°x30°x90°)?  </a:t>
            </a:r>
          </a:p>
          <a:p>
            <a:r>
              <a:rPr lang="en-US" altLang="ja-JP" sz="2400"/>
              <a:t>Answer: we leave out a triad axis (because of the awkward shapes that it would give us), so we divide by 8x4=32 to get π</a:t>
            </a:r>
            <a:r>
              <a:rPr lang="en-US" altLang="ja-JP" sz="2400" baseline="30000"/>
              <a:t>2</a:t>
            </a:r>
            <a:r>
              <a:rPr lang="en-US" altLang="ja-JP" sz="2400"/>
              <a:t>/4 (90°x90°x90°).</a:t>
            </a:r>
          </a:p>
          <a:p>
            <a:r>
              <a:rPr lang="en-US" altLang="ja-JP" sz="2400"/>
              <a:t>This is an illustration of group theory in action.  Each set of symmetry operators divides up the orientation space by a factor equal to the number of elements in the group.</a:t>
            </a:r>
          </a:p>
          <a:p>
            <a:r>
              <a:rPr lang="en-US" altLang="ja-JP" sz="2400"/>
              <a:t>The reason is, essentially, a question of counting: each point in one zone has exactly one point in another zone related by a given operator.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p>
            <a:fld id="{872667B0-8766-B44A-9A04-6DE50618A7DD}" type="slidenum">
              <a:rPr lang="en-US" altLang="ja-JP" smtClean="0"/>
              <a:pPr/>
              <a:t>39</a:t>
            </a:fld>
            <a:endParaRPr lang="en-US" altLang="ja-JP" smtClean="0"/>
          </a:p>
        </p:txBody>
      </p:sp>
      <p:sp>
        <p:nvSpPr>
          <p:cNvPr id="58370" name="Rectangle 2"/>
          <p:cNvSpPr>
            <a:spLocks noGrp="1" noChangeArrowheads="1"/>
          </p:cNvSpPr>
          <p:nvPr>
            <p:ph type="title"/>
          </p:nvPr>
        </p:nvSpPr>
        <p:spPr>
          <a:xfrm>
            <a:off x="685800" y="76200"/>
            <a:ext cx="7772400" cy="1143000"/>
          </a:xfrm>
        </p:spPr>
        <p:txBody>
          <a:bodyPr/>
          <a:lstStyle/>
          <a:p>
            <a:pPr>
              <a:defRPr/>
            </a:pPr>
            <a:r>
              <a:rPr lang="en-US">
                <a:ea typeface="+mj-ea"/>
                <a:cs typeface="+mj-cs"/>
              </a:rPr>
              <a:t>Group theory approach</a:t>
            </a:r>
          </a:p>
        </p:txBody>
      </p:sp>
      <p:sp>
        <p:nvSpPr>
          <p:cNvPr id="61444" name="Rectangle 3"/>
          <p:cNvSpPr>
            <a:spLocks noGrp="1" noChangeArrowheads="1"/>
          </p:cNvSpPr>
          <p:nvPr>
            <p:ph type="body" idx="1"/>
          </p:nvPr>
        </p:nvSpPr>
        <p:spPr>
          <a:xfrm>
            <a:off x="533400" y="1219200"/>
            <a:ext cx="8153400" cy="5257800"/>
          </a:xfrm>
        </p:spPr>
        <p:txBody>
          <a:bodyPr/>
          <a:lstStyle/>
          <a:p>
            <a:r>
              <a:rPr lang="en-US" altLang="ja-JP" sz="2400" smtClean="0"/>
              <a:t>Again, this is an illustration of group theory in action.  Each set of symmetry operators divides up the orientation space by a factor equal to the number of elements in the group.</a:t>
            </a:r>
          </a:p>
          <a:p>
            <a:r>
              <a:rPr lang="en-US" altLang="ja-JP" sz="2400" smtClean="0"/>
              <a:t>Crystal symmetry:</a:t>
            </a:r>
            <a:br>
              <a:rPr lang="en-US" altLang="ja-JP" sz="2400" smtClean="0"/>
            </a:br>
            <a:r>
              <a:rPr lang="en-US" altLang="ja-JP" sz="2400" smtClean="0"/>
              <a:t>a combination of 4- and 2-fold crystal axes (2x4=8 elements) reduce the range of </a:t>
            </a:r>
            <a:r>
              <a:rPr lang="en-US" altLang="ja-JP" sz="2400" i="1" smtClean="0">
                <a:latin typeface="Symbol" charset="2"/>
              </a:rPr>
              <a:t>F</a:t>
            </a:r>
            <a:r>
              <a:rPr lang="en-US" altLang="ja-JP" sz="2400" baseline="-25000" smtClean="0"/>
              <a:t> </a:t>
            </a:r>
            <a:r>
              <a:rPr lang="en-US" altLang="ja-JP" sz="2400" smtClean="0"/>
              <a:t>from π to π/2, and </a:t>
            </a:r>
            <a:r>
              <a:rPr lang="en-US" altLang="ja-JP" sz="2400" i="1" smtClean="0">
                <a:latin typeface="Symbol" charset="2"/>
              </a:rPr>
              <a:t>f</a:t>
            </a:r>
            <a:r>
              <a:rPr lang="en-US" altLang="ja-JP" sz="2400" baseline="-25000" smtClean="0"/>
              <a:t>2</a:t>
            </a:r>
            <a:r>
              <a:rPr lang="en-US" altLang="ja-JP" sz="2400" smtClean="0"/>
              <a:t> from 2π to π/2.</a:t>
            </a:r>
          </a:p>
          <a:p>
            <a:r>
              <a:rPr lang="en-US" altLang="ja-JP" sz="2400" smtClean="0"/>
              <a:t>Sample symmetry:</a:t>
            </a:r>
            <a:br>
              <a:rPr lang="en-US" altLang="ja-JP" sz="2400" smtClean="0"/>
            </a:br>
            <a:r>
              <a:rPr lang="en-US" altLang="ja-JP" sz="2400" smtClean="0"/>
              <a:t>the 2-fold sample axes (4 elements in the group) reduce the range of </a:t>
            </a:r>
            <a:r>
              <a:rPr lang="en-US" altLang="ja-JP" sz="2400" i="1" smtClean="0">
                <a:latin typeface="Symbol" charset="2"/>
              </a:rPr>
              <a:t>f</a:t>
            </a:r>
            <a:r>
              <a:rPr lang="en-US" altLang="ja-JP" sz="2400" baseline="-25000" smtClean="0"/>
              <a:t>1</a:t>
            </a:r>
            <a:r>
              <a:rPr lang="en-US" altLang="ja-JP" sz="2400" smtClean="0"/>
              <a:t> from 2π to π/2.</a:t>
            </a:r>
          </a:p>
          <a:p>
            <a:r>
              <a:rPr lang="en-US" altLang="ja-JP" sz="2400" smtClean="0"/>
              <a:t>Volume of {0 </a:t>
            </a:r>
            <a:r>
              <a:rPr lang="en-US" altLang="ja-JP" sz="2400" smtClean="0">
                <a:sym typeface="Symbol" charset="2"/>
              </a:rPr>
              <a:t> </a:t>
            </a:r>
            <a:r>
              <a:rPr lang="en-US" altLang="ja-JP" sz="2400" smtClean="0">
                <a:latin typeface="Symbol" charset="2"/>
              </a:rPr>
              <a:t>f</a:t>
            </a:r>
            <a:r>
              <a:rPr lang="en-US" altLang="ja-JP" sz="2400" baseline="-25000" smtClean="0"/>
              <a:t>1</a:t>
            </a:r>
            <a:r>
              <a:rPr lang="en-US" altLang="ja-JP" sz="2400" smtClean="0"/>
              <a:t>, </a:t>
            </a:r>
            <a:r>
              <a:rPr lang="en-US" altLang="ja-JP" sz="2400" smtClean="0">
                <a:latin typeface="Symbol" charset="2"/>
              </a:rPr>
              <a:t>F</a:t>
            </a:r>
            <a:r>
              <a:rPr lang="en-US" altLang="ja-JP" sz="2400" smtClean="0"/>
              <a:t>, </a:t>
            </a:r>
            <a:r>
              <a:rPr lang="en-US" altLang="ja-JP" sz="2400" smtClean="0">
                <a:latin typeface="Symbol" charset="2"/>
              </a:rPr>
              <a:t>f</a:t>
            </a:r>
            <a:r>
              <a:rPr lang="en-US" altLang="ja-JP" sz="2400" baseline="-25000" smtClean="0"/>
              <a:t>2 </a:t>
            </a:r>
            <a:r>
              <a:rPr lang="en-US" altLang="ja-JP" sz="2400" smtClean="0">
                <a:sym typeface="Symbol" charset="2"/>
              </a:rPr>
              <a:t> π/2} is π</a:t>
            </a:r>
            <a:r>
              <a:rPr lang="en-US" altLang="ja-JP" sz="2400" baseline="30000" smtClean="0">
                <a:sym typeface="Symbol" charset="2"/>
              </a:rPr>
              <a:t>2</a:t>
            </a:r>
            <a:r>
              <a:rPr lang="en-US" altLang="ja-JP" sz="2400" smtClean="0">
                <a:sym typeface="Symbol" charset="2"/>
              </a:rPr>
              <a:t>/4.</a:t>
            </a:r>
          </a:p>
          <a:p>
            <a:r>
              <a:rPr lang="en-US" altLang="ja-JP" sz="2400" smtClean="0"/>
              <a:t>The reason is, essentially, a question of counting: each point in one zone has exactly one point in another zone related by a given operator.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762000"/>
          </a:xfrm>
        </p:spPr>
        <p:txBody>
          <a:bodyPr/>
          <a:lstStyle/>
          <a:p>
            <a:r>
              <a:rPr lang="en-US" altLang="ja-JP" dirty="0" smtClean="0"/>
              <a:t>In Class Questions: 2</a:t>
            </a:r>
            <a:endParaRPr lang="ja-JP" altLang="en-US" dirty="0"/>
          </a:p>
        </p:txBody>
      </p:sp>
      <p:sp>
        <p:nvSpPr>
          <p:cNvPr id="3" name="Content Placeholder 2"/>
          <p:cNvSpPr>
            <a:spLocks noGrp="1"/>
          </p:cNvSpPr>
          <p:nvPr>
            <p:ph idx="1"/>
          </p:nvPr>
        </p:nvSpPr>
        <p:spPr>
          <a:xfrm>
            <a:off x="685800" y="1066800"/>
            <a:ext cx="7772400" cy="5562600"/>
          </a:xfrm>
        </p:spPr>
        <p:txBody>
          <a:bodyPr/>
          <a:lstStyle/>
          <a:p>
            <a:pPr marL="514350" indent="-514350">
              <a:buFont typeface="+mj-lt"/>
              <a:buAutoNum type="arabicPeriod"/>
            </a:pPr>
            <a:r>
              <a:rPr lang="en-US" altLang="ja-JP" sz="2400" dirty="0" smtClean="0"/>
              <a:t>What limits on the Euler angles are appropriate to cubic-monoclinic symmetry?</a:t>
            </a:r>
          </a:p>
          <a:p>
            <a:pPr marL="514350" indent="-514350">
              <a:buFont typeface="+mj-lt"/>
              <a:buAutoNum type="arabicPeriod"/>
            </a:pPr>
            <a:r>
              <a:rPr lang="en-US" altLang="ja-JP" sz="2400" dirty="0" smtClean="0"/>
              <a:t>Give an example of a symmetry operator in the hexagonal group 622.</a:t>
            </a:r>
          </a:p>
          <a:p>
            <a:pPr marL="514350" indent="-514350">
              <a:buFont typeface="+mj-lt"/>
              <a:buAutoNum type="arabicPeriod"/>
            </a:pPr>
            <a:r>
              <a:rPr lang="en-US" altLang="ja-JP" sz="2400" dirty="0" smtClean="0"/>
              <a:t>Explain how to start with a set of Euler angles, apply symmetry and obtain a new set of Euler angles for the symmetrically equivalent orientation.</a:t>
            </a:r>
          </a:p>
          <a:p>
            <a:pPr marL="514350" indent="-514350">
              <a:buFont typeface="+mj-lt"/>
              <a:buAutoNum type="arabicPeriod"/>
            </a:pPr>
            <a:r>
              <a:rPr lang="en-US" altLang="ja-JP" sz="2400" dirty="0" smtClean="0"/>
              <a:t>If we apply the symmetry of a given point group, by what factor is the volume of the resulting sub-space decreased, compared to the original orientation volume?</a:t>
            </a:r>
          </a:p>
          <a:p>
            <a:pPr marL="514350" indent="-514350">
              <a:buFont typeface="+mj-lt"/>
              <a:buAutoNum type="arabicPeriod"/>
            </a:pPr>
            <a:r>
              <a:rPr lang="en-US" altLang="ja-JP" sz="2400" dirty="0" smtClean="0"/>
              <a:t>Based on a matrix representation of orientations, do we left-multiply or right-multiply to apply a sample symmetry operator?</a:t>
            </a:r>
            <a:endParaRPr lang="ja-JP" altLang="en-US" sz="2400" dirty="0"/>
          </a:p>
        </p:txBody>
      </p:sp>
      <p:sp>
        <p:nvSpPr>
          <p:cNvPr id="4" name="Slide Number Placeholder 3"/>
          <p:cNvSpPr>
            <a:spLocks noGrp="1"/>
          </p:cNvSpPr>
          <p:nvPr>
            <p:ph type="sldNum" sz="quarter" idx="12"/>
          </p:nvPr>
        </p:nvSpPr>
        <p:spPr/>
        <p:txBody>
          <a:bodyPr/>
          <a:lstStyle/>
          <a:p>
            <a:pPr>
              <a:defRPr/>
            </a:pPr>
            <a:fld id="{0C9445C5-25A5-C546-9751-0F76CE617390}"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Slide Number Placeholder 4"/>
          <p:cNvSpPr>
            <a:spLocks noGrp="1"/>
          </p:cNvSpPr>
          <p:nvPr>
            <p:ph type="sldNum" sz="quarter" idx="12"/>
          </p:nvPr>
        </p:nvSpPr>
        <p:spPr>
          <a:noFill/>
        </p:spPr>
        <p:txBody>
          <a:bodyPr/>
          <a:lstStyle/>
          <a:p>
            <a:fld id="{4D47A4C4-58B2-8640-9B81-41809CFAF6AB}" type="slidenum">
              <a:rPr lang="en-US" altLang="ja-JP" smtClean="0"/>
              <a:pPr/>
              <a:t>40</a:t>
            </a:fld>
            <a:endParaRPr lang="en-US" altLang="ja-JP" smtClean="0"/>
          </a:p>
        </p:txBody>
      </p:sp>
      <p:sp>
        <p:nvSpPr>
          <p:cNvPr id="33794" name="Rectangle 2"/>
          <p:cNvSpPr>
            <a:spLocks noGrp="1" noChangeArrowheads="1"/>
          </p:cNvSpPr>
          <p:nvPr>
            <p:ph type="title"/>
          </p:nvPr>
        </p:nvSpPr>
        <p:spPr>
          <a:xfrm>
            <a:off x="685800" y="76200"/>
            <a:ext cx="7772400" cy="1143000"/>
          </a:xfrm>
        </p:spPr>
        <p:txBody>
          <a:bodyPr/>
          <a:lstStyle/>
          <a:p>
            <a:pPr>
              <a:defRPr/>
            </a:pPr>
            <a:r>
              <a:rPr lang="en-US"/>
              <a:t>Special Points, Partial Fibers</a:t>
            </a:r>
          </a:p>
        </p:txBody>
      </p:sp>
      <p:graphicFrame>
        <p:nvGraphicFramePr>
          <p:cNvPr id="63490" name="Object 2"/>
          <p:cNvGraphicFramePr>
            <a:graphicFrameLocks noChangeAspect="1"/>
          </p:cNvGraphicFramePr>
          <p:nvPr/>
        </p:nvGraphicFramePr>
        <p:xfrm>
          <a:off x="2944813" y="1524000"/>
          <a:ext cx="5665787" cy="4833938"/>
        </p:xfrm>
        <a:graphic>
          <a:graphicData uri="http://schemas.openxmlformats.org/presentationml/2006/ole">
            <mc:AlternateContent xmlns:mc="http://schemas.openxmlformats.org/markup-compatibility/2006">
              <mc:Choice xmlns:v="urn:schemas-microsoft-com:vml" Requires="v">
                <p:oleObj spid="_x0000_s63522" name="Document" r:id="rId4" imgW="3404616" imgH="2904744" progId="Word.Document.8">
                  <p:embed/>
                </p:oleObj>
              </mc:Choice>
              <mc:Fallback>
                <p:oleObj name="Document" r:id="rId4" imgW="3404616" imgH="2904744"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4813" y="1524000"/>
                        <a:ext cx="5665787" cy="483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3493" name="Text Box 4"/>
          <p:cNvSpPr txBox="1">
            <a:spLocks noChangeArrowheads="1"/>
          </p:cNvSpPr>
          <p:nvPr/>
        </p:nvSpPr>
        <p:spPr bwMode="auto">
          <a:xfrm>
            <a:off x="457200" y="1905000"/>
            <a:ext cx="2590800" cy="2308324"/>
          </a:xfrm>
          <a:prstGeom prst="rect">
            <a:avLst/>
          </a:prstGeom>
          <a:noFill/>
          <a:ln w="9525">
            <a:noFill/>
            <a:miter lim="800000"/>
            <a:headEnd/>
            <a:tailEnd/>
          </a:ln>
        </p:spPr>
        <p:txBody>
          <a:bodyPr>
            <a:prstTxWarp prst="textNoShape">
              <a:avLst/>
            </a:prstTxWarp>
            <a:spAutoFit/>
          </a:bodyPr>
          <a:lstStyle/>
          <a:p>
            <a:r>
              <a:rPr lang="en-US" altLang="ja-JP" dirty="0">
                <a:latin typeface="Courier"/>
                <a:cs typeface="Courier"/>
              </a:rPr>
              <a:t>Copper:	2</a:t>
            </a:r>
          </a:p>
          <a:p>
            <a:r>
              <a:rPr lang="en-US" altLang="ja-JP" dirty="0">
                <a:latin typeface="Courier"/>
                <a:cs typeface="Courier"/>
              </a:rPr>
              <a:t>Brass:	3</a:t>
            </a:r>
          </a:p>
          <a:p>
            <a:r>
              <a:rPr lang="en-US" altLang="ja-JP" dirty="0">
                <a:latin typeface="Courier"/>
                <a:cs typeface="Courier"/>
              </a:rPr>
              <a:t>S:		3</a:t>
            </a:r>
          </a:p>
          <a:p>
            <a:r>
              <a:rPr lang="en-US" altLang="ja-JP" dirty="0">
                <a:latin typeface="Courier"/>
                <a:cs typeface="Courier"/>
              </a:rPr>
              <a:t>Goss:	3</a:t>
            </a:r>
          </a:p>
          <a:p>
            <a:r>
              <a:rPr lang="en-US" altLang="ja-JP" dirty="0">
                <a:latin typeface="Courier"/>
                <a:cs typeface="Courier"/>
              </a:rPr>
              <a:t>Cube:	8</a:t>
            </a:r>
          </a:p>
          <a:p>
            <a:r>
              <a:rPr lang="en-US" altLang="ja-JP" dirty="0">
                <a:latin typeface="Courier"/>
                <a:cs typeface="Courier"/>
              </a:rPr>
              <a:t>Dillamore</a:t>
            </a:r>
            <a:r>
              <a:rPr lang="en-US" altLang="ja-JP" dirty="0" smtClean="0">
                <a:latin typeface="Courier"/>
                <a:cs typeface="Courier"/>
              </a:rPr>
              <a:t>:2</a:t>
            </a:r>
            <a:endParaRPr lang="en-US" altLang="ja-JP" dirty="0">
              <a:latin typeface="Courier"/>
              <a:cs typeface="Courier"/>
            </a:endParaRPr>
          </a:p>
        </p:txBody>
      </p:sp>
      <p:sp>
        <p:nvSpPr>
          <p:cNvPr id="63494" name="AutoShape 5"/>
          <p:cNvSpPr>
            <a:spLocks/>
          </p:cNvSpPr>
          <p:nvPr/>
        </p:nvSpPr>
        <p:spPr bwMode="auto">
          <a:xfrm>
            <a:off x="8382000" y="3810000"/>
            <a:ext cx="457200" cy="1676400"/>
          </a:xfrm>
          <a:prstGeom prst="rightBrace">
            <a:avLst>
              <a:gd name="adj1" fmla="val 30556"/>
              <a:gd name="adj2" fmla="val 51514"/>
            </a:avLst>
          </a:prstGeom>
          <a:noFill/>
          <a:ln w="3810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3495" name="Text Box 6"/>
          <p:cNvSpPr txBox="1">
            <a:spLocks noChangeArrowheads="1"/>
          </p:cNvSpPr>
          <p:nvPr/>
        </p:nvSpPr>
        <p:spPr bwMode="auto">
          <a:xfrm>
            <a:off x="4806950" y="6324600"/>
            <a:ext cx="3226514" cy="461665"/>
          </a:xfrm>
          <a:prstGeom prst="rect">
            <a:avLst/>
          </a:prstGeom>
          <a:noFill/>
          <a:ln w="9525">
            <a:noFill/>
            <a:miter lim="800000"/>
            <a:headEnd/>
            <a:tailEnd/>
          </a:ln>
        </p:spPr>
        <p:txBody>
          <a:bodyPr wrap="none">
            <a:prstTxWarp prst="textNoShape">
              <a:avLst/>
            </a:prstTxWarp>
            <a:spAutoFit/>
          </a:bodyPr>
          <a:lstStyle/>
          <a:p>
            <a:r>
              <a:rPr lang="en-US" altLang="ja-JP" dirty="0">
                <a:latin typeface="Cambria"/>
              </a:rPr>
              <a:t>Humphreys &amp; Hatherly</a:t>
            </a:r>
          </a:p>
        </p:txBody>
      </p:sp>
      <p:sp>
        <p:nvSpPr>
          <p:cNvPr id="63496" name="TextBox 9"/>
          <p:cNvSpPr txBox="1">
            <a:spLocks noChangeArrowheads="1"/>
          </p:cNvSpPr>
          <p:nvPr/>
        </p:nvSpPr>
        <p:spPr bwMode="auto">
          <a:xfrm>
            <a:off x="457200" y="1143000"/>
            <a:ext cx="4746762" cy="461665"/>
          </a:xfrm>
          <a:prstGeom prst="rect">
            <a:avLst/>
          </a:prstGeom>
          <a:noFill/>
          <a:ln w="9525">
            <a:noFill/>
            <a:miter lim="800000"/>
            <a:headEnd/>
            <a:tailEnd/>
          </a:ln>
        </p:spPr>
        <p:txBody>
          <a:bodyPr wrap="none">
            <a:prstTxWarp prst="textNoShape">
              <a:avLst/>
            </a:prstTxWarp>
            <a:spAutoFit/>
          </a:bodyPr>
          <a:lstStyle/>
          <a:p>
            <a:r>
              <a:rPr lang="en-US" altLang="ja-JP" dirty="0">
                <a:latin typeface="Calibri"/>
              </a:rPr>
              <a:t>No. of points in the 90x90x90° space</a:t>
            </a:r>
          </a:p>
        </p:txBody>
      </p:sp>
      <p:sp>
        <p:nvSpPr>
          <p:cNvPr id="63497" name="TextBox 10"/>
          <p:cNvSpPr txBox="1">
            <a:spLocks noChangeArrowheads="1"/>
          </p:cNvSpPr>
          <p:nvPr/>
        </p:nvSpPr>
        <p:spPr bwMode="auto">
          <a:xfrm>
            <a:off x="457200" y="4724400"/>
            <a:ext cx="2743200" cy="1631216"/>
          </a:xfrm>
          <a:prstGeom prst="rect">
            <a:avLst/>
          </a:prstGeom>
          <a:noFill/>
          <a:ln w="9525">
            <a:noFill/>
            <a:miter lim="800000"/>
            <a:headEnd/>
            <a:tailEnd/>
          </a:ln>
        </p:spPr>
        <p:txBody>
          <a:bodyPr>
            <a:prstTxWarp prst="textNoShape">
              <a:avLst/>
            </a:prstTxWarp>
            <a:spAutoFit/>
          </a:bodyPr>
          <a:lstStyle/>
          <a:p>
            <a:r>
              <a:rPr lang="en-US" altLang="ja-JP" sz="2000" dirty="0">
                <a:solidFill>
                  <a:schemeClr val="accent2"/>
                </a:solidFill>
                <a:latin typeface="Calibri"/>
              </a:rPr>
              <a:t>Why this variation?</a:t>
            </a:r>
            <a:br>
              <a:rPr lang="en-US" altLang="ja-JP" sz="2000" dirty="0">
                <a:solidFill>
                  <a:schemeClr val="accent2"/>
                </a:solidFill>
                <a:latin typeface="Calibri"/>
              </a:rPr>
            </a:br>
            <a:r>
              <a:rPr lang="en-US" altLang="ja-JP" sz="2000" dirty="0">
                <a:solidFill>
                  <a:schemeClr val="accent2"/>
                </a:solidFill>
                <a:latin typeface="Calibri"/>
              </a:rPr>
              <a:t>Points that fall on the edge may appear more, or fewer times than the standard count of 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4"/>
          <p:cNvSpPr>
            <a:spLocks noGrp="1"/>
          </p:cNvSpPr>
          <p:nvPr>
            <p:ph type="sldNum" sz="quarter" idx="12"/>
          </p:nvPr>
        </p:nvSpPr>
        <p:spPr>
          <a:noFill/>
        </p:spPr>
        <p:txBody>
          <a:bodyPr/>
          <a:lstStyle/>
          <a:p>
            <a:fld id="{7B3629A0-9EC1-F540-9053-E7092E6D96CF}" type="slidenum">
              <a:rPr lang="en-US" altLang="ja-JP" smtClean="0"/>
              <a:pPr/>
              <a:t>41</a:t>
            </a:fld>
            <a:endParaRPr lang="en-US" altLang="ja-JP" smtClean="0"/>
          </a:p>
        </p:txBody>
      </p:sp>
      <p:sp>
        <p:nvSpPr>
          <p:cNvPr id="47106" name="Rectangle 2"/>
          <p:cNvSpPr>
            <a:spLocks noGrp="1" noChangeArrowheads="1"/>
          </p:cNvSpPr>
          <p:nvPr>
            <p:ph type="title"/>
          </p:nvPr>
        </p:nvSpPr>
        <p:spPr>
          <a:xfrm>
            <a:off x="685800" y="228600"/>
            <a:ext cx="7772400" cy="1143000"/>
          </a:xfrm>
        </p:spPr>
        <p:txBody>
          <a:bodyPr/>
          <a:lstStyle/>
          <a:p>
            <a:pPr>
              <a:defRPr/>
            </a:pPr>
            <a:r>
              <a:rPr lang="en-US">
                <a:ea typeface="+mj-ea"/>
                <a:cs typeface="+mj-cs"/>
              </a:rPr>
              <a:t>Sample Symmetry Relationships in Euler Space: special points</a:t>
            </a:r>
          </a:p>
        </p:txBody>
      </p:sp>
      <p:sp>
        <p:nvSpPr>
          <p:cNvPr id="65540" name="Rectangle 3"/>
          <p:cNvSpPr>
            <a:spLocks noChangeArrowheads="1"/>
          </p:cNvSpPr>
          <p:nvPr/>
        </p:nvSpPr>
        <p:spPr bwMode="auto">
          <a:xfrm>
            <a:off x="914400" y="2743200"/>
            <a:ext cx="7086600" cy="2057400"/>
          </a:xfrm>
          <a:prstGeom prst="rect">
            <a:avLst/>
          </a:prstGeom>
          <a:no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5541" name="Line 4"/>
          <p:cNvSpPr>
            <a:spLocks noChangeShapeType="1"/>
          </p:cNvSpPr>
          <p:nvPr/>
        </p:nvSpPr>
        <p:spPr bwMode="auto">
          <a:xfrm>
            <a:off x="4572000" y="2743200"/>
            <a:ext cx="0" cy="20574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65542" name="Line 5"/>
          <p:cNvSpPr>
            <a:spLocks noChangeShapeType="1"/>
          </p:cNvSpPr>
          <p:nvPr/>
        </p:nvSpPr>
        <p:spPr bwMode="auto">
          <a:xfrm>
            <a:off x="6324600" y="2743200"/>
            <a:ext cx="0" cy="20574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65543" name="Line 6"/>
          <p:cNvSpPr>
            <a:spLocks noChangeShapeType="1"/>
          </p:cNvSpPr>
          <p:nvPr/>
        </p:nvSpPr>
        <p:spPr bwMode="auto">
          <a:xfrm>
            <a:off x="2743200" y="2743200"/>
            <a:ext cx="0" cy="2057400"/>
          </a:xfrm>
          <a:prstGeom prst="lin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ndParaRPr>
          </a:p>
        </p:txBody>
      </p:sp>
      <p:sp>
        <p:nvSpPr>
          <p:cNvPr id="65544" name="Text Box 7"/>
          <p:cNvSpPr txBox="1">
            <a:spLocks noChangeArrowheads="1"/>
          </p:cNvSpPr>
          <p:nvPr/>
        </p:nvSpPr>
        <p:spPr bwMode="auto">
          <a:xfrm>
            <a:off x="401638" y="1905000"/>
            <a:ext cx="1185407" cy="584776"/>
          </a:xfrm>
          <a:prstGeom prst="rect">
            <a:avLst/>
          </a:prstGeom>
          <a:noFill/>
          <a:ln w="9525">
            <a:noFill/>
            <a:miter lim="800000"/>
            <a:headEnd/>
            <a:tailEnd/>
          </a:ln>
        </p:spPr>
        <p:txBody>
          <a:bodyPr wrap="none">
            <a:prstTxWarp prst="textNoShape">
              <a:avLst/>
            </a:prstTxWarp>
            <a:spAutoFit/>
          </a:bodyPr>
          <a:lstStyle/>
          <a:p>
            <a:r>
              <a:rPr lang="en-US" altLang="ja-JP" sz="3200" i="1" dirty="0">
                <a:latin typeface="Symbol" charset="2"/>
              </a:rPr>
              <a:t>f</a:t>
            </a:r>
            <a:r>
              <a:rPr lang="en-US" altLang="ja-JP" sz="3200" i="1" baseline="-25000" dirty="0">
                <a:latin typeface="Cambria"/>
              </a:rPr>
              <a:t>1</a:t>
            </a:r>
            <a:r>
              <a:rPr lang="en-US" altLang="ja-JP" sz="3200" dirty="0">
                <a:latin typeface="Cambria"/>
              </a:rPr>
              <a:t>=0°</a:t>
            </a:r>
          </a:p>
        </p:txBody>
      </p:sp>
      <p:sp>
        <p:nvSpPr>
          <p:cNvPr id="65545" name="Text Box 8"/>
          <p:cNvSpPr txBox="1">
            <a:spLocks noChangeArrowheads="1"/>
          </p:cNvSpPr>
          <p:nvPr/>
        </p:nvSpPr>
        <p:spPr bwMode="auto">
          <a:xfrm>
            <a:off x="4191000" y="1935163"/>
            <a:ext cx="1020432"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180°</a:t>
            </a:r>
          </a:p>
        </p:txBody>
      </p:sp>
      <p:sp>
        <p:nvSpPr>
          <p:cNvPr id="65546" name="Text Box 9"/>
          <p:cNvSpPr txBox="1">
            <a:spLocks noChangeArrowheads="1"/>
          </p:cNvSpPr>
          <p:nvPr/>
        </p:nvSpPr>
        <p:spPr bwMode="auto">
          <a:xfrm>
            <a:off x="5867400" y="1935163"/>
            <a:ext cx="1020432"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270°</a:t>
            </a:r>
          </a:p>
        </p:txBody>
      </p:sp>
      <p:sp>
        <p:nvSpPr>
          <p:cNvPr id="65547" name="Text Box 10"/>
          <p:cNvSpPr txBox="1">
            <a:spLocks noChangeArrowheads="1"/>
          </p:cNvSpPr>
          <p:nvPr/>
        </p:nvSpPr>
        <p:spPr bwMode="auto">
          <a:xfrm>
            <a:off x="7620000" y="1905000"/>
            <a:ext cx="1020432"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360°</a:t>
            </a:r>
          </a:p>
        </p:txBody>
      </p:sp>
      <p:sp>
        <p:nvSpPr>
          <p:cNvPr id="65548" name="Text Box 11"/>
          <p:cNvSpPr txBox="1">
            <a:spLocks noChangeArrowheads="1"/>
          </p:cNvSpPr>
          <p:nvPr/>
        </p:nvSpPr>
        <p:spPr bwMode="auto">
          <a:xfrm>
            <a:off x="2362200" y="1981200"/>
            <a:ext cx="793206"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90°</a:t>
            </a:r>
          </a:p>
        </p:txBody>
      </p:sp>
      <p:sp>
        <p:nvSpPr>
          <p:cNvPr id="65549" name="Oval 12"/>
          <p:cNvSpPr>
            <a:spLocks noChangeArrowheads="1"/>
          </p:cNvSpPr>
          <p:nvPr/>
        </p:nvSpPr>
        <p:spPr bwMode="auto">
          <a:xfrm>
            <a:off x="2971800" y="4267200"/>
            <a:ext cx="228600" cy="228600"/>
          </a:xfrm>
          <a:prstGeom prst="ellips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5550" name="Oval 13"/>
          <p:cNvSpPr>
            <a:spLocks noChangeArrowheads="1"/>
          </p:cNvSpPr>
          <p:nvPr/>
        </p:nvSpPr>
        <p:spPr bwMode="auto">
          <a:xfrm>
            <a:off x="5842000" y="3086100"/>
            <a:ext cx="228600" cy="228600"/>
          </a:xfrm>
          <a:prstGeom prst="ellips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5551" name="Line 14"/>
          <p:cNvSpPr>
            <a:spLocks noChangeShapeType="1"/>
          </p:cNvSpPr>
          <p:nvPr/>
        </p:nvSpPr>
        <p:spPr bwMode="auto">
          <a:xfrm>
            <a:off x="533400" y="3429000"/>
            <a:ext cx="0" cy="10668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5552" name="Text Box 15"/>
          <p:cNvSpPr txBox="1">
            <a:spLocks noChangeArrowheads="1"/>
          </p:cNvSpPr>
          <p:nvPr/>
        </p:nvSpPr>
        <p:spPr bwMode="auto">
          <a:xfrm>
            <a:off x="268288" y="2722563"/>
            <a:ext cx="493712" cy="579437"/>
          </a:xfrm>
          <a:prstGeom prst="rect">
            <a:avLst/>
          </a:prstGeom>
          <a:noFill/>
          <a:ln w="9525">
            <a:noFill/>
            <a:miter lim="800000"/>
            <a:headEnd/>
            <a:tailEnd/>
          </a:ln>
        </p:spPr>
        <p:txBody>
          <a:bodyPr wrap="none">
            <a:prstTxWarp prst="textNoShape">
              <a:avLst/>
            </a:prstTxWarp>
            <a:spAutoFit/>
          </a:bodyPr>
          <a:lstStyle/>
          <a:p>
            <a:r>
              <a:rPr lang="en-US" altLang="ja-JP" sz="3200">
                <a:latin typeface="Symbol" charset="2"/>
              </a:rPr>
              <a:t>F</a:t>
            </a:r>
          </a:p>
        </p:txBody>
      </p:sp>
      <p:sp>
        <p:nvSpPr>
          <p:cNvPr id="65553" name="Oval 16"/>
          <p:cNvSpPr>
            <a:spLocks noChangeArrowheads="1"/>
          </p:cNvSpPr>
          <p:nvPr/>
        </p:nvSpPr>
        <p:spPr bwMode="auto">
          <a:xfrm>
            <a:off x="6553200" y="4343400"/>
            <a:ext cx="228600" cy="228600"/>
          </a:xfrm>
          <a:prstGeom prst="ellips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5554" name="Oval 17"/>
          <p:cNvSpPr>
            <a:spLocks noChangeArrowheads="1"/>
          </p:cNvSpPr>
          <p:nvPr/>
        </p:nvSpPr>
        <p:spPr bwMode="auto">
          <a:xfrm>
            <a:off x="2286000" y="3111500"/>
            <a:ext cx="228600" cy="228600"/>
          </a:xfrm>
          <a:prstGeom prst="ellipse">
            <a:avLst/>
          </a:prstGeom>
          <a:no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5555" name="Freeform 18"/>
          <p:cNvSpPr>
            <a:spLocks/>
          </p:cNvSpPr>
          <p:nvPr/>
        </p:nvSpPr>
        <p:spPr bwMode="auto">
          <a:xfrm>
            <a:off x="2514600" y="2489200"/>
            <a:ext cx="3429000" cy="558800"/>
          </a:xfrm>
          <a:custGeom>
            <a:avLst/>
            <a:gdLst>
              <a:gd name="T0" fmla="*/ 0 w 2160"/>
              <a:gd name="T1" fmla="*/ 2147483647 h 352"/>
              <a:gd name="T2" fmla="*/ 2147483647 w 2160"/>
              <a:gd name="T3" fmla="*/ 2147483647 h 352"/>
              <a:gd name="T4" fmla="*/ 2147483647 w 2160"/>
              <a:gd name="T5" fmla="*/ 2147483647 h 352"/>
              <a:gd name="T6" fmla="*/ 2147483647 w 2160"/>
              <a:gd name="T7" fmla="*/ 2147483647 h 352"/>
              <a:gd name="T8" fmla="*/ 2147483647 w 2160"/>
              <a:gd name="T9" fmla="*/ 2147483647 h 352"/>
              <a:gd name="T10" fmla="*/ 0 60000 65536"/>
              <a:gd name="T11" fmla="*/ 0 60000 65536"/>
              <a:gd name="T12" fmla="*/ 0 60000 65536"/>
              <a:gd name="T13" fmla="*/ 0 60000 65536"/>
              <a:gd name="T14" fmla="*/ 0 60000 65536"/>
              <a:gd name="T15" fmla="*/ 0 w 2160"/>
              <a:gd name="T16" fmla="*/ 0 h 352"/>
              <a:gd name="T17" fmla="*/ 2160 w 2160"/>
              <a:gd name="T18" fmla="*/ 352 h 352"/>
            </a:gdLst>
            <a:ahLst/>
            <a:cxnLst>
              <a:cxn ang="T10">
                <a:pos x="T0" y="T1"/>
              </a:cxn>
              <a:cxn ang="T11">
                <a:pos x="T2" y="T3"/>
              </a:cxn>
              <a:cxn ang="T12">
                <a:pos x="T4" y="T5"/>
              </a:cxn>
              <a:cxn ang="T13">
                <a:pos x="T6" y="T7"/>
              </a:cxn>
              <a:cxn ang="T14">
                <a:pos x="T8" y="T9"/>
              </a:cxn>
            </a:cxnLst>
            <a:rect l="T15" t="T16" r="T17" b="T18"/>
            <a:pathLst>
              <a:path w="2160" h="352">
                <a:moveTo>
                  <a:pt x="0" y="352"/>
                </a:moveTo>
                <a:cubicBezTo>
                  <a:pt x="236" y="259"/>
                  <a:pt x="472" y="167"/>
                  <a:pt x="720" y="112"/>
                </a:cubicBezTo>
                <a:cubicBezTo>
                  <a:pt x="967" y="56"/>
                  <a:pt x="1272" y="0"/>
                  <a:pt x="1488" y="16"/>
                </a:cubicBezTo>
                <a:cubicBezTo>
                  <a:pt x="1703" y="31"/>
                  <a:pt x="1904" y="152"/>
                  <a:pt x="2016" y="208"/>
                </a:cubicBezTo>
                <a:cubicBezTo>
                  <a:pt x="2127" y="263"/>
                  <a:pt x="2143" y="307"/>
                  <a:pt x="2160" y="352"/>
                </a:cubicBezTo>
              </a:path>
            </a:pathLst>
          </a:custGeom>
          <a:noFill/>
          <a:ln w="38100" cap="rnd">
            <a:solidFill>
              <a:srgbClr val="FF0000"/>
            </a:solidFill>
            <a:prstDash val="sysDot"/>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65556" name="Text Box 19"/>
          <p:cNvSpPr txBox="1">
            <a:spLocks noChangeArrowheads="1"/>
          </p:cNvSpPr>
          <p:nvPr/>
        </p:nvSpPr>
        <p:spPr bwMode="auto">
          <a:xfrm>
            <a:off x="3184525" y="2027238"/>
            <a:ext cx="954308" cy="584776"/>
          </a:xfrm>
          <a:prstGeom prst="rect">
            <a:avLst/>
          </a:prstGeom>
          <a:noFill/>
          <a:ln w="9525">
            <a:noFill/>
            <a:miter lim="800000"/>
            <a:headEnd/>
            <a:tailEnd/>
          </a:ln>
        </p:spPr>
        <p:txBody>
          <a:bodyPr wrap="none">
            <a:prstTxWarp prst="textNoShape">
              <a:avLst/>
            </a:prstTxWarp>
            <a:spAutoFit/>
          </a:bodyPr>
          <a:lstStyle/>
          <a:p>
            <a:r>
              <a:rPr lang="en-US" altLang="ja-JP" sz="3200" dirty="0" err="1">
                <a:solidFill>
                  <a:srgbClr val="FF0000"/>
                </a:solidFill>
                <a:latin typeface="Cambria"/>
              </a:rPr>
              <a:t>diad</a:t>
            </a:r>
            <a:endParaRPr lang="en-US" altLang="ja-JP" sz="3200" dirty="0">
              <a:solidFill>
                <a:srgbClr val="FF0000"/>
              </a:solidFill>
              <a:latin typeface="Cambria"/>
            </a:endParaRPr>
          </a:p>
        </p:txBody>
      </p:sp>
      <p:sp>
        <p:nvSpPr>
          <p:cNvPr id="65557" name="Text Box 21"/>
          <p:cNvSpPr txBox="1">
            <a:spLocks noChangeArrowheads="1"/>
          </p:cNvSpPr>
          <p:nvPr/>
        </p:nvSpPr>
        <p:spPr bwMode="auto">
          <a:xfrm>
            <a:off x="6553200" y="3124200"/>
            <a:ext cx="954308" cy="584776"/>
          </a:xfrm>
          <a:prstGeom prst="rect">
            <a:avLst/>
          </a:prstGeom>
          <a:noFill/>
          <a:ln w="9525">
            <a:noFill/>
            <a:miter lim="800000"/>
            <a:headEnd/>
            <a:tailEnd/>
          </a:ln>
        </p:spPr>
        <p:txBody>
          <a:bodyPr wrap="none">
            <a:prstTxWarp prst="textNoShape">
              <a:avLst/>
            </a:prstTxWarp>
            <a:spAutoFit/>
          </a:bodyPr>
          <a:lstStyle/>
          <a:p>
            <a:r>
              <a:rPr lang="en-US" altLang="ja-JP" sz="3200" dirty="0" err="1">
                <a:solidFill>
                  <a:schemeClr val="accent2"/>
                </a:solidFill>
                <a:latin typeface="Cambria"/>
              </a:rPr>
              <a:t>diad</a:t>
            </a:r>
            <a:endParaRPr lang="en-US" altLang="ja-JP" sz="3200" dirty="0">
              <a:solidFill>
                <a:schemeClr val="accent2"/>
              </a:solidFill>
              <a:latin typeface="Cambria"/>
            </a:endParaRPr>
          </a:p>
        </p:txBody>
      </p:sp>
      <p:sp>
        <p:nvSpPr>
          <p:cNvPr id="65558" name="Freeform 22"/>
          <p:cNvSpPr>
            <a:spLocks/>
          </p:cNvSpPr>
          <p:nvPr/>
        </p:nvSpPr>
        <p:spPr bwMode="auto">
          <a:xfrm>
            <a:off x="1612900" y="2476500"/>
            <a:ext cx="7135813" cy="3960813"/>
          </a:xfrm>
          <a:custGeom>
            <a:avLst/>
            <a:gdLst>
              <a:gd name="T0" fmla="*/ 2147483647 w 4495"/>
              <a:gd name="T1" fmla="*/ 2147483647 h 2495"/>
              <a:gd name="T2" fmla="*/ 2147483647 w 4495"/>
              <a:gd name="T3" fmla="*/ 2147483647 h 2495"/>
              <a:gd name="T4" fmla="*/ 2147483647 w 4495"/>
              <a:gd name="T5" fmla="*/ 2147483647 h 2495"/>
              <a:gd name="T6" fmla="*/ 2147483647 w 4495"/>
              <a:gd name="T7" fmla="*/ 2147483647 h 2495"/>
              <a:gd name="T8" fmla="*/ 2147483647 w 4495"/>
              <a:gd name="T9" fmla="*/ 2147483647 h 2495"/>
              <a:gd name="T10" fmla="*/ 2147483647 w 4495"/>
              <a:gd name="T11" fmla="*/ 2147483647 h 2495"/>
              <a:gd name="T12" fmla="*/ 2147483647 w 4495"/>
              <a:gd name="T13" fmla="*/ 2147483647 h 2495"/>
              <a:gd name="T14" fmla="*/ 2147483647 w 4495"/>
              <a:gd name="T15" fmla="*/ 2147483647 h 2495"/>
              <a:gd name="T16" fmla="*/ 2147483647 w 4495"/>
              <a:gd name="T17" fmla="*/ 2147483647 h 2495"/>
              <a:gd name="T18" fmla="*/ 2147483647 w 4495"/>
              <a:gd name="T19" fmla="*/ 2147483647 h 2495"/>
              <a:gd name="T20" fmla="*/ 2147483647 w 4495"/>
              <a:gd name="T21" fmla="*/ 2147483647 h 24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95"/>
              <a:gd name="T34" fmla="*/ 0 h 2495"/>
              <a:gd name="T35" fmla="*/ 4495 w 4495"/>
              <a:gd name="T36" fmla="*/ 2495 h 24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95" h="2495">
                <a:moveTo>
                  <a:pt x="2824" y="312"/>
                </a:moveTo>
                <a:cubicBezTo>
                  <a:pt x="3004" y="208"/>
                  <a:pt x="3184" y="104"/>
                  <a:pt x="3400" y="72"/>
                </a:cubicBezTo>
                <a:cubicBezTo>
                  <a:pt x="3616" y="40"/>
                  <a:pt x="3952" y="0"/>
                  <a:pt x="4120" y="120"/>
                </a:cubicBezTo>
                <a:cubicBezTo>
                  <a:pt x="4287" y="239"/>
                  <a:pt x="4368" y="584"/>
                  <a:pt x="4408" y="792"/>
                </a:cubicBezTo>
                <a:cubicBezTo>
                  <a:pt x="4447" y="999"/>
                  <a:pt x="4495" y="1152"/>
                  <a:pt x="4360" y="1368"/>
                </a:cubicBezTo>
                <a:cubicBezTo>
                  <a:pt x="4224" y="1583"/>
                  <a:pt x="4032" y="1904"/>
                  <a:pt x="3592" y="2088"/>
                </a:cubicBezTo>
                <a:cubicBezTo>
                  <a:pt x="3152" y="2272"/>
                  <a:pt x="2223" y="2448"/>
                  <a:pt x="1720" y="2472"/>
                </a:cubicBezTo>
                <a:cubicBezTo>
                  <a:pt x="1216" y="2495"/>
                  <a:pt x="839" y="2335"/>
                  <a:pt x="568" y="2232"/>
                </a:cubicBezTo>
                <a:cubicBezTo>
                  <a:pt x="296" y="2128"/>
                  <a:pt x="175" y="2039"/>
                  <a:pt x="88" y="1848"/>
                </a:cubicBezTo>
                <a:cubicBezTo>
                  <a:pt x="0" y="1656"/>
                  <a:pt x="0" y="1287"/>
                  <a:pt x="40" y="1080"/>
                </a:cubicBezTo>
                <a:cubicBezTo>
                  <a:pt x="79" y="872"/>
                  <a:pt x="203" y="736"/>
                  <a:pt x="328" y="600"/>
                </a:cubicBezTo>
              </a:path>
            </a:pathLst>
          </a:custGeom>
          <a:noFill/>
          <a:ln w="38100" cap="rnd">
            <a:solidFill>
              <a:srgbClr val="FF0000"/>
            </a:solidFill>
            <a:prstDash val="sysDot"/>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65559" name="Text Box 24"/>
          <p:cNvSpPr txBox="1">
            <a:spLocks noChangeArrowheads="1"/>
          </p:cNvSpPr>
          <p:nvPr/>
        </p:nvSpPr>
        <p:spPr bwMode="auto">
          <a:xfrm>
            <a:off x="3200400" y="3138488"/>
            <a:ext cx="954308" cy="584776"/>
          </a:xfrm>
          <a:prstGeom prst="rect">
            <a:avLst/>
          </a:prstGeom>
          <a:noFill/>
          <a:ln w="9525">
            <a:noFill/>
            <a:miter lim="800000"/>
            <a:headEnd/>
            <a:tailEnd/>
          </a:ln>
        </p:spPr>
        <p:txBody>
          <a:bodyPr wrap="none">
            <a:prstTxWarp prst="textNoShape">
              <a:avLst/>
            </a:prstTxWarp>
            <a:spAutoFit/>
          </a:bodyPr>
          <a:lstStyle/>
          <a:p>
            <a:r>
              <a:rPr lang="en-US" altLang="ja-JP" sz="3200" dirty="0" err="1">
                <a:solidFill>
                  <a:schemeClr val="accent2"/>
                </a:solidFill>
                <a:latin typeface="Cambria"/>
              </a:rPr>
              <a:t>diad</a:t>
            </a:r>
            <a:endParaRPr lang="en-US" altLang="ja-JP" sz="3200" dirty="0">
              <a:solidFill>
                <a:schemeClr val="accent2"/>
              </a:solidFill>
              <a:latin typeface="Cambria"/>
            </a:endParaRPr>
          </a:p>
        </p:txBody>
      </p:sp>
      <p:sp>
        <p:nvSpPr>
          <p:cNvPr id="65560" name="Oval 25"/>
          <p:cNvSpPr>
            <a:spLocks noChangeArrowheads="1"/>
          </p:cNvSpPr>
          <p:nvPr/>
        </p:nvSpPr>
        <p:spPr bwMode="auto">
          <a:xfrm>
            <a:off x="6197600" y="2628900"/>
            <a:ext cx="228600" cy="228600"/>
          </a:xfrm>
          <a:prstGeom prst="ellipse">
            <a:avLst/>
          </a:prstGeom>
          <a:solidFill>
            <a:schemeClr val="hlink"/>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5561" name="Oval 26"/>
          <p:cNvSpPr>
            <a:spLocks noChangeArrowheads="1"/>
          </p:cNvSpPr>
          <p:nvPr/>
        </p:nvSpPr>
        <p:spPr bwMode="auto">
          <a:xfrm>
            <a:off x="7874000" y="2641600"/>
            <a:ext cx="228600" cy="228600"/>
          </a:xfrm>
          <a:prstGeom prst="ellipse">
            <a:avLst/>
          </a:prstGeom>
          <a:solidFill>
            <a:schemeClr val="hlink"/>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5562" name="Oval 27"/>
          <p:cNvSpPr>
            <a:spLocks noChangeArrowheads="1"/>
          </p:cNvSpPr>
          <p:nvPr/>
        </p:nvSpPr>
        <p:spPr bwMode="auto">
          <a:xfrm>
            <a:off x="6210300" y="4686300"/>
            <a:ext cx="228600" cy="228600"/>
          </a:xfrm>
          <a:prstGeom prst="ellipse">
            <a:avLst/>
          </a:prstGeom>
          <a:solidFill>
            <a:schemeClr val="hlink"/>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5563" name="Oval 28"/>
          <p:cNvSpPr>
            <a:spLocks noChangeArrowheads="1"/>
          </p:cNvSpPr>
          <p:nvPr/>
        </p:nvSpPr>
        <p:spPr bwMode="auto">
          <a:xfrm>
            <a:off x="7874000" y="4673600"/>
            <a:ext cx="228600" cy="228600"/>
          </a:xfrm>
          <a:prstGeom prst="ellipse">
            <a:avLst/>
          </a:prstGeom>
          <a:solidFill>
            <a:schemeClr val="hlink"/>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5564" name="Text Box 29"/>
          <p:cNvSpPr txBox="1">
            <a:spLocks noChangeArrowheads="1"/>
          </p:cNvSpPr>
          <p:nvPr/>
        </p:nvSpPr>
        <p:spPr bwMode="auto">
          <a:xfrm>
            <a:off x="4327525" y="5151438"/>
            <a:ext cx="4386337"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Cube lies on the corners</a:t>
            </a:r>
          </a:p>
        </p:txBody>
      </p:sp>
      <p:sp>
        <p:nvSpPr>
          <p:cNvPr id="65565" name="Line 30"/>
          <p:cNvSpPr>
            <a:spLocks noChangeShapeType="1"/>
          </p:cNvSpPr>
          <p:nvPr/>
        </p:nvSpPr>
        <p:spPr bwMode="auto">
          <a:xfrm flipH="1" flipV="1">
            <a:off x="6477000" y="4876800"/>
            <a:ext cx="381000" cy="3810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5566" name="Line 31"/>
          <p:cNvSpPr>
            <a:spLocks noChangeShapeType="1"/>
          </p:cNvSpPr>
          <p:nvPr/>
        </p:nvSpPr>
        <p:spPr bwMode="auto">
          <a:xfrm flipH="1" flipV="1">
            <a:off x="6400800" y="2895600"/>
            <a:ext cx="457200" cy="23622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5567" name="Line 32"/>
          <p:cNvSpPr>
            <a:spLocks noChangeShapeType="1"/>
          </p:cNvSpPr>
          <p:nvPr/>
        </p:nvSpPr>
        <p:spPr bwMode="auto">
          <a:xfrm flipV="1">
            <a:off x="6858000" y="2895600"/>
            <a:ext cx="990600" cy="23622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5568" name="Line 33"/>
          <p:cNvSpPr>
            <a:spLocks noChangeShapeType="1"/>
          </p:cNvSpPr>
          <p:nvPr/>
        </p:nvSpPr>
        <p:spPr bwMode="auto">
          <a:xfrm flipV="1">
            <a:off x="6858000" y="4876800"/>
            <a:ext cx="914400" cy="38100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5569" name="Oval 34"/>
          <p:cNvSpPr>
            <a:spLocks noChangeArrowheads="1"/>
          </p:cNvSpPr>
          <p:nvPr/>
        </p:nvSpPr>
        <p:spPr bwMode="auto">
          <a:xfrm>
            <a:off x="1828800" y="471170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5570" name="Oval 35"/>
          <p:cNvSpPr>
            <a:spLocks noChangeArrowheads="1"/>
          </p:cNvSpPr>
          <p:nvPr/>
        </p:nvSpPr>
        <p:spPr bwMode="auto">
          <a:xfrm>
            <a:off x="800100" y="3733800"/>
            <a:ext cx="228600" cy="2286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5571" name="Text Box 36"/>
          <p:cNvSpPr txBox="1">
            <a:spLocks noChangeArrowheads="1"/>
          </p:cNvSpPr>
          <p:nvPr/>
        </p:nvSpPr>
        <p:spPr bwMode="auto">
          <a:xfrm>
            <a:off x="1127125" y="6035675"/>
            <a:ext cx="7712075" cy="830997"/>
          </a:xfrm>
          <a:prstGeom prst="rect">
            <a:avLst/>
          </a:prstGeom>
          <a:noFill/>
          <a:ln w="9525">
            <a:noFill/>
            <a:miter lim="800000"/>
            <a:headEnd/>
            <a:tailEnd/>
          </a:ln>
        </p:spPr>
        <p:txBody>
          <a:bodyPr>
            <a:prstTxWarp prst="textNoShape">
              <a:avLst/>
            </a:prstTxWarp>
            <a:spAutoFit/>
          </a:bodyPr>
          <a:lstStyle/>
          <a:p>
            <a:r>
              <a:rPr lang="en-US" altLang="ja-JP" dirty="0">
                <a:latin typeface="Cambria"/>
              </a:rPr>
              <a:t>Copper, Brass, Goss lie on an edge, so that they coincide with a symmetry element</a:t>
            </a:r>
          </a:p>
        </p:txBody>
      </p:sp>
      <p:sp>
        <p:nvSpPr>
          <p:cNvPr id="65572" name="Line 37"/>
          <p:cNvSpPr>
            <a:spLocks noChangeShapeType="1"/>
          </p:cNvSpPr>
          <p:nvPr/>
        </p:nvSpPr>
        <p:spPr bwMode="auto">
          <a:xfrm flipH="1" flipV="1">
            <a:off x="2057400" y="5029200"/>
            <a:ext cx="533400" cy="10668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5573" name="Line 38"/>
          <p:cNvSpPr>
            <a:spLocks noChangeShapeType="1"/>
          </p:cNvSpPr>
          <p:nvPr/>
        </p:nvSpPr>
        <p:spPr bwMode="auto">
          <a:xfrm flipH="1" flipV="1">
            <a:off x="1066800" y="4038600"/>
            <a:ext cx="1524000" cy="19812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5574" name="Freeform 39"/>
          <p:cNvSpPr>
            <a:spLocks/>
          </p:cNvSpPr>
          <p:nvPr/>
        </p:nvSpPr>
        <p:spPr bwMode="auto">
          <a:xfrm rot="-6211270">
            <a:off x="2286000" y="3505200"/>
            <a:ext cx="1219200" cy="457200"/>
          </a:xfrm>
          <a:custGeom>
            <a:avLst/>
            <a:gdLst>
              <a:gd name="T0" fmla="*/ 0 w 384"/>
              <a:gd name="T1" fmla="*/ 2147483647 h 103"/>
              <a:gd name="T2" fmla="*/ 2147483647 w 384"/>
              <a:gd name="T3" fmla="*/ 2147483647 h 103"/>
              <a:gd name="T4" fmla="*/ 2147483647 w 384"/>
              <a:gd name="T5" fmla="*/ 0 h 103"/>
              <a:gd name="T6" fmla="*/ 0 60000 65536"/>
              <a:gd name="T7" fmla="*/ 0 60000 65536"/>
              <a:gd name="T8" fmla="*/ 0 60000 65536"/>
              <a:gd name="T9" fmla="*/ 0 w 384"/>
              <a:gd name="T10" fmla="*/ 0 h 103"/>
              <a:gd name="T11" fmla="*/ 384 w 384"/>
              <a:gd name="T12" fmla="*/ 103 h 103"/>
            </a:gdLst>
            <a:ahLst/>
            <a:cxnLst>
              <a:cxn ang="T6">
                <a:pos x="T0" y="T1"/>
              </a:cxn>
              <a:cxn ang="T7">
                <a:pos x="T2" y="T3"/>
              </a:cxn>
              <a:cxn ang="T8">
                <a:pos x="T4" y="T5"/>
              </a:cxn>
            </a:cxnLst>
            <a:rect l="T9" t="T10" r="T11" b="T12"/>
            <a:pathLst>
              <a:path w="384" h="103">
                <a:moveTo>
                  <a:pt x="0" y="48"/>
                </a:moveTo>
                <a:cubicBezTo>
                  <a:pt x="64" y="75"/>
                  <a:pt x="128" y="103"/>
                  <a:pt x="192" y="96"/>
                </a:cubicBezTo>
                <a:cubicBezTo>
                  <a:pt x="255" y="88"/>
                  <a:pt x="352" y="16"/>
                  <a:pt x="384" y="0"/>
                </a:cubicBezTo>
              </a:path>
            </a:pathLst>
          </a:custGeom>
          <a:noFill/>
          <a:ln w="12700">
            <a:solidFill>
              <a:schemeClr val="accent2"/>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65575" name="Freeform 40"/>
          <p:cNvSpPr>
            <a:spLocks/>
          </p:cNvSpPr>
          <p:nvPr/>
        </p:nvSpPr>
        <p:spPr bwMode="auto">
          <a:xfrm rot="-6211270">
            <a:off x="5867400" y="3505200"/>
            <a:ext cx="1219200" cy="457200"/>
          </a:xfrm>
          <a:custGeom>
            <a:avLst/>
            <a:gdLst>
              <a:gd name="T0" fmla="*/ 0 w 384"/>
              <a:gd name="T1" fmla="*/ 2147483647 h 103"/>
              <a:gd name="T2" fmla="*/ 2147483647 w 384"/>
              <a:gd name="T3" fmla="*/ 2147483647 h 103"/>
              <a:gd name="T4" fmla="*/ 2147483647 w 384"/>
              <a:gd name="T5" fmla="*/ 0 h 103"/>
              <a:gd name="T6" fmla="*/ 0 60000 65536"/>
              <a:gd name="T7" fmla="*/ 0 60000 65536"/>
              <a:gd name="T8" fmla="*/ 0 60000 65536"/>
              <a:gd name="T9" fmla="*/ 0 w 384"/>
              <a:gd name="T10" fmla="*/ 0 h 103"/>
              <a:gd name="T11" fmla="*/ 384 w 384"/>
              <a:gd name="T12" fmla="*/ 103 h 103"/>
            </a:gdLst>
            <a:ahLst/>
            <a:cxnLst>
              <a:cxn ang="T6">
                <a:pos x="T0" y="T1"/>
              </a:cxn>
              <a:cxn ang="T7">
                <a:pos x="T2" y="T3"/>
              </a:cxn>
              <a:cxn ang="T8">
                <a:pos x="T4" y="T5"/>
              </a:cxn>
            </a:cxnLst>
            <a:rect l="T9" t="T10" r="T11" b="T12"/>
            <a:pathLst>
              <a:path w="384" h="103">
                <a:moveTo>
                  <a:pt x="0" y="48"/>
                </a:moveTo>
                <a:cubicBezTo>
                  <a:pt x="64" y="75"/>
                  <a:pt x="128" y="103"/>
                  <a:pt x="192" y="96"/>
                </a:cubicBezTo>
                <a:cubicBezTo>
                  <a:pt x="255" y="88"/>
                  <a:pt x="352" y="16"/>
                  <a:pt x="384" y="0"/>
                </a:cubicBezTo>
              </a:path>
            </a:pathLst>
          </a:custGeom>
          <a:noFill/>
          <a:ln w="12700">
            <a:solidFill>
              <a:schemeClr val="accent2"/>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65576" name="Text Box 41"/>
          <p:cNvSpPr txBox="1">
            <a:spLocks noChangeArrowheads="1"/>
          </p:cNvSpPr>
          <p:nvPr/>
        </p:nvSpPr>
        <p:spPr bwMode="auto">
          <a:xfrm>
            <a:off x="0" y="4495800"/>
            <a:ext cx="1357054" cy="523220"/>
          </a:xfrm>
          <a:prstGeom prst="rect">
            <a:avLst/>
          </a:prstGeom>
          <a:noFill/>
          <a:ln w="9525">
            <a:noFill/>
            <a:miter lim="800000"/>
            <a:headEnd/>
            <a:tailEnd/>
          </a:ln>
        </p:spPr>
        <p:txBody>
          <a:bodyPr wrap="none">
            <a:prstTxWarp prst="textNoShape">
              <a:avLst/>
            </a:prstTxWarp>
            <a:spAutoFit/>
          </a:bodyPr>
          <a:lstStyle/>
          <a:p>
            <a:r>
              <a:rPr lang="en-US" altLang="ja-JP" sz="2800" i="1" dirty="0">
                <a:latin typeface="Symbol" charset="2"/>
              </a:rPr>
              <a:t></a:t>
            </a:r>
            <a:r>
              <a:rPr lang="en-US" altLang="ja-JP" sz="2800" baseline="-25000" dirty="0">
                <a:latin typeface="Cambria"/>
              </a:rPr>
              <a:t> </a:t>
            </a:r>
            <a:r>
              <a:rPr lang="en-US" altLang="ja-JP" sz="2800" dirty="0">
                <a:latin typeface="Cambria"/>
              </a:rPr>
              <a:t>= 90°</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12"/>
          </p:nvPr>
        </p:nvSpPr>
        <p:spPr>
          <a:noFill/>
        </p:spPr>
        <p:txBody>
          <a:bodyPr/>
          <a:lstStyle/>
          <a:p>
            <a:fld id="{134A4F2E-D4D5-3340-9023-3FDD7410DCBC}" type="slidenum">
              <a:rPr lang="en-US" altLang="ja-JP" smtClean="0"/>
              <a:pPr/>
              <a:t>42</a:t>
            </a:fld>
            <a:endParaRPr lang="en-US" altLang="ja-JP" smtClean="0"/>
          </a:p>
        </p:txBody>
      </p:sp>
      <p:sp>
        <p:nvSpPr>
          <p:cNvPr id="153602" name="Rectangle 2"/>
          <p:cNvSpPr>
            <a:spLocks noGrp="1" noChangeArrowheads="1"/>
          </p:cNvSpPr>
          <p:nvPr>
            <p:ph type="title"/>
          </p:nvPr>
        </p:nvSpPr>
        <p:spPr>
          <a:xfrm>
            <a:off x="685800" y="152400"/>
            <a:ext cx="2667000" cy="1600200"/>
          </a:xfrm>
        </p:spPr>
        <p:txBody>
          <a:bodyPr/>
          <a:lstStyle/>
          <a:p>
            <a:pPr>
              <a:defRPr/>
            </a:pPr>
            <a:r>
              <a:rPr lang="en-US">
                <a:ea typeface="+mj-ea"/>
                <a:cs typeface="+mj-cs"/>
              </a:rPr>
              <a:t>3D Views</a:t>
            </a:r>
          </a:p>
        </p:txBody>
      </p:sp>
      <p:pic>
        <p:nvPicPr>
          <p:cNvPr id="67588" name="Picture 3"/>
          <p:cNvPicPr>
            <a:picLocks noChangeAspect="1" noChangeArrowheads="1"/>
          </p:cNvPicPr>
          <p:nvPr/>
        </p:nvPicPr>
        <p:blipFill>
          <a:blip r:embed="rId2"/>
          <a:srcRect/>
          <a:stretch>
            <a:fillRect/>
          </a:stretch>
        </p:blipFill>
        <p:spPr bwMode="auto">
          <a:xfrm>
            <a:off x="3962400" y="155575"/>
            <a:ext cx="4875213" cy="6545263"/>
          </a:xfrm>
          <a:prstGeom prst="rect">
            <a:avLst/>
          </a:prstGeom>
          <a:noFill/>
          <a:ln w="9525">
            <a:noFill/>
            <a:miter lim="800000"/>
            <a:headEnd/>
            <a:tailEnd/>
          </a:ln>
        </p:spPr>
      </p:pic>
      <p:sp>
        <p:nvSpPr>
          <p:cNvPr id="67589" name="Text Box 4"/>
          <p:cNvSpPr txBox="1">
            <a:spLocks noChangeArrowheads="1"/>
          </p:cNvSpPr>
          <p:nvPr/>
        </p:nvSpPr>
        <p:spPr bwMode="auto">
          <a:xfrm>
            <a:off x="152400" y="1524000"/>
            <a:ext cx="3810000" cy="4054475"/>
          </a:xfrm>
          <a:prstGeom prst="rect">
            <a:avLst/>
          </a:prstGeom>
          <a:noFill/>
          <a:ln w="9525">
            <a:noFill/>
            <a:miter lim="800000"/>
            <a:headEnd/>
            <a:tailEnd/>
          </a:ln>
        </p:spPr>
        <p:txBody>
          <a:bodyPr>
            <a:prstTxWarp prst="textNoShape">
              <a:avLst/>
            </a:prstTxWarp>
            <a:spAutoFit/>
          </a:bodyPr>
          <a:lstStyle/>
          <a:p>
            <a:r>
              <a:rPr lang="en-US" altLang="ja-JP" sz="2000" dirty="0">
                <a:latin typeface="Cambria"/>
              </a:rPr>
              <a:t>a) Brass     b) Copper     c) S       d) Goss     e) Cube   </a:t>
            </a:r>
            <a:br>
              <a:rPr lang="en-US" altLang="ja-JP" sz="2000" dirty="0">
                <a:latin typeface="Cambria"/>
              </a:rPr>
            </a:br>
            <a:r>
              <a:rPr lang="en-US" altLang="ja-JP" sz="2000" dirty="0">
                <a:latin typeface="Cambria"/>
              </a:rPr>
              <a:t>f) combined texture </a:t>
            </a:r>
          </a:p>
          <a:p>
            <a:r>
              <a:rPr lang="en-US" altLang="ja-JP" sz="2000" dirty="0">
                <a:latin typeface="Cambria"/>
                <a:ea typeface="Cambria"/>
                <a:cs typeface="Cambria"/>
              </a:rPr>
              <a:t>1</a:t>
            </a:r>
            <a:r>
              <a:rPr lang="en-US" altLang="ja-JP" sz="2000" dirty="0">
                <a:latin typeface="Cambria"/>
              </a:rPr>
              <a:t>:</a:t>
            </a:r>
            <a:r>
              <a:rPr lang="en-US" altLang="ja-JP" sz="2000" dirty="0">
                <a:latin typeface="Cambria"/>
                <a:ea typeface="Cambria"/>
                <a:cs typeface="Cambria"/>
              </a:rPr>
              <a:t> </a:t>
            </a:r>
            <a:r>
              <a:rPr lang="en-US" altLang="ja-JP" sz="2000" dirty="0">
                <a:latin typeface="Cambria"/>
              </a:rPr>
              <a:t>{</a:t>
            </a:r>
            <a:r>
              <a:rPr lang="en-US" altLang="ja-JP" sz="2000" dirty="0">
                <a:latin typeface="Cambria"/>
                <a:ea typeface="Cambria"/>
                <a:cs typeface="Cambria"/>
              </a:rPr>
              <a:t>35</a:t>
            </a:r>
            <a:r>
              <a:rPr lang="en-US" altLang="ja-JP" sz="2000" dirty="0">
                <a:latin typeface="Cambria"/>
              </a:rPr>
              <a:t>,</a:t>
            </a:r>
            <a:r>
              <a:rPr lang="en-US" altLang="ja-JP" sz="2000" dirty="0">
                <a:latin typeface="Cambria"/>
                <a:ea typeface="Cambria"/>
                <a:cs typeface="Cambria"/>
              </a:rPr>
              <a:t> 45</a:t>
            </a:r>
            <a:r>
              <a:rPr lang="en-US" altLang="ja-JP" sz="2000" dirty="0">
                <a:latin typeface="Cambria"/>
              </a:rPr>
              <a:t>, 9</a:t>
            </a:r>
            <a:r>
              <a:rPr lang="en-US" altLang="ja-JP" sz="2000" dirty="0">
                <a:latin typeface="Cambria"/>
                <a:ea typeface="Cambria"/>
                <a:cs typeface="Cambria"/>
              </a:rPr>
              <a:t>0</a:t>
            </a:r>
            <a:r>
              <a:rPr lang="en-US" altLang="ja-JP" sz="2000" dirty="0">
                <a:latin typeface="Cambria"/>
              </a:rPr>
              <a:t>}, </a:t>
            </a:r>
            <a:r>
              <a:rPr lang="en-US" altLang="ja-JP" sz="2000" dirty="0">
                <a:latin typeface="Cambria"/>
                <a:ea typeface="Cambria"/>
                <a:cs typeface="Cambria"/>
              </a:rPr>
              <a:t>Brass</a:t>
            </a:r>
            <a:r>
              <a:rPr lang="en-US" altLang="ja-JP" sz="2000" dirty="0">
                <a:latin typeface="Cambria"/>
              </a:rPr>
              <a:t>,       </a:t>
            </a:r>
          </a:p>
          <a:p>
            <a:r>
              <a:rPr lang="en-US" altLang="ja-JP" sz="2000" dirty="0">
                <a:latin typeface="Cambria"/>
                <a:ea typeface="Cambria"/>
                <a:cs typeface="Cambria"/>
              </a:rPr>
              <a:t>2</a:t>
            </a:r>
            <a:r>
              <a:rPr lang="en-US" altLang="ja-JP" sz="2000" dirty="0">
                <a:latin typeface="Cambria"/>
              </a:rPr>
              <a:t>:</a:t>
            </a:r>
            <a:r>
              <a:rPr lang="en-US" altLang="ja-JP" sz="2000" dirty="0">
                <a:latin typeface="Cambria"/>
                <a:ea typeface="Cambria"/>
                <a:cs typeface="Cambria"/>
              </a:rPr>
              <a:t> </a:t>
            </a:r>
            <a:r>
              <a:rPr lang="en-US" altLang="ja-JP" sz="2000" dirty="0">
                <a:latin typeface="Cambria"/>
              </a:rPr>
              <a:t>{</a:t>
            </a:r>
            <a:r>
              <a:rPr lang="en-US" altLang="ja-JP" sz="2000" dirty="0">
                <a:latin typeface="Cambria"/>
                <a:ea typeface="Cambria"/>
                <a:cs typeface="Cambria"/>
              </a:rPr>
              <a:t>55</a:t>
            </a:r>
            <a:r>
              <a:rPr lang="en-US" altLang="ja-JP" sz="2000" dirty="0">
                <a:latin typeface="Cambria"/>
              </a:rPr>
              <a:t>,</a:t>
            </a:r>
            <a:r>
              <a:rPr lang="en-US" altLang="ja-JP" sz="2000" dirty="0">
                <a:latin typeface="Cambria"/>
                <a:ea typeface="Cambria"/>
                <a:cs typeface="Cambria"/>
              </a:rPr>
              <a:t> 90</a:t>
            </a:r>
            <a:r>
              <a:rPr lang="en-US" altLang="ja-JP" sz="2000" dirty="0">
                <a:latin typeface="Cambria"/>
              </a:rPr>
              <a:t>,</a:t>
            </a:r>
            <a:r>
              <a:rPr lang="en-US" altLang="ja-JP" sz="2000" dirty="0">
                <a:latin typeface="Cambria"/>
                <a:ea typeface="Cambria"/>
                <a:cs typeface="Cambria"/>
              </a:rPr>
              <a:t> 45</a:t>
            </a:r>
            <a:r>
              <a:rPr lang="en-US" altLang="ja-JP" sz="2000" dirty="0">
                <a:latin typeface="Cambria"/>
              </a:rPr>
              <a:t>}, </a:t>
            </a:r>
            <a:r>
              <a:rPr lang="en-US" altLang="ja-JP" sz="2000" dirty="0">
                <a:latin typeface="Cambria"/>
                <a:ea typeface="Cambria"/>
                <a:cs typeface="Cambria"/>
              </a:rPr>
              <a:t>Brass</a:t>
            </a:r>
          </a:p>
          <a:p>
            <a:r>
              <a:rPr lang="en-US" altLang="ja-JP" sz="2000" dirty="0">
                <a:latin typeface="Cambria"/>
                <a:ea typeface="Cambria"/>
                <a:cs typeface="Cambria"/>
              </a:rPr>
              <a:t>3</a:t>
            </a:r>
            <a:r>
              <a:rPr lang="en-US" altLang="ja-JP" sz="2000" dirty="0">
                <a:latin typeface="Cambria"/>
              </a:rPr>
              <a:t>:</a:t>
            </a:r>
            <a:r>
              <a:rPr lang="en-US" altLang="ja-JP" sz="2000" dirty="0">
                <a:latin typeface="Cambria"/>
                <a:ea typeface="Cambria"/>
                <a:cs typeface="Cambria"/>
              </a:rPr>
              <a:t> </a:t>
            </a:r>
            <a:r>
              <a:rPr lang="en-US" altLang="ja-JP" sz="2000" dirty="0">
                <a:latin typeface="Cambria"/>
              </a:rPr>
              <a:t>{9</a:t>
            </a:r>
            <a:r>
              <a:rPr lang="en-US" altLang="ja-JP" sz="2000" dirty="0">
                <a:latin typeface="Cambria"/>
                <a:ea typeface="Cambria"/>
                <a:cs typeface="Cambria"/>
              </a:rPr>
              <a:t>0</a:t>
            </a:r>
            <a:r>
              <a:rPr lang="en-US" altLang="ja-JP" sz="2000" dirty="0">
                <a:latin typeface="Cambria"/>
              </a:rPr>
              <a:t>,</a:t>
            </a:r>
            <a:r>
              <a:rPr lang="en-US" altLang="ja-JP" sz="2000" dirty="0">
                <a:latin typeface="Cambria"/>
                <a:ea typeface="Cambria"/>
                <a:cs typeface="Cambria"/>
              </a:rPr>
              <a:t> 35</a:t>
            </a:r>
            <a:r>
              <a:rPr lang="en-US" altLang="ja-JP" sz="2000" dirty="0">
                <a:latin typeface="Cambria"/>
              </a:rPr>
              <a:t>,</a:t>
            </a:r>
            <a:r>
              <a:rPr lang="en-US" altLang="ja-JP" sz="2000" dirty="0">
                <a:latin typeface="Cambria"/>
                <a:ea typeface="Cambria"/>
                <a:cs typeface="Cambria"/>
              </a:rPr>
              <a:t> 45</a:t>
            </a:r>
            <a:r>
              <a:rPr lang="en-US" altLang="ja-JP" sz="2000" dirty="0">
                <a:latin typeface="Cambria"/>
              </a:rPr>
              <a:t>}, </a:t>
            </a:r>
            <a:r>
              <a:rPr lang="en-US" altLang="ja-JP" sz="2000" dirty="0">
                <a:latin typeface="Cambria"/>
                <a:ea typeface="Cambria"/>
                <a:cs typeface="Cambria"/>
              </a:rPr>
              <a:t>Copper</a:t>
            </a:r>
            <a:r>
              <a:rPr lang="en-US" altLang="ja-JP" sz="2000" dirty="0">
                <a:latin typeface="Cambria"/>
              </a:rPr>
              <a:t>,    </a:t>
            </a:r>
          </a:p>
          <a:p>
            <a:r>
              <a:rPr lang="en-US" altLang="ja-JP" sz="2000" dirty="0">
                <a:latin typeface="Cambria"/>
                <a:ea typeface="Cambria"/>
                <a:cs typeface="Cambria"/>
              </a:rPr>
              <a:t>4</a:t>
            </a:r>
            <a:r>
              <a:rPr lang="en-US" altLang="ja-JP" sz="2000" dirty="0">
                <a:latin typeface="Cambria"/>
              </a:rPr>
              <a:t>:</a:t>
            </a:r>
            <a:r>
              <a:rPr lang="en-US" altLang="ja-JP" sz="2000" dirty="0">
                <a:latin typeface="Cambria"/>
                <a:ea typeface="Cambria"/>
                <a:cs typeface="Cambria"/>
              </a:rPr>
              <a:t> </a:t>
            </a:r>
            <a:r>
              <a:rPr lang="en-US" altLang="ja-JP" sz="2000" dirty="0">
                <a:latin typeface="Cambria"/>
              </a:rPr>
              <a:t>{39,</a:t>
            </a:r>
            <a:r>
              <a:rPr lang="en-US" altLang="ja-JP" sz="2000" dirty="0">
                <a:latin typeface="Cambria"/>
                <a:ea typeface="Cambria"/>
                <a:cs typeface="Cambria"/>
              </a:rPr>
              <a:t> 66</a:t>
            </a:r>
            <a:r>
              <a:rPr lang="en-US" altLang="ja-JP" sz="2000" dirty="0">
                <a:latin typeface="Cambria"/>
              </a:rPr>
              <a:t>,</a:t>
            </a:r>
            <a:r>
              <a:rPr lang="en-US" altLang="ja-JP" sz="2000" dirty="0">
                <a:latin typeface="Cambria"/>
                <a:ea typeface="Cambria"/>
                <a:cs typeface="Cambria"/>
              </a:rPr>
              <a:t> </a:t>
            </a:r>
            <a:r>
              <a:rPr lang="en-US" altLang="ja-JP" sz="2000" dirty="0">
                <a:latin typeface="Cambria"/>
              </a:rPr>
              <a:t>27}, </a:t>
            </a:r>
            <a:r>
              <a:rPr lang="en-US" altLang="ja-JP" sz="2000" dirty="0">
                <a:latin typeface="Cambria"/>
                <a:ea typeface="Cambria"/>
                <a:cs typeface="Cambria"/>
              </a:rPr>
              <a:t>Copper</a:t>
            </a:r>
          </a:p>
          <a:p>
            <a:r>
              <a:rPr lang="en-US" altLang="ja-JP" sz="2000" dirty="0">
                <a:latin typeface="Cambria"/>
                <a:ea typeface="Cambria"/>
                <a:cs typeface="Cambria"/>
              </a:rPr>
              <a:t>5</a:t>
            </a:r>
            <a:r>
              <a:rPr lang="en-US" altLang="ja-JP" sz="2000" dirty="0">
                <a:latin typeface="Cambria"/>
              </a:rPr>
              <a:t>:</a:t>
            </a:r>
            <a:r>
              <a:rPr lang="en-US" altLang="ja-JP" sz="2000" dirty="0">
                <a:latin typeface="Cambria"/>
                <a:ea typeface="Cambria"/>
                <a:cs typeface="Cambria"/>
              </a:rPr>
              <a:t> </a:t>
            </a:r>
            <a:r>
              <a:rPr lang="en-US" altLang="ja-JP" sz="2000" dirty="0">
                <a:latin typeface="Cambria"/>
              </a:rPr>
              <a:t>{59,</a:t>
            </a:r>
            <a:r>
              <a:rPr lang="en-US" altLang="ja-JP" sz="2000" dirty="0">
                <a:latin typeface="Cambria"/>
                <a:ea typeface="Cambria"/>
                <a:cs typeface="Cambria"/>
              </a:rPr>
              <a:t> 37</a:t>
            </a:r>
            <a:r>
              <a:rPr lang="en-US" altLang="ja-JP" sz="2000" dirty="0">
                <a:latin typeface="Cambria"/>
              </a:rPr>
              <a:t>,</a:t>
            </a:r>
            <a:r>
              <a:rPr lang="en-US" altLang="ja-JP" sz="2000" dirty="0">
                <a:latin typeface="Cambria"/>
                <a:ea typeface="Cambria"/>
                <a:cs typeface="Cambria"/>
              </a:rPr>
              <a:t> </a:t>
            </a:r>
            <a:r>
              <a:rPr lang="en-US" altLang="ja-JP" sz="2000" dirty="0">
                <a:latin typeface="Cambria"/>
              </a:rPr>
              <a:t>63}, </a:t>
            </a:r>
            <a:r>
              <a:rPr lang="en-US" altLang="ja-JP" sz="2000" dirty="0">
                <a:latin typeface="Cambria"/>
                <a:ea typeface="Cambria"/>
                <a:cs typeface="Cambria"/>
              </a:rPr>
              <a:t>S</a:t>
            </a:r>
            <a:r>
              <a:rPr lang="en-US" altLang="ja-JP" sz="2000" dirty="0">
                <a:latin typeface="Cambria"/>
              </a:rPr>
              <a:t>,     </a:t>
            </a:r>
          </a:p>
          <a:p>
            <a:r>
              <a:rPr lang="en-US" altLang="ja-JP" sz="2000" dirty="0">
                <a:latin typeface="Cambria"/>
                <a:ea typeface="Cambria"/>
                <a:cs typeface="Cambria"/>
              </a:rPr>
              <a:t>6</a:t>
            </a:r>
            <a:r>
              <a:rPr lang="en-US" altLang="ja-JP" sz="2000" dirty="0">
                <a:latin typeface="Cambria"/>
              </a:rPr>
              <a:t>:</a:t>
            </a:r>
            <a:r>
              <a:rPr lang="en-US" altLang="ja-JP" sz="2000" dirty="0">
                <a:latin typeface="Cambria"/>
                <a:ea typeface="Cambria"/>
                <a:cs typeface="Cambria"/>
              </a:rPr>
              <a:t> </a:t>
            </a:r>
            <a:r>
              <a:rPr lang="en-US" altLang="ja-JP" sz="2000" dirty="0">
                <a:latin typeface="Cambria"/>
              </a:rPr>
              <a:t>{27,</a:t>
            </a:r>
            <a:r>
              <a:rPr lang="en-US" altLang="ja-JP" sz="2000" dirty="0">
                <a:latin typeface="Cambria"/>
                <a:ea typeface="Cambria"/>
                <a:cs typeface="Cambria"/>
              </a:rPr>
              <a:t> 58</a:t>
            </a:r>
            <a:r>
              <a:rPr lang="en-US" altLang="ja-JP" sz="2000" dirty="0">
                <a:latin typeface="Cambria"/>
              </a:rPr>
              <a:t>,</a:t>
            </a:r>
            <a:r>
              <a:rPr lang="en-US" altLang="ja-JP" sz="2000" dirty="0">
                <a:latin typeface="Cambria"/>
                <a:ea typeface="Cambria"/>
                <a:cs typeface="Cambria"/>
              </a:rPr>
              <a:t> </a:t>
            </a:r>
            <a:r>
              <a:rPr lang="en-US" altLang="ja-JP" sz="2000" dirty="0">
                <a:latin typeface="Cambria"/>
              </a:rPr>
              <a:t>18}, </a:t>
            </a:r>
            <a:r>
              <a:rPr lang="en-US" altLang="ja-JP" sz="2000" dirty="0">
                <a:latin typeface="Cambria"/>
                <a:ea typeface="Cambria"/>
                <a:cs typeface="Cambria"/>
              </a:rPr>
              <a:t>S</a:t>
            </a:r>
            <a:r>
              <a:rPr lang="en-US" altLang="ja-JP" sz="2000" dirty="0">
                <a:latin typeface="Cambria"/>
              </a:rPr>
              <a:t>,         </a:t>
            </a:r>
          </a:p>
          <a:p>
            <a:r>
              <a:rPr lang="en-US" altLang="ja-JP" sz="2000" dirty="0">
                <a:latin typeface="Cambria"/>
                <a:ea typeface="Cambria"/>
                <a:cs typeface="Cambria"/>
              </a:rPr>
              <a:t>7</a:t>
            </a:r>
            <a:r>
              <a:rPr lang="en-US" altLang="ja-JP" sz="2000" dirty="0">
                <a:latin typeface="Cambria"/>
              </a:rPr>
              <a:t>:</a:t>
            </a:r>
            <a:r>
              <a:rPr lang="en-US" altLang="ja-JP" sz="2000" dirty="0">
                <a:latin typeface="Cambria"/>
                <a:ea typeface="Cambria"/>
                <a:cs typeface="Cambria"/>
              </a:rPr>
              <a:t> </a:t>
            </a:r>
            <a:r>
              <a:rPr lang="en-US" altLang="ja-JP" sz="2000" dirty="0">
                <a:latin typeface="Cambria"/>
              </a:rPr>
              <a:t>{53,</a:t>
            </a:r>
            <a:r>
              <a:rPr lang="en-US" altLang="ja-JP" sz="2000" dirty="0">
                <a:latin typeface="Cambria"/>
                <a:ea typeface="Cambria"/>
                <a:cs typeface="Cambria"/>
              </a:rPr>
              <a:t> 75</a:t>
            </a:r>
            <a:r>
              <a:rPr lang="en-US" altLang="ja-JP" sz="2000" dirty="0">
                <a:latin typeface="Cambria"/>
              </a:rPr>
              <a:t>,</a:t>
            </a:r>
            <a:r>
              <a:rPr lang="en-US" altLang="ja-JP" sz="2000" dirty="0">
                <a:latin typeface="Cambria"/>
                <a:ea typeface="Cambria"/>
                <a:cs typeface="Cambria"/>
              </a:rPr>
              <a:t> </a:t>
            </a:r>
            <a:r>
              <a:rPr lang="en-US" altLang="ja-JP" sz="2000" dirty="0">
                <a:latin typeface="Cambria"/>
              </a:rPr>
              <a:t>34}, </a:t>
            </a:r>
            <a:r>
              <a:rPr lang="en-US" altLang="ja-JP" sz="2000" dirty="0">
                <a:latin typeface="Cambria"/>
                <a:ea typeface="Cambria"/>
                <a:cs typeface="Cambria"/>
              </a:rPr>
              <a:t>S</a:t>
            </a:r>
            <a:r>
              <a:rPr lang="en-US" altLang="ja-JP" sz="2000" dirty="0">
                <a:latin typeface="Cambria"/>
              </a:rPr>
              <a:t>  </a:t>
            </a:r>
            <a:endParaRPr lang="en-US" altLang="ja-JP" sz="2000" dirty="0">
              <a:latin typeface="Cambria"/>
              <a:ea typeface="Cambria"/>
              <a:cs typeface="Cambria"/>
            </a:endParaRPr>
          </a:p>
          <a:p>
            <a:r>
              <a:rPr lang="en-US" altLang="ja-JP" sz="2000" dirty="0">
                <a:latin typeface="Cambria"/>
                <a:ea typeface="Cambria"/>
                <a:cs typeface="Cambria"/>
              </a:rPr>
              <a:t>8</a:t>
            </a:r>
            <a:r>
              <a:rPr lang="en-US" altLang="ja-JP" sz="2000" dirty="0">
                <a:latin typeface="Cambria"/>
              </a:rPr>
              <a:t>:</a:t>
            </a:r>
            <a:r>
              <a:rPr lang="en-US" altLang="ja-JP" sz="2000" dirty="0">
                <a:latin typeface="Cambria"/>
                <a:ea typeface="Cambria"/>
                <a:cs typeface="Cambria"/>
              </a:rPr>
              <a:t> </a:t>
            </a:r>
            <a:r>
              <a:rPr lang="en-US" altLang="ja-JP" sz="2000" dirty="0">
                <a:latin typeface="Cambria"/>
              </a:rPr>
              <a:t>{9</a:t>
            </a:r>
            <a:r>
              <a:rPr lang="en-US" altLang="ja-JP" sz="2000" dirty="0">
                <a:latin typeface="Cambria"/>
                <a:ea typeface="Cambria"/>
                <a:cs typeface="Cambria"/>
              </a:rPr>
              <a:t>0</a:t>
            </a:r>
            <a:r>
              <a:rPr lang="en-US" altLang="ja-JP" sz="2000" dirty="0">
                <a:latin typeface="Cambria"/>
              </a:rPr>
              <a:t>,</a:t>
            </a:r>
            <a:r>
              <a:rPr lang="en-US" altLang="ja-JP" sz="2000" dirty="0">
                <a:latin typeface="Cambria"/>
                <a:ea typeface="Cambria"/>
                <a:cs typeface="Cambria"/>
              </a:rPr>
              <a:t> 90</a:t>
            </a:r>
            <a:r>
              <a:rPr lang="en-US" altLang="ja-JP" sz="2000" dirty="0">
                <a:latin typeface="Cambria"/>
              </a:rPr>
              <a:t>,</a:t>
            </a:r>
            <a:r>
              <a:rPr lang="en-US" altLang="ja-JP" sz="2000" dirty="0">
                <a:latin typeface="Cambria"/>
                <a:ea typeface="Cambria"/>
                <a:cs typeface="Cambria"/>
              </a:rPr>
              <a:t> 45</a:t>
            </a:r>
            <a:r>
              <a:rPr lang="en-US" altLang="ja-JP" sz="2000" dirty="0">
                <a:latin typeface="Cambria"/>
              </a:rPr>
              <a:t>}, G</a:t>
            </a:r>
            <a:r>
              <a:rPr lang="en-US" altLang="ja-JP" sz="2000" dirty="0">
                <a:latin typeface="Cambria"/>
                <a:ea typeface="Cambria"/>
                <a:cs typeface="Cambria"/>
              </a:rPr>
              <a:t>oss</a:t>
            </a:r>
            <a:r>
              <a:rPr lang="en-US" altLang="ja-JP" sz="2000" dirty="0">
                <a:latin typeface="Cambria"/>
              </a:rPr>
              <a:t>              </a:t>
            </a:r>
            <a:br>
              <a:rPr lang="en-US" altLang="ja-JP" sz="2000" dirty="0">
                <a:latin typeface="Cambria"/>
              </a:rPr>
            </a:br>
            <a:r>
              <a:rPr lang="en-US" altLang="ja-JP" sz="2000" dirty="0">
                <a:latin typeface="Cambria"/>
                <a:ea typeface="Cambria"/>
                <a:cs typeface="Cambria"/>
              </a:rPr>
              <a:t>9</a:t>
            </a:r>
            <a:r>
              <a:rPr lang="en-US" altLang="ja-JP" sz="2000" dirty="0">
                <a:latin typeface="Cambria"/>
              </a:rPr>
              <a:t>: {</a:t>
            </a:r>
            <a:r>
              <a:rPr lang="en-US" altLang="ja-JP" sz="2000" dirty="0">
                <a:latin typeface="Cambria"/>
                <a:ea typeface="Cambria"/>
                <a:cs typeface="Cambria"/>
              </a:rPr>
              <a:t>0</a:t>
            </a:r>
            <a:r>
              <a:rPr lang="en-US" altLang="ja-JP" sz="2000" dirty="0">
                <a:latin typeface="Cambria"/>
              </a:rPr>
              <a:t>,</a:t>
            </a:r>
            <a:r>
              <a:rPr lang="en-US" altLang="ja-JP" sz="2000" dirty="0">
                <a:latin typeface="Cambria"/>
                <a:ea typeface="Cambria"/>
                <a:cs typeface="Cambria"/>
              </a:rPr>
              <a:t> 0</a:t>
            </a:r>
            <a:r>
              <a:rPr lang="en-US" altLang="ja-JP" sz="2000" dirty="0">
                <a:latin typeface="Cambria"/>
              </a:rPr>
              <a:t>,</a:t>
            </a:r>
            <a:r>
              <a:rPr lang="en-US" altLang="ja-JP" sz="2000" dirty="0">
                <a:latin typeface="Cambria"/>
                <a:ea typeface="Cambria"/>
                <a:cs typeface="Cambria"/>
              </a:rPr>
              <a:t> 0</a:t>
            </a:r>
            <a:r>
              <a:rPr lang="en-US" altLang="ja-JP" sz="2000" dirty="0">
                <a:latin typeface="Cambria"/>
              </a:rPr>
              <a:t>}, </a:t>
            </a:r>
            <a:r>
              <a:rPr lang="en-US" altLang="ja-JP" sz="2000" dirty="0">
                <a:latin typeface="Cambria"/>
                <a:ea typeface="Cambria"/>
                <a:cs typeface="Cambria"/>
              </a:rPr>
              <a:t>cube</a:t>
            </a:r>
            <a:r>
              <a:rPr lang="en-US" altLang="ja-JP" sz="2000" dirty="0">
                <a:solidFill>
                  <a:srgbClr val="FF0000"/>
                </a:solidFill>
                <a:latin typeface="Cambria"/>
                <a:ea typeface="Cambria"/>
                <a:cs typeface="Cambria"/>
              </a:rPr>
              <a:t>*</a:t>
            </a:r>
            <a:r>
              <a:rPr lang="en-US" altLang="ja-JP" sz="2000" dirty="0">
                <a:latin typeface="Cambria"/>
              </a:rPr>
              <a:t>                        </a:t>
            </a:r>
            <a:r>
              <a:rPr lang="en-US" altLang="ja-JP" sz="2000" dirty="0">
                <a:latin typeface="Cambria"/>
                <a:ea typeface="Cambria"/>
                <a:cs typeface="Cambria"/>
              </a:rPr>
              <a:t>10</a:t>
            </a:r>
            <a:r>
              <a:rPr lang="en-US" altLang="ja-JP" sz="2000" dirty="0">
                <a:latin typeface="Cambria"/>
              </a:rPr>
              <a:t>:</a:t>
            </a:r>
            <a:r>
              <a:rPr lang="en-US" altLang="ja-JP" sz="2000" dirty="0">
                <a:latin typeface="Cambria"/>
                <a:ea typeface="Cambria"/>
                <a:cs typeface="Cambria"/>
              </a:rPr>
              <a:t> </a:t>
            </a:r>
            <a:r>
              <a:rPr lang="en-US" altLang="ja-JP" sz="2000" dirty="0">
                <a:latin typeface="Cambria"/>
              </a:rPr>
              <a:t>{</a:t>
            </a:r>
            <a:r>
              <a:rPr lang="en-US" altLang="ja-JP" sz="2000" dirty="0">
                <a:latin typeface="Cambria"/>
                <a:ea typeface="Cambria"/>
                <a:cs typeface="Cambria"/>
              </a:rPr>
              <a:t>45</a:t>
            </a:r>
            <a:r>
              <a:rPr lang="en-US" altLang="ja-JP" sz="2000" dirty="0">
                <a:latin typeface="Cambria"/>
              </a:rPr>
              <a:t>,</a:t>
            </a:r>
            <a:r>
              <a:rPr lang="en-US" altLang="ja-JP" sz="2000" dirty="0">
                <a:latin typeface="Cambria"/>
                <a:ea typeface="Cambria"/>
                <a:cs typeface="Cambria"/>
              </a:rPr>
              <a:t> 0</a:t>
            </a:r>
            <a:r>
              <a:rPr lang="en-US" altLang="ja-JP" sz="2000" dirty="0">
                <a:latin typeface="Cambria"/>
              </a:rPr>
              <a:t>,</a:t>
            </a:r>
            <a:r>
              <a:rPr lang="en-US" altLang="ja-JP" sz="2000" dirty="0">
                <a:latin typeface="Cambria"/>
                <a:ea typeface="Cambria"/>
                <a:cs typeface="Cambria"/>
              </a:rPr>
              <a:t> 0</a:t>
            </a:r>
            <a:r>
              <a:rPr lang="en-US" altLang="ja-JP" sz="2000" dirty="0">
                <a:latin typeface="Cambria"/>
              </a:rPr>
              <a:t>}, r</a:t>
            </a:r>
            <a:r>
              <a:rPr lang="en-US" altLang="ja-JP" sz="2000" dirty="0">
                <a:latin typeface="Cambria"/>
                <a:ea typeface="Cambria"/>
                <a:cs typeface="Cambria"/>
              </a:rPr>
              <a:t>otated cube</a:t>
            </a:r>
            <a:endParaRPr lang="en-US" altLang="ja-JP" sz="2000" dirty="0">
              <a:latin typeface="Cambria"/>
            </a:endParaRPr>
          </a:p>
        </p:txBody>
      </p:sp>
      <p:sp>
        <p:nvSpPr>
          <p:cNvPr id="67590" name="Text Box 5"/>
          <p:cNvSpPr txBox="1">
            <a:spLocks noChangeArrowheads="1"/>
          </p:cNvSpPr>
          <p:nvPr/>
        </p:nvSpPr>
        <p:spPr bwMode="auto">
          <a:xfrm>
            <a:off x="212725" y="5602288"/>
            <a:ext cx="3749675" cy="954107"/>
          </a:xfrm>
          <a:prstGeom prst="rect">
            <a:avLst/>
          </a:prstGeom>
          <a:noFill/>
          <a:ln w="9525">
            <a:noFill/>
            <a:miter lim="800000"/>
            <a:headEnd/>
            <a:tailEnd/>
          </a:ln>
        </p:spPr>
        <p:txBody>
          <a:bodyPr>
            <a:prstTxWarp prst="textNoShape">
              <a:avLst/>
            </a:prstTxWarp>
            <a:spAutoFit/>
          </a:bodyPr>
          <a:lstStyle/>
          <a:p>
            <a:r>
              <a:rPr lang="en-US" altLang="ja-JP" sz="1400" dirty="0">
                <a:solidFill>
                  <a:srgbClr val="FF0000"/>
                </a:solidFill>
                <a:latin typeface="Calibri"/>
              </a:rPr>
              <a:t>* Note that the cube exists as a line between (0,0,90) and (90,0,0) because of the linear dependence of the 1st and 3rd angles when the 2nd angle = 0.</a:t>
            </a:r>
          </a:p>
        </p:txBody>
      </p:sp>
      <p:sp>
        <p:nvSpPr>
          <p:cNvPr id="67591" name="Text Box 6"/>
          <p:cNvSpPr txBox="1">
            <a:spLocks noChangeArrowheads="1"/>
          </p:cNvSpPr>
          <p:nvPr/>
        </p:nvSpPr>
        <p:spPr bwMode="auto">
          <a:xfrm>
            <a:off x="1524000" y="6545263"/>
            <a:ext cx="2715006" cy="307777"/>
          </a:xfrm>
          <a:prstGeom prst="rect">
            <a:avLst/>
          </a:prstGeom>
          <a:noFill/>
          <a:ln w="9525">
            <a:noFill/>
            <a:miter lim="800000"/>
            <a:headEnd/>
            <a:tailEnd/>
          </a:ln>
        </p:spPr>
        <p:txBody>
          <a:bodyPr wrap="none">
            <a:prstTxWarp prst="textNoShape">
              <a:avLst/>
            </a:prstTxWarp>
            <a:spAutoFit/>
          </a:bodyPr>
          <a:lstStyle/>
          <a:p>
            <a:r>
              <a:rPr lang="en-US" altLang="ja-JP" sz="1400" dirty="0">
                <a:latin typeface="Cambria"/>
              </a:rPr>
              <a:t>Figure courtesy of Jae-</a:t>
            </a:r>
            <a:r>
              <a:rPr lang="en-US" altLang="ja-JP" sz="1400" dirty="0" err="1">
                <a:latin typeface="Cambria"/>
              </a:rPr>
              <a:t>hyung</a:t>
            </a:r>
            <a:r>
              <a:rPr lang="en-US" altLang="ja-JP" sz="1400" dirty="0">
                <a:latin typeface="Cambria"/>
              </a:rPr>
              <a:t> Cho</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p>
            <a:fld id="{C7B3B024-228D-C143-ABC7-B3528255A429}" type="slidenum">
              <a:rPr lang="en-US" altLang="ja-JP" smtClean="0"/>
              <a:pPr/>
              <a:t>43</a:t>
            </a:fld>
            <a:endParaRPr lang="en-US" altLang="ja-JP" smtClean="0"/>
          </a:p>
        </p:txBody>
      </p:sp>
      <p:sp>
        <p:nvSpPr>
          <p:cNvPr id="36866" name="Rectangle 2"/>
          <p:cNvSpPr>
            <a:spLocks noGrp="1" noChangeArrowheads="1"/>
          </p:cNvSpPr>
          <p:nvPr>
            <p:ph type="title"/>
          </p:nvPr>
        </p:nvSpPr>
        <p:spPr>
          <a:xfrm>
            <a:off x="685800" y="0"/>
            <a:ext cx="7772400" cy="1143000"/>
          </a:xfrm>
        </p:spPr>
        <p:txBody>
          <a:bodyPr/>
          <a:lstStyle/>
          <a:p>
            <a:pPr>
              <a:defRPr/>
            </a:pPr>
            <a:r>
              <a:rPr lang="en-US">
                <a:ea typeface="+mj-ea"/>
                <a:cs typeface="+mj-cs"/>
              </a:rPr>
              <a:t>Special Points: Explanations</a:t>
            </a:r>
          </a:p>
        </p:txBody>
      </p:sp>
      <p:sp>
        <p:nvSpPr>
          <p:cNvPr id="68612" name="Rectangle 3"/>
          <p:cNvSpPr>
            <a:spLocks noGrp="1" noChangeArrowheads="1"/>
          </p:cNvSpPr>
          <p:nvPr>
            <p:ph type="body" idx="1"/>
          </p:nvPr>
        </p:nvSpPr>
        <p:spPr>
          <a:xfrm>
            <a:off x="304800" y="1143000"/>
            <a:ext cx="8382000" cy="5486400"/>
          </a:xfrm>
        </p:spPr>
        <p:txBody>
          <a:bodyPr/>
          <a:lstStyle/>
          <a:p>
            <a:r>
              <a:rPr lang="en-US" altLang="ja-JP" sz="2400"/>
              <a:t>Points coincident with symmetry axes may also have equivalent points, often on the edge. Cube: should be a single point, but each corner is equivalent and visible.</a:t>
            </a:r>
          </a:p>
          <a:p>
            <a:r>
              <a:rPr lang="en-US" altLang="ja-JP" sz="2400"/>
              <a:t>Goss, Brass: a single point becomes 3 because it is on the </a:t>
            </a:r>
            <a:r>
              <a:rPr lang="en-US" altLang="ja-JP" sz="2400" i="1">
                <a:latin typeface="Symbol" charset="2"/>
              </a:rPr>
              <a:t>f</a:t>
            </a:r>
            <a:r>
              <a:rPr lang="en-US" altLang="ja-JP" sz="2400" i="1" baseline="-25000"/>
              <a:t>2</a:t>
            </a:r>
            <a:r>
              <a:rPr lang="en-US" altLang="ja-JP" sz="2400" i="1"/>
              <a:t>=0</a:t>
            </a:r>
            <a:r>
              <a:rPr lang="en-US" altLang="ja-JP" sz="2400"/>
              <a:t> plane.</a:t>
            </a:r>
          </a:p>
          <a:p>
            <a:r>
              <a:rPr lang="en-US" altLang="ja-JP" sz="2400"/>
              <a:t>Copper: 2 points because one point remains in the interior but another occurs on a face; also the Dillamore orientation.</a:t>
            </a:r>
          </a:p>
          <a:p>
            <a:r>
              <a:rPr lang="en-US" altLang="ja-JP" sz="2400"/>
              <a:t>Note for later about volume fractions: although the volumes enclosed by the 12° capture (misorientation) distance shown in the figure vary with the 2</a:t>
            </a:r>
            <a:r>
              <a:rPr lang="en-US" altLang="ja-JP" sz="2400" baseline="30000"/>
              <a:t>nd</a:t>
            </a:r>
            <a:r>
              <a:rPr lang="en-US" altLang="ja-JP" sz="2400"/>
              <a:t> euler angle, to first order it is the symmetry planes that control the volume fractions.  So S, for example, has 3 complete “blobs” whereas Goss has only 3 x ¼ and so will contain only ~1/4 of the volume fraction of S, based on a random (uniform) texture.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E669E477-A284-EB41-81C8-C6F3E4FD58B4}" type="slidenum">
              <a:rPr lang="en-US"/>
              <a:pPr/>
              <a:t>44</a:t>
            </a:fld>
            <a:endParaRPr lang="en-US"/>
          </a:p>
        </p:txBody>
      </p:sp>
      <p:graphicFrame>
        <p:nvGraphicFramePr>
          <p:cNvPr id="101378" name="Object 2"/>
          <p:cNvGraphicFramePr>
            <a:graphicFrameLocks noChangeAspect="1"/>
          </p:cNvGraphicFramePr>
          <p:nvPr/>
        </p:nvGraphicFramePr>
        <p:xfrm>
          <a:off x="531813" y="228600"/>
          <a:ext cx="7777162" cy="6369050"/>
        </p:xfrm>
        <a:graphic>
          <a:graphicData uri="http://schemas.openxmlformats.org/presentationml/2006/ole">
            <mc:AlternateContent xmlns:mc="http://schemas.openxmlformats.org/markup-compatibility/2006">
              <mc:Choice xmlns:v="urn:schemas-microsoft-com:vml" Requires="v">
                <p:oleObj spid="_x0000_s1053" name="Document" r:id="rId3" imgW="5641848" imgH="4620768" progId="Word.Document.8">
                  <p:embed/>
                </p:oleObj>
              </mc:Choice>
              <mc:Fallback>
                <p:oleObj name="Document" r:id="rId3" imgW="5641848" imgH="462076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13" y="228600"/>
                        <a:ext cx="7777162" cy="636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 name="Text Box 6"/>
          <p:cNvSpPr txBox="1">
            <a:spLocks noChangeArrowheads="1"/>
          </p:cNvSpPr>
          <p:nvPr/>
        </p:nvSpPr>
        <p:spPr bwMode="auto">
          <a:xfrm>
            <a:off x="8001000" y="2620962"/>
            <a:ext cx="1143000" cy="1036637"/>
          </a:xfrm>
          <a:prstGeom prst="rect">
            <a:avLst/>
          </a:prstGeom>
          <a:noFill/>
          <a:ln w="9525">
            <a:noFill/>
            <a:miter lim="800000"/>
            <a:headEnd/>
            <a:tailEnd/>
          </a:ln>
          <a:effectLst/>
        </p:spPr>
        <p:txBody>
          <a:bodyPr wrap="square">
            <a:prstTxWarp prst="textNoShape">
              <a:avLst/>
            </a:prstTxWarp>
            <a:spAutoFit/>
          </a:bodyPr>
          <a:lstStyle/>
          <a:p>
            <a:r>
              <a:rPr lang="en-US" sz="2000" i="1" dirty="0" smtClean="0">
                <a:latin typeface="Cambria"/>
              </a:rPr>
              <a:t>[Kocks, Tomé, Wenk]</a:t>
            </a:r>
            <a:endParaRPr lang="en-US" sz="2000" i="1" dirty="0">
              <a:latin typeface="Cambria"/>
            </a:endParaRPr>
          </a:p>
        </p:txBody>
      </p:sp>
    </p:spTree>
    <p:extLst>
      <p:ext uri="{BB962C8B-B14F-4D97-AF65-F5344CB8AC3E}">
        <p14:creationId xmlns:p14="http://schemas.microsoft.com/office/powerpoint/2010/main" val="2430154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ED88CF05-DBB6-A446-8CDC-1C09222E8ABC}" type="slidenum">
              <a:rPr lang="en-US"/>
              <a:pPr/>
              <a:t>45</a:t>
            </a:fld>
            <a:endParaRPr lang="en-US"/>
          </a:p>
        </p:txBody>
      </p:sp>
      <p:sp>
        <p:nvSpPr>
          <p:cNvPr id="102402" name="Rectangle 2"/>
          <p:cNvSpPr>
            <a:spLocks noGrp="1" noChangeArrowheads="1"/>
          </p:cNvSpPr>
          <p:nvPr>
            <p:ph type="title"/>
          </p:nvPr>
        </p:nvSpPr>
        <p:spPr/>
        <p:txBody>
          <a:bodyPr/>
          <a:lstStyle/>
          <a:p>
            <a:r>
              <a:rPr lang="en-US"/>
              <a:t>Meaning of “Variants”</a:t>
            </a:r>
          </a:p>
        </p:txBody>
      </p:sp>
      <p:sp>
        <p:nvSpPr>
          <p:cNvPr id="102403" name="Rectangle 3"/>
          <p:cNvSpPr>
            <a:spLocks noChangeArrowheads="1"/>
          </p:cNvSpPr>
          <p:nvPr/>
        </p:nvSpPr>
        <p:spPr bwMode="auto">
          <a:xfrm>
            <a:off x="609600" y="1295400"/>
            <a:ext cx="8001000" cy="49530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dirty="0">
                <a:latin typeface="Calibri"/>
              </a:rPr>
              <a:t>The existence of variants of a given texture component is a consequence of (statistical) </a:t>
            </a:r>
            <a:r>
              <a:rPr lang="en-US" i="1" dirty="0">
                <a:latin typeface="Calibri"/>
              </a:rPr>
              <a:t>sample symmetry</a:t>
            </a:r>
            <a:r>
              <a:rPr lang="en-US" dirty="0">
                <a:latin typeface="Calibri"/>
              </a:rPr>
              <a:t>.</a:t>
            </a:r>
          </a:p>
          <a:p>
            <a:pPr marL="342900" indent="-342900">
              <a:lnSpc>
                <a:spcPct val="90000"/>
              </a:lnSpc>
              <a:spcBef>
                <a:spcPct val="20000"/>
              </a:spcBef>
              <a:buFontTx/>
              <a:buChar char="•"/>
            </a:pPr>
            <a:r>
              <a:rPr lang="en-US" dirty="0">
                <a:latin typeface="Calibri"/>
              </a:rPr>
              <a:t>If one permutes the Miller indices for a given component (for </a:t>
            </a:r>
            <a:r>
              <a:rPr lang="en-US" dirty="0" err="1">
                <a:latin typeface="Calibri"/>
              </a:rPr>
              <a:t>cubics</a:t>
            </a:r>
            <a:r>
              <a:rPr lang="en-US" dirty="0">
                <a:latin typeface="Calibri"/>
              </a:rPr>
              <a:t>, one can change the sign and order, but not the set of digits), then different values of the Euler angles are found for each permutation.</a:t>
            </a:r>
          </a:p>
          <a:p>
            <a:pPr marL="342900" indent="-342900">
              <a:lnSpc>
                <a:spcPct val="90000"/>
              </a:lnSpc>
              <a:spcBef>
                <a:spcPct val="20000"/>
              </a:spcBef>
              <a:buFontTx/>
              <a:buChar char="•"/>
            </a:pPr>
            <a:r>
              <a:rPr lang="en-US" dirty="0">
                <a:latin typeface="Calibri"/>
              </a:rPr>
              <a:t>If a pole figure is plotted of </a:t>
            </a:r>
            <a:r>
              <a:rPr lang="en-US" i="1" dirty="0">
                <a:latin typeface="Calibri"/>
              </a:rPr>
              <a:t>all</a:t>
            </a:r>
            <a:r>
              <a:rPr lang="en-US" dirty="0">
                <a:latin typeface="Calibri"/>
              </a:rPr>
              <a:t> the variants, one observes a number of physically distinct orientations, which are related to each other by symmetry operators (</a:t>
            </a:r>
            <a:r>
              <a:rPr lang="en-US" dirty="0" err="1">
                <a:latin typeface="Calibri"/>
              </a:rPr>
              <a:t>diads</a:t>
            </a:r>
            <a:r>
              <a:rPr lang="en-US" dirty="0">
                <a:latin typeface="Calibri"/>
              </a:rPr>
              <a:t>, typically) fixed in the sample frame of reference.</a:t>
            </a:r>
          </a:p>
          <a:p>
            <a:pPr marL="342900" indent="-342900">
              <a:lnSpc>
                <a:spcPct val="90000"/>
              </a:lnSpc>
              <a:spcBef>
                <a:spcPct val="20000"/>
              </a:spcBef>
              <a:buFontTx/>
              <a:buChar char="•"/>
            </a:pPr>
            <a:r>
              <a:rPr lang="en-US" dirty="0">
                <a:latin typeface="Calibri"/>
              </a:rPr>
              <a:t>Each physically distinct orientation is a “variant”.  The number of variants listed depends on the choice of size of Euler space (typically 90x90x90°) and the alignment of the component with respect to the sample symmetry.</a:t>
            </a:r>
          </a:p>
        </p:txBody>
      </p:sp>
    </p:spTree>
    <p:extLst>
      <p:ext uri="{BB962C8B-B14F-4D97-AF65-F5344CB8AC3E}">
        <p14:creationId xmlns:p14="http://schemas.microsoft.com/office/powerpoint/2010/main" val="41361501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69C14367-AA0D-064B-9A92-8B9F2A0DDDAB}" type="slidenum">
              <a:rPr lang="en-US" altLang="ja-JP" smtClean="0"/>
              <a:pPr/>
              <a:t>46</a:t>
            </a:fld>
            <a:endParaRPr lang="en-US" altLang="ja-JP" smtClean="0"/>
          </a:p>
        </p:txBody>
      </p:sp>
      <p:sp>
        <p:nvSpPr>
          <p:cNvPr id="165890" name="Rectangle 2"/>
          <p:cNvSpPr>
            <a:spLocks noGrp="1" noChangeArrowheads="1"/>
          </p:cNvSpPr>
          <p:nvPr>
            <p:ph type="title"/>
          </p:nvPr>
        </p:nvSpPr>
        <p:spPr>
          <a:xfrm>
            <a:off x="76200" y="304800"/>
            <a:ext cx="9067800" cy="762000"/>
          </a:xfrm>
        </p:spPr>
        <p:txBody>
          <a:bodyPr/>
          <a:lstStyle/>
          <a:p>
            <a:pPr>
              <a:defRPr/>
            </a:pPr>
            <a:r>
              <a:rPr lang="en-US" sz="3600" dirty="0">
                <a:solidFill>
                  <a:srgbClr val="FF0000"/>
                </a:solidFill>
                <a:ea typeface="+mj-ea"/>
                <a:cs typeface="+mj-cs"/>
              </a:rPr>
              <a:t>Part </a:t>
            </a:r>
            <a:r>
              <a:rPr lang="en-US" sz="3600" dirty="0" smtClean="0">
                <a:solidFill>
                  <a:srgbClr val="FF0000"/>
                </a:solidFill>
                <a:ea typeface="+mj-ea"/>
                <a:cs typeface="+mj-cs"/>
              </a:rPr>
              <a:t>3: Quantitative Treatment of Symmetry</a:t>
            </a:r>
            <a:endParaRPr lang="en-US" sz="3600" dirty="0">
              <a:solidFill>
                <a:srgbClr val="FF0000"/>
              </a:solidFill>
              <a:ea typeface="+mj-ea"/>
              <a:cs typeface="+mj-cs"/>
            </a:endParaRPr>
          </a:p>
        </p:txBody>
      </p:sp>
      <p:sp>
        <p:nvSpPr>
          <p:cNvPr id="70660" name="Rectangle 3"/>
          <p:cNvSpPr>
            <a:spLocks noGrp="1" noChangeArrowheads="1"/>
          </p:cNvSpPr>
          <p:nvPr>
            <p:ph type="body" idx="1"/>
          </p:nvPr>
        </p:nvSpPr>
        <p:spPr/>
        <p:txBody>
          <a:bodyPr/>
          <a:lstStyle/>
          <a:p>
            <a:r>
              <a:rPr lang="en-US" altLang="ja-JP" dirty="0"/>
              <a:t>In </a:t>
            </a:r>
            <a:r>
              <a:rPr lang="en-US" altLang="ja-JP" dirty="0" smtClean="0"/>
              <a:t>section, </a:t>
            </a:r>
            <a:r>
              <a:rPr lang="en-US" altLang="ja-JP" dirty="0"/>
              <a:t>we describe the methods for describing symmetry operations as rotation matrices and how to apply them to texture components, also expressed as matrices.</a:t>
            </a:r>
          </a:p>
          <a:p>
            <a:r>
              <a:rPr lang="en-US" altLang="ja-JP" dirty="0"/>
              <a:t>Notation:</a:t>
            </a:r>
            <a:br>
              <a:rPr lang="en-US" altLang="ja-JP" dirty="0"/>
            </a:br>
            <a:r>
              <a:rPr lang="en-US" altLang="ja-JP" dirty="0"/>
              <a:t>orientation: </a:t>
            </a:r>
            <a:r>
              <a:rPr lang="en-US" altLang="ja-JP" i="1" dirty="0">
                <a:latin typeface="Cambria"/>
                <a:ea typeface="Cambria"/>
                <a:cs typeface="Cambria"/>
              </a:rPr>
              <a:t>g</a:t>
            </a:r>
            <a:br>
              <a:rPr lang="en-US" altLang="ja-JP" i="1" dirty="0">
                <a:latin typeface="Cambria"/>
                <a:ea typeface="Cambria"/>
                <a:cs typeface="Cambria"/>
              </a:rPr>
            </a:br>
            <a:r>
              <a:rPr lang="en-US" altLang="ja-JP" dirty="0">
                <a:ea typeface="Cambria"/>
                <a:cs typeface="Cambria"/>
              </a:rPr>
              <a:t>(crystal) symmetry </a:t>
            </a:r>
            <a:r>
              <a:rPr lang="en-US" altLang="ja-JP" dirty="0"/>
              <a:t>operator: </a:t>
            </a:r>
            <a:r>
              <a:rPr lang="en-US" altLang="ja-JP" i="1" dirty="0">
                <a:latin typeface="Cambria"/>
                <a:ea typeface="Cambria"/>
                <a:cs typeface="Cambria"/>
              </a:rPr>
              <a:t>O</a:t>
            </a:r>
            <a:r>
              <a:rPr lang="en-US" altLang="ja-JP" i="1" baseline="-25000" dirty="0">
                <a:latin typeface="Cambria"/>
                <a:ea typeface="Cambria"/>
                <a:cs typeface="Cambria"/>
              </a:rPr>
              <a:t>C</a:t>
            </a:r>
            <a:r>
              <a:rPr lang="en-US" altLang="ja-JP" dirty="0">
                <a:latin typeface="Cambria"/>
                <a:ea typeface="Cambria"/>
                <a:cs typeface="Cambria"/>
              </a:rPr>
              <a:t/>
            </a:r>
            <a:br>
              <a:rPr lang="en-US" altLang="ja-JP" dirty="0">
                <a:latin typeface="Cambria"/>
                <a:ea typeface="Cambria"/>
                <a:cs typeface="Cambria"/>
              </a:rPr>
            </a:br>
            <a:r>
              <a:rPr lang="en-US" altLang="ja-JP" dirty="0">
                <a:ea typeface="Cambria"/>
                <a:cs typeface="Cambria"/>
              </a:rPr>
              <a:t>(sample) symmetry </a:t>
            </a:r>
            <a:r>
              <a:rPr lang="en-US" altLang="ja-JP" dirty="0"/>
              <a:t>operator: </a:t>
            </a:r>
            <a:r>
              <a:rPr lang="en-US" altLang="ja-JP" i="1" dirty="0">
                <a:latin typeface="Cambria"/>
                <a:ea typeface="Cambria"/>
                <a:cs typeface="Cambria"/>
              </a:rPr>
              <a:t>O</a:t>
            </a:r>
            <a:r>
              <a:rPr lang="en-US" altLang="ja-JP" i="1" baseline="-25000" dirty="0">
                <a:latin typeface="Cambria"/>
                <a:ea typeface="Cambria"/>
                <a:cs typeface="Cambria"/>
              </a:rPr>
              <a:t>S</a:t>
            </a:r>
            <a:endParaRPr lang="en-US" altLang="ja-JP" dirty="0">
              <a:latin typeface="Cambria"/>
              <a:ea typeface="Cambria"/>
              <a:cs typeface="Cambria"/>
            </a:endParaRPr>
          </a:p>
          <a:p>
            <a:endParaRPr lang="en-US" altLang="ja-JP" dirty="0">
              <a:latin typeface="Cambria"/>
              <a:ea typeface="Cambria"/>
              <a:cs typeface="Cambri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p>
            <a:fld id="{D49EB113-22F4-D143-8637-01BFAFE2BB78}" type="slidenum">
              <a:rPr lang="en-US" altLang="ja-JP" smtClean="0"/>
              <a:pPr/>
              <a:t>47</a:t>
            </a:fld>
            <a:endParaRPr lang="en-US" altLang="ja-JP" smtClean="0"/>
          </a:p>
        </p:txBody>
      </p:sp>
      <p:sp>
        <p:nvSpPr>
          <p:cNvPr id="166914" name="Rectangle 2"/>
          <p:cNvSpPr>
            <a:spLocks noGrp="1" noChangeArrowheads="1"/>
          </p:cNvSpPr>
          <p:nvPr>
            <p:ph type="title"/>
          </p:nvPr>
        </p:nvSpPr>
        <p:spPr>
          <a:xfrm>
            <a:off x="685800" y="152400"/>
            <a:ext cx="7772400" cy="762000"/>
          </a:xfrm>
        </p:spPr>
        <p:txBody>
          <a:bodyPr/>
          <a:lstStyle/>
          <a:p>
            <a:pPr>
              <a:defRPr/>
            </a:pPr>
            <a:r>
              <a:rPr lang="en-US">
                <a:ea typeface="+mj-ea"/>
                <a:cs typeface="+mj-cs"/>
              </a:rPr>
              <a:t>Rotations: definitions</a:t>
            </a:r>
          </a:p>
        </p:txBody>
      </p:sp>
      <p:sp>
        <p:nvSpPr>
          <p:cNvPr id="71684" name="Rectangle 3"/>
          <p:cNvSpPr>
            <a:spLocks noGrp="1" noChangeArrowheads="1"/>
          </p:cNvSpPr>
          <p:nvPr>
            <p:ph type="body" idx="1"/>
          </p:nvPr>
        </p:nvSpPr>
        <p:spPr>
          <a:xfrm>
            <a:off x="609600" y="1143000"/>
            <a:ext cx="8001000" cy="5486400"/>
          </a:xfrm>
        </p:spPr>
        <p:txBody>
          <a:bodyPr/>
          <a:lstStyle/>
          <a:p>
            <a:pPr>
              <a:lnSpc>
                <a:spcPct val="90000"/>
              </a:lnSpc>
            </a:pPr>
            <a:r>
              <a:rPr lang="en-US" altLang="ja-JP" sz="2400" dirty="0">
                <a:ea typeface="Cambria"/>
                <a:cs typeface="Cambria"/>
              </a:rPr>
              <a:t>Rotational symmetry elements exist whenever you can rotate a physical object and result is indistinguishable from what you started out with.</a:t>
            </a:r>
          </a:p>
          <a:p>
            <a:pPr>
              <a:lnSpc>
                <a:spcPct val="90000"/>
              </a:lnSpc>
            </a:pPr>
            <a:r>
              <a:rPr lang="en-US" altLang="ja-JP" sz="2400" dirty="0">
                <a:ea typeface="Cambria"/>
                <a:cs typeface="Cambria"/>
              </a:rPr>
              <a:t>Rotations can be expressed in a simple mathematical form as </a:t>
            </a:r>
            <a:r>
              <a:rPr lang="en-US" altLang="ja-JP" sz="2400" dirty="0" err="1">
                <a:ea typeface="Cambria"/>
                <a:cs typeface="Cambria"/>
              </a:rPr>
              <a:t>unimodular</a:t>
            </a:r>
            <a:r>
              <a:rPr lang="en-US" altLang="ja-JP" sz="2400" dirty="0">
                <a:ea typeface="Cambria"/>
                <a:cs typeface="Cambria"/>
              </a:rPr>
              <a:t> </a:t>
            </a:r>
            <a:r>
              <a:rPr lang="en-US" altLang="ja-JP" sz="2400" dirty="0" smtClean="0">
                <a:ea typeface="Cambria"/>
                <a:cs typeface="Cambria"/>
              </a:rPr>
              <a:t>matrices (or, </a:t>
            </a:r>
            <a:r>
              <a:rPr lang="en-US" altLang="ja-JP" sz="2400" i="1" dirty="0" smtClean="0">
                <a:ea typeface="Cambria"/>
                <a:cs typeface="Cambria"/>
              </a:rPr>
              <a:t>orthogonal matrices</a:t>
            </a:r>
            <a:r>
              <a:rPr lang="en-US" altLang="ja-JP" sz="2400" dirty="0" smtClean="0">
                <a:ea typeface="Cambria"/>
                <a:cs typeface="Cambria"/>
              </a:rPr>
              <a:t>), </a:t>
            </a:r>
            <a:r>
              <a:rPr lang="en-US" altLang="ja-JP" sz="2400" dirty="0">
                <a:ea typeface="Cambria"/>
                <a:cs typeface="Cambria"/>
              </a:rPr>
              <a:t>often with elements that are </a:t>
            </a:r>
            <a:r>
              <a:rPr lang="en-US" altLang="ja-JP" sz="2400" dirty="0" smtClean="0">
                <a:ea typeface="Cambria"/>
                <a:cs typeface="Cambria"/>
              </a:rPr>
              <a:t>usually either </a:t>
            </a:r>
            <a:r>
              <a:rPr lang="en-US" altLang="ja-JP" sz="2400" dirty="0">
                <a:ea typeface="Cambria"/>
                <a:cs typeface="Cambria"/>
              </a:rPr>
              <a:t>one or zero (but not always!)</a:t>
            </a:r>
            <a:r>
              <a:rPr lang="en-US" altLang="ja-JP" sz="2400" dirty="0" smtClean="0">
                <a:ea typeface="Cambria"/>
                <a:cs typeface="Cambria"/>
              </a:rPr>
              <a:t>. Each row and each column </a:t>
            </a:r>
            <a:r>
              <a:rPr lang="en-US" altLang="ja-JP" sz="2400" dirty="0" smtClean="0">
                <a:ea typeface="Cambria"/>
                <a:cs typeface="Cambria"/>
              </a:rPr>
              <a:t>has unit length.</a:t>
            </a:r>
            <a:endParaRPr lang="en-US" altLang="ja-JP" sz="2400" dirty="0">
              <a:ea typeface="Cambria"/>
              <a:cs typeface="Cambria"/>
            </a:endParaRPr>
          </a:p>
          <a:p>
            <a:pPr>
              <a:lnSpc>
                <a:spcPct val="90000"/>
              </a:lnSpc>
            </a:pPr>
            <a:r>
              <a:rPr lang="en-US" altLang="ja-JP" sz="2400" dirty="0">
                <a:ea typeface="Cambria"/>
                <a:cs typeface="Cambria"/>
              </a:rPr>
              <a:t>When represented as matrices, the inverse of a rotation is equal to the transpose of the matrix.</a:t>
            </a:r>
          </a:p>
          <a:p>
            <a:pPr>
              <a:lnSpc>
                <a:spcPct val="90000"/>
              </a:lnSpc>
            </a:pPr>
            <a:r>
              <a:rPr lang="en-US" altLang="ja-JP" sz="2400" dirty="0">
                <a:ea typeface="Cambria"/>
                <a:cs typeface="Cambria"/>
              </a:rPr>
              <a:t>Rotations are transformations of the </a:t>
            </a:r>
            <a:r>
              <a:rPr lang="en-US" altLang="ja-JP" sz="2400" i="1" dirty="0">
                <a:ea typeface="Cambria"/>
                <a:cs typeface="Cambria"/>
              </a:rPr>
              <a:t>first kind; </a:t>
            </a:r>
            <a:r>
              <a:rPr lang="en-US" altLang="ja-JP" sz="2400" dirty="0">
                <a:ea typeface="Cambria"/>
                <a:cs typeface="Cambria"/>
              </a:rPr>
              <a:t>determinant = +1.</a:t>
            </a:r>
          </a:p>
          <a:p>
            <a:pPr>
              <a:lnSpc>
                <a:spcPct val="90000"/>
              </a:lnSpc>
            </a:pPr>
            <a:r>
              <a:rPr lang="en-US" altLang="ja-JP" sz="2400" dirty="0">
                <a:ea typeface="Cambria"/>
                <a:cs typeface="Cambria"/>
              </a:rPr>
              <a:t>Reflections (not needed here) are transformations of the </a:t>
            </a:r>
            <a:r>
              <a:rPr lang="en-US" altLang="ja-JP" sz="2400" i="1" dirty="0">
                <a:ea typeface="Cambria"/>
                <a:cs typeface="Cambria"/>
              </a:rPr>
              <a:t>second kind; </a:t>
            </a:r>
            <a:r>
              <a:rPr lang="en-US" altLang="ja-JP" sz="2400" dirty="0">
                <a:ea typeface="Cambria"/>
                <a:cs typeface="Cambria"/>
              </a:rPr>
              <a:t>determinant = -1.</a:t>
            </a:r>
          </a:p>
          <a:p>
            <a:pPr>
              <a:lnSpc>
                <a:spcPct val="90000"/>
              </a:lnSpc>
            </a:pPr>
            <a:r>
              <a:rPr lang="en-US" altLang="ja-JP" sz="2400" dirty="0">
                <a:ea typeface="Cambria"/>
                <a:cs typeface="Cambria"/>
              </a:rPr>
              <a:t>Crystal symmetry also can involve translations but these are not included in this treatment.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Slide Number Placeholder 3"/>
          <p:cNvSpPr>
            <a:spLocks noGrp="1"/>
          </p:cNvSpPr>
          <p:nvPr>
            <p:ph type="sldNum" sz="quarter" idx="12"/>
          </p:nvPr>
        </p:nvSpPr>
        <p:spPr>
          <a:noFill/>
        </p:spPr>
        <p:txBody>
          <a:bodyPr/>
          <a:lstStyle/>
          <a:p>
            <a:fld id="{F571AB62-2988-5744-B5F6-34C6CFB0D8C2}" type="slidenum">
              <a:rPr lang="en-US" altLang="ja-JP" smtClean="0"/>
              <a:pPr/>
              <a:t>48</a:t>
            </a:fld>
            <a:endParaRPr lang="en-US" altLang="ja-JP" smtClean="0"/>
          </a:p>
        </p:txBody>
      </p:sp>
      <p:sp>
        <p:nvSpPr>
          <p:cNvPr id="172034" name="Rectangle 1026"/>
          <p:cNvSpPr>
            <a:spLocks noChangeArrowheads="1"/>
          </p:cNvSpPr>
          <p:nvPr/>
        </p:nvSpPr>
        <p:spPr bwMode="auto">
          <a:xfrm>
            <a:off x="1143000" y="152400"/>
            <a:ext cx="6934200" cy="1524000"/>
          </a:xfrm>
          <a:prstGeom prst="rect">
            <a:avLst/>
          </a:prstGeom>
          <a:noFill/>
          <a:ln w="9525">
            <a:noFill/>
            <a:miter lim="800000"/>
            <a:headEnd/>
            <a:tailEnd/>
          </a:ln>
          <a:effectLst/>
        </p:spPr>
        <p:txBody>
          <a:bodyPr anchor="ctr">
            <a:prstTxWarp prst="textNoShape">
              <a:avLst/>
            </a:prstTxWarp>
          </a:bodyPr>
          <a:lstStyle/>
          <a:p>
            <a:pPr algn="ctr">
              <a:defRPr/>
            </a:pPr>
            <a:r>
              <a:rPr lang="en-US" sz="4800" i="1" dirty="0">
                <a:solidFill>
                  <a:srgbClr val="0405AE"/>
                </a:solidFill>
                <a:effectLst>
                  <a:outerShdw blurRad="38100" dist="38100" dir="2700000" algn="tl">
                    <a:srgbClr val="DDDDDD"/>
                  </a:outerShdw>
                </a:effectLst>
                <a:latin typeface="Cambria"/>
              </a:rPr>
              <a:t>Rotation Matrix</a:t>
            </a:r>
            <a:r>
              <a:rPr lang="en-US" sz="4800" i="1" dirty="0" smtClean="0">
                <a:solidFill>
                  <a:srgbClr val="0405AE"/>
                </a:solidFill>
                <a:effectLst>
                  <a:outerShdw blurRad="38100" dist="38100" dir="2700000" algn="tl">
                    <a:srgbClr val="DDDDDD"/>
                  </a:outerShdw>
                </a:effectLst>
                <a:latin typeface="Cambria"/>
              </a:rPr>
              <a:t> </a:t>
            </a:r>
            <a:br>
              <a:rPr lang="en-US" sz="4800" i="1" dirty="0" smtClean="0">
                <a:solidFill>
                  <a:srgbClr val="0405AE"/>
                </a:solidFill>
                <a:effectLst>
                  <a:outerShdw blurRad="38100" dist="38100" dir="2700000" algn="tl">
                    <a:srgbClr val="DDDDDD"/>
                  </a:outerShdw>
                </a:effectLst>
                <a:latin typeface="Cambria"/>
              </a:rPr>
            </a:br>
            <a:r>
              <a:rPr lang="en-US" sz="4800" i="1" dirty="0" smtClean="0">
                <a:solidFill>
                  <a:srgbClr val="0405AE"/>
                </a:solidFill>
                <a:effectLst>
                  <a:outerShdw blurRad="38100" dist="38100" dir="2700000" algn="tl">
                    <a:srgbClr val="DDDDDD"/>
                  </a:outerShdw>
                </a:effectLst>
                <a:latin typeface="Cambria"/>
              </a:rPr>
              <a:t>from </a:t>
            </a:r>
            <a:r>
              <a:rPr lang="en-US" sz="4800" i="1" dirty="0">
                <a:solidFill>
                  <a:srgbClr val="0405AE"/>
                </a:solidFill>
                <a:effectLst>
                  <a:outerShdw blurRad="38100" dist="38100" dir="2700000" algn="tl">
                    <a:srgbClr val="DDDDDD"/>
                  </a:outerShdw>
                </a:effectLst>
                <a:latin typeface="Cambria"/>
              </a:rPr>
              <a:t>Axis-Angle Pair</a:t>
            </a:r>
            <a:endParaRPr lang="en-US" sz="4400" i="1" dirty="0">
              <a:effectLst>
                <a:outerShdw blurRad="38100" dist="38100" dir="2700000" algn="tl">
                  <a:srgbClr val="DDDDDD"/>
                </a:outerShdw>
              </a:effectLst>
              <a:latin typeface="Cambria"/>
            </a:endParaRPr>
          </a:p>
        </p:txBody>
      </p:sp>
      <p:graphicFrame>
        <p:nvGraphicFramePr>
          <p:cNvPr id="77826" name="Object 2"/>
          <p:cNvGraphicFramePr>
            <a:graphicFrameLocks noChangeAspect="1"/>
          </p:cNvGraphicFramePr>
          <p:nvPr/>
        </p:nvGraphicFramePr>
        <p:xfrm>
          <a:off x="533400" y="2786063"/>
          <a:ext cx="8331200" cy="2928937"/>
        </p:xfrm>
        <a:graphic>
          <a:graphicData uri="http://schemas.openxmlformats.org/presentationml/2006/ole">
            <mc:AlternateContent xmlns:mc="http://schemas.openxmlformats.org/markup-compatibility/2006">
              <mc:Choice xmlns:v="urn:schemas-microsoft-com:vml" Requires="v">
                <p:oleObj spid="_x0000_s77858" name="Equation" r:id="rId4" imgW="4356100" imgH="1371600" progId="Equation.3">
                  <p:embed/>
                </p:oleObj>
              </mc:Choice>
              <mc:Fallback>
                <p:oleObj name="Equation" r:id="rId4" imgW="4356100" imgH="1371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786063"/>
                        <a:ext cx="8331200" cy="2928937"/>
                      </a:xfrm>
                      <a:prstGeom prst="rect">
                        <a:avLst/>
                      </a:prstGeom>
                      <a:solidFill>
                        <a:srgbClr val="FFF6B7"/>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7829" name="TextBox 6"/>
          <p:cNvSpPr txBox="1">
            <a:spLocks noChangeArrowheads="1"/>
          </p:cNvSpPr>
          <p:nvPr/>
        </p:nvSpPr>
        <p:spPr bwMode="auto">
          <a:xfrm>
            <a:off x="838200" y="2209800"/>
            <a:ext cx="4921540" cy="461665"/>
          </a:xfrm>
          <a:prstGeom prst="rect">
            <a:avLst/>
          </a:prstGeom>
          <a:noFill/>
          <a:ln w="9525">
            <a:noFill/>
            <a:miter lim="800000"/>
            <a:headEnd/>
            <a:tailEnd/>
          </a:ln>
        </p:spPr>
        <p:txBody>
          <a:bodyPr wrap="none">
            <a:prstTxWarp prst="textNoShape">
              <a:avLst/>
            </a:prstTxWarp>
            <a:spAutoFit/>
          </a:bodyPr>
          <a:lstStyle/>
          <a:p>
            <a:r>
              <a:rPr lang="en-US" altLang="ja-JP" dirty="0">
                <a:latin typeface="Calibri"/>
              </a:rPr>
              <a:t>Written out as a complete 3x3 matrix:</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Slide Number Placeholder 3"/>
          <p:cNvSpPr>
            <a:spLocks noGrp="1"/>
          </p:cNvSpPr>
          <p:nvPr>
            <p:ph type="sldNum" sz="quarter" idx="12"/>
          </p:nvPr>
        </p:nvSpPr>
        <p:spPr>
          <a:noFill/>
        </p:spPr>
        <p:txBody>
          <a:bodyPr/>
          <a:lstStyle/>
          <a:p>
            <a:fld id="{D8A7306D-13E4-2642-814E-210B437A5FEF}" type="slidenum">
              <a:rPr lang="en-US" altLang="ja-JP" smtClean="0"/>
              <a:pPr/>
              <a:t>49</a:t>
            </a:fld>
            <a:endParaRPr lang="en-US" altLang="ja-JP" smtClean="0"/>
          </a:p>
        </p:txBody>
      </p:sp>
      <p:sp>
        <p:nvSpPr>
          <p:cNvPr id="173058" name="Rectangle 1026"/>
          <p:cNvSpPr>
            <a:spLocks noChangeArrowheads="1"/>
          </p:cNvSpPr>
          <p:nvPr/>
        </p:nvSpPr>
        <p:spPr bwMode="auto">
          <a:xfrm>
            <a:off x="685800" y="152400"/>
            <a:ext cx="8034338" cy="1066800"/>
          </a:xfrm>
          <a:prstGeom prst="rect">
            <a:avLst/>
          </a:prstGeom>
          <a:noFill/>
          <a:ln w="9525">
            <a:noFill/>
            <a:miter lim="800000"/>
            <a:headEnd/>
            <a:tailEnd/>
          </a:ln>
          <a:effectLst/>
        </p:spPr>
        <p:txBody>
          <a:bodyPr anchor="ctr">
            <a:prstTxWarp prst="textNoShape">
              <a:avLst/>
            </a:prstTxWarp>
          </a:bodyPr>
          <a:lstStyle/>
          <a:p>
            <a:pPr algn="ctr">
              <a:defRPr/>
            </a:pPr>
            <a:r>
              <a:rPr lang="en-US" sz="4800" i="1" dirty="0">
                <a:solidFill>
                  <a:srgbClr val="0405AE"/>
                </a:solidFill>
                <a:effectLst>
                  <a:outerShdw blurRad="38100" dist="38100" dir="2700000" algn="tl">
                    <a:srgbClr val="DDDDDD"/>
                  </a:outerShdw>
                </a:effectLst>
                <a:latin typeface="Cambria"/>
              </a:rPr>
              <a:t>Symmetry Operator examples</a:t>
            </a:r>
            <a:endParaRPr lang="en-US" sz="4400" i="1" dirty="0">
              <a:effectLst>
                <a:outerShdw blurRad="38100" dist="38100" dir="2700000" algn="tl">
                  <a:srgbClr val="DDDDDD"/>
                </a:outerShdw>
              </a:effectLst>
              <a:latin typeface="Cambria"/>
            </a:endParaRPr>
          </a:p>
        </p:txBody>
      </p:sp>
      <p:sp>
        <p:nvSpPr>
          <p:cNvPr id="79878" name="Rectangle 1027"/>
          <p:cNvSpPr>
            <a:spLocks noChangeArrowheads="1"/>
          </p:cNvSpPr>
          <p:nvPr/>
        </p:nvSpPr>
        <p:spPr bwMode="auto">
          <a:xfrm>
            <a:off x="685800" y="1295400"/>
            <a:ext cx="7772400" cy="40386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altLang="ja-JP" sz="3200" dirty="0" err="1">
                <a:latin typeface="Calibri"/>
              </a:rPr>
              <a:t>Diad</a:t>
            </a:r>
            <a:r>
              <a:rPr lang="en-US" altLang="ja-JP" sz="3200" dirty="0">
                <a:latin typeface="Calibri"/>
              </a:rPr>
              <a:t> on z: [</a:t>
            </a:r>
            <a:r>
              <a:rPr lang="en-US" altLang="ja-JP" sz="3200" dirty="0" err="1">
                <a:latin typeface="Calibri"/>
              </a:rPr>
              <a:t>uvw</a:t>
            </a:r>
            <a:r>
              <a:rPr lang="en-US" altLang="ja-JP" sz="3200" dirty="0">
                <a:latin typeface="Calibri"/>
              </a:rPr>
              <a:t>] = [001], </a:t>
            </a:r>
            <a:r>
              <a:rPr lang="en-US" altLang="ja-JP" sz="3200" i="1" dirty="0">
                <a:latin typeface="Symbol" charset="2"/>
                <a:sym typeface="Symbol" charset="2"/>
              </a:rPr>
              <a:t></a:t>
            </a:r>
            <a:r>
              <a:rPr lang="en-US" altLang="ja-JP" sz="3200" dirty="0">
                <a:latin typeface="Calibri"/>
              </a:rPr>
              <a:t> = 180° - substitute the values of </a:t>
            </a:r>
            <a:r>
              <a:rPr lang="en-US" altLang="ja-JP" sz="3200" i="1" dirty="0" err="1">
                <a:latin typeface="Calibri"/>
              </a:rPr>
              <a:t>uvw</a:t>
            </a:r>
            <a:r>
              <a:rPr lang="en-US" altLang="ja-JP" sz="3200" dirty="0">
                <a:latin typeface="Calibri"/>
              </a:rPr>
              <a:t> and angle into the formula</a:t>
            </a:r>
            <a:br>
              <a:rPr lang="en-US" altLang="ja-JP" sz="3200" dirty="0">
                <a:latin typeface="Calibri"/>
              </a:rPr>
            </a:br>
            <a:r>
              <a:rPr lang="en-US" altLang="ja-JP" sz="3200" dirty="0">
                <a:latin typeface="Calibri"/>
              </a:rPr>
              <a:t/>
            </a:r>
            <a:br>
              <a:rPr lang="en-US" altLang="ja-JP" sz="3200" dirty="0">
                <a:latin typeface="Calibri"/>
              </a:rPr>
            </a:br>
            <a:endParaRPr lang="en-US" altLang="ja-JP" sz="3200" dirty="0">
              <a:latin typeface="Calibri"/>
            </a:endParaRPr>
          </a:p>
          <a:p>
            <a:pPr marL="342900" indent="-342900">
              <a:spcBef>
                <a:spcPct val="20000"/>
              </a:spcBef>
              <a:buFontTx/>
              <a:buChar char="•"/>
            </a:pPr>
            <a:r>
              <a:rPr lang="en-US" altLang="ja-JP" sz="3200" dirty="0">
                <a:latin typeface="Calibri"/>
              </a:rPr>
              <a:t>4-fold on </a:t>
            </a:r>
            <a:r>
              <a:rPr lang="en-US" altLang="ja-JP" sz="3200" i="1" dirty="0">
                <a:latin typeface="Calibri"/>
              </a:rPr>
              <a:t>x</a:t>
            </a:r>
            <a:r>
              <a:rPr lang="en-US" altLang="ja-JP" sz="3200" dirty="0">
                <a:latin typeface="Calibri"/>
              </a:rPr>
              <a:t>:</a:t>
            </a:r>
            <a:br>
              <a:rPr lang="en-US" altLang="ja-JP" sz="3200" dirty="0">
                <a:latin typeface="Calibri"/>
              </a:rPr>
            </a:br>
            <a:r>
              <a:rPr lang="en-US" altLang="ja-JP" sz="3200" dirty="0">
                <a:latin typeface="Calibri"/>
              </a:rPr>
              <a:t> [</a:t>
            </a:r>
            <a:r>
              <a:rPr lang="en-US" altLang="ja-JP" sz="3200" dirty="0" err="1">
                <a:latin typeface="Calibri"/>
              </a:rPr>
              <a:t>uvw</a:t>
            </a:r>
            <a:r>
              <a:rPr lang="en-US" altLang="ja-JP" sz="3200" dirty="0">
                <a:latin typeface="Calibri"/>
              </a:rPr>
              <a:t>] = [100]</a:t>
            </a:r>
            <a:br>
              <a:rPr lang="en-US" altLang="ja-JP" sz="3200" dirty="0">
                <a:latin typeface="Calibri"/>
              </a:rPr>
            </a:br>
            <a:r>
              <a:rPr lang="en-US" altLang="ja-JP" sz="3200" i="1" dirty="0">
                <a:latin typeface="Symbol" charset="2"/>
                <a:sym typeface="Symbol" charset="2"/>
              </a:rPr>
              <a:t></a:t>
            </a:r>
            <a:r>
              <a:rPr lang="en-US" altLang="ja-JP" sz="3200" dirty="0">
                <a:latin typeface="Calibri"/>
              </a:rPr>
              <a:t> = 90°</a:t>
            </a:r>
          </a:p>
        </p:txBody>
      </p:sp>
      <p:graphicFrame>
        <p:nvGraphicFramePr>
          <p:cNvPr id="79874" name="Object 2"/>
          <p:cNvGraphicFramePr>
            <a:graphicFrameLocks noChangeAspect="1"/>
          </p:cNvGraphicFramePr>
          <p:nvPr/>
        </p:nvGraphicFramePr>
        <p:xfrm>
          <a:off x="1382713" y="2879725"/>
          <a:ext cx="7677150" cy="930275"/>
        </p:xfrm>
        <a:graphic>
          <a:graphicData uri="http://schemas.openxmlformats.org/presentationml/2006/ole">
            <mc:AlternateContent xmlns:mc="http://schemas.openxmlformats.org/markup-compatibility/2006">
              <mc:Choice xmlns:v="urn:schemas-microsoft-com:vml" Requires="v">
                <p:oleObj spid="_x0000_s79930" name="Equation" r:id="rId4" imgW="6553200" imgH="711200" progId="Equation.3">
                  <p:embed/>
                </p:oleObj>
              </mc:Choice>
              <mc:Fallback>
                <p:oleObj name="Equation" r:id="rId4" imgW="6553200" imgH="711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2713" y="2879725"/>
                        <a:ext cx="7677150" cy="930275"/>
                      </a:xfrm>
                      <a:prstGeom prst="rect">
                        <a:avLst/>
                      </a:prstGeom>
                      <a:solidFill>
                        <a:srgbClr val="FFF6B7"/>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9875" name="Object 3"/>
          <p:cNvGraphicFramePr>
            <a:graphicFrameLocks noChangeAspect="1"/>
          </p:cNvGraphicFramePr>
          <p:nvPr/>
        </p:nvGraphicFramePr>
        <p:xfrm>
          <a:off x="1712913" y="5364163"/>
          <a:ext cx="6937375" cy="920750"/>
        </p:xfrm>
        <a:graphic>
          <a:graphicData uri="http://schemas.openxmlformats.org/presentationml/2006/ole">
            <mc:AlternateContent xmlns:mc="http://schemas.openxmlformats.org/markup-compatibility/2006">
              <mc:Choice xmlns:v="urn:schemas-microsoft-com:vml" Requires="v">
                <p:oleObj spid="_x0000_s79931" name="Equation" r:id="rId6" imgW="5981700" imgH="711200" progId="Equation.3">
                  <p:embed/>
                </p:oleObj>
              </mc:Choice>
              <mc:Fallback>
                <p:oleObj name="Equation" r:id="rId6" imgW="5981700" imgH="711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2913" y="5364163"/>
                        <a:ext cx="6937375" cy="920750"/>
                      </a:xfrm>
                      <a:prstGeom prst="rect">
                        <a:avLst/>
                      </a:prstGeom>
                      <a:solidFill>
                        <a:srgbClr val="FFF6B7"/>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762000"/>
          </a:xfrm>
        </p:spPr>
        <p:txBody>
          <a:bodyPr/>
          <a:lstStyle/>
          <a:p>
            <a:pPr>
              <a:defRPr/>
            </a:pPr>
            <a:r>
              <a:rPr lang="en-US" altLang="ja-JP" dirty="0" smtClean="0"/>
              <a:t>In Class Questions: 3</a:t>
            </a:r>
            <a:endParaRPr lang="en-US" dirty="0"/>
          </a:p>
        </p:txBody>
      </p:sp>
      <p:sp>
        <p:nvSpPr>
          <p:cNvPr id="106499" name="Content Placeholder 2"/>
          <p:cNvSpPr>
            <a:spLocks noGrp="1"/>
          </p:cNvSpPr>
          <p:nvPr>
            <p:ph idx="1"/>
          </p:nvPr>
        </p:nvSpPr>
        <p:spPr>
          <a:xfrm>
            <a:off x="685800" y="1066800"/>
            <a:ext cx="7772400" cy="5410200"/>
          </a:xfrm>
        </p:spPr>
        <p:txBody>
          <a:bodyPr/>
          <a:lstStyle/>
          <a:p>
            <a:pPr marL="457200" indent="-457200">
              <a:buFont typeface="+mj-lt"/>
              <a:buAutoNum type="arabicPeriod"/>
            </a:pPr>
            <a:r>
              <a:rPr lang="en-US" altLang="ja-JP" sz="2400" dirty="0" smtClean="0"/>
              <a:t>How can we test our scheme to calculate symmetry-related orientations to make sure that we apply crystal and sample symmetry correctly?</a:t>
            </a:r>
          </a:p>
          <a:p>
            <a:pPr marL="457200" indent="-457200">
              <a:buFont typeface="+mj-lt"/>
              <a:buAutoNum type="arabicPeriod"/>
            </a:pPr>
            <a:r>
              <a:rPr lang="en-US" altLang="ja-JP" sz="2400" dirty="0" smtClean="0"/>
              <a:t>If we change the sample symmetry to monoclinic, how large a space should we use in Euler angle space?</a:t>
            </a:r>
          </a:p>
          <a:p>
            <a:pPr marL="457200" indent="-457200">
              <a:buFont typeface="+mj-lt"/>
              <a:buAutoNum type="arabicPeriod"/>
            </a:pPr>
            <a:r>
              <a:rPr lang="en-US" altLang="ja-JP" sz="2400" dirty="0" smtClean="0"/>
              <a:t>If we change the crystal symmetry to hexagonal, how does this change the range of Euler angles required?  Can you explain why the 3</a:t>
            </a:r>
            <a:r>
              <a:rPr lang="en-US" altLang="ja-JP" sz="2400" baseline="30000" dirty="0" smtClean="0"/>
              <a:t>rd</a:t>
            </a:r>
            <a:r>
              <a:rPr lang="en-US" altLang="ja-JP" sz="2400" dirty="0" smtClean="0"/>
              <a:t> Euler angle only needs to have the range 0-60°?</a:t>
            </a:r>
          </a:p>
          <a:p>
            <a:pPr marL="457200" indent="-457200">
              <a:buFont typeface="+mj-lt"/>
              <a:buAutoNum type="arabicPeriod"/>
            </a:pPr>
            <a:r>
              <a:rPr lang="en-US" altLang="ja-JP" sz="2400" dirty="0" smtClean="0"/>
              <a:t>Draw a stereographic projection and add ovals to represent </a:t>
            </a:r>
            <a:r>
              <a:rPr lang="en-US" altLang="ja-JP" sz="2400" dirty="0" err="1" smtClean="0"/>
              <a:t>diads</a:t>
            </a:r>
            <a:r>
              <a:rPr lang="en-US" altLang="ja-JP" sz="2400" dirty="0" smtClean="0"/>
              <a:t>, triangles to represent triads and squares to represent tetrads until you have a diagram of the O(432) point group.</a:t>
            </a:r>
          </a:p>
        </p:txBody>
      </p:sp>
      <p:sp>
        <p:nvSpPr>
          <p:cNvPr id="106500" name="Slide Number Placeholder 3"/>
          <p:cNvSpPr>
            <a:spLocks noGrp="1"/>
          </p:cNvSpPr>
          <p:nvPr>
            <p:ph type="sldNum" sz="quarter" idx="12"/>
          </p:nvPr>
        </p:nvSpPr>
        <p:spPr>
          <a:noFill/>
        </p:spPr>
        <p:txBody>
          <a:bodyPr/>
          <a:lstStyle/>
          <a:p>
            <a:fld id="{02727079-7C28-6045-A74D-EFA07F2F9682}" type="slidenum">
              <a:rPr lang="en-US" altLang="ja-JP" smtClean="0"/>
              <a:pPr/>
              <a:t>5</a:t>
            </a:fld>
            <a:endParaRPr lang="en-US" altLang="ja-JP"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2"/>
          </p:nvPr>
        </p:nvSpPr>
        <p:spPr>
          <a:noFill/>
        </p:spPr>
        <p:txBody>
          <a:bodyPr/>
          <a:lstStyle/>
          <a:p>
            <a:fld id="{A58038E5-402B-774D-AB64-72327746CD2A}" type="slidenum">
              <a:rPr lang="en-US" altLang="ja-JP" smtClean="0"/>
              <a:pPr/>
              <a:t>50</a:t>
            </a:fld>
            <a:endParaRPr lang="en-US" altLang="ja-JP" smtClean="0"/>
          </a:p>
        </p:txBody>
      </p:sp>
      <p:grpSp>
        <p:nvGrpSpPr>
          <p:cNvPr id="81923" name="Group 2"/>
          <p:cNvGrpSpPr>
            <a:grpSpLocks/>
          </p:cNvGrpSpPr>
          <p:nvPr/>
        </p:nvGrpSpPr>
        <p:grpSpPr bwMode="auto">
          <a:xfrm>
            <a:off x="3930650" y="0"/>
            <a:ext cx="4679950" cy="6858000"/>
            <a:chOff x="2476" y="0"/>
            <a:chExt cx="2948" cy="4320"/>
          </a:xfrm>
        </p:grpSpPr>
        <p:pic>
          <p:nvPicPr>
            <p:cNvPr id="81932" name="Picture 3"/>
            <p:cNvPicPr>
              <a:picLocks noChangeAspect="1" noChangeArrowheads="1"/>
            </p:cNvPicPr>
            <p:nvPr/>
          </p:nvPicPr>
          <p:blipFill>
            <a:blip r:embed="rId3"/>
            <a:srcRect/>
            <a:stretch>
              <a:fillRect/>
            </a:stretch>
          </p:blipFill>
          <p:spPr bwMode="auto">
            <a:xfrm>
              <a:off x="2476" y="0"/>
              <a:ext cx="2948" cy="4320"/>
            </a:xfrm>
            <a:prstGeom prst="rect">
              <a:avLst/>
            </a:prstGeom>
            <a:noFill/>
            <a:ln w="9525">
              <a:noFill/>
              <a:miter lim="800000"/>
              <a:headEnd/>
              <a:tailEnd/>
            </a:ln>
          </p:spPr>
        </p:pic>
        <p:sp>
          <p:nvSpPr>
            <p:cNvPr id="81933" name="Text Box 4"/>
            <p:cNvSpPr txBox="1">
              <a:spLocks noChangeArrowheads="1"/>
            </p:cNvSpPr>
            <p:nvPr/>
          </p:nvSpPr>
          <p:spPr bwMode="auto">
            <a:xfrm>
              <a:off x="3202" y="1008"/>
              <a:ext cx="159" cy="212"/>
            </a:xfrm>
            <a:prstGeom prst="rect">
              <a:avLst/>
            </a:prstGeom>
            <a:noFill/>
            <a:ln w="9525">
              <a:noFill/>
              <a:miter lim="800000"/>
              <a:headEnd/>
              <a:tailEnd/>
            </a:ln>
          </p:spPr>
          <p:txBody>
            <a:bodyPr wrap="none">
              <a:prstTxWarp prst="textNoShape">
                <a:avLst/>
              </a:prstTxWarp>
              <a:spAutoFit/>
            </a:bodyPr>
            <a:lstStyle/>
            <a:p>
              <a:r>
                <a:rPr lang="en-US" altLang="ja-JP" sz="1600" dirty="0">
                  <a:latin typeface="Calibri"/>
                </a:rPr>
                <a:t>-</a:t>
              </a:r>
            </a:p>
          </p:txBody>
        </p:sp>
      </p:grpSp>
      <p:sp>
        <p:nvSpPr>
          <p:cNvPr id="81924" name="Oval 5"/>
          <p:cNvSpPr>
            <a:spLocks noChangeArrowheads="1"/>
          </p:cNvSpPr>
          <p:nvPr/>
        </p:nvSpPr>
        <p:spPr bwMode="auto">
          <a:xfrm>
            <a:off x="8229600" y="4895850"/>
            <a:ext cx="219075" cy="185738"/>
          </a:xfrm>
          <a:prstGeom prst="ellipse">
            <a:avLst/>
          </a:prstGeom>
          <a:noFill/>
          <a:ln w="9525">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81925" name="Oval 6"/>
          <p:cNvSpPr>
            <a:spLocks noChangeArrowheads="1"/>
          </p:cNvSpPr>
          <p:nvPr/>
        </p:nvSpPr>
        <p:spPr bwMode="auto">
          <a:xfrm>
            <a:off x="5138738" y="1698625"/>
            <a:ext cx="206375" cy="184150"/>
          </a:xfrm>
          <a:prstGeom prst="ellipse">
            <a:avLst/>
          </a:prstGeom>
          <a:noFill/>
          <a:ln w="9525">
            <a:solidFill>
              <a:schemeClr val="accent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81926" name="Oval 7"/>
          <p:cNvSpPr>
            <a:spLocks noChangeArrowheads="1"/>
          </p:cNvSpPr>
          <p:nvPr/>
        </p:nvSpPr>
        <p:spPr bwMode="auto">
          <a:xfrm>
            <a:off x="8272463" y="5791200"/>
            <a:ext cx="228600" cy="228600"/>
          </a:xfrm>
          <a:prstGeom prst="ellipse">
            <a:avLst/>
          </a:prstGeom>
          <a:noFill/>
          <a:ln w="9525">
            <a:solidFill>
              <a:srgbClr val="660066"/>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81927" name="Text Box 8"/>
          <p:cNvSpPr txBox="1">
            <a:spLocks noChangeArrowheads="1"/>
          </p:cNvSpPr>
          <p:nvPr/>
        </p:nvSpPr>
        <p:spPr bwMode="auto">
          <a:xfrm>
            <a:off x="708025" y="61913"/>
            <a:ext cx="3101975" cy="2554545"/>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3200" dirty="0">
                <a:solidFill>
                  <a:srgbClr val="05199F"/>
                </a:solidFill>
                <a:latin typeface="Cambria"/>
              </a:rPr>
              <a:t>Matrix</a:t>
            </a:r>
            <a:br>
              <a:rPr lang="en-US" altLang="ja-JP" sz="3200" dirty="0">
                <a:solidFill>
                  <a:srgbClr val="05199F"/>
                </a:solidFill>
                <a:latin typeface="Cambria"/>
              </a:rPr>
            </a:br>
            <a:r>
              <a:rPr lang="en-US" altLang="ja-JP" sz="3200" dirty="0">
                <a:solidFill>
                  <a:srgbClr val="05199F"/>
                </a:solidFill>
                <a:latin typeface="Cambria"/>
              </a:rPr>
              <a:t>representation of the </a:t>
            </a:r>
            <a:br>
              <a:rPr lang="en-US" altLang="ja-JP" sz="3200" dirty="0">
                <a:solidFill>
                  <a:srgbClr val="05199F"/>
                </a:solidFill>
                <a:latin typeface="Cambria"/>
              </a:rPr>
            </a:br>
            <a:r>
              <a:rPr lang="en-US" altLang="ja-JP" sz="3200" i="1" dirty="0">
                <a:solidFill>
                  <a:srgbClr val="05199F"/>
                </a:solidFill>
                <a:latin typeface="Cambria"/>
              </a:rPr>
              <a:t>rotation point groups</a:t>
            </a:r>
            <a:endParaRPr lang="en-US" altLang="ja-JP" sz="3200" dirty="0">
              <a:solidFill>
                <a:srgbClr val="05199F"/>
              </a:solidFill>
              <a:latin typeface="Cambria"/>
            </a:endParaRPr>
          </a:p>
        </p:txBody>
      </p:sp>
      <p:sp>
        <p:nvSpPr>
          <p:cNvPr id="81928" name="Text Box 9"/>
          <p:cNvSpPr txBox="1">
            <a:spLocks noChangeArrowheads="1"/>
          </p:cNvSpPr>
          <p:nvPr/>
        </p:nvSpPr>
        <p:spPr bwMode="auto">
          <a:xfrm>
            <a:off x="228600" y="2587625"/>
            <a:ext cx="3597275" cy="1815882"/>
          </a:xfrm>
          <a:prstGeom prst="rect">
            <a:avLst/>
          </a:prstGeom>
          <a:solidFill>
            <a:srgbClr val="FFF6B7"/>
          </a:solidFill>
          <a:ln w="9525">
            <a:noFill/>
            <a:miter lim="800000"/>
            <a:headEnd/>
            <a:tailEnd/>
          </a:ln>
        </p:spPr>
        <p:txBody>
          <a:bodyPr>
            <a:prstTxWarp prst="textNoShape">
              <a:avLst/>
            </a:prstTxWarp>
            <a:spAutoFit/>
          </a:bodyPr>
          <a:lstStyle/>
          <a:p>
            <a:r>
              <a:rPr lang="en-US" altLang="ja-JP" sz="1600" dirty="0">
                <a:latin typeface="Calibri"/>
              </a:rPr>
              <a:t>What is a </a:t>
            </a:r>
            <a:r>
              <a:rPr lang="en-US" altLang="ja-JP" sz="1600" i="1" dirty="0">
                <a:latin typeface="Calibri"/>
              </a:rPr>
              <a:t>group</a:t>
            </a:r>
            <a:r>
              <a:rPr lang="en-US" altLang="ja-JP" sz="1600" dirty="0">
                <a:latin typeface="Calibri"/>
              </a:rPr>
              <a:t>?  A group is a set of objects that form a closed set: if you combine any two of them together, the result is simply a different member of that same group of objects.  Rotations in a given point group form closed sets - try it for yourself!</a:t>
            </a:r>
          </a:p>
        </p:txBody>
      </p:sp>
      <p:sp>
        <p:nvSpPr>
          <p:cNvPr id="81929" name="Text Box 10"/>
          <p:cNvSpPr txBox="1">
            <a:spLocks noChangeArrowheads="1"/>
          </p:cNvSpPr>
          <p:nvPr/>
        </p:nvSpPr>
        <p:spPr bwMode="auto">
          <a:xfrm>
            <a:off x="152400" y="4681538"/>
            <a:ext cx="2438400" cy="1938992"/>
          </a:xfrm>
          <a:prstGeom prst="rect">
            <a:avLst/>
          </a:prstGeom>
          <a:noFill/>
          <a:ln w="9525">
            <a:noFill/>
            <a:miter lim="800000"/>
            <a:headEnd/>
            <a:tailEnd/>
          </a:ln>
        </p:spPr>
        <p:txBody>
          <a:bodyPr>
            <a:prstTxWarp prst="textNoShape">
              <a:avLst/>
            </a:prstTxWarp>
            <a:spAutoFit/>
          </a:bodyPr>
          <a:lstStyle/>
          <a:p>
            <a:r>
              <a:rPr lang="en-US" altLang="ja-JP" sz="1200" dirty="0">
                <a:latin typeface="Calibri"/>
              </a:rPr>
              <a:t>Note:</a:t>
            </a:r>
            <a:r>
              <a:rPr lang="en-US" altLang="ja-JP" sz="1200" dirty="0">
                <a:solidFill>
                  <a:srgbClr val="FF0000"/>
                </a:solidFill>
                <a:latin typeface="Calibri"/>
              </a:rPr>
              <a:t> </a:t>
            </a:r>
            <a:r>
              <a:rPr lang="en-US" altLang="ja-JP" sz="1200" dirty="0">
                <a:solidFill>
                  <a:schemeClr val="accent1"/>
                </a:solidFill>
                <a:latin typeface="Calibri"/>
              </a:rPr>
              <a:t>the 3rd matrix in the 1st column (x-</a:t>
            </a:r>
            <a:r>
              <a:rPr lang="en-US" altLang="ja-JP" sz="1200" dirty="0" err="1">
                <a:solidFill>
                  <a:schemeClr val="accent1"/>
                </a:solidFill>
                <a:latin typeface="Calibri"/>
              </a:rPr>
              <a:t>diad</a:t>
            </a:r>
            <a:r>
              <a:rPr lang="en-US" altLang="ja-JP" sz="1200" dirty="0">
                <a:solidFill>
                  <a:schemeClr val="accent1"/>
                </a:solidFill>
                <a:latin typeface="Calibri"/>
              </a:rPr>
              <a:t>) is missing a “-” on the 33 element; this is corrected in this slide.</a:t>
            </a:r>
            <a:r>
              <a:rPr lang="en-US" altLang="ja-JP" sz="1200" dirty="0">
                <a:solidFill>
                  <a:srgbClr val="FF0000"/>
                </a:solidFill>
                <a:latin typeface="Calibri"/>
              </a:rPr>
              <a:t>  Also, in the 2nd from the bottom, last column: the 33 element should be +1, not -1. </a:t>
            </a:r>
            <a:r>
              <a:rPr lang="en-US" altLang="ja-JP" sz="1200" dirty="0">
                <a:solidFill>
                  <a:srgbClr val="660066"/>
                </a:solidFill>
                <a:latin typeface="Calibri"/>
              </a:rPr>
              <a:t>In some versions of the book, in the last matrix (bottom right corner) the 33 element is incorrectly given as -1; here the +1 is correct.</a:t>
            </a:r>
            <a:r>
              <a:rPr lang="en-US" altLang="ja-JP" sz="1200" dirty="0">
                <a:solidFill>
                  <a:srgbClr val="FF0000"/>
                </a:solidFill>
                <a:latin typeface="Calibri"/>
              </a:rPr>
              <a:t> </a:t>
            </a:r>
          </a:p>
        </p:txBody>
      </p:sp>
      <p:sp>
        <p:nvSpPr>
          <p:cNvPr id="81930" name="Text Box 11"/>
          <p:cNvSpPr txBox="1">
            <a:spLocks noChangeArrowheads="1"/>
          </p:cNvSpPr>
          <p:nvPr/>
        </p:nvSpPr>
        <p:spPr bwMode="auto">
          <a:xfrm>
            <a:off x="3048132" y="4876800"/>
            <a:ext cx="2362068" cy="707886"/>
          </a:xfrm>
          <a:prstGeom prst="rect">
            <a:avLst/>
          </a:prstGeom>
          <a:noFill/>
          <a:ln w="9525">
            <a:noFill/>
            <a:miter lim="800000"/>
            <a:headEnd/>
            <a:tailEnd/>
          </a:ln>
        </p:spPr>
        <p:txBody>
          <a:bodyPr wrap="none">
            <a:prstTxWarp prst="textNoShape">
              <a:avLst/>
            </a:prstTxWarp>
            <a:spAutoFit/>
          </a:bodyPr>
          <a:lstStyle/>
          <a:p>
            <a:pPr algn="ctr"/>
            <a:r>
              <a:rPr lang="en-US" altLang="ja-JP" sz="2000" i="1" dirty="0" err="1" smtClean="0">
                <a:solidFill>
                  <a:srgbClr val="660066"/>
                </a:solidFill>
                <a:latin typeface="Cambria"/>
              </a:rPr>
              <a:t>Kocks</a:t>
            </a:r>
            <a:r>
              <a:rPr lang="en-US" altLang="ja-JP" sz="2000" i="1" dirty="0" smtClean="0">
                <a:solidFill>
                  <a:srgbClr val="660066"/>
                </a:solidFill>
                <a:latin typeface="Cambria"/>
              </a:rPr>
              <a:t>, Tomé, </a:t>
            </a:r>
            <a:r>
              <a:rPr lang="en-US" altLang="ja-JP" sz="2000" i="1" dirty="0" err="1" smtClean="0">
                <a:solidFill>
                  <a:srgbClr val="660066"/>
                </a:solidFill>
                <a:latin typeface="Cambria"/>
              </a:rPr>
              <a:t>Wenk</a:t>
            </a:r>
            <a:r>
              <a:rPr lang="en-US" altLang="ja-JP" sz="2000" i="1" dirty="0" smtClean="0">
                <a:solidFill>
                  <a:srgbClr val="660066"/>
                </a:solidFill>
                <a:latin typeface="Cambria"/>
              </a:rPr>
              <a:t>:</a:t>
            </a:r>
            <a:br>
              <a:rPr lang="en-US" altLang="ja-JP" sz="2000" i="1" dirty="0" smtClean="0">
                <a:solidFill>
                  <a:srgbClr val="660066"/>
                </a:solidFill>
                <a:latin typeface="Cambria"/>
              </a:rPr>
            </a:br>
            <a:r>
              <a:rPr lang="en-US" altLang="ja-JP" sz="2000" i="1" dirty="0" smtClean="0">
                <a:solidFill>
                  <a:srgbClr val="660066"/>
                </a:solidFill>
                <a:latin typeface="Cambria"/>
              </a:rPr>
              <a:t> </a:t>
            </a:r>
            <a:r>
              <a:rPr lang="en-US" altLang="ja-JP" sz="2000" i="1" dirty="0">
                <a:solidFill>
                  <a:srgbClr val="660066"/>
                </a:solidFill>
                <a:latin typeface="Cambria"/>
              </a:rPr>
              <a:t>Ch. 1 Table II</a:t>
            </a:r>
          </a:p>
        </p:txBody>
      </p:sp>
      <p:sp>
        <p:nvSpPr>
          <p:cNvPr id="81931" name="Rectangle 12"/>
          <p:cNvSpPr>
            <a:spLocks noChangeArrowheads="1"/>
          </p:cNvSpPr>
          <p:nvPr/>
        </p:nvSpPr>
        <p:spPr bwMode="auto">
          <a:xfrm>
            <a:off x="8267700" y="4933950"/>
            <a:ext cx="76200" cy="76200"/>
          </a:xfrm>
          <a:prstGeom prst="rect">
            <a:avLst/>
          </a:prstGeom>
          <a:solidFill>
            <a:schemeClr val="bg1"/>
          </a:solidFill>
          <a:ln w="9525">
            <a:no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2" name="Rectangle 1"/>
          <p:cNvSpPr/>
          <p:nvPr/>
        </p:nvSpPr>
        <p:spPr bwMode="auto">
          <a:xfrm>
            <a:off x="6858000" y="533400"/>
            <a:ext cx="762000" cy="457200"/>
          </a:xfrm>
          <a:prstGeom prst="rect">
            <a:avLst/>
          </a:prstGeom>
          <a:noFill/>
          <a:ln w="190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5" name="Rectangle 14"/>
          <p:cNvSpPr/>
          <p:nvPr/>
        </p:nvSpPr>
        <p:spPr bwMode="auto">
          <a:xfrm>
            <a:off x="6824135" y="4648200"/>
            <a:ext cx="762000" cy="1295400"/>
          </a:xfrm>
          <a:prstGeom prst="rect">
            <a:avLst/>
          </a:prstGeom>
          <a:noFill/>
          <a:ln w="190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4" name="TextBox 3"/>
          <p:cNvSpPr txBox="1"/>
          <p:nvPr/>
        </p:nvSpPr>
        <p:spPr>
          <a:xfrm>
            <a:off x="2590800" y="5638801"/>
            <a:ext cx="1524000" cy="1015663"/>
          </a:xfrm>
          <a:prstGeom prst="rect">
            <a:avLst/>
          </a:prstGeom>
          <a:noFill/>
          <a:ln>
            <a:solidFill>
              <a:srgbClr val="FF6600"/>
            </a:solidFill>
          </a:ln>
        </p:spPr>
        <p:txBody>
          <a:bodyPr wrap="square" rtlCol="0">
            <a:spAutoFit/>
          </a:bodyPr>
          <a:lstStyle/>
          <a:p>
            <a:r>
              <a:rPr lang="en-US" sz="1000" dirty="0" smtClean="0">
                <a:solidFill>
                  <a:srgbClr val="FF6600"/>
                </a:solidFill>
              </a:rPr>
              <a:t>The 4 operators enclosed in orange boxes are also the 222 point group, appropriate to orthorhombic symmetry</a:t>
            </a:r>
            <a:endParaRPr lang="en-US" sz="1000" dirty="0">
              <a:solidFill>
                <a:srgbClr val="FF6600"/>
              </a:solidFill>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2"/>
          </p:nvPr>
        </p:nvSpPr>
        <p:spPr>
          <a:noFill/>
        </p:spPr>
        <p:txBody>
          <a:bodyPr/>
          <a:lstStyle/>
          <a:p>
            <a:fld id="{51CD047D-6FD7-4844-ABC5-8778328FE29C}" type="slidenum">
              <a:rPr lang="en-US" altLang="ja-JP" smtClean="0"/>
              <a:pPr/>
              <a:t>51</a:t>
            </a:fld>
            <a:endParaRPr lang="en-US" altLang="ja-JP" smtClean="0"/>
          </a:p>
        </p:txBody>
      </p:sp>
      <p:sp>
        <p:nvSpPr>
          <p:cNvPr id="176130" name="Rectangle 2"/>
          <p:cNvSpPr>
            <a:spLocks noGrp="1" noChangeArrowheads="1"/>
          </p:cNvSpPr>
          <p:nvPr>
            <p:ph type="title"/>
          </p:nvPr>
        </p:nvSpPr>
        <p:spPr/>
        <p:txBody>
          <a:bodyPr/>
          <a:lstStyle/>
          <a:p>
            <a:pPr>
              <a:defRPr/>
            </a:pPr>
            <a:r>
              <a:rPr lang="en-US">
                <a:ea typeface="+mj-ea"/>
                <a:cs typeface="+mj-cs"/>
              </a:rPr>
              <a:t>Nomenclature for rotation elements</a:t>
            </a:r>
          </a:p>
        </p:txBody>
      </p:sp>
      <p:sp>
        <p:nvSpPr>
          <p:cNvPr id="83972" name="Rectangle 3"/>
          <p:cNvSpPr>
            <a:spLocks noGrp="1" noChangeArrowheads="1"/>
          </p:cNvSpPr>
          <p:nvPr>
            <p:ph type="body" idx="1"/>
          </p:nvPr>
        </p:nvSpPr>
        <p:spPr>
          <a:xfrm>
            <a:off x="685800" y="1676400"/>
            <a:ext cx="7772400" cy="4572000"/>
          </a:xfrm>
        </p:spPr>
        <p:txBody>
          <a:bodyPr/>
          <a:lstStyle/>
          <a:p>
            <a:pPr>
              <a:lnSpc>
                <a:spcPct val="90000"/>
              </a:lnSpc>
            </a:pPr>
            <a:r>
              <a:rPr lang="en-US" altLang="ja-JP" sz="2800" dirty="0" smtClean="0">
                <a:ea typeface="Cambria"/>
                <a:cs typeface="Cambria"/>
              </a:rPr>
              <a:t>In general, the notation identifies the axis about which the rotation is performed.  </a:t>
            </a:r>
          </a:p>
          <a:p>
            <a:pPr>
              <a:lnSpc>
                <a:spcPct val="90000"/>
              </a:lnSpc>
            </a:pPr>
            <a:r>
              <a:rPr lang="en-US" altLang="ja-JP" sz="2800" dirty="0" smtClean="0">
                <a:ea typeface="Cambria"/>
                <a:cs typeface="Cambria"/>
              </a:rPr>
              <a:t>Thus a 2-fold axis (180° rotation) about the z-axis is known as a </a:t>
            </a:r>
            <a:r>
              <a:rPr lang="en-US" altLang="ja-JP" sz="2800" dirty="0" err="1" smtClean="0">
                <a:ea typeface="Cambria"/>
                <a:cs typeface="Cambria"/>
              </a:rPr>
              <a:t>z-diad</a:t>
            </a:r>
            <a:r>
              <a:rPr lang="en-US" altLang="ja-JP" sz="2800" dirty="0" smtClean="0">
                <a:ea typeface="Cambria"/>
                <a:cs typeface="Cambria"/>
              </a:rPr>
              <a:t>, or </a:t>
            </a:r>
            <a:r>
              <a:rPr lang="en-US" altLang="ja-JP" sz="2800" i="1" dirty="0" smtClean="0">
                <a:ea typeface="Cambria"/>
                <a:cs typeface="Cambria"/>
              </a:rPr>
              <a:t>C</a:t>
            </a:r>
            <a:r>
              <a:rPr lang="en-US" altLang="ja-JP" sz="2800" i="1" baseline="-25000" dirty="0" smtClean="0">
                <a:ea typeface="Cambria"/>
                <a:cs typeface="Cambria"/>
              </a:rPr>
              <a:t>2z</a:t>
            </a:r>
            <a:r>
              <a:rPr lang="en-US" altLang="ja-JP" sz="2800" dirty="0" smtClean="0">
                <a:ea typeface="Cambria"/>
                <a:cs typeface="Cambria"/>
              </a:rPr>
              <a:t>, or </a:t>
            </a:r>
            <a:r>
              <a:rPr lang="en-US" altLang="ja-JP" sz="2800" i="1" dirty="0" smtClean="0">
                <a:ea typeface="Cambria"/>
                <a:cs typeface="Cambria"/>
              </a:rPr>
              <a:t>L</a:t>
            </a:r>
            <a:r>
              <a:rPr lang="en-US" altLang="ja-JP" sz="2800" i="1" baseline="-25000" dirty="0" smtClean="0">
                <a:ea typeface="Cambria"/>
                <a:cs typeface="Cambria"/>
              </a:rPr>
              <a:t>001</a:t>
            </a:r>
            <a:r>
              <a:rPr lang="en-US" altLang="ja-JP" sz="2800" i="1" baseline="30000" dirty="0" smtClean="0">
                <a:ea typeface="Cambria"/>
                <a:cs typeface="Cambria"/>
              </a:rPr>
              <a:t>2</a:t>
            </a:r>
            <a:r>
              <a:rPr lang="en-US" altLang="ja-JP" sz="2800" dirty="0" smtClean="0">
                <a:ea typeface="Cambria"/>
                <a:cs typeface="Cambria"/>
              </a:rPr>
              <a:t> </a:t>
            </a:r>
          </a:p>
          <a:p>
            <a:pPr>
              <a:lnSpc>
                <a:spcPct val="90000"/>
              </a:lnSpc>
            </a:pPr>
            <a:r>
              <a:rPr lang="en-US" altLang="ja-JP" sz="2800" dirty="0" smtClean="0">
                <a:ea typeface="Cambria"/>
                <a:cs typeface="Cambria"/>
              </a:rPr>
              <a:t>Triad (120° rotation) about [111] as a 111-triad, or, </a:t>
            </a:r>
            <a:br>
              <a:rPr lang="en-US" altLang="ja-JP" sz="2800" dirty="0" smtClean="0">
                <a:ea typeface="Cambria"/>
                <a:cs typeface="Cambria"/>
              </a:rPr>
            </a:br>
            <a:r>
              <a:rPr lang="en-US" altLang="ja-JP" sz="2800" dirty="0" smtClean="0">
                <a:ea typeface="Cambria"/>
                <a:cs typeface="Cambria"/>
              </a:rPr>
              <a:t>120°-&lt;111&gt;, or, </a:t>
            </a:r>
            <a:r>
              <a:rPr lang="en-US" altLang="ja-JP" sz="2800" i="1" dirty="0" smtClean="0">
                <a:ea typeface="Cambria"/>
                <a:cs typeface="Cambria"/>
              </a:rPr>
              <a:t>L</a:t>
            </a:r>
            <a:r>
              <a:rPr lang="en-US" altLang="ja-JP" sz="2800" baseline="-25000" dirty="0" smtClean="0">
                <a:ea typeface="Cambria"/>
                <a:cs typeface="Cambria"/>
              </a:rPr>
              <a:t>111</a:t>
            </a:r>
            <a:r>
              <a:rPr lang="en-US" altLang="ja-JP" sz="2800" baseline="30000" dirty="0" smtClean="0">
                <a:ea typeface="Cambria"/>
                <a:cs typeface="Cambria"/>
              </a:rPr>
              <a:t>3</a:t>
            </a:r>
            <a:r>
              <a:rPr lang="en-US" altLang="ja-JP" sz="2800" dirty="0" smtClean="0">
                <a:ea typeface="Cambria"/>
                <a:cs typeface="Cambria"/>
              </a:rPr>
              <a:t> etc.</a:t>
            </a:r>
          </a:p>
          <a:p>
            <a:pPr>
              <a:lnSpc>
                <a:spcPct val="90000"/>
              </a:lnSpc>
            </a:pPr>
            <a:r>
              <a:rPr lang="en-US" altLang="ja-JP" sz="2800" dirty="0" smtClean="0">
                <a:ea typeface="Cambria"/>
                <a:cs typeface="Cambria"/>
              </a:rPr>
              <a:t>A point group is written as </a:t>
            </a:r>
            <a:r>
              <a:rPr lang="en-US" altLang="ja-JP" sz="2800" i="1" dirty="0" smtClean="0">
                <a:ea typeface="Cambria"/>
                <a:cs typeface="Cambria"/>
              </a:rPr>
              <a:t>O(432)</a:t>
            </a:r>
            <a:r>
              <a:rPr lang="en-US" altLang="ja-JP" sz="2800" dirty="0" smtClean="0">
                <a:ea typeface="Cambria"/>
                <a:cs typeface="Cambria"/>
              </a:rPr>
              <a:t>,</a:t>
            </a:r>
            <a:br>
              <a:rPr lang="en-US" altLang="ja-JP" sz="2800" dirty="0" smtClean="0">
                <a:ea typeface="Cambria"/>
                <a:cs typeface="Cambria"/>
              </a:rPr>
            </a:br>
            <a:r>
              <a:rPr lang="en-US" altLang="ja-JP" sz="2800" dirty="0" smtClean="0">
                <a:ea typeface="Cambria"/>
                <a:cs typeface="Cambria"/>
              </a:rPr>
              <a:t>for example, where the entry </a:t>
            </a:r>
            <a:br>
              <a:rPr lang="en-US" altLang="ja-JP" sz="2800" dirty="0" smtClean="0">
                <a:ea typeface="Cambria"/>
                <a:cs typeface="Cambria"/>
              </a:rPr>
            </a:br>
            <a:r>
              <a:rPr lang="en-US" altLang="ja-JP" sz="2800" dirty="0" smtClean="0">
                <a:ea typeface="Cambria"/>
                <a:cs typeface="Cambria"/>
              </a:rPr>
              <a:t>in the parentheses indicates </a:t>
            </a:r>
            <a:br>
              <a:rPr lang="en-US" altLang="ja-JP" sz="2800" dirty="0" smtClean="0">
                <a:ea typeface="Cambria"/>
                <a:cs typeface="Cambria"/>
              </a:rPr>
            </a:br>
            <a:r>
              <a:rPr lang="en-US" altLang="ja-JP" sz="2800" dirty="0" smtClean="0">
                <a:ea typeface="Cambria"/>
                <a:cs typeface="Cambria"/>
              </a:rPr>
              <a:t>the symmetry.</a:t>
            </a:r>
          </a:p>
        </p:txBody>
      </p:sp>
      <p:pic>
        <p:nvPicPr>
          <p:cNvPr id="5" name="Picture 3"/>
          <p:cNvPicPr>
            <a:picLocks noChangeAspect="1" noChangeArrowheads="1"/>
          </p:cNvPicPr>
          <p:nvPr/>
        </p:nvPicPr>
        <p:blipFill>
          <a:blip r:embed="rId3"/>
          <a:srcRect l="5577" t="37787" r="52599" b="34429"/>
          <a:stretch>
            <a:fillRect/>
          </a:stretch>
        </p:blipFill>
        <p:spPr bwMode="auto">
          <a:xfrm>
            <a:off x="6477000" y="4419600"/>
            <a:ext cx="2286000" cy="1905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p:spPr>
        <p:txBody>
          <a:bodyPr/>
          <a:lstStyle/>
          <a:p>
            <a:fld id="{1D85EE64-B491-6040-9F6D-7F725F31A299}" type="slidenum">
              <a:rPr lang="en-US" altLang="ja-JP" smtClean="0"/>
              <a:pPr/>
              <a:t>52</a:t>
            </a:fld>
            <a:endParaRPr lang="en-US" altLang="ja-JP" smtClean="0"/>
          </a:p>
        </p:txBody>
      </p:sp>
      <p:sp>
        <p:nvSpPr>
          <p:cNvPr id="178178" name="Rectangle 2"/>
          <p:cNvSpPr>
            <a:spLocks noGrp="1" noChangeArrowheads="1"/>
          </p:cNvSpPr>
          <p:nvPr>
            <p:ph type="title"/>
          </p:nvPr>
        </p:nvSpPr>
        <p:spPr>
          <a:xfrm>
            <a:off x="457200" y="304800"/>
            <a:ext cx="8229600" cy="762000"/>
          </a:xfrm>
        </p:spPr>
        <p:txBody>
          <a:bodyPr/>
          <a:lstStyle/>
          <a:p>
            <a:pPr>
              <a:defRPr/>
            </a:pPr>
            <a:r>
              <a:rPr lang="en-US">
                <a:ea typeface="+mj-ea"/>
                <a:cs typeface="+mj-cs"/>
              </a:rPr>
              <a:t>How to use a symmetry operator?</a:t>
            </a:r>
          </a:p>
        </p:txBody>
      </p:sp>
      <p:sp>
        <p:nvSpPr>
          <p:cNvPr id="86020" name="Rectangle 3"/>
          <p:cNvSpPr>
            <a:spLocks noGrp="1" noChangeArrowheads="1"/>
          </p:cNvSpPr>
          <p:nvPr>
            <p:ph type="body" idx="1"/>
          </p:nvPr>
        </p:nvSpPr>
        <p:spPr>
          <a:xfrm>
            <a:off x="304800" y="1143000"/>
            <a:ext cx="8458200" cy="5562600"/>
          </a:xfrm>
        </p:spPr>
        <p:txBody>
          <a:bodyPr/>
          <a:lstStyle/>
          <a:p>
            <a:pPr marL="457200" indent="-457200">
              <a:buFont typeface="+mj-lt"/>
              <a:buAutoNum type="arabicPeriod"/>
            </a:pPr>
            <a:r>
              <a:rPr lang="en-US" altLang="ja-JP" sz="2400" dirty="0"/>
              <a:t>Convert Miller indices that represent an orientation or texture component to a (orientation) matrix.</a:t>
            </a:r>
          </a:p>
          <a:p>
            <a:pPr marL="457200" indent="-457200">
              <a:buFont typeface="+mj-lt"/>
              <a:buAutoNum type="arabicPeriod"/>
            </a:pPr>
            <a:r>
              <a:rPr lang="en-US" altLang="ja-JP" sz="2400" dirty="0"/>
              <a:t>Perform matrix multiplication with the symmetry operator, </a:t>
            </a:r>
            <a:r>
              <a:rPr lang="en-US" altLang="ja-JP" sz="2400" dirty="0" err="1">
                <a:latin typeface="Cambria"/>
              </a:rPr>
              <a:t>O</a:t>
            </a:r>
            <a:r>
              <a:rPr lang="en-US" altLang="ja-JP" sz="2400" baseline="-25000" dirty="0" err="1">
                <a:latin typeface="Cambria"/>
              </a:rPr>
              <a:t>c</a:t>
            </a:r>
            <a:r>
              <a:rPr lang="en-US" altLang="ja-JP" sz="2400" dirty="0"/>
              <a:t>, and the orientation matrix, </a:t>
            </a:r>
            <a:r>
              <a:rPr lang="en-US" altLang="ja-JP" sz="2400" i="1" dirty="0" err="1">
                <a:latin typeface="Cambria"/>
              </a:rPr>
              <a:t>g</a:t>
            </a:r>
            <a:r>
              <a:rPr lang="en-US" altLang="ja-JP" sz="2400" dirty="0"/>
              <a:t>, to obtain the new orientation (matrix), </a:t>
            </a:r>
            <a:r>
              <a:rPr lang="en-US" altLang="ja-JP" sz="2400" i="1" dirty="0" err="1">
                <a:latin typeface="Cambria"/>
              </a:rPr>
              <a:t>g</a:t>
            </a:r>
            <a:r>
              <a:rPr lang="en-US" altLang="ja-JP" sz="2400" dirty="0">
                <a:latin typeface="Cambria"/>
              </a:rPr>
              <a:t>’</a:t>
            </a:r>
            <a:r>
              <a:rPr lang="en-US" altLang="ja-JP" sz="2400" dirty="0"/>
              <a:t>.  Be careful to get the order correct!  For the standard coordinate/axis transformation used here, the crystal symmetry operator always left-multiplies (pre-multiplies) the orientation.  Since the orientation matrix converts from sample to crystal axes, you can think of applying crystal symmetry </a:t>
            </a:r>
            <a:r>
              <a:rPr lang="en-US" altLang="ja-JP" sz="2400" i="1" dirty="0"/>
              <a:t>after</a:t>
            </a:r>
            <a:r>
              <a:rPr lang="en-US" altLang="ja-JP" sz="2400" dirty="0"/>
              <a:t> transforming a quantity into the crystal frame.</a:t>
            </a:r>
          </a:p>
          <a:p>
            <a:pPr marL="0" indent="0">
              <a:buNone/>
            </a:pPr>
            <a:r>
              <a:rPr lang="en-US" altLang="ja-JP" sz="2400" dirty="0"/>
              <a:t>                 </a:t>
            </a:r>
            <a:r>
              <a:rPr lang="en-US" altLang="ja-JP" sz="2400" i="1" dirty="0" err="1">
                <a:latin typeface="Cambria"/>
              </a:rPr>
              <a:t>g</a:t>
            </a:r>
            <a:r>
              <a:rPr lang="en-US" altLang="ja-JP" sz="2400" dirty="0">
                <a:latin typeface="Cambria"/>
              </a:rPr>
              <a:t>’ = </a:t>
            </a:r>
            <a:r>
              <a:rPr lang="en-US" altLang="ja-JP" sz="2400" i="1" dirty="0">
                <a:latin typeface="Cambria"/>
              </a:rPr>
              <a:t>O</a:t>
            </a:r>
            <a:r>
              <a:rPr lang="en-US" altLang="ja-JP" sz="2400" baseline="-25000" dirty="0">
                <a:latin typeface="Cambria"/>
              </a:rPr>
              <a:t>C</a:t>
            </a:r>
            <a:r>
              <a:rPr lang="en-US" altLang="ja-JP" sz="2400" dirty="0">
                <a:latin typeface="Cambria"/>
              </a:rPr>
              <a:t> </a:t>
            </a:r>
            <a:r>
              <a:rPr lang="en-US" altLang="ja-JP" sz="2400" i="1" dirty="0" err="1">
                <a:latin typeface="Cambria"/>
              </a:rPr>
              <a:t>g</a:t>
            </a:r>
            <a:endParaRPr lang="en-US" altLang="ja-JP" sz="2400" i="1" dirty="0">
              <a:latin typeface="Cambria"/>
            </a:endParaRPr>
          </a:p>
          <a:p>
            <a:pPr marL="457200" indent="-457200">
              <a:buFont typeface="+mj-lt"/>
              <a:buAutoNum type="arabicPeriod" startAt="3"/>
            </a:pPr>
            <a:r>
              <a:rPr lang="en-US" altLang="ja-JP" sz="2400" dirty="0"/>
              <a:t>Convert the matrix back to Miller indices.</a:t>
            </a:r>
          </a:p>
          <a:p>
            <a:pPr marL="457200" indent="-457200">
              <a:buFont typeface="+mj-lt"/>
              <a:buAutoNum type="arabicPeriod" startAt="3"/>
            </a:pPr>
            <a:r>
              <a:rPr lang="en-US" altLang="ja-JP" sz="2400" dirty="0"/>
              <a:t>The two sets of indices represent (for crystal symmetry) indistinguishable objects.</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0" name="Slide Number Placeholder 5"/>
          <p:cNvSpPr>
            <a:spLocks noGrp="1"/>
          </p:cNvSpPr>
          <p:nvPr>
            <p:ph type="sldNum" sz="quarter" idx="12"/>
          </p:nvPr>
        </p:nvSpPr>
        <p:spPr>
          <a:noFill/>
        </p:spPr>
        <p:txBody>
          <a:bodyPr/>
          <a:lstStyle/>
          <a:p>
            <a:fld id="{8F986E07-F06B-8543-AE38-76720A2630E8}" type="slidenum">
              <a:rPr lang="en-US" altLang="ja-JP" smtClean="0"/>
              <a:pPr/>
              <a:t>53</a:t>
            </a:fld>
            <a:endParaRPr lang="en-US" altLang="ja-JP" smtClean="0"/>
          </a:p>
        </p:txBody>
      </p:sp>
      <p:sp>
        <p:nvSpPr>
          <p:cNvPr id="180226" name="Rectangle 2"/>
          <p:cNvSpPr>
            <a:spLocks noGrp="1" noChangeArrowheads="1"/>
          </p:cNvSpPr>
          <p:nvPr>
            <p:ph type="title"/>
          </p:nvPr>
        </p:nvSpPr>
        <p:spPr>
          <a:xfrm>
            <a:off x="685800" y="76200"/>
            <a:ext cx="7772400" cy="762000"/>
          </a:xfrm>
        </p:spPr>
        <p:txBody>
          <a:bodyPr/>
          <a:lstStyle/>
          <a:p>
            <a:pPr>
              <a:defRPr/>
            </a:pPr>
            <a:r>
              <a:rPr lang="en-US">
                <a:ea typeface="+mj-ea"/>
                <a:cs typeface="+mj-cs"/>
              </a:rPr>
              <a:t>Example</a:t>
            </a:r>
          </a:p>
        </p:txBody>
      </p:sp>
      <p:sp>
        <p:nvSpPr>
          <p:cNvPr id="88072" name="Rectangle 3"/>
          <p:cNvSpPr>
            <a:spLocks noGrp="1" noChangeArrowheads="1"/>
          </p:cNvSpPr>
          <p:nvPr>
            <p:ph type="body" idx="1"/>
          </p:nvPr>
        </p:nvSpPr>
        <p:spPr>
          <a:xfrm>
            <a:off x="381000" y="1447800"/>
            <a:ext cx="8305800" cy="4495800"/>
          </a:xfrm>
        </p:spPr>
        <p:txBody>
          <a:bodyPr/>
          <a:lstStyle/>
          <a:p>
            <a:pPr>
              <a:buFontTx/>
              <a:buNone/>
            </a:pPr>
            <a:r>
              <a:rPr lang="en-US" altLang="ja-JP" dirty="0"/>
              <a:t>Goss: (</a:t>
            </a:r>
            <a:r>
              <a:rPr lang="en-US" altLang="ja-JP" dirty="0" smtClean="0"/>
              <a:t>011)[100</a:t>
            </a:r>
            <a:r>
              <a:rPr lang="en-US" altLang="ja-JP" dirty="0"/>
              <a:t>]</a:t>
            </a:r>
            <a:r>
              <a:rPr lang="en-US" altLang="ja-JP" dirty="0" smtClean="0"/>
              <a:t>:</a:t>
            </a:r>
            <a:endParaRPr lang="en-US" altLang="ja-JP" dirty="0"/>
          </a:p>
          <a:p>
            <a:pPr>
              <a:buFontTx/>
              <a:buNone/>
            </a:pPr>
            <a:endParaRPr lang="en-US" altLang="ja-JP" dirty="0"/>
          </a:p>
          <a:p>
            <a:pPr>
              <a:buFontTx/>
              <a:buNone/>
            </a:pPr>
            <a:endParaRPr lang="en-US" altLang="ja-JP" dirty="0"/>
          </a:p>
          <a:p>
            <a:pPr>
              <a:buFontTx/>
              <a:buNone/>
            </a:pPr>
            <a:endParaRPr lang="en-US" altLang="ja-JP" dirty="0"/>
          </a:p>
          <a:p>
            <a:pPr>
              <a:buFontTx/>
              <a:buNone/>
            </a:pPr>
            <a:endParaRPr lang="en-US" altLang="ja-JP" dirty="0"/>
          </a:p>
          <a:p>
            <a:pPr>
              <a:buFontTx/>
              <a:buNone/>
            </a:pPr>
            <a:r>
              <a:rPr lang="en-US" altLang="ja-JP" dirty="0"/>
              <a:t>=</a:t>
            </a:r>
          </a:p>
        </p:txBody>
      </p:sp>
      <p:graphicFrame>
        <p:nvGraphicFramePr>
          <p:cNvPr id="87042" name="Object 2"/>
          <p:cNvGraphicFramePr>
            <a:graphicFrameLocks noChangeAspect="1"/>
          </p:cNvGraphicFramePr>
          <p:nvPr>
            <p:extLst>
              <p:ext uri="{D42A27DB-BD31-4B8C-83A1-F6EECF244321}">
                <p14:modId xmlns:p14="http://schemas.microsoft.com/office/powerpoint/2010/main" val="2109295698"/>
              </p:ext>
            </p:extLst>
          </p:nvPr>
        </p:nvGraphicFramePr>
        <p:xfrm>
          <a:off x="4495800" y="682626"/>
          <a:ext cx="2295525" cy="1912938"/>
        </p:xfrm>
        <a:graphic>
          <a:graphicData uri="http://schemas.openxmlformats.org/presentationml/2006/ole">
            <mc:AlternateContent xmlns:mc="http://schemas.openxmlformats.org/markup-compatibility/2006">
              <mc:Choice xmlns:v="urn:schemas-microsoft-com:vml" Requires="v">
                <p:oleObj spid="_x0000_s88178" name="Equation" r:id="rId4" imgW="1447800" imgH="1206500" progId="Equation.3">
                  <p:embed/>
                </p:oleObj>
              </mc:Choice>
              <mc:Fallback>
                <p:oleObj name="Equation" r:id="rId4" imgW="1447800" imgH="1206500" progId="Equation.3">
                  <p:embed/>
                  <p:pic>
                    <p:nvPicPr>
                      <p:cNvPr id="0" name="Picture 2"/>
                      <p:cNvPicPr>
                        <a:picLocks noChangeAspect="1" noChangeArrowheads="1"/>
                      </p:cNvPicPr>
                      <p:nvPr/>
                    </p:nvPicPr>
                    <p:blipFill>
                      <a:blip r:embed="rId5"/>
                      <a:srcRect/>
                      <a:stretch>
                        <a:fillRect/>
                      </a:stretch>
                    </p:blipFill>
                    <p:spPr bwMode="auto">
                      <a:xfrm>
                        <a:off x="4495800" y="682626"/>
                        <a:ext cx="2295525" cy="1912938"/>
                      </a:xfrm>
                      <a:prstGeom prst="rect">
                        <a:avLst/>
                      </a:prstGeom>
                      <a:noFill/>
                      <a:ln>
                        <a:noFill/>
                      </a:ln>
                      <a:effectLst/>
                      <a:extLst/>
                    </p:spPr>
                  </p:pic>
                </p:oleObj>
              </mc:Fallback>
            </mc:AlternateContent>
          </a:graphicData>
        </a:graphic>
      </p:graphicFrame>
      <p:graphicFrame>
        <p:nvGraphicFramePr>
          <p:cNvPr id="87043" name="Object 3"/>
          <p:cNvGraphicFramePr>
            <a:graphicFrameLocks noChangeAspect="1"/>
          </p:cNvGraphicFramePr>
          <p:nvPr>
            <p:extLst>
              <p:ext uri="{D42A27DB-BD31-4B8C-83A1-F6EECF244321}">
                <p14:modId xmlns:p14="http://schemas.microsoft.com/office/powerpoint/2010/main" val="4163306426"/>
              </p:ext>
            </p:extLst>
          </p:nvPr>
        </p:nvGraphicFramePr>
        <p:xfrm>
          <a:off x="4556125" y="2894733"/>
          <a:ext cx="2149475" cy="1601067"/>
        </p:xfrm>
        <a:graphic>
          <a:graphicData uri="http://schemas.openxmlformats.org/presentationml/2006/ole">
            <mc:AlternateContent xmlns:mc="http://schemas.openxmlformats.org/markup-compatibility/2006">
              <mc:Choice xmlns:v="urn:schemas-microsoft-com:vml" Requires="v">
                <p:oleObj spid="_x0000_s88179" name="Equation" r:id="rId6" imgW="990600" imgH="736600" progId="Equation.3">
                  <p:embed/>
                </p:oleObj>
              </mc:Choice>
              <mc:Fallback>
                <p:oleObj name="Equation" r:id="rId6" imgW="990600" imgH="736600" progId="Equation.3">
                  <p:embed/>
                  <p:pic>
                    <p:nvPicPr>
                      <p:cNvPr id="0" name="Picture 3"/>
                      <p:cNvPicPr>
                        <a:picLocks noChangeAspect="1" noChangeArrowheads="1"/>
                      </p:cNvPicPr>
                      <p:nvPr/>
                    </p:nvPicPr>
                    <p:blipFill>
                      <a:blip r:embed="rId7"/>
                      <a:srcRect/>
                      <a:stretch>
                        <a:fillRect/>
                      </a:stretch>
                    </p:blipFill>
                    <p:spPr bwMode="auto">
                      <a:xfrm>
                        <a:off x="4556125" y="2894733"/>
                        <a:ext cx="2149475" cy="1601067"/>
                      </a:xfrm>
                      <a:prstGeom prst="rect">
                        <a:avLst/>
                      </a:prstGeom>
                      <a:noFill/>
                      <a:ln>
                        <a:noFill/>
                      </a:ln>
                      <a:effectLst/>
                      <a:extLst/>
                    </p:spPr>
                  </p:pic>
                </p:oleObj>
              </mc:Fallback>
            </mc:AlternateContent>
          </a:graphicData>
        </a:graphic>
      </p:graphicFrame>
      <p:graphicFrame>
        <p:nvGraphicFramePr>
          <p:cNvPr id="87045" name="Object 5"/>
          <p:cNvGraphicFramePr>
            <a:graphicFrameLocks noChangeAspect="1"/>
          </p:cNvGraphicFramePr>
          <p:nvPr>
            <p:extLst>
              <p:ext uri="{D42A27DB-BD31-4B8C-83A1-F6EECF244321}">
                <p14:modId xmlns:p14="http://schemas.microsoft.com/office/powerpoint/2010/main" val="3358560902"/>
              </p:ext>
            </p:extLst>
          </p:nvPr>
        </p:nvGraphicFramePr>
        <p:xfrm>
          <a:off x="674688" y="3886200"/>
          <a:ext cx="3136900" cy="2365375"/>
        </p:xfrm>
        <a:graphic>
          <a:graphicData uri="http://schemas.openxmlformats.org/presentationml/2006/ole">
            <mc:AlternateContent xmlns:mc="http://schemas.openxmlformats.org/markup-compatibility/2006">
              <mc:Choice xmlns:v="urn:schemas-microsoft-com:vml" Requires="v">
                <p:oleObj spid="_x0000_s88180" name="Equation" r:id="rId8" imgW="1600200" imgH="1206500" progId="Equation.3">
                  <p:embed/>
                </p:oleObj>
              </mc:Choice>
              <mc:Fallback>
                <p:oleObj name="Equation" r:id="rId8" imgW="1600200" imgH="1206500" progId="Equation.3">
                  <p:embed/>
                  <p:pic>
                    <p:nvPicPr>
                      <p:cNvPr id="0" name="Picture 5"/>
                      <p:cNvPicPr>
                        <a:picLocks noChangeAspect="1" noChangeArrowheads="1"/>
                      </p:cNvPicPr>
                      <p:nvPr/>
                    </p:nvPicPr>
                    <p:blipFill>
                      <a:blip r:embed="rId9"/>
                      <a:srcRect/>
                      <a:stretch>
                        <a:fillRect/>
                      </a:stretch>
                    </p:blipFill>
                    <p:spPr bwMode="auto">
                      <a:xfrm>
                        <a:off x="674688" y="3886200"/>
                        <a:ext cx="3136900"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9" name="AutoShape 8"/>
          <p:cNvSpPr>
            <a:spLocks noChangeArrowheads="1"/>
          </p:cNvSpPr>
          <p:nvPr/>
        </p:nvSpPr>
        <p:spPr bwMode="auto">
          <a:xfrm>
            <a:off x="3810000" y="1524000"/>
            <a:ext cx="685800" cy="533400"/>
          </a:xfrm>
          <a:prstGeom prst="rightArrow">
            <a:avLst>
              <a:gd name="adj1" fmla="val 50000"/>
              <a:gd name="adj2" fmla="val 32143"/>
            </a:avLst>
          </a:prstGeom>
          <a:solidFill>
            <a:srgbClr val="FF0000"/>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87050" name="AutoShape 9"/>
          <p:cNvSpPr>
            <a:spLocks noChangeArrowheads="1"/>
          </p:cNvSpPr>
          <p:nvPr/>
        </p:nvSpPr>
        <p:spPr bwMode="auto">
          <a:xfrm>
            <a:off x="7696200" y="1752600"/>
            <a:ext cx="838200" cy="914400"/>
          </a:xfrm>
          <a:prstGeom prst="curvedLeftArrow">
            <a:avLst>
              <a:gd name="adj1" fmla="val 21818"/>
              <a:gd name="adj2" fmla="val 43636"/>
              <a:gd name="adj3" fmla="val 33333"/>
            </a:avLst>
          </a:prstGeom>
          <a:solidFill>
            <a:srgbClr val="FF0000"/>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87051" name="AutoShape 10"/>
          <p:cNvSpPr>
            <a:spLocks noChangeArrowheads="1"/>
          </p:cNvSpPr>
          <p:nvPr/>
        </p:nvSpPr>
        <p:spPr bwMode="auto">
          <a:xfrm>
            <a:off x="3886200" y="4495800"/>
            <a:ext cx="685800" cy="533400"/>
          </a:xfrm>
          <a:prstGeom prst="rightArrow">
            <a:avLst>
              <a:gd name="adj1" fmla="val 50000"/>
              <a:gd name="adj2" fmla="val 32143"/>
            </a:avLst>
          </a:prstGeom>
          <a:solidFill>
            <a:srgbClr val="FF0000"/>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87052" name="AutoShape 11"/>
          <p:cNvSpPr>
            <a:spLocks noChangeArrowheads="1"/>
          </p:cNvSpPr>
          <p:nvPr/>
        </p:nvSpPr>
        <p:spPr bwMode="auto">
          <a:xfrm>
            <a:off x="3352800" y="3962400"/>
            <a:ext cx="1219200" cy="381000"/>
          </a:xfrm>
          <a:prstGeom prst="leftArrow">
            <a:avLst>
              <a:gd name="adj1" fmla="val 50000"/>
              <a:gd name="adj2" fmla="val 80000"/>
            </a:avLst>
          </a:prstGeom>
          <a:solidFill>
            <a:srgbClr val="FF0000"/>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88077" name="TextBox 14"/>
          <p:cNvSpPr txBox="1">
            <a:spLocks noChangeArrowheads="1"/>
          </p:cNvSpPr>
          <p:nvPr/>
        </p:nvSpPr>
        <p:spPr bwMode="auto">
          <a:xfrm>
            <a:off x="533400" y="6248400"/>
            <a:ext cx="7620746" cy="461665"/>
          </a:xfrm>
          <a:prstGeom prst="rect">
            <a:avLst/>
          </a:prstGeom>
          <a:noFill/>
          <a:ln w="9525">
            <a:noFill/>
            <a:miter lim="800000"/>
            <a:headEnd/>
            <a:tailEnd/>
          </a:ln>
        </p:spPr>
        <p:txBody>
          <a:bodyPr wrap="none">
            <a:prstTxWarp prst="textNoShape">
              <a:avLst/>
            </a:prstTxWarp>
            <a:spAutoFit/>
          </a:bodyPr>
          <a:lstStyle/>
          <a:p>
            <a:r>
              <a:rPr lang="en-US" altLang="ja-JP" dirty="0">
                <a:latin typeface="Calibri"/>
              </a:rPr>
              <a:t>Sample symmetry: right multiply (post-multiply) the matrix.</a:t>
            </a:r>
          </a:p>
        </p:txBody>
      </p:sp>
      <p:sp>
        <p:nvSpPr>
          <p:cNvPr id="16" name="Rectangle 15"/>
          <p:cNvSpPr/>
          <p:nvPr/>
        </p:nvSpPr>
        <p:spPr>
          <a:xfrm>
            <a:off x="5867400" y="685800"/>
            <a:ext cx="435928" cy="461665"/>
          </a:xfrm>
          <a:prstGeom prst="rect">
            <a:avLst/>
          </a:prstGeom>
        </p:spPr>
        <p:txBody>
          <a:bodyPr wrap="none">
            <a:spAutoFit/>
          </a:bodyPr>
          <a:lstStyle/>
          <a:p>
            <a:pPr>
              <a:defRPr/>
            </a:pPr>
            <a:r>
              <a:rPr lang="en-US" b="1" i="1" dirty="0" err="1">
                <a:solidFill>
                  <a:srgbClr val="660066"/>
                </a:solidFill>
                <a:latin typeface="Cambria"/>
              </a:rPr>
              <a:t>g</a:t>
            </a:r>
            <a:endParaRPr lang="en-US" b="1" i="1" dirty="0">
              <a:solidFill>
                <a:srgbClr val="660066"/>
              </a:solidFill>
              <a:latin typeface="Cambria"/>
            </a:endParaRPr>
          </a:p>
        </p:txBody>
      </p:sp>
      <p:sp>
        <p:nvSpPr>
          <p:cNvPr id="17" name="Rectangle 16"/>
          <p:cNvSpPr/>
          <p:nvPr/>
        </p:nvSpPr>
        <p:spPr>
          <a:xfrm>
            <a:off x="4052888" y="5557838"/>
            <a:ext cx="506109" cy="461665"/>
          </a:xfrm>
          <a:prstGeom prst="rect">
            <a:avLst/>
          </a:prstGeom>
        </p:spPr>
        <p:txBody>
          <a:bodyPr wrap="none">
            <a:spAutoFit/>
          </a:bodyPr>
          <a:lstStyle/>
          <a:p>
            <a:pPr>
              <a:defRPr/>
            </a:pPr>
            <a:r>
              <a:rPr lang="en-US" b="1" i="1" dirty="0" err="1">
                <a:solidFill>
                  <a:srgbClr val="660066"/>
                </a:solidFill>
                <a:latin typeface="Cambria"/>
              </a:rPr>
              <a:t>g</a:t>
            </a:r>
            <a:r>
              <a:rPr lang="en-US" b="1" i="1" dirty="0">
                <a:solidFill>
                  <a:srgbClr val="660066"/>
                </a:solidFill>
                <a:latin typeface="Cambria"/>
                <a:cs typeface="Bauhaus 93"/>
              </a:rPr>
              <a:t>’</a:t>
            </a:r>
          </a:p>
        </p:txBody>
      </p:sp>
      <p:sp>
        <p:nvSpPr>
          <p:cNvPr id="18" name="Rectangle 17"/>
          <p:cNvSpPr/>
          <p:nvPr/>
        </p:nvSpPr>
        <p:spPr>
          <a:xfrm>
            <a:off x="7891463" y="2514600"/>
            <a:ext cx="435928" cy="461665"/>
          </a:xfrm>
          <a:prstGeom prst="rect">
            <a:avLst/>
          </a:prstGeom>
        </p:spPr>
        <p:txBody>
          <a:bodyPr wrap="none">
            <a:spAutoFit/>
          </a:bodyPr>
          <a:lstStyle/>
          <a:p>
            <a:pPr>
              <a:defRPr/>
            </a:pPr>
            <a:r>
              <a:rPr lang="en-US" b="1" i="1" dirty="0" err="1">
                <a:solidFill>
                  <a:srgbClr val="660066"/>
                </a:solidFill>
                <a:latin typeface="Cambria"/>
              </a:rPr>
              <a:t>g</a:t>
            </a:r>
            <a:endParaRPr lang="en-US" b="1" i="1" dirty="0">
              <a:solidFill>
                <a:srgbClr val="660066"/>
              </a:solidFill>
              <a:latin typeface="Cambria"/>
            </a:endParaRPr>
          </a:p>
        </p:txBody>
      </p:sp>
      <p:sp>
        <p:nvSpPr>
          <p:cNvPr id="19" name="Rectangle 18"/>
          <p:cNvSpPr/>
          <p:nvPr/>
        </p:nvSpPr>
        <p:spPr>
          <a:xfrm>
            <a:off x="5834063" y="2509838"/>
            <a:ext cx="590707" cy="461665"/>
          </a:xfrm>
          <a:prstGeom prst="rect">
            <a:avLst/>
          </a:prstGeom>
        </p:spPr>
        <p:txBody>
          <a:bodyPr wrap="none">
            <a:spAutoFit/>
          </a:bodyPr>
          <a:lstStyle/>
          <a:p>
            <a:pPr>
              <a:defRPr/>
            </a:pPr>
            <a:r>
              <a:rPr lang="en-US" b="1" i="1" dirty="0">
                <a:solidFill>
                  <a:srgbClr val="660066"/>
                </a:solidFill>
                <a:latin typeface="Cambria"/>
              </a:rPr>
              <a:t>O</a:t>
            </a:r>
            <a:r>
              <a:rPr lang="en-US" b="1" i="1" baseline="-25000" dirty="0">
                <a:solidFill>
                  <a:srgbClr val="660066"/>
                </a:solidFill>
                <a:latin typeface="Cambria"/>
              </a:rPr>
              <a:t>C</a:t>
            </a:r>
            <a:endParaRPr lang="en-US" b="1" i="1" dirty="0">
              <a:solidFill>
                <a:srgbClr val="660066"/>
              </a:solidFill>
              <a:latin typeface="Cambria"/>
            </a:endParaRPr>
          </a:p>
        </p:txBody>
      </p:sp>
      <p:sp>
        <p:nvSpPr>
          <p:cNvPr id="87058" name="Rectangle 19"/>
          <p:cNvSpPr>
            <a:spLocks noChangeArrowheads="1"/>
          </p:cNvSpPr>
          <p:nvPr/>
        </p:nvSpPr>
        <p:spPr bwMode="auto">
          <a:xfrm>
            <a:off x="1295400" y="533400"/>
            <a:ext cx="1406107" cy="461665"/>
          </a:xfrm>
          <a:prstGeom prst="rect">
            <a:avLst/>
          </a:prstGeom>
          <a:noFill/>
          <a:ln w="9525">
            <a:noFill/>
            <a:miter lim="800000"/>
            <a:headEnd/>
            <a:tailEnd/>
          </a:ln>
        </p:spPr>
        <p:txBody>
          <a:bodyPr wrap="none">
            <a:prstTxWarp prst="textNoShape">
              <a:avLst/>
            </a:prstTxWarp>
            <a:spAutoFit/>
          </a:bodyPr>
          <a:lstStyle/>
          <a:p>
            <a:pPr>
              <a:defRPr/>
            </a:pPr>
            <a:r>
              <a:rPr lang="en-US" b="1" i="1" dirty="0" err="1">
                <a:solidFill>
                  <a:srgbClr val="660066"/>
                </a:solidFill>
                <a:latin typeface="Cambria"/>
              </a:rPr>
              <a:t>g</a:t>
            </a:r>
            <a:r>
              <a:rPr lang="en-US" b="1" i="1" dirty="0">
                <a:solidFill>
                  <a:srgbClr val="660066"/>
                </a:solidFill>
                <a:latin typeface="Cambria"/>
              </a:rPr>
              <a:t>’ = O</a:t>
            </a:r>
            <a:r>
              <a:rPr lang="en-US" b="1" i="1" baseline="-25000" dirty="0">
                <a:solidFill>
                  <a:srgbClr val="660066"/>
                </a:solidFill>
                <a:latin typeface="Cambria"/>
              </a:rPr>
              <a:t>C</a:t>
            </a:r>
            <a:r>
              <a:rPr lang="en-US" b="1" i="1" dirty="0">
                <a:solidFill>
                  <a:srgbClr val="660066"/>
                </a:solidFill>
                <a:latin typeface="Cambria"/>
              </a:rPr>
              <a:t> </a:t>
            </a:r>
            <a:r>
              <a:rPr lang="en-US" b="1" i="1" dirty="0" err="1">
                <a:solidFill>
                  <a:srgbClr val="660066"/>
                </a:solidFill>
                <a:latin typeface="Cambria"/>
              </a:rPr>
              <a:t>g</a:t>
            </a:r>
            <a:endParaRPr lang="en-US" b="1" i="1" dirty="0">
              <a:solidFill>
                <a:srgbClr val="660066"/>
              </a:solidFill>
              <a:latin typeface="Cambria"/>
            </a:endParaRPr>
          </a:p>
        </p:txBody>
      </p:sp>
      <p:sp>
        <p:nvSpPr>
          <p:cNvPr id="20" name="Rectangle 19"/>
          <p:cNvSpPr>
            <a:spLocks noChangeArrowheads="1"/>
          </p:cNvSpPr>
          <p:nvPr/>
        </p:nvSpPr>
        <p:spPr bwMode="auto">
          <a:xfrm>
            <a:off x="4724400" y="4648200"/>
            <a:ext cx="3616896"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libri"/>
              </a:rPr>
              <a:t>which is </a:t>
            </a:r>
            <a:r>
              <a:rPr lang="en-US" altLang="ja-JP" sz="3200" dirty="0" smtClean="0">
                <a:latin typeface="Calibri"/>
              </a:rPr>
              <a:t>(0-11)[-100]</a:t>
            </a:r>
            <a:endParaRPr lang="en-US" altLang="ja-JP" sz="3200" dirty="0">
              <a:latin typeface="Calibri"/>
            </a:endParaRPr>
          </a:p>
        </p:txBody>
      </p:sp>
      <p:sp>
        <p:nvSpPr>
          <p:cNvPr id="21" name="Rectangle 20"/>
          <p:cNvSpPr>
            <a:spLocks noChangeArrowheads="1"/>
          </p:cNvSpPr>
          <p:nvPr/>
        </p:nvSpPr>
        <p:spPr bwMode="auto">
          <a:xfrm>
            <a:off x="304800" y="3048000"/>
            <a:ext cx="3937697" cy="584776"/>
          </a:xfrm>
          <a:prstGeom prst="rect">
            <a:avLst/>
          </a:prstGeom>
          <a:noFill/>
          <a:ln w="9525">
            <a:noFill/>
            <a:miter lim="800000"/>
            <a:headEnd/>
            <a:tailEnd/>
          </a:ln>
        </p:spPr>
        <p:txBody>
          <a:bodyPr wrap="none">
            <a:prstTxWarp prst="textNoShape">
              <a:avLst/>
            </a:prstTxWarp>
            <a:spAutoFit/>
          </a:bodyPr>
          <a:lstStyle/>
          <a:p>
            <a:r>
              <a:rPr lang="en-US" altLang="ja-JP" sz="3200" dirty="0">
                <a:latin typeface="Calibri"/>
              </a:rPr>
              <a:t>Pre-multiply by z-</a:t>
            </a:r>
            <a:r>
              <a:rPr lang="en-US" altLang="ja-JP" sz="3200" dirty="0" err="1">
                <a:latin typeface="Calibri"/>
              </a:rPr>
              <a:t>diad</a:t>
            </a:r>
            <a:r>
              <a:rPr lang="en-US" altLang="ja-JP" sz="3200" dirty="0">
                <a:latin typeface="Calibri"/>
              </a:rPr>
              <a:t>: </a:t>
            </a:r>
          </a:p>
        </p:txBody>
      </p:sp>
      <p:graphicFrame>
        <p:nvGraphicFramePr>
          <p:cNvPr id="22" name="Object 2"/>
          <p:cNvGraphicFramePr>
            <a:graphicFrameLocks noChangeAspect="1"/>
          </p:cNvGraphicFramePr>
          <p:nvPr>
            <p:extLst>
              <p:ext uri="{D42A27DB-BD31-4B8C-83A1-F6EECF244321}">
                <p14:modId xmlns:p14="http://schemas.microsoft.com/office/powerpoint/2010/main" val="1338484523"/>
              </p:ext>
            </p:extLst>
          </p:nvPr>
        </p:nvGraphicFramePr>
        <p:xfrm>
          <a:off x="6696075" y="2667000"/>
          <a:ext cx="2295525" cy="1912938"/>
        </p:xfrm>
        <a:graphic>
          <a:graphicData uri="http://schemas.openxmlformats.org/presentationml/2006/ole">
            <mc:AlternateContent xmlns:mc="http://schemas.openxmlformats.org/markup-compatibility/2006">
              <mc:Choice xmlns:v="urn:schemas-microsoft-com:vml" Requires="v">
                <p:oleObj spid="_x0000_s88181" name="Equation" r:id="rId10" imgW="1447800" imgH="1206500" progId="Equation.3">
                  <p:embed/>
                </p:oleObj>
              </mc:Choice>
              <mc:Fallback>
                <p:oleObj name="Equation" r:id="rId10" imgW="1447800" imgH="1206500" progId="Equation.3">
                  <p:embed/>
                  <p:pic>
                    <p:nvPicPr>
                      <p:cNvPr id="0" name=""/>
                      <p:cNvPicPr>
                        <a:picLocks noChangeAspect="1" noChangeArrowheads="1"/>
                      </p:cNvPicPr>
                      <p:nvPr/>
                    </p:nvPicPr>
                    <p:blipFill>
                      <a:blip r:embed="rId5"/>
                      <a:srcRect/>
                      <a:stretch>
                        <a:fillRect/>
                      </a:stretch>
                    </p:blipFill>
                    <p:spPr bwMode="auto">
                      <a:xfrm>
                        <a:off x="6696075" y="2667000"/>
                        <a:ext cx="2295525" cy="1912938"/>
                      </a:xfrm>
                      <a:prstGeom prst="rect">
                        <a:avLst/>
                      </a:prstGeom>
                      <a:noFill/>
                      <a:ln>
                        <a:noFill/>
                      </a:ln>
                      <a:effectLs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049"/>
                                        </p:tgtEl>
                                        <p:attrNameLst>
                                          <p:attrName>style.visibility</p:attrName>
                                        </p:attrNameLst>
                                      </p:cBhvr>
                                      <p:to>
                                        <p:strVal val="visible"/>
                                      </p:to>
                                    </p:set>
                                    <p:animEffect transition="in" filter="fade">
                                      <p:cBhvr>
                                        <p:cTn id="7" dur="2000"/>
                                        <p:tgtEl>
                                          <p:spTgt spid="870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042"/>
                                        </p:tgtEl>
                                        <p:attrNameLst>
                                          <p:attrName>style.visibility</p:attrName>
                                        </p:attrNameLst>
                                      </p:cBhvr>
                                      <p:to>
                                        <p:strVal val="visible"/>
                                      </p:to>
                                    </p:set>
                                    <p:animEffect transition="in" filter="fade">
                                      <p:cBhvr>
                                        <p:cTn id="12" dur="2000"/>
                                        <p:tgtEl>
                                          <p:spTgt spid="870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050"/>
                                        </p:tgtEl>
                                        <p:attrNameLst>
                                          <p:attrName>style.visibility</p:attrName>
                                        </p:attrNameLst>
                                      </p:cBhvr>
                                      <p:to>
                                        <p:strVal val="visible"/>
                                      </p:to>
                                    </p:set>
                                    <p:animEffect transition="in" filter="fade">
                                      <p:cBhvr>
                                        <p:cTn id="17" dur="2000"/>
                                        <p:tgtEl>
                                          <p:spTgt spid="87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7043"/>
                                        </p:tgtEl>
                                        <p:attrNameLst>
                                          <p:attrName>style.visibility</p:attrName>
                                        </p:attrNameLst>
                                      </p:cBhvr>
                                      <p:to>
                                        <p:strVal val="visible"/>
                                      </p:to>
                                    </p:set>
                                    <p:animEffect transition="in" filter="fade">
                                      <p:cBhvr>
                                        <p:cTn id="27" dur="2000"/>
                                        <p:tgtEl>
                                          <p:spTgt spid="8704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7052"/>
                                        </p:tgtEl>
                                        <p:attrNameLst>
                                          <p:attrName>style.visibility</p:attrName>
                                        </p:attrNameLst>
                                      </p:cBhvr>
                                      <p:to>
                                        <p:strVal val="visible"/>
                                      </p:to>
                                    </p:set>
                                    <p:animEffect transition="in" filter="fade">
                                      <p:cBhvr>
                                        <p:cTn id="40" dur="2000"/>
                                        <p:tgtEl>
                                          <p:spTgt spid="8705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7045"/>
                                        </p:tgtEl>
                                        <p:attrNameLst>
                                          <p:attrName>style.visibility</p:attrName>
                                        </p:attrNameLst>
                                      </p:cBhvr>
                                      <p:to>
                                        <p:strVal val="visible"/>
                                      </p:to>
                                    </p:set>
                                    <p:animEffect transition="in" filter="fade">
                                      <p:cBhvr>
                                        <p:cTn id="45" dur="2000"/>
                                        <p:tgtEl>
                                          <p:spTgt spid="87045"/>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7051"/>
                                        </p:tgtEl>
                                        <p:attrNameLst>
                                          <p:attrName>style.visibility</p:attrName>
                                        </p:attrNameLst>
                                      </p:cBhvr>
                                      <p:to>
                                        <p:strVal val="visible"/>
                                      </p:to>
                                    </p:set>
                                    <p:animEffect transition="in" filter="fade">
                                      <p:cBhvr>
                                        <p:cTn id="54" dur="2000"/>
                                        <p:tgtEl>
                                          <p:spTgt spid="8705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20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9" grpId="0" animBg="1"/>
      <p:bldP spid="87050" grpId="0" animBg="1"/>
      <p:bldP spid="87051" grpId="0" animBg="1"/>
      <p:bldP spid="87052" grpId="0" animBg="1"/>
      <p:bldP spid="17" grpId="0"/>
      <p:bldP spid="18" grpId="0"/>
      <p:bldP spid="19" grpId="0"/>
      <p:bldP spid="20" grpId="0"/>
      <p:bldP spid="2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4"/>
          <p:cNvSpPr>
            <a:spLocks noGrp="1"/>
          </p:cNvSpPr>
          <p:nvPr>
            <p:ph type="sldNum" sz="quarter" idx="12"/>
          </p:nvPr>
        </p:nvSpPr>
        <p:spPr>
          <a:noFill/>
        </p:spPr>
        <p:txBody>
          <a:bodyPr/>
          <a:lstStyle/>
          <a:p>
            <a:fld id="{C5EBCB4B-A6D4-3248-97E2-B45CB38F6FA4}" type="slidenum">
              <a:rPr lang="en-US" altLang="ja-JP" smtClean="0"/>
              <a:pPr/>
              <a:t>54</a:t>
            </a:fld>
            <a:endParaRPr lang="en-US" altLang="ja-JP" smtClean="0"/>
          </a:p>
        </p:txBody>
      </p:sp>
      <p:sp>
        <p:nvSpPr>
          <p:cNvPr id="198658" name="Rectangle 2"/>
          <p:cNvSpPr>
            <a:spLocks noGrp="1" noChangeArrowheads="1"/>
          </p:cNvSpPr>
          <p:nvPr>
            <p:ph type="title"/>
          </p:nvPr>
        </p:nvSpPr>
        <p:spPr>
          <a:xfrm>
            <a:off x="228600" y="76200"/>
            <a:ext cx="3048000" cy="4114800"/>
          </a:xfrm>
        </p:spPr>
        <p:txBody>
          <a:bodyPr/>
          <a:lstStyle/>
          <a:p>
            <a:pPr>
              <a:defRPr/>
            </a:pPr>
            <a:r>
              <a:rPr lang="en-US" sz="4000"/>
              <a:t>Crystal symmetry </a:t>
            </a:r>
            <a:br>
              <a:rPr lang="en-US" sz="4000"/>
            </a:br>
            <a:r>
              <a:rPr lang="en-US" sz="4000"/>
              <a:t>O(432) acting on the </a:t>
            </a:r>
            <a:br>
              <a:rPr lang="en-US" sz="4000"/>
            </a:br>
            <a:r>
              <a:rPr lang="en-US" sz="4000"/>
              <a:t>(231)[3-46] S component</a:t>
            </a:r>
            <a:endParaRPr lang="en-US"/>
          </a:p>
        </p:txBody>
      </p:sp>
      <p:pic>
        <p:nvPicPr>
          <p:cNvPr id="90116" name="Picture 3"/>
          <p:cNvPicPr>
            <a:picLocks noChangeAspect="1" noChangeArrowheads="1"/>
          </p:cNvPicPr>
          <p:nvPr/>
        </p:nvPicPr>
        <p:blipFill>
          <a:blip r:embed="rId3"/>
          <a:srcRect/>
          <a:stretch>
            <a:fillRect/>
          </a:stretch>
        </p:blipFill>
        <p:spPr bwMode="auto">
          <a:xfrm>
            <a:off x="3276600" y="533400"/>
            <a:ext cx="5702300" cy="5956300"/>
          </a:xfrm>
          <a:prstGeom prst="rect">
            <a:avLst/>
          </a:prstGeom>
          <a:noFill/>
          <a:ln w="9525">
            <a:noFill/>
            <a:miter lim="800000"/>
            <a:headEnd/>
            <a:tailEnd/>
          </a:ln>
        </p:spPr>
      </p:pic>
      <p:sp>
        <p:nvSpPr>
          <p:cNvPr id="90117" name="Text Box 4"/>
          <p:cNvSpPr txBox="1">
            <a:spLocks noChangeArrowheads="1"/>
          </p:cNvSpPr>
          <p:nvPr/>
        </p:nvSpPr>
        <p:spPr bwMode="auto">
          <a:xfrm>
            <a:off x="533400" y="4572000"/>
            <a:ext cx="2606675" cy="1200328"/>
          </a:xfrm>
          <a:prstGeom prst="rect">
            <a:avLst/>
          </a:prstGeom>
          <a:solidFill>
            <a:srgbClr val="FFF6B7"/>
          </a:solidFill>
          <a:ln w="9525">
            <a:noFill/>
            <a:miter lim="800000"/>
            <a:headEnd/>
            <a:tailEnd/>
          </a:ln>
        </p:spPr>
        <p:txBody>
          <a:bodyPr>
            <a:prstTxWarp prst="textNoShape">
              <a:avLst/>
            </a:prstTxWarp>
            <a:spAutoFit/>
          </a:bodyPr>
          <a:lstStyle/>
          <a:p>
            <a:r>
              <a:rPr lang="en-US" altLang="ja-JP" dirty="0">
                <a:latin typeface="Calibri"/>
              </a:rPr>
              <a:t>Note that all 24 variants are present</a:t>
            </a:r>
          </a:p>
        </p:txBody>
      </p:sp>
      <p:sp>
        <p:nvSpPr>
          <p:cNvPr id="90118" name="Text Box 5"/>
          <p:cNvSpPr txBox="1">
            <a:spLocks noChangeArrowheads="1"/>
          </p:cNvSpPr>
          <p:nvPr/>
        </p:nvSpPr>
        <p:spPr bwMode="auto">
          <a:xfrm>
            <a:off x="304800" y="6375399"/>
            <a:ext cx="8686800" cy="457200"/>
          </a:xfrm>
          <a:prstGeom prst="rect">
            <a:avLst/>
          </a:prstGeom>
          <a:noFill/>
          <a:ln w="9525">
            <a:noFill/>
            <a:miter lim="800000"/>
            <a:headEnd/>
            <a:tailEnd/>
          </a:ln>
        </p:spPr>
        <p:txBody>
          <a:bodyPr>
            <a:prstTxWarp prst="textNoShape">
              <a:avLst/>
            </a:prstTxWarp>
          </a:bodyPr>
          <a:lstStyle/>
          <a:p>
            <a:r>
              <a:rPr lang="en-US" altLang="ja-JP" sz="1400" dirty="0">
                <a:latin typeface="Calibri"/>
              </a:rPr>
              <a:t>Homework exercise: you can make this same plot by using, e.g., </a:t>
            </a:r>
            <a:r>
              <a:rPr lang="en-US" altLang="ja-JP" sz="1400" dirty="0" err="1" smtClean="0">
                <a:latin typeface="Calibri"/>
              </a:rPr>
              <a:t>Matlab</a:t>
            </a:r>
            <a:r>
              <a:rPr lang="en-US" altLang="ja-JP" sz="1400" dirty="0" smtClean="0">
                <a:latin typeface="Calibri"/>
              </a:rPr>
              <a:t> to </a:t>
            </a:r>
            <a:r>
              <a:rPr lang="en-US" altLang="ja-JP" sz="1400" dirty="0">
                <a:latin typeface="Calibri"/>
              </a:rPr>
              <a:t>compute the matrix of each symmetrically equivalent orientation and then converting </a:t>
            </a:r>
            <a:r>
              <a:rPr lang="en-US" altLang="ja-JP" sz="1400" dirty="0" smtClean="0">
                <a:latin typeface="Calibri"/>
              </a:rPr>
              <a:t>each new matrix </a:t>
            </a:r>
            <a:r>
              <a:rPr lang="en-US" altLang="ja-JP" sz="1400" dirty="0">
                <a:latin typeface="Calibri"/>
              </a:rPr>
              <a:t>to Euler </a:t>
            </a:r>
            <a:r>
              <a:rPr lang="en-US" altLang="ja-JP" sz="1400" dirty="0" smtClean="0">
                <a:latin typeface="Calibri"/>
              </a:rPr>
              <a:t>angles; then use “scatter3” to plot in 3D.</a:t>
            </a:r>
            <a:endParaRPr lang="en-US" altLang="ja-JP" sz="1400" dirty="0">
              <a:latin typeface="Calibri"/>
            </a:endParaRPr>
          </a:p>
        </p:txBody>
      </p:sp>
      <p:sp>
        <p:nvSpPr>
          <p:cNvPr id="2" name="TextBox 1"/>
          <p:cNvSpPr txBox="1"/>
          <p:nvPr/>
        </p:nvSpPr>
        <p:spPr>
          <a:xfrm>
            <a:off x="152400" y="4038600"/>
            <a:ext cx="3429000" cy="369332"/>
          </a:xfrm>
          <a:prstGeom prst="rect">
            <a:avLst/>
          </a:prstGeom>
          <a:noFill/>
        </p:spPr>
        <p:txBody>
          <a:bodyPr wrap="square" rtlCol="0">
            <a:spAutoFit/>
          </a:bodyPr>
          <a:lstStyle/>
          <a:p>
            <a:r>
              <a:rPr lang="en-US" sz="1800" dirty="0" smtClean="0">
                <a:latin typeface="Calibri"/>
              </a:rPr>
              <a:t>Euler angles: (52.9, 74.5, 33.7)</a:t>
            </a:r>
            <a:endParaRPr lang="en-US" sz="1800"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p:cNvSpPr>
            <a:spLocks noGrp="1"/>
          </p:cNvSpPr>
          <p:nvPr>
            <p:ph type="sldNum" sz="quarter" idx="12"/>
          </p:nvPr>
        </p:nvSpPr>
        <p:spPr>
          <a:noFill/>
        </p:spPr>
        <p:txBody>
          <a:bodyPr/>
          <a:lstStyle/>
          <a:p>
            <a:fld id="{2FFAACAE-6CA1-064A-8B56-B121BA898289}" type="slidenum">
              <a:rPr lang="en-US" altLang="ja-JP" smtClean="0"/>
              <a:pPr/>
              <a:t>55</a:t>
            </a:fld>
            <a:endParaRPr lang="en-US" altLang="ja-JP" smtClean="0"/>
          </a:p>
        </p:txBody>
      </p:sp>
      <p:sp>
        <p:nvSpPr>
          <p:cNvPr id="182274" name="Rectangle 2"/>
          <p:cNvSpPr>
            <a:spLocks noGrp="1" noChangeArrowheads="1"/>
          </p:cNvSpPr>
          <p:nvPr>
            <p:ph type="title"/>
          </p:nvPr>
        </p:nvSpPr>
        <p:spPr/>
        <p:txBody>
          <a:bodyPr/>
          <a:lstStyle/>
          <a:p>
            <a:pPr>
              <a:defRPr/>
            </a:pPr>
            <a:r>
              <a:rPr lang="en-US">
                <a:ea typeface="+mj-ea"/>
                <a:cs typeface="+mj-cs"/>
              </a:rPr>
              <a:t>Order of Matrices</a:t>
            </a:r>
          </a:p>
        </p:txBody>
      </p:sp>
      <p:sp>
        <p:nvSpPr>
          <p:cNvPr id="92164" name="Rectangle 3"/>
          <p:cNvSpPr>
            <a:spLocks noGrp="1" noChangeArrowheads="1"/>
          </p:cNvSpPr>
          <p:nvPr>
            <p:ph type="body" idx="1"/>
          </p:nvPr>
        </p:nvSpPr>
        <p:spPr>
          <a:xfrm>
            <a:off x="685800" y="1143000"/>
            <a:ext cx="8153400" cy="5410200"/>
          </a:xfrm>
        </p:spPr>
        <p:txBody>
          <a:bodyPr/>
          <a:lstStyle/>
          <a:p>
            <a:pPr>
              <a:lnSpc>
                <a:spcPct val="90000"/>
              </a:lnSpc>
            </a:pPr>
            <a:r>
              <a:rPr lang="en-US" altLang="ja-JP" sz="2800"/>
              <a:t>Assume that we are using the standard </a:t>
            </a:r>
            <a:r>
              <a:rPr lang="en-US" altLang="ja-JP" sz="2800" i="1"/>
              <a:t>axis transformation (passive rotation) </a:t>
            </a:r>
            <a:r>
              <a:rPr lang="en-US" altLang="ja-JP" sz="2800"/>
              <a:t>definition of orientation (as found, e.g. in Bunge’s book).</a:t>
            </a:r>
          </a:p>
          <a:p>
            <a:pPr>
              <a:lnSpc>
                <a:spcPct val="90000"/>
              </a:lnSpc>
            </a:pPr>
            <a:r>
              <a:rPr lang="en-US" altLang="ja-JP" sz="2800"/>
              <a:t>Order depends on whether </a:t>
            </a:r>
            <a:r>
              <a:rPr lang="en-US" altLang="ja-JP" sz="2800" i="1"/>
              <a:t>crystal</a:t>
            </a:r>
            <a:r>
              <a:rPr lang="en-US" altLang="ja-JP" sz="2800"/>
              <a:t> or </a:t>
            </a:r>
            <a:r>
              <a:rPr lang="en-US" altLang="ja-JP" sz="2800" i="1"/>
              <a:t>sample</a:t>
            </a:r>
            <a:r>
              <a:rPr lang="en-US" altLang="ja-JP" sz="2800"/>
              <a:t> symmetry elements are applied.</a:t>
            </a:r>
          </a:p>
          <a:p>
            <a:pPr>
              <a:lnSpc>
                <a:spcPct val="90000"/>
              </a:lnSpc>
            </a:pPr>
            <a:r>
              <a:rPr lang="en-US" altLang="ja-JP" sz="2800"/>
              <a:t>For an operator in the crystal system, </a:t>
            </a:r>
            <a:r>
              <a:rPr lang="en-US" altLang="ja-JP" sz="2800" i="1"/>
              <a:t>O</a:t>
            </a:r>
            <a:r>
              <a:rPr lang="en-US" altLang="ja-JP" sz="2800" i="1" baseline="-25000"/>
              <a:t>xtal</a:t>
            </a:r>
            <a:r>
              <a:rPr lang="en-US" altLang="ja-JP" sz="2800"/>
              <a:t>, the operator pre-multiplies the orientation matrix.</a:t>
            </a:r>
          </a:p>
          <a:p>
            <a:pPr>
              <a:lnSpc>
                <a:spcPct val="90000"/>
              </a:lnSpc>
            </a:pPr>
            <a:r>
              <a:rPr lang="en-US" altLang="ja-JP" sz="2800"/>
              <a:t>Think of the sequence as first transform into crystal coordinates, then apply crystal symmetry once you are in crystal coordinates.</a:t>
            </a:r>
          </a:p>
          <a:p>
            <a:pPr>
              <a:lnSpc>
                <a:spcPct val="90000"/>
              </a:lnSpc>
            </a:pPr>
            <a:r>
              <a:rPr lang="en-US" altLang="ja-JP" sz="2800"/>
              <a:t>For sample operator, </a:t>
            </a:r>
            <a:r>
              <a:rPr lang="en-US" altLang="ja-JP" sz="2800" i="1"/>
              <a:t>O</a:t>
            </a:r>
            <a:r>
              <a:rPr lang="en-US" altLang="ja-JP" sz="2800" i="1" baseline="-25000"/>
              <a:t>sample</a:t>
            </a:r>
            <a:r>
              <a:rPr lang="en-US" altLang="ja-JP" sz="2800"/>
              <a:t>, post-multiply the orientation matrix.</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Slide Number Placeholder 5"/>
          <p:cNvSpPr>
            <a:spLocks noGrp="1"/>
          </p:cNvSpPr>
          <p:nvPr>
            <p:ph type="sldNum" sz="quarter" idx="12"/>
          </p:nvPr>
        </p:nvSpPr>
        <p:spPr>
          <a:noFill/>
        </p:spPr>
        <p:txBody>
          <a:bodyPr/>
          <a:lstStyle/>
          <a:p>
            <a:fld id="{09E9F3EB-88DE-DB4E-9191-45E299BC9BCF}" type="slidenum">
              <a:rPr lang="en-US" altLang="ja-JP" smtClean="0"/>
              <a:pPr/>
              <a:t>56</a:t>
            </a:fld>
            <a:endParaRPr lang="en-US" altLang="ja-JP" smtClean="0"/>
          </a:p>
        </p:txBody>
      </p:sp>
      <p:sp>
        <p:nvSpPr>
          <p:cNvPr id="184322" name="Rectangle 2"/>
          <p:cNvSpPr>
            <a:spLocks noGrp="1" noChangeArrowheads="1"/>
          </p:cNvSpPr>
          <p:nvPr>
            <p:ph type="title"/>
          </p:nvPr>
        </p:nvSpPr>
        <p:spPr/>
        <p:txBody>
          <a:bodyPr/>
          <a:lstStyle/>
          <a:p>
            <a:pPr>
              <a:defRPr/>
            </a:pPr>
            <a:r>
              <a:rPr lang="en-US">
                <a:ea typeface="+mj-ea"/>
                <a:cs typeface="+mj-cs"/>
              </a:rPr>
              <a:t>Symmetry Relationships</a:t>
            </a:r>
          </a:p>
        </p:txBody>
      </p:sp>
      <p:sp>
        <p:nvSpPr>
          <p:cNvPr id="94213" name="Rectangle 3"/>
          <p:cNvSpPr>
            <a:spLocks noGrp="1" noChangeArrowheads="1"/>
          </p:cNvSpPr>
          <p:nvPr>
            <p:ph type="body" idx="1"/>
          </p:nvPr>
        </p:nvSpPr>
        <p:spPr>
          <a:xfrm>
            <a:off x="533400" y="1143000"/>
            <a:ext cx="7924800" cy="3124200"/>
          </a:xfrm>
        </p:spPr>
        <p:txBody>
          <a:bodyPr/>
          <a:lstStyle/>
          <a:p>
            <a:pPr>
              <a:lnSpc>
                <a:spcPct val="90000"/>
              </a:lnSpc>
            </a:pPr>
            <a:r>
              <a:rPr lang="en-US" altLang="ja-JP" sz="2000" dirty="0"/>
              <a:t>Note that the result of applying any available operator is equivalent to (physically indistinguishable in the case of crystal symmetry) from the starting configuration (not mathematically equal to!).</a:t>
            </a:r>
          </a:p>
          <a:p>
            <a:pPr>
              <a:lnSpc>
                <a:spcPct val="90000"/>
              </a:lnSpc>
            </a:pPr>
            <a:r>
              <a:rPr lang="en-US" altLang="ja-JP" sz="2000" dirty="0"/>
              <a:t>Also, if you apply a sample symmetry operator, the result is generally physically different from the starting position.  Why?!  Because the sample symmetry is only a </a:t>
            </a:r>
            <a:r>
              <a:rPr lang="en-US" altLang="ja-JP" sz="2000" i="1" dirty="0"/>
              <a:t>statistical symmetry</a:t>
            </a:r>
            <a:r>
              <a:rPr lang="en-US" altLang="ja-JP" sz="2000" dirty="0"/>
              <a:t>, not an exact, physical symmetry</a:t>
            </a:r>
            <a:r>
              <a:rPr lang="en-US" altLang="ja-JP" sz="2000" dirty="0" smtClean="0"/>
              <a:t>.  Two orientations related via a sample symmetry are physically distinct (by contrast to crystal symmetry).</a:t>
            </a:r>
            <a:endParaRPr lang="en-US" altLang="ja-JP" sz="2000" dirty="0"/>
          </a:p>
          <a:p>
            <a:pPr>
              <a:lnSpc>
                <a:spcPct val="90000"/>
              </a:lnSpc>
            </a:pPr>
            <a:r>
              <a:rPr lang="en-US" altLang="ja-JP" sz="2000" dirty="0"/>
              <a:t>Do not confuse this with the standard expression for the transformation of a second rank tensor: </a:t>
            </a:r>
            <a:r>
              <a:rPr lang="en-US" altLang="ja-JP" sz="2000" i="1" dirty="0">
                <a:latin typeface="Cambria"/>
              </a:rPr>
              <a:t>T’ = OTO</a:t>
            </a:r>
            <a:r>
              <a:rPr lang="en-US" altLang="ja-JP" sz="2000" i="1" baseline="30000" dirty="0">
                <a:latin typeface="Cambria"/>
              </a:rPr>
              <a:t>T</a:t>
            </a:r>
          </a:p>
        </p:txBody>
      </p:sp>
      <p:graphicFrame>
        <p:nvGraphicFramePr>
          <p:cNvPr id="94210" name="Object 2"/>
          <p:cNvGraphicFramePr>
            <a:graphicFrameLocks noChangeAspect="1"/>
          </p:cNvGraphicFramePr>
          <p:nvPr/>
        </p:nvGraphicFramePr>
        <p:xfrm>
          <a:off x="457200" y="4516438"/>
          <a:ext cx="8258175" cy="1198562"/>
        </p:xfrm>
        <a:graphic>
          <a:graphicData uri="http://schemas.openxmlformats.org/presentationml/2006/ole">
            <mc:AlternateContent xmlns:mc="http://schemas.openxmlformats.org/markup-compatibility/2006">
              <mc:Choice xmlns:v="urn:schemas-microsoft-com:vml" Requires="v">
                <p:oleObj spid="_x0000_s94242" name="Equation" r:id="rId4" imgW="1574800" imgH="228600" progId="Equation.3">
                  <p:embed/>
                </p:oleObj>
              </mc:Choice>
              <mc:Fallback>
                <p:oleObj name="Equation" r:id="rId4" imgW="1574800" imgH="228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516438"/>
                        <a:ext cx="8258175" cy="1198562"/>
                      </a:xfrm>
                      <a:prstGeom prst="rect">
                        <a:avLst/>
                      </a:prstGeom>
                      <a:solidFill>
                        <a:srgbClr val="FFF6B7"/>
                      </a:solidFill>
                    </p:spPr>
                  </p:pic>
                </p:oleObj>
              </mc:Fallback>
            </mc:AlternateContent>
          </a:graphicData>
        </a:graphic>
      </p:graphicFrame>
      <p:sp>
        <p:nvSpPr>
          <p:cNvPr id="94214" name="Text Box 5"/>
          <p:cNvSpPr txBox="1">
            <a:spLocks noChangeArrowheads="1"/>
          </p:cNvSpPr>
          <p:nvPr/>
        </p:nvSpPr>
        <p:spPr bwMode="auto">
          <a:xfrm>
            <a:off x="746125" y="5754688"/>
            <a:ext cx="7864475" cy="915987"/>
          </a:xfrm>
          <a:prstGeom prst="rect">
            <a:avLst/>
          </a:prstGeom>
          <a:noFill/>
          <a:ln w="9525">
            <a:noFill/>
            <a:miter lim="800000"/>
            <a:headEnd/>
            <a:tailEnd/>
          </a:ln>
        </p:spPr>
        <p:txBody>
          <a:bodyPr>
            <a:prstTxWarp prst="textNoShape">
              <a:avLst/>
            </a:prstTxWarp>
            <a:spAutoFit/>
          </a:bodyPr>
          <a:lstStyle/>
          <a:p>
            <a:r>
              <a:rPr lang="en-US" altLang="ja-JP" sz="1800" dirty="0">
                <a:solidFill>
                  <a:srgbClr val="FF0000"/>
                </a:solidFill>
                <a:latin typeface="Calibri"/>
              </a:rPr>
              <a:t>NB: if one writes an orientation as an </a:t>
            </a:r>
            <a:r>
              <a:rPr lang="en-US" altLang="ja-JP" sz="1800" i="1" dirty="0">
                <a:solidFill>
                  <a:srgbClr val="FF0000"/>
                </a:solidFill>
                <a:latin typeface="Calibri"/>
              </a:rPr>
              <a:t>active rotation</a:t>
            </a:r>
            <a:r>
              <a:rPr lang="en-US" altLang="ja-JP" sz="1800" dirty="0">
                <a:solidFill>
                  <a:srgbClr val="FF0000"/>
                </a:solidFill>
                <a:latin typeface="Calibri"/>
              </a:rPr>
              <a:t> (as in continuum mechanics), then the order of application of symmetry operators is reversed: </a:t>
            </a:r>
            <a:r>
              <a:rPr lang="en-US" altLang="ja-JP" sz="1800" dirty="0" err="1">
                <a:solidFill>
                  <a:srgbClr val="FF0000"/>
                </a:solidFill>
                <a:latin typeface="Calibri"/>
              </a:rPr>
              <a:t>premultiply</a:t>
            </a:r>
            <a:r>
              <a:rPr lang="en-US" altLang="ja-JP" sz="1800" dirty="0">
                <a:solidFill>
                  <a:srgbClr val="FF0000"/>
                </a:solidFill>
                <a:latin typeface="Calibri"/>
              </a:rPr>
              <a:t> by sample, and </a:t>
            </a:r>
            <a:r>
              <a:rPr lang="en-US" altLang="ja-JP" sz="1800" dirty="0" err="1">
                <a:solidFill>
                  <a:srgbClr val="FF0000"/>
                </a:solidFill>
                <a:latin typeface="Calibri"/>
              </a:rPr>
              <a:t>postmultiply</a:t>
            </a:r>
            <a:r>
              <a:rPr lang="en-US" altLang="ja-JP" sz="1800" dirty="0">
                <a:solidFill>
                  <a:srgbClr val="FF0000"/>
                </a:solidFill>
                <a:latin typeface="Calibri"/>
              </a:rPr>
              <a:t> by </a:t>
            </a:r>
            <a:r>
              <a:rPr lang="en-US" altLang="ja-JP" sz="1800" dirty="0" smtClean="0">
                <a:solidFill>
                  <a:srgbClr val="FF0000"/>
                </a:solidFill>
                <a:latin typeface="Calibri"/>
              </a:rPr>
              <a:t>crystal symmetry!</a:t>
            </a:r>
            <a:endParaRPr lang="en-US" altLang="ja-JP" sz="1800" dirty="0">
              <a:solidFill>
                <a:srgbClr val="FF0000"/>
              </a:solidFill>
              <a:latin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5"/>
          <p:cNvSpPr>
            <a:spLocks noGrp="1"/>
          </p:cNvSpPr>
          <p:nvPr>
            <p:ph type="sldNum" sz="quarter" idx="12"/>
          </p:nvPr>
        </p:nvSpPr>
        <p:spPr>
          <a:noFill/>
        </p:spPr>
        <p:txBody>
          <a:bodyPr/>
          <a:lstStyle/>
          <a:p>
            <a:fld id="{2368BC17-1E0E-EC4E-912C-9A031FF3A3BA}" type="slidenum">
              <a:rPr lang="en-US" altLang="ja-JP" smtClean="0"/>
              <a:pPr/>
              <a:t>57</a:t>
            </a:fld>
            <a:endParaRPr lang="en-US" altLang="ja-JP" smtClean="0"/>
          </a:p>
        </p:txBody>
      </p:sp>
      <p:sp>
        <p:nvSpPr>
          <p:cNvPr id="121858" name="Rectangle 2"/>
          <p:cNvSpPr>
            <a:spLocks noGrp="1" noChangeArrowheads="1"/>
          </p:cNvSpPr>
          <p:nvPr>
            <p:ph type="title"/>
          </p:nvPr>
        </p:nvSpPr>
        <p:spPr>
          <a:xfrm>
            <a:off x="685800" y="76200"/>
            <a:ext cx="7772400" cy="990600"/>
          </a:xfrm>
        </p:spPr>
        <p:txBody>
          <a:bodyPr/>
          <a:lstStyle/>
          <a:p>
            <a:pPr>
              <a:defRPr/>
            </a:pPr>
            <a:r>
              <a:rPr lang="en-US">
                <a:ea typeface="+mj-ea"/>
                <a:cs typeface="+mj-cs"/>
              </a:rPr>
              <a:t>Symmetry: How-to</a:t>
            </a:r>
          </a:p>
        </p:txBody>
      </p:sp>
      <p:sp>
        <p:nvSpPr>
          <p:cNvPr id="102404" name="Rectangle 3"/>
          <p:cNvSpPr>
            <a:spLocks noGrp="1" noChangeArrowheads="1"/>
          </p:cNvSpPr>
          <p:nvPr>
            <p:ph type="body" idx="1"/>
          </p:nvPr>
        </p:nvSpPr>
        <p:spPr>
          <a:xfrm>
            <a:off x="685800" y="1066800"/>
            <a:ext cx="7772400" cy="5334000"/>
          </a:xfrm>
        </p:spPr>
        <p:txBody>
          <a:bodyPr/>
          <a:lstStyle/>
          <a:p>
            <a:pPr>
              <a:lnSpc>
                <a:spcPct val="90000"/>
              </a:lnSpc>
            </a:pPr>
            <a:r>
              <a:rPr lang="en-US" altLang="ja-JP" sz="1800" dirty="0"/>
              <a:t>How to find all the symmetrically equivalent points?</a:t>
            </a:r>
          </a:p>
          <a:p>
            <a:pPr>
              <a:lnSpc>
                <a:spcPct val="90000"/>
              </a:lnSpc>
            </a:pPr>
            <a:r>
              <a:rPr lang="en-US" altLang="ja-JP" sz="1800" dirty="0"/>
              <a:t>Convert the component of interest to matrix notation.</a:t>
            </a:r>
          </a:p>
          <a:p>
            <a:pPr>
              <a:lnSpc>
                <a:spcPct val="90000"/>
              </a:lnSpc>
            </a:pPr>
            <a:r>
              <a:rPr lang="en-US" altLang="ja-JP" sz="1800" dirty="0"/>
              <a:t>Make a list of all the symmetry operators in matrix form (24 for cubic crystal symmetry or 12 for hexagonal crystal symmetry, and 4 for orthorhombic sample symmetry).  This is the same list of operators shown as 3x3 matrices in the Table quoted from the Kocks book, slide 35 in this set.</a:t>
            </a:r>
          </a:p>
          <a:p>
            <a:pPr>
              <a:lnSpc>
                <a:spcPct val="90000"/>
              </a:lnSpc>
            </a:pPr>
            <a:r>
              <a:rPr lang="en-US" altLang="ja-JP" sz="1800" dirty="0"/>
              <a:t>Crystal symmetry: identity (1), plus 90/180/270° about &lt;100&gt; (9), plus 180° about &lt;110&gt; (6), plus 120/240° about &lt;111&gt; (8).</a:t>
            </a:r>
          </a:p>
          <a:p>
            <a:pPr>
              <a:lnSpc>
                <a:spcPct val="90000"/>
              </a:lnSpc>
            </a:pPr>
            <a:r>
              <a:rPr lang="en-US" altLang="ja-JP" sz="1800" dirty="0"/>
              <a:t>Sample symmetry: identity, plus 180° about RD/TD/ND (4).</a:t>
            </a:r>
          </a:p>
          <a:p>
            <a:pPr>
              <a:lnSpc>
                <a:spcPct val="90000"/>
              </a:lnSpc>
            </a:pPr>
            <a:r>
              <a:rPr lang="en-US" altLang="ja-JP" sz="1800" dirty="0"/>
              <a:t>Loop through each symmetry operator in turn, with separate loops for sample and crystal symmetry.</a:t>
            </a:r>
          </a:p>
          <a:p>
            <a:pPr>
              <a:lnSpc>
                <a:spcPct val="90000"/>
              </a:lnSpc>
            </a:pPr>
            <a:r>
              <a:rPr lang="en-US" altLang="ja-JP" sz="1800" dirty="0"/>
              <a:t>For each result, convert the matrix to Euler angles</a:t>
            </a:r>
            <a:r>
              <a:rPr lang="en-US" altLang="ja-JP" sz="1800" dirty="0" smtClean="0"/>
              <a:t>.</a:t>
            </a:r>
          </a:p>
          <a:p>
            <a:pPr>
              <a:lnSpc>
                <a:spcPct val="90000"/>
              </a:lnSpc>
            </a:pPr>
            <a:r>
              <a:rPr lang="en-US" altLang="ja-JP" sz="1800" dirty="0" smtClean="0"/>
              <a:t>How can you be sure that you have applied the operators correctly?  Answer: make a pole figure of the set of symmetrically related orientations.  Crystal symmetry related points must plot on top of one another  whereas sample symmetry related points give rise to (in general) multiple sets of points, related by the sample symmetry that should be evident in the pole figure.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altLang="ja-JP" sz="4000" dirty="0" smtClean="0"/>
              <a:t>Crystal Symmetry Correctly Applied</a:t>
            </a:r>
            <a:endParaRPr lang="ja-JP" altLang="en-US" sz="4000" dirty="0"/>
          </a:p>
        </p:txBody>
      </p:sp>
      <p:sp>
        <p:nvSpPr>
          <p:cNvPr id="3" name="Content Placeholder 2"/>
          <p:cNvSpPr>
            <a:spLocks noGrp="1"/>
          </p:cNvSpPr>
          <p:nvPr>
            <p:ph idx="1"/>
          </p:nvPr>
        </p:nvSpPr>
        <p:spPr>
          <a:xfrm>
            <a:off x="685800" y="1295400"/>
            <a:ext cx="7772400" cy="2362200"/>
          </a:xfrm>
        </p:spPr>
        <p:txBody>
          <a:bodyPr/>
          <a:lstStyle/>
          <a:p>
            <a:r>
              <a:rPr lang="en-US" altLang="ja-JP" sz="2400" dirty="0" smtClean="0"/>
              <a:t>If you start with the Goss orientation and apply crystal symmetry by left-multiplying, you should obtain pole figures like this.  The application of crystal symmetry did </a:t>
            </a:r>
            <a:r>
              <a:rPr lang="en-US" altLang="ja-JP" sz="2400" i="1" dirty="0" smtClean="0"/>
              <a:t>not</a:t>
            </a:r>
            <a:r>
              <a:rPr lang="en-US" altLang="ja-JP" sz="2400" dirty="0" smtClean="0"/>
              <a:t> produce any new orientations as far as the pole figure is concerned.  Note that </a:t>
            </a:r>
            <a:r>
              <a:rPr lang="en-US" altLang="ja-JP" sz="2400" dirty="0" err="1" smtClean="0"/>
              <a:t>x</a:t>
            </a:r>
            <a:r>
              <a:rPr lang="en-US" altLang="ja-JP" sz="2400" dirty="0" smtClean="0"/>
              <a:t> (//RD) points right in this example.</a:t>
            </a:r>
            <a:endParaRPr lang="ja-JP" altLang="en-US" sz="2400" dirty="0"/>
          </a:p>
        </p:txBody>
      </p:sp>
      <p:sp>
        <p:nvSpPr>
          <p:cNvPr id="4" name="Slide Number Placeholder 3"/>
          <p:cNvSpPr>
            <a:spLocks noGrp="1"/>
          </p:cNvSpPr>
          <p:nvPr>
            <p:ph type="sldNum" sz="quarter" idx="12"/>
          </p:nvPr>
        </p:nvSpPr>
        <p:spPr/>
        <p:txBody>
          <a:bodyPr/>
          <a:lstStyle/>
          <a:p>
            <a:pPr>
              <a:defRPr/>
            </a:pPr>
            <a:fld id="{0C9445C5-25A5-C546-9751-0F76CE617390}" type="slidenum">
              <a:rPr lang="en-US" smtClean="0"/>
              <a:pPr>
                <a:defRPr/>
              </a:pPr>
              <a:t>58</a:t>
            </a:fld>
            <a:endParaRPr lang="en-US"/>
          </a:p>
        </p:txBody>
      </p:sp>
      <p:pic>
        <p:nvPicPr>
          <p:cNvPr id="5" name="Picture 4"/>
          <p:cNvPicPr>
            <a:picLocks noChangeAspect="1" noChangeArrowheads="1"/>
          </p:cNvPicPr>
          <p:nvPr/>
        </p:nvPicPr>
        <p:blipFill>
          <a:blip r:embed="rId2"/>
          <a:srcRect/>
          <a:stretch>
            <a:fillRect/>
          </a:stretch>
        </p:blipFill>
        <p:spPr bwMode="auto">
          <a:xfrm>
            <a:off x="1905000" y="3657600"/>
            <a:ext cx="5465248" cy="2590800"/>
          </a:xfrm>
          <a:prstGeom prst="rect">
            <a:avLst/>
          </a:prstGeom>
          <a:noFill/>
          <a:ln w="9525">
            <a:noFill/>
            <a:miter lim="800000"/>
            <a:headEnd/>
            <a:tailEnd/>
          </a:ln>
        </p:spPr>
      </p:pic>
      <p:sp>
        <p:nvSpPr>
          <p:cNvPr id="6" name="TextBox 5"/>
          <p:cNvSpPr txBox="1"/>
          <p:nvPr/>
        </p:nvSpPr>
        <p:spPr>
          <a:xfrm>
            <a:off x="304800" y="6381690"/>
            <a:ext cx="3837882" cy="400110"/>
          </a:xfrm>
          <a:prstGeom prst="rect">
            <a:avLst/>
          </a:prstGeom>
          <a:noFill/>
        </p:spPr>
        <p:txBody>
          <a:bodyPr wrap="none" rtlCol="0">
            <a:spAutoFit/>
          </a:bodyPr>
          <a:lstStyle/>
          <a:p>
            <a:r>
              <a:rPr kumimoji="1" lang="en-US" altLang="ja-JP" sz="2000" i="1" dirty="0" smtClean="0">
                <a:latin typeface="Cambria"/>
              </a:rPr>
              <a:t>Plots courtesy of </a:t>
            </a:r>
            <a:r>
              <a:rPr kumimoji="1" lang="en-US" altLang="ja-JP" sz="2000" i="1" dirty="0" err="1" smtClean="0">
                <a:latin typeface="Cambria"/>
              </a:rPr>
              <a:t>Vahid</a:t>
            </a:r>
            <a:r>
              <a:rPr kumimoji="1" lang="en-US" altLang="ja-JP" sz="2000" i="1" dirty="0" smtClean="0">
                <a:latin typeface="Cambria"/>
              </a:rPr>
              <a:t> </a:t>
            </a:r>
            <a:r>
              <a:rPr kumimoji="1" lang="en-US" altLang="ja-JP" sz="2000" i="1" dirty="0" err="1" smtClean="0">
                <a:latin typeface="Cambria"/>
              </a:rPr>
              <a:t>Tari</a:t>
            </a:r>
            <a:r>
              <a:rPr kumimoji="1" lang="en-US" altLang="ja-JP" sz="2000" i="1" dirty="0" smtClean="0">
                <a:latin typeface="Cambria"/>
              </a:rPr>
              <a:t>, 2011</a:t>
            </a:r>
            <a:endParaRPr kumimoji="1" lang="ja-JP" altLang="en-US" sz="2000" i="1" dirty="0">
              <a:latin typeface="Cambri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762000"/>
          </a:xfrm>
        </p:spPr>
        <p:txBody>
          <a:bodyPr/>
          <a:lstStyle/>
          <a:p>
            <a:r>
              <a:rPr lang="en-US" altLang="ja-JP" sz="4000" dirty="0" smtClean="0"/>
              <a:t>Crystal Symmetry </a:t>
            </a:r>
            <a:r>
              <a:rPr lang="en-US" altLang="ja-JP" sz="4000" dirty="0" smtClean="0">
                <a:solidFill>
                  <a:srgbClr val="FF0000"/>
                </a:solidFill>
              </a:rPr>
              <a:t>Incorrectly </a:t>
            </a:r>
            <a:r>
              <a:rPr lang="en-US" altLang="ja-JP" sz="4000" dirty="0" smtClean="0"/>
              <a:t>Applied</a:t>
            </a:r>
            <a:endParaRPr lang="ja-JP" altLang="en-US" sz="4000" dirty="0"/>
          </a:p>
        </p:txBody>
      </p:sp>
      <p:sp>
        <p:nvSpPr>
          <p:cNvPr id="3" name="Content Placeholder 2"/>
          <p:cNvSpPr>
            <a:spLocks noGrp="1"/>
          </p:cNvSpPr>
          <p:nvPr>
            <p:ph idx="1"/>
          </p:nvPr>
        </p:nvSpPr>
        <p:spPr>
          <a:xfrm>
            <a:off x="685800" y="1066800"/>
            <a:ext cx="7772400" cy="2514600"/>
          </a:xfrm>
        </p:spPr>
        <p:txBody>
          <a:bodyPr/>
          <a:lstStyle/>
          <a:p>
            <a:r>
              <a:rPr lang="en-US" altLang="ja-JP" sz="2400" dirty="0" smtClean="0"/>
              <a:t>If you start with the Goss orientation and apply crystal symmetry by right-multiplying, you should obtain pole figures like this.  The application of crystal symmetry </a:t>
            </a:r>
            <a:r>
              <a:rPr lang="en-US" altLang="ja-JP" sz="2400" i="1" dirty="0" smtClean="0"/>
              <a:t>does </a:t>
            </a:r>
            <a:r>
              <a:rPr lang="en-US" altLang="ja-JP" sz="2400" dirty="0" smtClean="0"/>
              <a:t>produce new orientations in the pole figures but this </a:t>
            </a:r>
            <a:r>
              <a:rPr lang="en-US" altLang="ja-JP" sz="2400" i="1" dirty="0" smtClean="0">
                <a:solidFill>
                  <a:srgbClr val="FF0000"/>
                </a:solidFill>
              </a:rPr>
              <a:t>incorrect</a:t>
            </a:r>
            <a:r>
              <a:rPr lang="en-US" altLang="ja-JP" sz="2400" dirty="0" smtClean="0"/>
              <a:t>.  The result of applying crystal symmetry must be indistinguishable from the initial state.  Note that </a:t>
            </a:r>
            <a:r>
              <a:rPr lang="en-US" altLang="ja-JP" sz="2400" dirty="0" err="1" smtClean="0"/>
              <a:t>x</a:t>
            </a:r>
            <a:r>
              <a:rPr lang="en-US" altLang="ja-JP" sz="2400" dirty="0" smtClean="0"/>
              <a:t> points right in this example.</a:t>
            </a:r>
            <a:endParaRPr lang="ja-JP" altLang="en-US" sz="2400" dirty="0" smtClean="0"/>
          </a:p>
        </p:txBody>
      </p:sp>
      <p:sp>
        <p:nvSpPr>
          <p:cNvPr id="4" name="Slide Number Placeholder 3"/>
          <p:cNvSpPr>
            <a:spLocks noGrp="1"/>
          </p:cNvSpPr>
          <p:nvPr>
            <p:ph type="sldNum" sz="quarter" idx="12"/>
          </p:nvPr>
        </p:nvSpPr>
        <p:spPr/>
        <p:txBody>
          <a:bodyPr/>
          <a:lstStyle/>
          <a:p>
            <a:pPr>
              <a:defRPr/>
            </a:pPr>
            <a:fld id="{0C9445C5-25A5-C546-9751-0F76CE617390}" type="slidenum">
              <a:rPr lang="en-US" smtClean="0"/>
              <a:pPr>
                <a:defRPr/>
              </a:pPr>
              <a:t>59</a:t>
            </a:fld>
            <a:endParaRPr lang="en-US"/>
          </a:p>
        </p:txBody>
      </p:sp>
      <p:pic>
        <p:nvPicPr>
          <p:cNvPr id="5" name="Picture 3"/>
          <p:cNvPicPr>
            <a:picLocks noChangeAspect="1" noChangeArrowheads="1"/>
          </p:cNvPicPr>
          <p:nvPr/>
        </p:nvPicPr>
        <p:blipFill>
          <a:blip r:embed="rId2"/>
          <a:srcRect/>
          <a:stretch>
            <a:fillRect/>
          </a:stretch>
        </p:blipFill>
        <p:spPr bwMode="auto">
          <a:xfrm>
            <a:off x="2057399" y="3733800"/>
            <a:ext cx="5274128" cy="2590800"/>
          </a:xfrm>
          <a:prstGeom prst="rect">
            <a:avLst/>
          </a:prstGeom>
          <a:noFill/>
          <a:ln w="9525">
            <a:noFill/>
            <a:miter lim="800000"/>
            <a:headEnd/>
            <a:tailEnd/>
          </a:ln>
        </p:spPr>
      </p:pic>
      <p:sp>
        <p:nvSpPr>
          <p:cNvPr id="6" name="TextBox 5"/>
          <p:cNvSpPr txBox="1"/>
          <p:nvPr/>
        </p:nvSpPr>
        <p:spPr>
          <a:xfrm>
            <a:off x="304800" y="6381690"/>
            <a:ext cx="3837882" cy="400110"/>
          </a:xfrm>
          <a:prstGeom prst="rect">
            <a:avLst/>
          </a:prstGeom>
          <a:noFill/>
        </p:spPr>
        <p:txBody>
          <a:bodyPr wrap="none" rtlCol="0">
            <a:spAutoFit/>
          </a:bodyPr>
          <a:lstStyle/>
          <a:p>
            <a:r>
              <a:rPr kumimoji="1" lang="en-US" altLang="ja-JP" sz="2000" i="1" dirty="0" smtClean="0">
                <a:latin typeface="Cambria"/>
              </a:rPr>
              <a:t>Plots courtesy of </a:t>
            </a:r>
            <a:r>
              <a:rPr kumimoji="1" lang="en-US" altLang="ja-JP" sz="2000" i="1" dirty="0" err="1" smtClean="0">
                <a:latin typeface="Cambria"/>
              </a:rPr>
              <a:t>Vahid</a:t>
            </a:r>
            <a:r>
              <a:rPr kumimoji="1" lang="en-US" altLang="ja-JP" sz="2000" i="1" dirty="0" smtClean="0">
                <a:latin typeface="Cambria"/>
              </a:rPr>
              <a:t> </a:t>
            </a:r>
            <a:r>
              <a:rPr kumimoji="1" lang="en-US" altLang="ja-JP" sz="2000" i="1" dirty="0" err="1" smtClean="0">
                <a:latin typeface="Cambria"/>
              </a:rPr>
              <a:t>Tari</a:t>
            </a:r>
            <a:r>
              <a:rPr kumimoji="1" lang="en-US" altLang="ja-JP" sz="2000" i="1" dirty="0" smtClean="0">
                <a:latin typeface="Cambria"/>
              </a:rPr>
              <a:t>, 2011</a:t>
            </a:r>
            <a:endParaRPr kumimoji="1" lang="ja-JP" altLang="en-US" sz="2000" i="1" dirty="0">
              <a:latin typeface="Cambri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067800" cy="762000"/>
          </a:xfrm>
        </p:spPr>
        <p:txBody>
          <a:bodyPr/>
          <a:lstStyle/>
          <a:p>
            <a:r>
              <a:rPr lang="en-US" sz="3600" dirty="0" smtClean="0">
                <a:solidFill>
                  <a:srgbClr val="FF0000"/>
                </a:solidFill>
              </a:rPr>
              <a:t>Part 1: Miller indices ↔︎Matrix↔︎Euler angles</a:t>
            </a:r>
            <a:endParaRPr lang="en-US" sz="3600" dirty="0">
              <a:solidFill>
                <a:srgbClr val="FF0000"/>
              </a:solidFill>
            </a:endParaRPr>
          </a:p>
        </p:txBody>
      </p:sp>
      <p:sp>
        <p:nvSpPr>
          <p:cNvPr id="3" name="Content Placeholder 2"/>
          <p:cNvSpPr>
            <a:spLocks noGrp="1"/>
          </p:cNvSpPr>
          <p:nvPr>
            <p:ph idx="1"/>
          </p:nvPr>
        </p:nvSpPr>
        <p:spPr/>
        <p:txBody>
          <a:bodyPr/>
          <a:lstStyle/>
          <a:p>
            <a:r>
              <a:rPr lang="en-US" dirty="0" smtClean="0"/>
              <a:t>In this section, we find out how to convert from one representation of orientation (texture component) to another.</a:t>
            </a:r>
            <a:endParaRPr lang="en-US" dirty="0"/>
          </a:p>
        </p:txBody>
      </p:sp>
      <p:sp>
        <p:nvSpPr>
          <p:cNvPr id="4" name="Slide Number Placeholder 3"/>
          <p:cNvSpPr>
            <a:spLocks noGrp="1"/>
          </p:cNvSpPr>
          <p:nvPr>
            <p:ph type="sldNum" sz="quarter" idx="12"/>
          </p:nvPr>
        </p:nvSpPr>
        <p:spPr/>
        <p:txBody>
          <a:bodyPr/>
          <a:lstStyle/>
          <a:p>
            <a:pPr>
              <a:defRPr/>
            </a:pPr>
            <a:fld id="{0C9445C5-25A5-C546-9751-0F76CE617390}" type="slidenum">
              <a:rPr lang="en-US" smtClean="0"/>
              <a:pPr>
                <a:defRPr/>
              </a:pPr>
              <a:t>6</a:t>
            </a:fld>
            <a:endParaRPr lang="en-US"/>
          </a:p>
        </p:txBody>
      </p:sp>
    </p:spTree>
    <p:extLst>
      <p:ext uri="{BB962C8B-B14F-4D97-AF65-F5344CB8AC3E}">
        <p14:creationId xmlns:p14="http://schemas.microsoft.com/office/powerpoint/2010/main" val="16464648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762000"/>
          </a:xfrm>
        </p:spPr>
        <p:txBody>
          <a:bodyPr/>
          <a:lstStyle/>
          <a:p>
            <a:r>
              <a:rPr kumimoji="1" lang="en-US" altLang="ja-JP" dirty="0" smtClean="0"/>
              <a:t>Texture Component Variants</a:t>
            </a:r>
            <a:endParaRPr kumimoji="1" lang="ja-JP" altLang="en-US" dirty="0"/>
          </a:p>
        </p:txBody>
      </p:sp>
      <p:sp>
        <p:nvSpPr>
          <p:cNvPr id="3" name="Content Placeholder 2"/>
          <p:cNvSpPr>
            <a:spLocks noGrp="1"/>
          </p:cNvSpPr>
          <p:nvPr>
            <p:ph idx="1"/>
          </p:nvPr>
        </p:nvSpPr>
        <p:spPr>
          <a:xfrm>
            <a:off x="152400" y="1130300"/>
            <a:ext cx="8686800" cy="4267200"/>
          </a:xfrm>
        </p:spPr>
        <p:txBody>
          <a:bodyPr/>
          <a:lstStyle/>
          <a:p>
            <a:r>
              <a:rPr lang="en-US" altLang="ja-JP" sz="2000" dirty="0" smtClean="0"/>
              <a:t>Variants </a:t>
            </a:r>
            <a:r>
              <a:rPr lang="en-US" altLang="ja-JP" sz="2000" dirty="0"/>
              <a:t>of a given texture component share Miller indices that are the same except for whatever variations are allowed by crystal symmetry.  This results in orientations that are usually, but not invariably, different i.e. have finite misorientations between them</a:t>
            </a:r>
            <a:r>
              <a:rPr lang="en-US" altLang="ja-JP" sz="2000" dirty="0" smtClean="0"/>
              <a:t>.</a:t>
            </a:r>
          </a:p>
          <a:p>
            <a:r>
              <a:rPr lang="en-US" altLang="ja-JP" sz="2000" dirty="0" smtClean="0"/>
              <a:t>To obtain a set of variants, one applies the appropriate set of sample symmetry operators to a single orientation that defines the component, e.g. from a pair of Miller indices for </a:t>
            </a:r>
            <a:r>
              <a:rPr lang="en-US" altLang="ja-JP" sz="2000" dirty="0" err="1" smtClean="0"/>
              <a:t>hkl</a:t>
            </a:r>
            <a:r>
              <a:rPr lang="en-US" altLang="ja-JP" sz="2000" dirty="0" smtClean="0"/>
              <a:t>//ND, </a:t>
            </a:r>
            <a:r>
              <a:rPr lang="en-US" altLang="ja-JP" sz="2000" dirty="0" err="1" smtClean="0"/>
              <a:t>uvw</a:t>
            </a:r>
            <a:r>
              <a:rPr lang="en-US" altLang="ja-JP" sz="2000" dirty="0" smtClean="0"/>
              <a:t>//RD.  For orthorhombic sample symmetry, for example, {</a:t>
            </a:r>
            <a:r>
              <a:rPr lang="en-US" altLang="ja-JP" sz="2000" dirty="0" err="1" smtClean="0"/>
              <a:t>O</a:t>
            </a:r>
            <a:r>
              <a:rPr lang="en-US" altLang="ja-JP" sz="2000" baseline="-25000" dirty="0" err="1" smtClean="0"/>
              <a:t>sample</a:t>
            </a:r>
            <a:r>
              <a:rPr lang="en-US" altLang="ja-JP" sz="2000" dirty="0" smtClean="0"/>
              <a:t>} = O(222) which has four operators, so there are a maximum of four variants.</a:t>
            </a:r>
          </a:p>
          <a:p>
            <a:r>
              <a:rPr lang="en-US" altLang="ja-JP" sz="2000" dirty="0" smtClean="0"/>
              <a:t>As a consequence of the way that each component aligns with the sample symmetry operators, the cube and Goss components have only one variant, the copper and brass have two, whereas the S component has all </a:t>
            </a:r>
            <a:r>
              <a:rPr lang="en-US" altLang="ja-JP" sz="2000" smtClean="0"/>
              <a:t>four variants.</a:t>
            </a:r>
            <a:endParaRPr lang="en-US" altLang="ja-JP" sz="2000" dirty="0"/>
          </a:p>
        </p:txBody>
      </p:sp>
      <p:sp>
        <p:nvSpPr>
          <p:cNvPr id="4" name="Slide Number Placeholder 3"/>
          <p:cNvSpPr>
            <a:spLocks noGrp="1"/>
          </p:cNvSpPr>
          <p:nvPr>
            <p:ph type="sldNum" sz="quarter" idx="12"/>
          </p:nvPr>
        </p:nvSpPr>
        <p:spPr/>
        <p:txBody>
          <a:bodyPr/>
          <a:lstStyle/>
          <a:p>
            <a:pPr>
              <a:defRPr/>
            </a:pPr>
            <a:fld id="{0C9445C5-25A5-C546-9751-0F76CE617390}" type="slidenum">
              <a:rPr lang="en-US" smtClean="0"/>
              <a:pPr>
                <a:defRPr/>
              </a:pPr>
              <a:t>60</a:t>
            </a:fld>
            <a:endParaRPr lang="en-US"/>
          </a:p>
        </p:txBody>
      </p:sp>
      <p:graphicFrame>
        <p:nvGraphicFramePr>
          <p:cNvPr id="5" name="Object 2"/>
          <p:cNvGraphicFramePr>
            <a:graphicFrameLocks noChangeAspect="1"/>
          </p:cNvGraphicFramePr>
          <p:nvPr>
            <p:extLst>
              <p:ext uri="{D42A27DB-BD31-4B8C-83A1-F6EECF244321}">
                <p14:modId xmlns:p14="http://schemas.microsoft.com/office/powerpoint/2010/main" val="64366248"/>
              </p:ext>
            </p:extLst>
          </p:nvPr>
        </p:nvGraphicFramePr>
        <p:xfrm>
          <a:off x="1527175" y="5438719"/>
          <a:ext cx="6092825" cy="1266881"/>
        </p:xfrm>
        <a:graphic>
          <a:graphicData uri="http://schemas.openxmlformats.org/presentationml/2006/ole">
            <mc:AlternateContent xmlns:mc="http://schemas.openxmlformats.org/markup-compatibility/2006">
              <mc:Choice xmlns:v="urn:schemas-microsoft-com:vml" Requires="v">
                <p:oleObj spid="_x0000_s139281" name="Equation" r:id="rId3" imgW="1282700" imgH="266700" progId="Equation.3">
                  <p:embed/>
                </p:oleObj>
              </mc:Choice>
              <mc:Fallback>
                <p:oleObj name="Equation" r:id="rId3" imgW="1282700" imgH="266700" progId="Equation.3">
                  <p:embed/>
                  <p:pic>
                    <p:nvPicPr>
                      <p:cNvPr id="0" name=""/>
                      <p:cNvPicPr>
                        <a:picLocks noChangeAspect="1" noChangeArrowheads="1"/>
                      </p:cNvPicPr>
                      <p:nvPr/>
                    </p:nvPicPr>
                    <p:blipFill>
                      <a:blip r:embed="rId4"/>
                      <a:srcRect/>
                      <a:stretch>
                        <a:fillRect/>
                      </a:stretch>
                    </p:blipFill>
                    <p:spPr bwMode="auto">
                      <a:xfrm>
                        <a:off x="1527175" y="5438719"/>
                        <a:ext cx="6092825" cy="1266881"/>
                      </a:xfrm>
                      <a:prstGeom prst="rect">
                        <a:avLst/>
                      </a:prstGeom>
                      <a:solidFill>
                        <a:srgbClr val="FFF6B7"/>
                      </a:solidFill>
                    </p:spPr>
                  </p:pic>
                </p:oleObj>
              </mc:Fallback>
            </mc:AlternateContent>
          </a:graphicData>
        </a:graphic>
      </p:graphicFrame>
    </p:spTree>
    <p:extLst>
      <p:ext uri="{BB962C8B-B14F-4D97-AF65-F5344CB8AC3E}">
        <p14:creationId xmlns:p14="http://schemas.microsoft.com/office/powerpoint/2010/main" val="99791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5"/>
          <p:cNvSpPr>
            <a:spLocks noGrp="1"/>
          </p:cNvSpPr>
          <p:nvPr>
            <p:ph type="sldNum" sz="quarter" idx="12"/>
          </p:nvPr>
        </p:nvSpPr>
        <p:spPr>
          <a:noFill/>
        </p:spPr>
        <p:txBody>
          <a:bodyPr/>
          <a:lstStyle/>
          <a:p>
            <a:fld id="{7F21AA2E-D77B-3A40-AC43-0760E96B135E}" type="slidenum">
              <a:rPr lang="en-US" altLang="ja-JP" smtClean="0"/>
              <a:pPr/>
              <a:t>61</a:t>
            </a:fld>
            <a:endParaRPr lang="en-US" altLang="ja-JP" smtClean="0"/>
          </a:p>
        </p:txBody>
      </p:sp>
      <p:sp>
        <p:nvSpPr>
          <p:cNvPr id="146434" name="Rectangle 2"/>
          <p:cNvSpPr>
            <a:spLocks noGrp="1" noChangeArrowheads="1"/>
          </p:cNvSpPr>
          <p:nvPr>
            <p:ph type="title"/>
          </p:nvPr>
        </p:nvSpPr>
        <p:spPr>
          <a:xfrm>
            <a:off x="685800" y="152400"/>
            <a:ext cx="7772400" cy="762000"/>
          </a:xfrm>
        </p:spPr>
        <p:txBody>
          <a:bodyPr/>
          <a:lstStyle/>
          <a:p>
            <a:pPr>
              <a:defRPr/>
            </a:pPr>
            <a:r>
              <a:rPr lang="en-US">
                <a:ea typeface="+mj-ea"/>
                <a:cs typeface="+mj-cs"/>
              </a:rPr>
              <a:t>Summary</a:t>
            </a:r>
          </a:p>
        </p:txBody>
      </p:sp>
      <p:sp>
        <p:nvSpPr>
          <p:cNvPr id="107524" name="Rectangle 3"/>
          <p:cNvSpPr>
            <a:spLocks noGrp="1" noChangeArrowheads="1"/>
          </p:cNvSpPr>
          <p:nvPr>
            <p:ph type="body" idx="1"/>
          </p:nvPr>
        </p:nvSpPr>
        <p:spPr>
          <a:xfrm>
            <a:off x="685800" y="1066800"/>
            <a:ext cx="7924800" cy="5181600"/>
          </a:xfrm>
        </p:spPr>
        <p:txBody>
          <a:bodyPr/>
          <a:lstStyle/>
          <a:p>
            <a:pPr>
              <a:lnSpc>
                <a:spcPct val="90000"/>
              </a:lnSpc>
            </a:pPr>
            <a:r>
              <a:rPr lang="en-US" altLang="ja-JP" sz="2800"/>
              <a:t>Symmetry operators have been explained in terms of rotation matrices, with examples of how to construct them from the axis-angle descriptions.</a:t>
            </a:r>
          </a:p>
          <a:p>
            <a:pPr>
              <a:lnSpc>
                <a:spcPct val="90000"/>
              </a:lnSpc>
            </a:pPr>
            <a:r>
              <a:rPr lang="en-US" altLang="ja-JP" sz="2800"/>
              <a:t>The effect of symmetry on the range of Euler angles needed, and the shape of the plotting region.</a:t>
            </a:r>
          </a:p>
          <a:p>
            <a:pPr>
              <a:lnSpc>
                <a:spcPct val="90000"/>
              </a:lnSpc>
            </a:pPr>
            <a:r>
              <a:rPr lang="en-US" altLang="ja-JP" sz="2800"/>
              <a:t>The particular effect of symmetry on certain named texture components found in rolled fcc metals has been described.</a:t>
            </a:r>
          </a:p>
          <a:p>
            <a:pPr>
              <a:lnSpc>
                <a:spcPct val="90000"/>
              </a:lnSpc>
            </a:pPr>
            <a:r>
              <a:rPr lang="en-US" altLang="ja-JP" sz="2800"/>
              <a:t>In later lectures, we will see how to perform the same operations but with or on Rodrigues vectors and quaternions.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2"/>
          </p:nvPr>
        </p:nvSpPr>
        <p:spPr>
          <a:noFill/>
        </p:spPr>
        <p:txBody>
          <a:bodyPr/>
          <a:lstStyle/>
          <a:p>
            <a:fld id="{0A8F3774-0AC1-6A40-8F82-28CC06458706}" type="slidenum">
              <a:rPr lang="en-US" altLang="ja-JP" smtClean="0"/>
              <a:pPr/>
              <a:t>62</a:t>
            </a:fld>
            <a:endParaRPr lang="en-US" altLang="ja-JP" smtClean="0"/>
          </a:p>
        </p:txBody>
      </p:sp>
      <p:sp>
        <p:nvSpPr>
          <p:cNvPr id="147458" name="Rectangle 2"/>
          <p:cNvSpPr>
            <a:spLocks noGrp="1" noChangeArrowheads="1"/>
          </p:cNvSpPr>
          <p:nvPr>
            <p:ph type="title"/>
          </p:nvPr>
        </p:nvSpPr>
        <p:spPr/>
        <p:txBody>
          <a:bodyPr/>
          <a:lstStyle/>
          <a:p>
            <a:pPr>
              <a:defRPr/>
            </a:pPr>
            <a:r>
              <a:rPr lang="en-US">
                <a:ea typeface="+mj-ea"/>
                <a:cs typeface="+mj-cs"/>
              </a:rPr>
              <a:t>Supplemental Slides</a:t>
            </a:r>
          </a:p>
        </p:txBody>
      </p:sp>
      <p:sp>
        <p:nvSpPr>
          <p:cNvPr id="108548" name="Rectangle 3"/>
          <p:cNvSpPr>
            <a:spLocks noGrp="1" noChangeArrowheads="1"/>
          </p:cNvSpPr>
          <p:nvPr>
            <p:ph type="body" idx="1"/>
          </p:nvPr>
        </p:nvSpPr>
        <p:spPr/>
        <p:txBody>
          <a:bodyPr/>
          <a:lstStyle/>
          <a:p>
            <a:r>
              <a:rPr lang="en-US" altLang="ja-JP" sz="2800"/>
              <a:t>The following slides provide:</a:t>
            </a:r>
          </a:p>
          <a:p>
            <a:r>
              <a:rPr lang="en-US" altLang="ja-JP" sz="2800"/>
              <a:t>Details of the range of Euler angles, and the shape of the plotting space required for CODs (crystallite orientation distributions) or SODs (sample orientation distributions) as a function of the crystal symmetry;</a:t>
            </a:r>
          </a:p>
          <a:p>
            <a:r>
              <a:rPr lang="en-US" altLang="ja-JP" sz="2800"/>
              <a:t>Additional information about the details of how symmetry elements relate different locations in Euler space.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Slide Number Placeholder 3"/>
          <p:cNvSpPr>
            <a:spLocks noGrp="1"/>
          </p:cNvSpPr>
          <p:nvPr>
            <p:ph type="sldNum" sz="quarter" idx="12"/>
          </p:nvPr>
        </p:nvSpPr>
        <p:spPr>
          <a:noFill/>
        </p:spPr>
        <p:txBody>
          <a:bodyPr/>
          <a:lstStyle/>
          <a:p>
            <a:fld id="{EE69889D-4605-624A-9723-033F69D39FD3}" type="slidenum">
              <a:rPr lang="en-US" altLang="ja-JP" smtClean="0"/>
              <a:pPr/>
              <a:t>63</a:t>
            </a:fld>
            <a:endParaRPr lang="en-US" altLang="ja-JP" smtClean="0"/>
          </a:p>
        </p:txBody>
      </p:sp>
      <p:sp>
        <p:nvSpPr>
          <p:cNvPr id="75780" name="Text Box 1026"/>
          <p:cNvSpPr txBox="1">
            <a:spLocks noChangeArrowheads="1"/>
          </p:cNvSpPr>
          <p:nvPr/>
        </p:nvSpPr>
        <p:spPr bwMode="auto">
          <a:xfrm>
            <a:off x="533400" y="1295400"/>
            <a:ext cx="8366125" cy="2678113"/>
          </a:xfrm>
          <a:prstGeom prst="rect">
            <a:avLst/>
          </a:prstGeom>
          <a:noFill/>
          <a:ln w="9525">
            <a:noFill/>
            <a:miter lim="800000"/>
            <a:headEnd/>
            <a:tailEnd/>
          </a:ln>
        </p:spPr>
        <p:txBody>
          <a:bodyPr>
            <a:prstTxWarp prst="textNoShape">
              <a:avLst/>
            </a:prstTxWarp>
            <a:spAutoFit/>
          </a:bodyPr>
          <a:lstStyle/>
          <a:p>
            <a:r>
              <a:rPr lang="en-US" altLang="ja-JP" dirty="0">
                <a:latin typeface="Calibri"/>
                <a:ea typeface="Cambria"/>
                <a:cs typeface="Cambria"/>
              </a:rPr>
              <a:t>• Since crystal symmetry operators are closely linked to low index directions, it is helpful to convert axis-angle descriptions to matrices and vice versa.</a:t>
            </a:r>
          </a:p>
          <a:p>
            <a:r>
              <a:rPr lang="en-US" altLang="ja-JP" dirty="0">
                <a:latin typeface="Calibri"/>
                <a:ea typeface="Cambria"/>
                <a:cs typeface="Cambria"/>
              </a:rPr>
              <a:t>• The rotation can be converted to a matrix, </a:t>
            </a:r>
            <a:r>
              <a:rPr lang="en-US" altLang="ja-JP" i="1" dirty="0">
                <a:latin typeface="Cambria"/>
                <a:ea typeface="Cambria"/>
                <a:cs typeface="Cambria"/>
              </a:rPr>
              <a:t>g</a:t>
            </a:r>
            <a:r>
              <a:rPr lang="en-US" altLang="ja-JP" dirty="0">
                <a:latin typeface="Calibri"/>
                <a:ea typeface="Cambria"/>
                <a:cs typeface="Cambria"/>
              </a:rPr>
              <a:t>, (</a:t>
            </a:r>
            <a:r>
              <a:rPr lang="en-US" altLang="ja-JP" i="1" dirty="0">
                <a:latin typeface="Calibri"/>
                <a:ea typeface="Cambria"/>
                <a:cs typeface="Cambria"/>
              </a:rPr>
              <a:t>passive</a:t>
            </a:r>
            <a:r>
              <a:rPr lang="en-US" altLang="ja-JP" dirty="0">
                <a:latin typeface="Calibri"/>
                <a:ea typeface="Cambria"/>
                <a:cs typeface="Cambria"/>
              </a:rPr>
              <a:t> rotation) by the following expression, where</a:t>
            </a:r>
            <a:r>
              <a:rPr lang="en-US" altLang="ja-JP" dirty="0">
                <a:latin typeface="Cambria"/>
                <a:ea typeface="Cambria"/>
                <a:cs typeface="Cambria"/>
              </a:rPr>
              <a:t> </a:t>
            </a:r>
            <a:r>
              <a:rPr lang="en-US" altLang="ja-JP" i="1" dirty="0">
                <a:latin typeface="Symbol" charset="2"/>
                <a:ea typeface="Cambria"/>
                <a:cs typeface="Cambria"/>
              </a:rPr>
              <a:t>d</a:t>
            </a:r>
            <a:r>
              <a:rPr lang="en-US" altLang="ja-JP" dirty="0">
                <a:latin typeface="Calibri"/>
                <a:ea typeface="Cambria"/>
                <a:cs typeface="Cambria"/>
              </a:rPr>
              <a:t> is the </a:t>
            </a:r>
            <a:r>
              <a:rPr lang="en-US" altLang="ja-JP" dirty="0" err="1">
                <a:latin typeface="Calibri"/>
                <a:ea typeface="Cambria"/>
                <a:cs typeface="Cambria"/>
              </a:rPr>
              <a:t>Kronecker</a:t>
            </a:r>
            <a:r>
              <a:rPr lang="en-US" altLang="ja-JP" dirty="0">
                <a:latin typeface="Calibri"/>
                <a:ea typeface="Cambria"/>
                <a:cs typeface="Cambria"/>
              </a:rPr>
              <a:t> delta, </a:t>
            </a:r>
            <a:r>
              <a:rPr lang="en-US" altLang="ja-JP" i="1" dirty="0">
                <a:latin typeface="Symbol" charset="2"/>
                <a:ea typeface="Cambria"/>
                <a:cs typeface="Cambria"/>
              </a:rPr>
              <a:t></a:t>
            </a:r>
            <a:r>
              <a:rPr lang="en-US" altLang="ja-JP" dirty="0">
                <a:latin typeface="Calibri"/>
                <a:ea typeface="Cambria"/>
                <a:cs typeface="Cambria"/>
              </a:rPr>
              <a:t> is the rotation angle, </a:t>
            </a:r>
            <a:r>
              <a:rPr lang="en-US" altLang="ja-JP" i="1" dirty="0">
                <a:latin typeface="Cambria"/>
                <a:ea typeface="Cambria"/>
                <a:cs typeface="Cambria"/>
              </a:rPr>
              <a:t>r</a:t>
            </a:r>
            <a:r>
              <a:rPr lang="en-US" altLang="ja-JP" dirty="0">
                <a:latin typeface="Calibri"/>
                <a:ea typeface="Cambria"/>
                <a:cs typeface="Cambria"/>
              </a:rPr>
              <a:t> is the rotation axis, and </a:t>
            </a:r>
            <a:r>
              <a:rPr lang="en-US" altLang="ja-JP" i="1" dirty="0">
                <a:latin typeface="Symbol" charset="2"/>
                <a:ea typeface="Cambria"/>
                <a:cs typeface="Cambria"/>
              </a:rPr>
              <a:t>e</a:t>
            </a:r>
            <a:r>
              <a:rPr lang="en-US" altLang="ja-JP" dirty="0">
                <a:latin typeface="Calibri"/>
                <a:ea typeface="Cambria"/>
                <a:cs typeface="Cambria"/>
              </a:rPr>
              <a:t> is the permutation tensor</a:t>
            </a:r>
            <a:r>
              <a:rPr lang="en-US" altLang="ja-JP" sz="1800" dirty="0">
                <a:latin typeface="Calibri"/>
                <a:ea typeface="Cambria"/>
                <a:cs typeface="Cambria"/>
              </a:rPr>
              <a:t>.</a:t>
            </a:r>
          </a:p>
        </p:txBody>
      </p:sp>
      <p:graphicFrame>
        <p:nvGraphicFramePr>
          <p:cNvPr id="75778" name="Object 2"/>
          <p:cNvGraphicFramePr>
            <a:graphicFrameLocks noChangeAspect="1"/>
          </p:cNvGraphicFramePr>
          <p:nvPr/>
        </p:nvGraphicFramePr>
        <p:xfrm>
          <a:off x="4078288" y="3962400"/>
          <a:ext cx="4725987" cy="1704975"/>
        </p:xfrm>
        <a:graphic>
          <a:graphicData uri="http://schemas.openxmlformats.org/presentationml/2006/ole">
            <mc:AlternateContent xmlns:mc="http://schemas.openxmlformats.org/markup-compatibility/2006">
              <mc:Choice xmlns:v="urn:schemas-microsoft-com:vml" Requires="v">
                <p:oleObj spid="_x0000_s75810" name="Equation" r:id="rId4" imgW="1689100" imgH="609600" progId="Equation.3">
                  <p:embed/>
                </p:oleObj>
              </mc:Choice>
              <mc:Fallback>
                <p:oleObj name="Equation" r:id="rId4" imgW="1689100" imgH="609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8288" y="3962400"/>
                        <a:ext cx="4725987"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1012" name="Rectangle 1028"/>
          <p:cNvSpPr>
            <a:spLocks noChangeArrowheads="1"/>
          </p:cNvSpPr>
          <p:nvPr/>
        </p:nvSpPr>
        <p:spPr bwMode="auto">
          <a:xfrm>
            <a:off x="1143000" y="304800"/>
            <a:ext cx="6934200" cy="609600"/>
          </a:xfrm>
          <a:prstGeom prst="rect">
            <a:avLst/>
          </a:prstGeom>
          <a:noFill/>
          <a:ln w="9525">
            <a:noFill/>
            <a:miter lim="800000"/>
            <a:headEnd/>
            <a:tailEnd/>
          </a:ln>
          <a:effectLst/>
        </p:spPr>
        <p:txBody>
          <a:bodyPr anchor="ctr">
            <a:prstTxWarp prst="textNoShape">
              <a:avLst/>
            </a:prstTxWarp>
          </a:bodyPr>
          <a:lstStyle/>
          <a:p>
            <a:pPr algn="ctr">
              <a:defRPr/>
            </a:pPr>
            <a:r>
              <a:rPr lang="en-US" sz="4400" i="1" dirty="0">
                <a:solidFill>
                  <a:srgbClr val="0405AE"/>
                </a:solidFill>
                <a:effectLst>
                  <a:outerShdw blurRad="38100" dist="38100" dir="2700000" algn="tl">
                    <a:srgbClr val="DDDDDD"/>
                  </a:outerShdw>
                </a:effectLst>
                <a:latin typeface="Cambria"/>
              </a:rPr>
              <a:t>Axis Transformation from Axis-Angle Pair</a:t>
            </a:r>
            <a:endParaRPr lang="en-US" sz="4000" i="1" dirty="0">
              <a:effectLst>
                <a:outerShdw blurRad="38100" dist="38100" dir="2700000" algn="tl">
                  <a:srgbClr val="DDDDDD"/>
                </a:outerShdw>
              </a:effectLst>
              <a:latin typeface="Cambria"/>
            </a:endParaRPr>
          </a:p>
        </p:txBody>
      </p:sp>
      <p:sp>
        <p:nvSpPr>
          <p:cNvPr id="75782" name="Text Box 1029"/>
          <p:cNvSpPr txBox="1">
            <a:spLocks noChangeArrowheads="1"/>
          </p:cNvSpPr>
          <p:nvPr/>
        </p:nvSpPr>
        <p:spPr bwMode="auto">
          <a:xfrm>
            <a:off x="6172200" y="5638800"/>
            <a:ext cx="2667000" cy="1200328"/>
          </a:xfrm>
          <a:prstGeom prst="rect">
            <a:avLst/>
          </a:prstGeom>
          <a:noFill/>
          <a:ln w="9525">
            <a:noFill/>
            <a:miter lim="800000"/>
            <a:headEnd/>
            <a:tailEnd/>
          </a:ln>
        </p:spPr>
        <p:txBody>
          <a:bodyPr>
            <a:prstTxWarp prst="textNoShape">
              <a:avLst/>
            </a:prstTxWarp>
            <a:spAutoFit/>
          </a:bodyPr>
          <a:lstStyle/>
          <a:p>
            <a:r>
              <a:rPr lang="en-US" altLang="ja-JP" i="1" dirty="0">
                <a:solidFill>
                  <a:schemeClr val="accent2"/>
                </a:solidFill>
                <a:latin typeface="Cambria"/>
              </a:rPr>
              <a:t>Compare with active rotation matrix!</a:t>
            </a:r>
          </a:p>
        </p:txBody>
      </p:sp>
      <p:sp>
        <p:nvSpPr>
          <p:cNvPr id="75783" name="Line 1030"/>
          <p:cNvSpPr>
            <a:spLocks noChangeShapeType="1"/>
          </p:cNvSpPr>
          <p:nvPr/>
        </p:nvSpPr>
        <p:spPr bwMode="auto">
          <a:xfrm flipH="1" flipV="1">
            <a:off x="5334000" y="5638800"/>
            <a:ext cx="838200" cy="533400"/>
          </a:xfrm>
          <a:prstGeom prst="line">
            <a:avLst/>
          </a:prstGeom>
          <a:noFill/>
          <a:ln w="9525">
            <a:solidFill>
              <a:schemeClr val="accent2"/>
            </a:solidFill>
            <a:round/>
            <a:headEnd type="triangle" w="med" len="med"/>
            <a:tailEnd type="triangle" w="med" len="med"/>
          </a:ln>
        </p:spPr>
        <p:txBody>
          <a:bodyPr wrap="none" anchor="ctr">
            <a:prstTxWarp prst="textNoShape">
              <a:avLst/>
            </a:prstTxWarp>
          </a:bodyPr>
          <a:lstStyle/>
          <a:p>
            <a:endParaRPr lang="ja-JP" altLang="en-US" dirty="0">
              <a:latin typeface="Calibri"/>
            </a:endParaRPr>
          </a:p>
        </p:txBody>
      </p:sp>
      <p:pic>
        <p:nvPicPr>
          <p:cNvPr id="75784" name="Picture 1031"/>
          <p:cNvPicPr>
            <a:picLocks noChangeAspect="1" noChangeArrowheads="1"/>
          </p:cNvPicPr>
          <p:nvPr/>
        </p:nvPicPr>
        <p:blipFill>
          <a:blip r:embed="rId6"/>
          <a:srcRect/>
          <a:stretch>
            <a:fillRect/>
          </a:stretch>
        </p:blipFill>
        <p:spPr bwMode="auto">
          <a:xfrm>
            <a:off x="0" y="4038600"/>
            <a:ext cx="3657600" cy="2741613"/>
          </a:xfrm>
          <a:prstGeom prst="rect">
            <a:avLst/>
          </a:prstGeom>
          <a:noFill/>
          <a:ln w="9525">
            <a:noFill/>
            <a:miter lim="800000"/>
            <a:headEnd/>
            <a:tailEnd/>
          </a:ln>
        </p:spPr>
      </p:pic>
      <p:sp>
        <p:nvSpPr>
          <p:cNvPr id="75785" name="Freeform 1032"/>
          <p:cNvSpPr>
            <a:spLocks/>
          </p:cNvSpPr>
          <p:nvPr/>
        </p:nvSpPr>
        <p:spPr bwMode="auto">
          <a:xfrm>
            <a:off x="1752600" y="5943600"/>
            <a:ext cx="4495800" cy="889000"/>
          </a:xfrm>
          <a:custGeom>
            <a:avLst/>
            <a:gdLst>
              <a:gd name="T0" fmla="*/ 0 w 3264"/>
              <a:gd name="T1" fmla="*/ 0 h 320"/>
              <a:gd name="T2" fmla="*/ 2147483647 w 3264"/>
              <a:gd name="T3" fmla="*/ 2147483647 h 320"/>
              <a:gd name="T4" fmla="*/ 2147483647 w 3264"/>
              <a:gd name="T5" fmla="*/ 2147483647 h 320"/>
              <a:gd name="T6" fmla="*/ 2147483647 w 3264"/>
              <a:gd name="T7" fmla="*/ 2147483647 h 320"/>
              <a:gd name="T8" fmla="*/ 2147483647 w 3264"/>
              <a:gd name="T9" fmla="*/ 2147483647 h 320"/>
              <a:gd name="T10" fmla="*/ 2147483647 w 3264"/>
              <a:gd name="T11" fmla="*/ 2147483647 h 320"/>
              <a:gd name="T12" fmla="*/ 0 60000 65536"/>
              <a:gd name="T13" fmla="*/ 0 60000 65536"/>
              <a:gd name="T14" fmla="*/ 0 60000 65536"/>
              <a:gd name="T15" fmla="*/ 0 60000 65536"/>
              <a:gd name="T16" fmla="*/ 0 60000 65536"/>
              <a:gd name="T17" fmla="*/ 0 60000 65536"/>
              <a:gd name="T18" fmla="*/ 0 w 3264"/>
              <a:gd name="T19" fmla="*/ 0 h 320"/>
              <a:gd name="T20" fmla="*/ 3264 w 3264"/>
              <a:gd name="T21" fmla="*/ 320 h 320"/>
            </a:gdLst>
            <a:ahLst/>
            <a:cxnLst>
              <a:cxn ang="T12">
                <a:pos x="T0" y="T1"/>
              </a:cxn>
              <a:cxn ang="T13">
                <a:pos x="T2" y="T3"/>
              </a:cxn>
              <a:cxn ang="T14">
                <a:pos x="T4" y="T5"/>
              </a:cxn>
              <a:cxn ang="T15">
                <a:pos x="T6" y="T7"/>
              </a:cxn>
              <a:cxn ang="T16">
                <a:pos x="T8" y="T9"/>
              </a:cxn>
              <a:cxn ang="T17">
                <a:pos x="T10" y="T11"/>
              </a:cxn>
            </a:cxnLst>
            <a:rect l="T18" t="T19" r="T20" b="T21"/>
            <a:pathLst>
              <a:path w="3264" h="320">
                <a:moveTo>
                  <a:pt x="0" y="0"/>
                </a:moveTo>
                <a:cubicBezTo>
                  <a:pt x="167" y="7"/>
                  <a:pt x="335" y="15"/>
                  <a:pt x="432" y="48"/>
                </a:cubicBezTo>
                <a:cubicBezTo>
                  <a:pt x="528" y="80"/>
                  <a:pt x="496" y="152"/>
                  <a:pt x="576" y="192"/>
                </a:cubicBezTo>
                <a:cubicBezTo>
                  <a:pt x="656" y="232"/>
                  <a:pt x="560" y="272"/>
                  <a:pt x="912" y="288"/>
                </a:cubicBezTo>
                <a:cubicBezTo>
                  <a:pt x="1264" y="304"/>
                  <a:pt x="2295" y="320"/>
                  <a:pt x="2688" y="288"/>
                </a:cubicBezTo>
                <a:cubicBezTo>
                  <a:pt x="3080" y="255"/>
                  <a:pt x="3172" y="175"/>
                  <a:pt x="3264" y="96"/>
                </a:cubicBezTo>
              </a:path>
            </a:pathLst>
          </a:custGeom>
          <a:noFill/>
          <a:ln w="9525">
            <a:solidFill>
              <a:schemeClr val="accent2"/>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75786" name="Oval 1033"/>
          <p:cNvSpPr>
            <a:spLocks noChangeArrowheads="1"/>
          </p:cNvSpPr>
          <p:nvPr/>
        </p:nvSpPr>
        <p:spPr bwMode="auto">
          <a:xfrm>
            <a:off x="1143000" y="5410200"/>
            <a:ext cx="609600" cy="533400"/>
          </a:xfrm>
          <a:prstGeom prst="ellipse">
            <a:avLst/>
          </a:prstGeom>
          <a:noFill/>
          <a:ln w="57150">
            <a:solidFill>
              <a:schemeClr val="accent2"/>
            </a:solidFill>
            <a:prstDash val="dash"/>
            <a:round/>
            <a:headEnd/>
            <a:tailEnd/>
          </a:ln>
        </p:spPr>
        <p:txBody>
          <a:bodyPr wrap="none" anchor="ctr">
            <a:prstTxWarp prst="textNoShape">
              <a:avLst/>
            </a:prstTxWarp>
          </a:bodyPr>
          <a:lstStyle/>
          <a:p>
            <a:pPr algn="ctr"/>
            <a:endParaRPr lang="ja-JP" altLang="en-US" dirty="0">
              <a:solidFill>
                <a:schemeClr val="accent2"/>
              </a:solidFill>
              <a:latin typeface="Cambria"/>
              <a:ea typeface="Calibri"/>
            </a:endParaRP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4"/>
          <p:cNvSpPr>
            <a:spLocks noGrp="1"/>
          </p:cNvSpPr>
          <p:nvPr>
            <p:ph type="sldNum" sz="quarter" idx="12"/>
          </p:nvPr>
        </p:nvSpPr>
        <p:spPr/>
        <p:txBody>
          <a:bodyPr/>
          <a:lstStyle/>
          <a:p>
            <a:fld id="{E8C2284D-0480-2F4B-A3C9-BF9EC486E6CB}" type="slidenum">
              <a:rPr lang="en-US"/>
              <a:pPr/>
              <a:t>64</a:t>
            </a:fld>
            <a:endParaRPr lang="en-US"/>
          </a:p>
        </p:txBody>
      </p:sp>
      <p:sp>
        <p:nvSpPr>
          <p:cNvPr id="86018" name="Rectangle 2"/>
          <p:cNvSpPr>
            <a:spLocks noGrp="1" noChangeArrowheads="1"/>
          </p:cNvSpPr>
          <p:nvPr>
            <p:ph type="title"/>
          </p:nvPr>
        </p:nvSpPr>
        <p:spPr>
          <a:xfrm>
            <a:off x="838200" y="0"/>
            <a:ext cx="7772400" cy="1143000"/>
          </a:xfrm>
        </p:spPr>
        <p:txBody>
          <a:bodyPr/>
          <a:lstStyle/>
          <a:p>
            <a:r>
              <a:rPr lang="en-US"/>
              <a:t>Geometry of {hkl}&lt;uvw&gt;</a:t>
            </a:r>
          </a:p>
        </p:txBody>
      </p:sp>
      <p:sp>
        <p:nvSpPr>
          <p:cNvPr id="86019" name="Line 3"/>
          <p:cNvSpPr>
            <a:spLocks noChangeShapeType="1"/>
          </p:cNvSpPr>
          <p:nvPr/>
        </p:nvSpPr>
        <p:spPr bwMode="auto">
          <a:xfrm flipV="1">
            <a:off x="5919788" y="2163763"/>
            <a:ext cx="0" cy="23622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0" name="Line 4"/>
          <p:cNvSpPr>
            <a:spLocks noChangeShapeType="1"/>
          </p:cNvSpPr>
          <p:nvPr/>
        </p:nvSpPr>
        <p:spPr bwMode="auto">
          <a:xfrm>
            <a:off x="5919788" y="4525963"/>
            <a:ext cx="2286000" cy="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1" name="Line 5"/>
          <p:cNvSpPr>
            <a:spLocks noChangeShapeType="1"/>
          </p:cNvSpPr>
          <p:nvPr/>
        </p:nvSpPr>
        <p:spPr bwMode="auto">
          <a:xfrm flipH="1">
            <a:off x="5081588" y="4525963"/>
            <a:ext cx="838200" cy="1524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2" name="Line 6"/>
          <p:cNvSpPr>
            <a:spLocks noChangeShapeType="1"/>
          </p:cNvSpPr>
          <p:nvPr/>
        </p:nvSpPr>
        <p:spPr bwMode="auto">
          <a:xfrm flipH="1" flipV="1">
            <a:off x="5081588" y="2620963"/>
            <a:ext cx="838200" cy="1905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3" name="Line 7"/>
          <p:cNvSpPr>
            <a:spLocks noChangeShapeType="1"/>
          </p:cNvSpPr>
          <p:nvPr/>
        </p:nvSpPr>
        <p:spPr bwMode="auto">
          <a:xfrm flipV="1">
            <a:off x="5919788" y="3840163"/>
            <a:ext cx="2286000" cy="6858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4" name="Line 8"/>
          <p:cNvSpPr>
            <a:spLocks noChangeShapeType="1"/>
          </p:cNvSpPr>
          <p:nvPr/>
        </p:nvSpPr>
        <p:spPr bwMode="auto">
          <a:xfrm>
            <a:off x="5932488" y="4525963"/>
            <a:ext cx="342900" cy="1143000"/>
          </a:xfrm>
          <a:prstGeom prst="line">
            <a:avLst/>
          </a:prstGeom>
          <a:noFill/>
          <a:ln w="38100">
            <a:solidFill>
              <a:schemeClr val="accent2"/>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86025" name="Text Box 9"/>
          <p:cNvSpPr txBox="1">
            <a:spLocks noChangeArrowheads="1"/>
          </p:cNvSpPr>
          <p:nvPr/>
        </p:nvSpPr>
        <p:spPr bwMode="auto">
          <a:xfrm>
            <a:off x="3352800" y="5227638"/>
            <a:ext cx="212783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1 </a:t>
            </a:r>
            <a:r>
              <a:rPr lang="en-US" sz="3200" dirty="0">
                <a:solidFill>
                  <a:srgbClr val="FF0000"/>
                </a:solidFill>
                <a:latin typeface="Cambria"/>
              </a:rPr>
              <a:t>// [</a:t>
            </a:r>
            <a:r>
              <a:rPr lang="en-US" sz="3200" dirty="0" err="1">
                <a:solidFill>
                  <a:srgbClr val="FF0000"/>
                </a:solidFill>
                <a:latin typeface="Cambria"/>
              </a:rPr>
              <a:t>uvw</a:t>
            </a:r>
            <a:r>
              <a:rPr lang="en-US" sz="3200" dirty="0">
                <a:solidFill>
                  <a:srgbClr val="FF0000"/>
                </a:solidFill>
                <a:latin typeface="Cambria"/>
              </a:rPr>
              <a:t>]</a:t>
            </a:r>
          </a:p>
        </p:txBody>
      </p:sp>
      <p:sp>
        <p:nvSpPr>
          <p:cNvPr id="86026" name="Text Box 10"/>
          <p:cNvSpPr txBox="1">
            <a:spLocks noChangeArrowheads="1"/>
          </p:cNvSpPr>
          <p:nvPr/>
        </p:nvSpPr>
        <p:spPr bwMode="auto">
          <a:xfrm>
            <a:off x="3368675" y="5105400"/>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27" name="Text Box 11"/>
          <p:cNvSpPr txBox="1">
            <a:spLocks noChangeArrowheads="1"/>
          </p:cNvSpPr>
          <p:nvPr/>
        </p:nvSpPr>
        <p:spPr bwMode="auto">
          <a:xfrm>
            <a:off x="6453188" y="5745163"/>
            <a:ext cx="633412" cy="579437"/>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1</a:t>
            </a:r>
            <a:endParaRPr lang="en-US" sz="3200" dirty="0">
              <a:solidFill>
                <a:schemeClr val="accent2"/>
              </a:solidFill>
              <a:latin typeface="Cambria"/>
            </a:endParaRPr>
          </a:p>
        </p:txBody>
      </p:sp>
      <p:sp>
        <p:nvSpPr>
          <p:cNvPr id="86028" name="Text Box 12"/>
          <p:cNvSpPr txBox="1">
            <a:spLocks noChangeArrowheads="1"/>
          </p:cNvSpPr>
          <p:nvPr/>
        </p:nvSpPr>
        <p:spPr bwMode="auto">
          <a:xfrm>
            <a:off x="6469063" y="56229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29" name="Text Box 13"/>
          <p:cNvSpPr txBox="1">
            <a:spLocks noChangeArrowheads="1"/>
          </p:cNvSpPr>
          <p:nvPr/>
        </p:nvSpPr>
        <p:spPr bwMode="auto">
          <a:xfrm>
            <a:off x="7696200" y="4678363"/>
            <a:ext cx="1249060"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2 </a:t>
            </a:r>
            <a:r>
              <a:rPr lang="en-US" sz="3200" dirty="0">
                <a:solidFill>
                  <a:srgbClr val="FF0000"/>
                </a:solidFill>
                <a:latin typeface="Cambria"/>
              </a:rPr>
              <a:t>// </a:t>
            </a:r>
            <a:r>
              <a:rPr lang="en-US" sz="3200" b="1" dirty="0">
                <a:solidFill>
                  <a:srgbClr val="FF0000"/>
                </a:solidFill>
                <a:latin typeface="Cambria"/>
              </a:rPr>
              <a:t>t</a:t>
            </a:r>
            <a:endParaRPr lang="en-US" sz="3200" dirty="0">
              <a:solidFill>
                <a:srgbClr val="FF0000"/>
              </a:solidFill>
              <a:latin typeface="Cambria"/>
            </a:endParaRPr>
          </a:p>
        </p:txBody>
      </p:sp>
      <p:sp>
        <p:nvSpPr>
          <p:cNvPr id="86030" name="Text Box 14"/>
          <p:cNvSpPr txBox="1">
            <a:spLocks noChangeArrowheads="1"/>
          </p:cNvSpPr>
          <p:nvPr/>
        </p:nvSpPr>
        <p:spPr bwMode="auto">
          <a:xfrm>
            <a:off x="7712075" y="45561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1" name="Text Box 15"/>
          <p:cNvSpPr txBox="1">
            <a:spLocks noChangeArrowheads="1"/>
          </p:cNvSpPr>
          <p:nvPr/>
        </p:nvSpPr>
        <p:spPr bwMode="auto">
          <a:xfrm>
            <a:off x="8205788" y="3397250"/>
            <a:ext cx="633412" cy="579438"/>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2</a:t>
            </a:r>
            <a:endParaRPr lang="en-US" sz="3200" dirty="0">
              <a:solidFill>
                <a:schemeClr val="accent2"/>
              </a:solidFill>
              <a:latin typeface="Cambria"/>
            </a:endParaRPr>
          </a:p>
        </p:txBody>
      </p:sp>
      <p:sp>
        <p:nvSpPr>
          <p:cNvPr id="86032" name="Text Box 16"/>
          <p:cNvSpPr txBox="1">
            <a:spLocks noChangeArrowheads="1"/>
          </p:cNvSpPr>
          <p:nvPr/>
        </p:nvSpPr>
        <p:spPr bwMode="auto">
          <a:xfrm>
            <a:off x="8221663" y="3275013"/>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33" name="Text Box 17"/>
          <p:cNvSpPr txBox="1">
            <a:spLocks noChangeArrowheads="1"/>
          </p:cNvSpPr>
          <p:nvPr/>
        </p:nvSpPr>
        <p:spPr bwMode="auto">
          <a:xfrm>
            <a:off x="6224588" y="2239963"/>
            <a:ext cx="1955717"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e</a:t>
            </a:r>
            <a:r>
              <a:rPr lang="en-US" sz="3200" baseline="-25000" dirty="0">
                <a:solidFill>
                  <a:srgbClr val="FF0000"/>
                </a:solidFill>
                <a:latin typeface="Cambria"/>
              </a:rPr>
              <a:t>3 </a:t>
            </a:r>
            <a:r>
              <a:rPr lang="en-US" sz="3200" dirty="0">
                <a:solidFill>
                  <a:srgbClr val="FF0000"/>
                </a:solidFill>
                <a:latin typeface="Cambria"/>
                <a:sym typeface="Symbol" pitchFamily="-112" charset="2"/>
              </a:rPr>
              <a:t>// (</a:t>
            </a:r>
            <a:r>
              <a:rPr lang="en-US" sz="3200" dirty="0" err="1">
                <a:solidFill>
                  <a:srgbClr val="FF0000"/>
                </a:solidFill>
                <a:latin typeface="Cambria"/>
                <a:sym typeface="Symbol" pitchFamily="-112" charset="2"/>
              </a:rPr>
              <a:t>hkl</a:t>
            </a:r>
            <a:r>
              <a:rPr lang="en-US" sz="3200" dirty="0">
                <a:solidFill>
                  <a:srgbClr val="FF0000"/>
                </a:solidFill>
                <a:latin typeface="Cambria"/>
                <a:sym typeface="Symbol" pitchFamily="-112" charset="2"/>
              </a:rPr>
              <a:t>)</a:t>
            </a:r>
          </a:p>
        </p:txBody>
      </p:sp>
      <p:sp>
        <p:nvSpPr>
          <p:cNvPr id="86034" name="Text Box 18"/>
          <p:cNvSpPr txBox="1">
            <a:spLocks noChangeArrowheads="1"/>
          </p:cNvSpPr>
          <p:nvPr/>
        </p:nvSpPr>
        <p:spPr bwMode="auto">
          <a:xfrm>
            <a:off x="6240463" y="21177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5" name="Text Box 19"/>
          <p:cNvSpPr txBox="1">
            <a:spLocks noChangeArrowheads="1"/>
          </p:cNvSpPr>
          <p:nvPr/>
        </p:nvSpPr>
        <p:spPr bwMode="auto">
          <a:xfrm>
            <a:off x="4471988" y="2163763"/>
            <a:ext cx="633412" cy="579437"/>
          </a:xfrm>
          <a:prstGeom prst="rect">
            <a:avLst/>
          </a:prstGeom>
          <a:noFill/>
          <a:ln w="9525">
            <a:noFill/>
            <a:miter lim="800000"/>
            <a:headEnd/>
            <a:tailEnd/>
          </a:ln>
          <a:effectLst/>
        </p:spPr>
        <p:txBody>
          <a:bodyPr wrap="none">
            <a:prstTxWarp prst="textNoShape">
              <a:avLst/>
            </a:prstTxWarp>
            <a:spAutoFit/>
          </a:bodyPr>
          <a:lstStyle/>
          <a:p>
            <a:r>
              <a:rPr lang="en-US" sz="3200" dirty="0">
                <a:solidFill>
                  <a:schemeClr val="accent2"/>
                </a:solidFill>
                <a:latin typeface="Cambria"/>
              </a:rPr>
              <a:t>e’</a:t>
            </a:r>
            <a:r>
              <a:rPr lang="en-US" sz="3200" baseline="-25000" dirty="0">
                <a:solidFill>
                  <a:schemeClr val="accent2"/>
                </a:solidFill>
                <a:latin typeface="Cambria"/>
              </a:rPr>
              <a:t>3</a:t>
            </a:r>
            <a:endParaRPr lang="en-US" sz="3200" dirty="0">
              <a:solidFill>
                <a:schemeClr val="accent2"/>
              </a:solidFill>
              <a:latin typeface="Cambria"/>
            </a:endParaRPr>
          </a:p>
        </p:txBody>
      </p:sp>
      <p:sp>
        <p:nvSpPr>
          <p:cNvPr id="86036" name="Text Box 20"/>
          <p:cNvSpPr txBox="1">
            <a:spLocks noChangeArrowheads="1"/>
          </p:cNvSpPr>
          <p:nvPr/>
        </p:nvSpPr>
        <p:spPr bwMode="auto">
          <a:xfrm>
            <a:off x="4487863" y="2041525"/>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a:t>
            </a:r>
          </a:p>
        </p:txBody>
      </p:sp>
      <p:sp>
        <p:nvSpPr>
          <p:cNvPr id="86037" name="Text Box 21"/>
          <p:cNvSpPr txBox="1">
            <a:spLocks noChangeArrowheads="1"/>
          </p:cNvSpPr>
          <p:nvPr/>
        </p:nvSpPr>
        <p:spPr bwMode="auto">
          <a:xfrm>
            <a:off x="8397875" y="4572000"/>
            <a:ext cx="355085" cy="461665"/>
          </a:xfrm>
          <a:prstGeom prst="rect">
            <a:avLst/>
          </a:prstGeom>
          <a:noFill/>
          <a:ln w="9525">
            <a:noFill/>
            <a:miter lim="800000"/>
            <a:headEnd/>
            <a:tailEnd/>
          </a:ln>
          <a:effectLst/>
        </p:spPr>
        <p:txBody>
          <a:bodyPr wrap="none">
            <a:prstTxWarp prst="textNoShape">
              <a:avLst/>
            </a:prstTxWarp>
            <a:spAutoFit/>
          </a:bodyPr>
          <a:lstStyle/>
          <a:p>
            <a:r>
              <a:rPr lang="en-US" dirty="0">
                <a:solidFill>
                  <a:srgbClr val="FF0000"/>
                </a:solidFill>
                <a:latin typeface="Cambria"/>
              </a:rPr>
              <a:t>^</a:t>
            </a:r>
          </a:p>
        </p:txBody>
      </p:sp>
      <p:sp>
        <p:nvSpPr>
          <p:cNvPr id="86038" name="Text Box 22"/>
          <p:cNvSpPr txBox="1">
            <a:spLocks noChangeArrowheads="1"/>
          </p:cNvSpPr>
          <p:nvPr/>
        </p:nvSpPr>
        <p:spPr bwMode="auto">
          <a:xfrm>
            <a:off x="3794125" y="2498725"/>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[001]</a:t>
            </a:r>
          </a:p>
        </p:txBody>
      </p:sp>
      <p:sp>
        <p:nvSpPr>
          <p:cNvPr id="86039" name="Text Box 23"/>
          <p:cNvSpPr txBox="1">
            <a:spLocks noChangeArrowheads="1"/>
          </p:cNvSpPr>
          <p:nvPr/>
        </p:nvSpPr>
        <p:spPr bwMode="auto">
          <a:xfrm>
            <a:off x="8077200" y="2971800"/>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[010]</a:t>
            </a:r>
          </a:p>
        </p:txBody>
      </p:sp>
      <p:sp>
        <p:nvSpPr>
          <p:cNvPr id="86040" name="Text Box 24"/>
          <p:cNvSpPr txBox="1">
            <a:spLocks noChangeArrowheads="1"/>
          </p:cNvSpPr>
          <p:nvPr/>
        </p:nvSpPr>
        <p:spPr bwMode="auto">
          <a:xfrm>
            <a:off x="7239000" y="5791200"/>
            <a:ext cx="911427" cy="461665"/>
          </a:xfrm>
          <a:prstGeom prst="rect">
            <a:avLst/>
          </a:prstGeom>
          <a:noFill/>
          <a:ln w="9525">
            <a:noFill/>
            <a:miter lim="800000"/>
            <a:headEnd/>
            <a:tailEnd/>
          </a:ln>
          <a:effectLst/>
        </p:spPr>
        <p:txBody>
          <a:bodyPr wrap="none">
            <a:prstTxWarp prst="textNoShape">
              <a:avLst/>
            </a:prstTxWarp>
            <a:spAutoFit/>
          </a:bodyPr>
          <a:lstStyle/>
          <a:p>
            <a:r>
              <a:rPr lang="en-US" dirty="0">
                <a:solidFill>
                  <a:schemeClr val="accent2"/>
                </a:solidFill>
                <a:latin typeface="Cambria"/>
              </a:rPr>
              <a:t>[100]</a:t>
            </a:r>
          </a:p>
        </p:txBody>
      </p:sp>
      <p:sp>
        <p:nvSpPr>
          <p:cNvPr id="86041" name="Text Box 25"/>
          <p:cNvSpPr txBox="1">
            <a:spLocks noChangeArrowheads="1"/>
          </p:cNvSpPr>
          <p:nvPr/>
        </p:nvSpPr>
        <p:spPr bwMode="auto">
          <a:xfrm>
            <a:off x="457201" y="2162174"/>
            <a:ext cx="2743200" cy="3170099"/>
          </a:xfrm>
          <a:prstGeom prst="rect">
            <a:avLst/>
          </a:prstGeom>
          <a:noFill/>
          <a:ln w="9525">
            <a:noFill/>
            <a:miter lim="800000"/>
            <a:headEnd/>
            <a:tailEnd/>
          </a:ln>
          <a:effectLst/>
        </p:spPr>
        <p:txBody>
          <a:bodyPr wrap="square">
            <a:prstTxWarp prst="textNoShape">
              <a:avLst/>
            </a:prstTxWarp>
            <a:spAutoFit/>
          </a:bodyPr>
          <a:lstStyle/>
          <a:p>
            <a:r>
              <a:rPr lang="en-US" sz="2000" dirty="0">
                <a:latin typeface="Calibri"/>
              </a:rPr>
              <a:t>Miller index</a:t>
            </a:r>
            <a:br>
              <a:rPr lang="en-US" sz="2000" dirty="0">
                <a:latin typeface="Calibri"/>
              </a:rPr>
            </a:br>
            <a:r>
              <a:rPr lang="en-US" sz="2000" dirty="0">
                <a:latin typeface="Calibri"/>
              </a:rPr>
              <a:t>notation of</a:t>
            </a:r>
            <a:br>
              <a:rPr lang="en-US" sz="2000" dirty="0">
                <a:latin typeface="Calibri"/>
              </a:rPr>
            </a:br>
            <a:r>
              <a:rPr lang="en-US" sz="2000" dirty="0">
                <a:latin typeface="Calibri"/>
              </a:rPr>
              <a:t>texture component</a:t>
            </a:r>
            <a:br>
              <a:rPr lang="en-US" sz="2000" dirty="0">
                <a:latin typeface="Calibri"/>
              </a:rPr>
            </a:br>
            <a:r>
              <a:rPr lang="en-US" sz="2000" dirty="0">
                <a:latin typeface="Calibri"/>
              </a:rPr>
              <a:t>specifies direction</a:t>
            </a:r>
            <a:br>
              <a:rPr lang="en-US" sz="2000" dirty="0">
                <a:latin typeface="Calibri"/>
              </a:rPr>
            </a:br>
            <a:r>
              <a:rPr lang="en-US" sz="2000" dirty="0">
                <a:latin typeface="Calibri"/>
              </a:rPr>
              <a:t>cosines of crystal</a:t>
            </a:r>
            <a:br>
              <a:rPr lang="en-US" sz="2000" dirty="0">
                <a:latin typeface="Calibri"/>
              </a:rPr>
            </a:br>
            <a:r>
              <a:rPr lang="en-US" sz="2000" dirty="0">
                <a:latin typeface="Calibri"/>
              </a:rPr>
              <a:t>directions // to</a:t>
            </a:r>
            <a:br>
              <a:rPr lang="en-US" sz="2000" dirty="0">
                <a:latin typeface="Calibri"/>
              </a:rPr>
            </a:br>
            <a:r>
              <a:rPr lang="en-US" sz="2000" dirty="0">
                <a:latin typeface="Calibri"/>
              </a:rPr>
              <a:t>sample axes</a:t>
            </a:r>
            <a:r>
              <a:rPr lang="en-US" sz="2000" dirty="0" smtClean="0">
                <a:latin typeface="Calibri"/>
              </a:rPr>
              <a:t>.  Form the second axis from the cross-product of the 3</a:t>
            </a:r>
            <a:r>
              <a:rPr lang="en-US" sz="2000" baseline="30000" dirty="0" smtClean="0">
                <a:latin typeface="Calibri"/>
              </a:rPr>
              <a:t>rd</a:t>
            </a:r>
            <a:r>
              <a:rPr lang="en-US" sz="2000" dirty="0" smtClean="0">
                <a:latin typeface="Calibri"/>
              </a:rPr>
              <a:t> and 1</a:t>
            </a:r>
            <a:r>
              <a:rPr lang="en-US" sz="2000" baseline="30000" dirty="0" smtClean="0">
                <a:latin typeface="Calibri"/>
              </a:rPr>
              <a:t>st</a:t>
            </a:r>
            <a:r>
              <a:rPr lang="en-US" sz="2000" dirty="0" smtClean="0">
                <a:latin typeface="Calibri"/>
              </a:rPr>
              <a:t> axes.</a:t>
            </a:r>
            <a:endParaRPr lang="en-US" dirty="0">
              <a:latin typeface="Cambria"/>
            </a:endParaRPr>
          </a:p>
        </p:txBody>
      </p:sp>
      <p:sp>
        <p:nvSpPr>
          <p:cNvPr id="86042" name="Text Box 26"/>
          <p:cNvSpPr txBox="1">
            <a:spLocks noChangeArrowheads="1"/>
          </p:cNvSpPr>
          <p:nvPr/>
        </p:nvSpPr>
        <p:spPr bwMode="auto">
          <a:xfrm>
            <a:off x="638175" y="1447800"/>
            <a:ext cx="4926549" cy="584776"/>
          </a:xfrm>
          <a:prstGeom prst="rect">
            <a:avLst/>
          </a:prstGeom>
          <a:noFill/>
          <a:ln w="9525">
            <a:noFill/>
            <a:miter lim="800000"/>
            <a:headEnd/>
            <a:tailEnd/>
          </a:ln>
          <a:effectLst/>
        </p:spPr>
        <p:txBody>
          <a:bodyPr wrap="none">
            <a:prstTxWarp prst="textNoShape">
              <a:avLst/>
            </a:prstTxWarp>
            <a:spAutoFit/>
          </a:bodyPr>
          <a:lstStyle/>
          <a:p>
            <a:r>
              <a:rPr lang="en-US" sz="3200" dirty="0">
                <a:solidFill>
                  <a:srgbClr val="FF0000"/>
                </a:solidFill>
                <a:latin typeface="Cambria"/>
              </a:rPr>
              <a:t>Sample </a:t>
            </a:r>
            <a:r>
              <a:rPr lang="en-US" sz="3200" dirty="0">
                <a:latin typeface="Cambria"/>
              </a:rPr>
              <a:t>to </a:t>
            </a:r>
            <a:r>
              <a:rPr lang="en-US" sz="3200" dirty="0">
                <a:solidFill>
                  <a:schemeClr val="accent2"/>
                </a:solidFill>
                <a:latin typeface="Cambria"/>
              </a:rPr>
              <a:t>Crystal (primed)</a:t>
            </a:r>
            <a:endParaRPr lang="en-US" sz="3200" dirty="0">
              <a:latin typeface="Cambria"/>
            </a:endParaRPr>
          </a:p>
        </p:txBody>
      </p:sp>
      <p:sp>
        <p:nvSpPr>
          <p:cNvPr id="86043" name="Text Box 27"/>
          <p:cNvSpPr txBox="1">
            <a:spLocks noChangeArrowheads="1"/>
          </p:cNvSpPr>
          <p:nvPr/>
        </p:nvSpPr>
        <p:spPr bwMode="auto">
          <a:xfrm>
            <a:off x="1208088" y="5749925"/>
            <a:ext cx="2544286" cy="584776"/>
          </a:xfrm>
          <a:prstGeom prst="rect">
            <a:avLst/>
          </a:prstGeom>
          <a:noFill/>
          <a:ln w="9525">
            <a:noFill/>
            <a:miter lim="800000"/>
            <a:headEnd/>
            <a:tailEnd/>
          </a:ln>
          <a:effectLst/>
        </p:spPr>
        <p:txBody>
          <a:bodyPr wrap="none">
            <a:prstTxWarp prst="textNoShape">
              <a:avLst/>
            </a:prstTxWarp>
            <a:spAutoFit/>
          </a:bodyPr>
          <a:lstStyle/>
          <a:p>
            <a:r>
              <a:rPr lang="en-US" sz="3200" b="1" dirty="0">
                <a:latin typeface="Cambria"/>
              </a:rPr>
              <a:t>t</a:t>
            </a:r>
            <a:r>
              <a:rPr lang="en-US" sz="3200" dirty="0">
                <a:latin typeface="Cambria"/>
              </a:rPr>
              <a:t> = </a:t>
            </a:r>
            <a:r>
              <a:rPr lang="en-US" sz="3200" b="1" dirty="0" err="1">
                <a:latin typeface="Cambria"/>
              </a:rPr>
              <a:t>hkl</a:t>
            </a:r>
            <a:r>
              <a:rPr lang="en-US" sz="3200" dirty="0">
                <a:latin typeface="Cambria"/>
              </a:rPr>
              <a:t> </a:t>
            </a:r>
            <a:r>
              <a:rPr lang="en-US" sz="3200" dirty="0">
                <a:latin typeface="Calibri"/>
              </a:rPr>
              <a:t>x</a:t>
            </a:r>
            <a:r>
              <a:rPr lang="en-US" sz="3200" dirty="0">
                <a:latin typeface="Cambria"/>
              </a:rPr>
              <a:t> </a:t>
            </a:r>
            <a:r>
              <a:rPr lang="en-US" sz="3200" b="1" dirty="0" err="1">
                <a:latin typeface="Cambria"/>
              </a:rPr>
              <a:t>uvw</a:t>
            </a:r>
            <a:endParaRPr lang="en-US" sz="3200" b="1" dirty="0">
              <a:latin typeface="Cambria"/>
            </a:endParaRPr>
          </a:p>
        </p:txBody>
      </p:sp>
      <p:sp>
        <p:nvSpPr>
          <p:cNvPr id="86044" name="Text Box 28"/>
          <p:cNvSpPr txBox="1">
            <a:spLocks noChangeArrowheads="1"/>
          </p:cNvSpPr>
          <p:nvPr/>
        </p:nvSpPr>
        <p:spPr bwMode="auto">
          <a:xfrm>
            <a:off x="9177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solidFill>
                  <a:srgbClr val="FF0000"/>
                </a:solidFill>
                <a:latin typeface="Cambria"/>
              </a:rPr>
              <a:t>AxisTransformation</a:t>
            </a:r>
            <a:r>
              <a:rPr lang="en-US" sz="2000" dirty="0">
                <a:latin typeface="Cambria"/>
              </a:rPr>
              <a:t>  Matrix  </a:t>
            </a:r>
            <a:r>
              <a:rPr lang="en-US" sz="2000" dirty="0" err="1">
                <a:latin typeface="Cambria"/>
              </a:rPr>
              <a:t>EulerAngles</a:t>
            </a:r>
            <a:r>
              <a:rPr lang="en-US" sz="2000" dirty="0">
                <a:latin typeface="Cambria"/>
              </a:rPr>
              <a:t>  Components</a:t>
            </a:r>
          </a:p>
        </p:txBody>
      </p:sp>
    </p:spTree>
    <p:extLst>
      <p:ext uri="{BB962C8B-B14F-4D97-AF65-F5344CB8AC3E}">
        <p14:creationId xmlns:p14="http://schemas.microsoft.com/office/powerpoint/2010/main" val="314049935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6DBFC83A-DA82-EA43-B45A-D73E02F8C3E9}" type="slidenum">
              <a:rPr lang="en-US"/>
              <a:pPr/>
              <a:t>65</a:t>
            </a:fld>
            <a:endParaRPr lang="en-US"/>
          </a:p>
        </p:txBody>
      </p:sp>
      <p:sp>
        <p:nvSpPr>
          <p:cNvPr id="91138" name="Rectangle 2"/>
          <p:cNvSpPr>
            <a:spLocks noChangeArrowheads="1"/>
          </p:cNvSpPr>
          <p:nvPr/>
        </p:nvSpPr>
        <p:spPr bwMode="auto">
          <a:xfrm>
            <a:off x="3987800" y="4470400"/>
            <a:ext cx="3467100" cy="533400"/>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1139" name="Rectangle 3"/>
          <p:cNvSpPr>
            <a:spLocks noChangeArrowheads="1"/>
          </p:cNvSpPr>
          <p:nvPr/>
        </p:nvSpPr>
        <p:spPr bwMode="auto">
          <a:xfrm>
            <a:off x="3987800" y="3810000"/>
            <a:ext cx="3492500" cy="495300"/>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1140" name="Rectangle 4"/>
          <p:cNvSpPr>
            <a:spLocks noChangeArrowheads="1"/>
          </p:cNvSpPr>
          <p:nvPr/>
        </p:nvSpPr>
        <p:spPr bwMode="auto">
          <a:xfrm>
            <a:off x="3962400" y="2984500"/>
            <a:ext cx="3505200" cy="584200"/>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1141" name="Rectangle 5"/>
          <p:cNvSpPr>
            <a:spLocks noGrp="1" noChangeArrowheads="1"/>
          </p:cNvSpPr>
          <p:nvPr>
            <p:ph type="title"/>
          </p:nvPr>
        </p:nvSpPr>
        <p:spPr/>
        <p:txBody>
          <a:bodyPr/>
          <a:lstStyle/>
          <a:p>
            <a:r>
              <a:rPr lang="en-US"/>
              <a:t>Matrix, Miller Indices</a:t>
            </a:r>
          </a:p>
        </p:txBody>
      </p:sp>
      <p:sp>
        <p:nvSpPr>
          <p:cNvPr id="91142" name="Rectangle 6"/>
          <p:cNvSpPr>
            <a:spLocks noGrp="1" noChangeArrowheads="1"/>
          </p:cNvSpPr>
          <p:nvPr>
            <p:ph type="body" idx="1"/>
          </p:nvPr>
        </p:nvSpPr>
        <p:spPr>
          <a:xfrm>
            <a:off x="1130300" y="1676400"/>
            <a:ext cx="7531100" cy="4800600"/>
          </a:xfrm>
        </p:spPr>
        <p:txBody>
          <a:bodyPr/>
          <a:lstStyle/>
          <a:p>
            <a:pPr>
              <a:lnSpc>
                <a:spcPct val="90000"/>
              </a:lnSpc>
            </a:pPr>
            <a:r>
              <a:rPr lang="en-US" sz="2400" dirty="0"/>
              <a:t>The general Rotation Matrix, </a:t>
            </a:r>
            <a:r>
              <a:rPr lang="en-US" sz="2400" i="1" dirty="0"/>
              <a:t>a</a:t>
            </a:r>
            <a:r>
              <a:rPr lang="en-US" sz="2400" dirty="0"/>
              <a:t>, can be represented as in the following:</a:t>
            </a:r>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a:p>
          <a:p>
            <a:pPr>
              <a:lnSpc>
                <a:spcPct val="90000"/>
              </a:lnSpc>
            </a:pPr>
            <a:endParaRPr lang="en-US" sz="2400" dirty="0" smtClean="0"/>
          </a:p>
          <a:p>
            <a:pPr>
              <a:lnSpc>
                <a:spcPct val="90000"/>
              </a:lnSpc>
            </a:pPr>
            <a:r>
              <a:rPr lang="en-US" sz="2400" dirty="0" smtClean="0"/>
              <a:t>Here </a:t>
            </a:r>
            <a:r>
              <a:rPr lang="en-US" sz="2400" dirty="0"/>
              <a:t>the Rows are the direction cosines for</a:t>
            </a:r>
            <a:r>
              <a:rPr lang="en-US" sz="2400" dirty="0" smtClean="0"/>
              <a:t> the 3 crystal axes, [</a:t>
            </a:r>
            <a:r>
              <a:rPr lang="en-US" sz="2400" dirty="0"/>
              <a:t>100], [010], and [001</a:t>
            </a:r>
            <a:r>
              <a:rPr lang="en-US" sz="2400" dirty="0" smtClean="0"/>
              <a:t>] expressed </a:t>
            </a:r>
            <a:r>
              <a:rPr lang="en-US" sz="2400" dirty="0"/>
              <a:t>in the </a:t>
            </a:r>
            <a:r>
              <a:rPr lang="en-US" sz="2400" i="1" dirty="0"/>
              <a:t>sample coordinate  system</a:t>
            </a:r>
            <a:r>
              <a:rPr lang="en-US" sz="2400" dirty="0"/>
              <a:t> (pole figure).</a:t>
            </a:r>
          </a:p>
        </p:txBody>
      </p:sp>
      <p:sp>
        <p:nvSpPr>
          <p:cNvPr id="91143" name="Text Box 7"/>
          <p:cNvSpPr txBox="1">
            <a:spLocks noChangeArrowheads="1"/>
          </p:cNvSpPr>
          <p:nvPr/>
        </p:nvSpPr>
        <p:spPr bwMode="auto">
          <a:xfrm>
            <a:off x="1066800" y="3032125"/>
            <a:ext cx="2497849"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[100</a:t>
            </a:r>
            <a:r>
              <a:rPr lang="en-US" dirty="0" smtClean="0">
                <a:latin typeface="Cambria"/>
              </a:rPr>
              <a:t>]</a:t>
            </a:r>
            <a:r>
              <a:rPr lang="en-US" baseline="-25000" dirty="0" err="1" smtClean="0">
                <a:latin typeface="Cambria"/>
              </a:rPr>
              <a:t>xtal</a:t>
            </a:r>
            <a:r>
              <a:rPr lang="en-US" dirty="0" smtClean="0">
                <a:latin typeface="Cambria"/>
              </a:rPr>
              <a:t> </a:t>
            </a:r>
            <a:r>
              <a:rPr lang="en-US" dirty="0">
                <a:latin typeface="Cambria"/>
              </a:rPr>
              <a:t>direction</a:t>
            </a:r>
          </a:p>
        </p:txBody>
      </p:sp>
      <p:sp>
        <p:nvSpPr>
          <p:cNvPr id="91144" name="Text Box 8"/>
          <p:cNvSpPr txBox="1">
            <a:spLocks noChangeArrowheads="1"/>
          </p:cNvSpPr>
          <p:nvPr/>
        </p:nvSpPr>
        <p:spPr bwMode="auto">
          <a:xfrm>
            <a:off x="1124069" y="3794125"/>
            <a:ext cx="2497849"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[010</a:t>
            </a:r>
            <a:r>
              <a:rPr lang="en-US" dirty="0" smtClean="0">
                <a:latin typeface="Cambria"/>
              </a:rPr>
              <a:t>]</a:t>
            </a:r>
            <a:r>
              <a:rPr lang="en-US" baseline="-25000" dirty="0" err="1" smtClean="0">
                <a:latin typeface="Cambria"/>
              </a:rPr>
              <a:t>xtal</a:t>
            </a:r>
            <a:r>
              <a:rPr lang="en-US" dirty="0" smtClean="0">
                <a:latin typeface="Cambria"/>
              </a:rPr>
              <a:t> </a:t>
            </a:r>
            <a:r>
              <a:rPr lang="en-US" dirty="0">
                <a:latin typeface="Cambria"/>
              </a:rPr>
              <a:t>direction</a:t>
            </a:r>
          </a:p>
        </p:txBody>
      </p:sp>
      <p:sp>
        <p:nvSpPr>
          <p:cNvPr id="91145" name="Text Box 9"/>
          <p:cNvSpPr txBox="1">
            <a:spLocks noChangeArrowheads="1"/>
          </p:cNvSpPr>
          <p:nvPr/>
        </p:nvSpPr>
        <p:spPr bwMode="auto">
          <a:xfrm>
            <a:off x="1143000" y="4518025"/>
            <a:ext cx="2497849" cy="461665"/>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[001</a:t>
            </a:r>
            <a:r>
              <a:rPr lang="en-US" dirty="0" smtClean="0">
                <a:latin typeface="Cambria"/>
              </a:rPr>
              <a:t>]</a:t>
            </a:r>
            <a:r>
              <a:rPr lang="en-US" baseline="-25000" dirty="0" err="1" smtClean="0">
                <a:latin typeface="Cambria"/>
              </a:rPr>
              <a:t>xtal</a:t>
            </a:r>
            <a:r>
              <a:rPr lang="en-US" dirty="0" smtClean="0">
                <a:latin typeface="Cambria"/>
              </a:rPr>
              <a:t> </a:t>
            </a:r>
            <a:r>
              <a:rPr lang="en-US" dirty="0">
                <a:latin typeface="Cambria"/>
              </a:rPr>
              <a:t>direction</a:t>
            </a:r>
          </a:p>
        </p:txBody>
      </p:sp>
      <p:sp>
        <p:nvSpPr>
          <p:cNvPr id="91146" name="Line 10"/>
          <p:cNvSpPr>
            <a:spLocks noChangeShapeType="1"/>
          </p:cNvSpPr>
          <p:nvPr/>
        </p:nvSpPr>
        <p:spPr bwMode="auto">
          <a:xfrm>
            <a:off x="3365500" y="3263900"/>
            <a:ext cx="6858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1147" name="Line 11"/>
          <p:cNvSpPr>
            <a:spLocks noChangeShapeType="1"/>
          </p:cNvSpPr>
          <p:nvPr/>
        </p:nvSpPr>
        <p:spPr bwMode="auto">
          <a:xfrm>
            <a:off x="3403600" y="4064000"/>
            <a:ext cx="6604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1148" name="Line 12"/>
          <p:cNvSpPr>
            <a:spLocks noChangeShapeType="1"/>
          </p:cNvSpPr>
          <p:nvPr/>
        </p:nvSpPr>
        <p:spPr bwMode="auto">
          <a:xfrm>
            <a:off x="3492500" y="4787900"/>
            <a:ext cx="60960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graphicFrame>
        <p:nvGraphicFramePr>
          <p:cNvPr id="91149" name="Object 13"/>
          <p:cNvGraphicFramePr>
            <a:graphicFrameLocks noChangeAspect="1"/>
          </p:cNvGraphicFramePr>
          <p:nvPr/>
        </p:nvGraphicFramePr>
        <p:xfrm>
          <a:off x="4102100" y="2819400"/>
          <a:ext cx="3213100" cy="2257425"/>
        </p:xfrm>
        <a:graphic>
          <a:graphicData uri="http://schemas.openxmlformats.org/presentationml/2006/ole">
            <mc:AlternateContent xmlns:mc="http://schemas.openxmlformats.org/markup-compatibility/2006">
              <mc:Choice xmlns:v="urn:schemas-microsoft-com:vml" Requires="v">
                <p:oleObj spid="_x0000_s158723" name="Equation" r:id="rId4" imgW="939800" imgH="660400" progId="Equation.3">
                  <p:embed/>
                </p:oleObj>
              </mc:Choice>
              <mc:Fallback>
                <p:oleObj name="Equation" r:id="rId4" imgW="939800" imgH="660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2100" y="2819400"/>
                        <a:ext cx="3213100"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1150" name="Text Box 14"/>
          <p:cNvSpPr txBox="1">
            <a:spLocks noChangeArrowheads="1"/>
          </p:cNvSpPr>
          <p:nvPr/>
        </p:nvSpPr>
        <p:spPr bwMode="auto">
          <a:xfrm>
            <a:off x="212725"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a:t>
            </a:r>
            <a:r>
              <a:rPr lang="en-US" sz="2000" dirty="0">
                <a:solidFill>
                  <a:srgbClr val="FF0000"/>
                </a:solidFill>
                <a:latin typeface="Cambria"/>
              </a:rPr>
              <a:t>Matrix</a:t>
            </a:r>
            <a:r>
              <a:rPr lang="en-US" sz="2000" dirty="0">
                <a:latin typeface="Cambria"/>
              </a:rPr>
              <a:t>  </a:t>
            </a:r>
            <a:r>
              <a:rPr lang="en-US" sz="2000" dirty="0" err="1">
                <a:latin typeface="Cambria"/>
              </a:rPr>
              <a:t>EulerAngles</a:t>
            </a:r>
            <a:r>
              <a:rPr lang="en-US" sz="2000" dirty="0">
                <a:latin typeface="Cambria"/>
              </a:rPr>
              <a:t>  Components</a:t>
            </a:r>
          </a:p>
        </p:txBody>
      </p:sp>
    </p:spTree>
    <p:extLst>
      <p:ext uri="{BB962C8B-B14F-4D97-AF65-F5344CB8AC3E}">
        <p14:creationId xmlns:p14="http://schemas.microsoft.com/office/powerpoint/2010/main" val="135286213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52850672-1562-6B4F-80A7-582975C977FB}" type="slidenum">
              <a:rPr lang="en-US"/>
              <a:pPr/>
              <a:t>66</a:t>
            </a:fld>
            <a:endParaRPr lang="en-US"/>
          </a:p>
        </p:txBody>
      </p:sp>
      <p:sp>
        <p:nvSpPr>
          <p:cNvPr id="92162" name="Rectangle 2"/>
          <p:cNvSpPr>
            <a:spLocks noChangeArrowheads="1"/>
          </p:cNvSpPr>
          <p:nvPr/>
        </p:nvSpPr>
        <p:spPr bwMode="auto">
          <a:xfrm>
            <a:off x="3276600" y="3216275"/>
            <a:ext cx="455613" cy="1554163"/>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2163" name="Rectangle 3"/>
          <p:cNvSpPr>
            <a:spLocks noChangeArrowheads="1"/>
          </p:cNvSpPr>
          <p:nvPr/>
        </p:nvSpPr>
        <p:spPr bwMode="auto">
          <a:xfrm>
            <a:off x="4038600" y="3216275"/>
            <a:ext cx="590550" cy="1554163"/>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2164" name="Rectangle 4"/>
          <p:cNvSpPr>
            <a:spLocks noChangeArrowheads="1"/>
          </p:cNvSpPr>
          <p:nvPr/>
        </p:nvSpPr>
        <p:spPr bwMode="auto">
          <a:xfrm>
            <a:off x="4781550" y="3216275"/>
            <a:ext cx="476250" cy="1554163"/>
          </a:xfrm>
          <a:prstGeom prst="rect">
            <a:avLst/>
          </a:prstGeom>
          <a:solidFill>
            <a:srgbClr val="FFDEF9"/>
          </a:solidFill>
          <a:ln w="9525">
            <a:solidFill>
              <a:schemeClr val="tx1"/>
            </a:solidFill>
            <a:miter lim="800000"/>
            <a:headEnd/>
            <a:tailEnd/>
          </a:ln>
          <a:effectLst/>
        </p:spPr>
        <p:txBody>
          <a:bodyPr wrap="none" anchor="ctr">
            <a:prstTxWarp prst="textNoShape">
              <a:avLst/>
            </a:prstTxWarp>
          </a:bodyPr>
          <a:lstStyle/>
          <a:p>
            <a:endParaRPr lang="en-US" dirty="0">
              <a:latin typeface="Calibri"/>
            </a:endParaRPr>
          </a:p>
        </p:txBody>
      </p:sp>
      <p:sp>
        <p:nvSpPr>
          <p:cNvPr id="92165" name="Rectangle 5"/>
          <p:cNvSpPr>
            <a:spLocks noGrp="1" noChangeArrowheads="1"/>
          </p:cNvSpPr>
          <p:nvPr>
            <p:ph type="title"/>
          </p:nvPr>
        </p:nvSpPr>
        <p:spPr/>
        <p:txBody>
          <a:bodyPr/>
          <a:lstStyle/>
          <a:p>
            <a:r>
              <a:rPr lang="en-US"/>
              <a:t>Matrix, Miller Indices</a:t>
            </a:r>
          </a:p>
        </p:txBody>
      </p:sp>
      <p:sp>
        <p:nvSpPr>
          <p:cNvPr id="92166" name="Rectangle 6"/>
          <p:cNvSpPr>
            <a:spLocks noGrp="1" noChangeArrowheads="1"/>
          </p:cNvSpPr>
          <p:nvPr>
            <p:ph type="body" idx="1"/>
          </p:nvPr>
        </p:nvSpPr>
        <p:spPr>
          <a:xfrm>
            <a:off x="685800" y="1600200"/>
            <a:ext cx="7772400" cy="457200"/>
          </a:xfrm>
        </p:spPr>
        <p:txBody>
          <a:bodyPr/>
          <a:lstStyle/>
          <a:p>
            <a:pPr>
              <a:lnSpc>
                <a:spcPct val="90000"/>
              </a:lnSpc>
            </a:pPr>
            <a:r>
              <a:rPr lang="en-US" sz="2000" dirty="0"/>
              <a:t>The </a:t>
            </a:r>
            <a:r>
              <a:rPr lang="en-US" sz="2000" i="1" dirty="0"/>
              <a:t>columns</a:t>
            </a:r>
            <a:r>
              <a:rPr lang="en-US" sz="2000" dirty="0"/>
              <a:t> represent components of three other unit vectors:</a:t>
            </a:r>
          </a:p>
        </p:txBody>
      </p:sp>
      <p:sp>
        <p:nvSpPr>
          <p:cNvPr id="92167" name="Text Box 7"/>
          <p:cNvSpPr txBox="1">
            <a:spLocks noChangeArrowheads="1"/>
          </p:cNvSpPr>
          <p:nvPr/>
        </p:nvSpPr>
        <p:spPr bwMode="auto">
          <a:xfrm>
            <a:off x="2262188" y="2243138"/>
            <a:ext cx="1542028" cy="461665"/>
          </a:xfrm>
          <a:prstGeom prst="rect">
            <a:avLst/>
          </a:prstGeom>
          <a:noFill/>
          <a:ln w="9525">
            <a:noFill/>
            <a:miter lim="800000"/>
            <a:headEnd/>
            <a:tailEnd/>
          </a:ln>
          <a:effectLst/>
        </p:spPr>
        <p:txBody>
          <a:bodyPr wrap="none">
            <a:prstTxWarp prst="textNoShape">
              <a:avLst/>
            </a:prstTxWarp>
            <a:spAutoFit/>
          </a:bodyPr>
          <a:lstStyle/>
          <a:p>
            <a:r>
              <a:rPr lang="en-US" i="1" dirty="0">
                <a:latin typeface="Cambria"/>
                <a:sym typeface="Symbol" pitchFamily="-112" charset="2"/>
              </a:rPr>
              <a:t>[</a:t>
            </a:r>
            <a:r>
              <a:rPr lang="en-US" i="1" dirty="0" err="1">
                <a:latin typeface="Cambria"/>
                <a:sym typeface="Symbol" pitchFamily="-112" charset="2"/>
              </a:rPr>
              <a:t>uvw</a:t>
            </a:r>
            <a:r>
              <a:rPr lang="en-US" i="1" dirty="0">
                <a:latin typeface="Cambria"/>
                <a:sym typeface="Symbol" pitchFamily="-112" charset="2"/>
              </a:rPr>
              <a:t>]</a:t>
            </a:r>
            <a:r>
              <a:rPr lang="en-US" dirty="0">
                <a:latin typeface="Cambria"/>
              </a:rPr>
              <a:t>RD</a:t>
            </a:r>
          </a:p>
        </p:txBody>
      </p:sp>
      <p:sp>
        <p:nvSpPr>
          <p:cNvPr id="92168" name="Text Box 8"/>
          <p:cNvSpPr txBox="1">
            <a:spLocks noChangeArrowheads="1"/>
          </p:cNvSpPr>
          <p:nvPr/>
        </p:nvSpPr>
        <p:spPr bwMode="auto">
          <a:xfrm>
            <a:off x="4038600" y="2209800"/>
            <a:ext cx="590550" cy="457200"/>
          </a:xfrm>
          <a:prstGeom prst="rect">
            <a:avLst/>
          </a:prstGeom>
          <a:noFill/>
          <a:ln w="9525">
            <a:noFill/>
            <a:miter lim="800000"/>
            <a:headEnd/>
            <a:tailEnd/>
          </a:ln>
          <a:effectLst/>
        </p:spPr>
        <p:txBody>
          <a:bodyPr wrap="none">
            <a:prstTxWarp prst="textNoShape">
              <a:avLst/>
            </a:prstTxWarp>
            <a:spAutoFit/>
          </a:bodyPr>
          <a:lstStyle/>
          <a:p>
            <a:r>
              <a:rPr lang="en-US" dirty="0">
                <a:latin typeface="Cambria"/>
              </a:rPr>
              <a:t>TD</a:t>
            </a:r>
          </a:p>
        </p:txBody>
      </p:sp>
      <p:sp>
        <p:nvSpPr>
          <p:cNvPr id="92169" name="Text Box 9"/>
          <p:cNvSpPr txBox="1">
            <a:spLocks noChangeArrowheads="1"/>
          </p:cNvSpPr>
          <p:nvPr/>
        </p:nvSpPr>
        <p:spPr bwMode="auto">
          <a:xfrm>
            <a:off x="4781550" y="2222500"/>
            <a:ext cx="1408127" cy="461665"/>
          </a:xfrm>
          <a:prstGeom prst="rect">
            <a:avLst/>
          </a:prstGeom>
          <a:noFill/>
          <a:ln w="9525">
            <a:noFill/>
            <a:miter lim="800000"/>
            <a:headEnd/>
            <a:tailEnd/>
          </a:ln>
          <a:effectLst/>
        </p:spPr>
        <p:txBody>
          <a:bodyPr wrap="none">
            <a:prstTxWarp prst="textNoShape">
              <a:avLst/>
            </a:prstTxWarp>
            <a:spAutoFit/>
          </a:bodyPr>
          <a:lstStyle/>
          <a:p>
            <a:r>
              <a:rPr lang="en-US" i="1" dirty="0">
                <a:latin typeface="Cambria"/>
              </a:rPr>
              <a:t>ND</a:t>
            </a:r>
            <a:r>
              <a:rPr lang="en-US" i="1" dirty="0">
                <a:latin typeface="Cambria"/>
                <a:sym typeface="Symbol" pitchFamily="-112" charset="2"/>
              </a:rPr>
              <a:t>(</a:t>
            </a:r>
            <a:r>
              <a:rPr lang="en-US" i="1" dirty="0" err="1">
                <a:latin typeface="Cambria"/>
                <a:sym typeface="Symbol" pitchFamily="-112" charset="2"/>
              </a:rPr>
              <a:t>hkl</a:t>
            </a:r>
            <a:r>
              <a:rPr lang="en-US" i="1" dirty="0">
                <a:latin typeface="Cambria"/>
                <a:sym typeface="Symbol" pitchFamily="-112" charset="2"/>
              </a:rPr>
              <a:t>)</a:t>
            </a:r>
            <a:endParaRPr lang="en-US" dirty="0">
              <a:latin typeface="Cambria"/>
            </a:endParaRPr>
          </a:p>
        </p:txBody>
      </p:sp>
      <p:sp>
        <p:nvSpPr>
          <p:cNvPr id="92170" name="Line 10"/>
          <p:cNvSpPr>
            <a:spLocks noChangeShapeType="1"/>
          </p:cNvSpPr>
          <p:nvPr/>
        </p:nvSpPr>
        <p:spPr bwMode="auto">
          <a:xfrm>
            <a:off x="5029200" y="2667000"/>
            <a:ext cx="0" cy="549275"/>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2171" name="Line 11"/>
          <p:cNvSpPr>
            <a:spLocks noChangeShapeType="1"/>
          </p:cNvSpPr>
          <p:nvPr/>
        </p:nvSpPr>
        <p:spPr bwMode="auto">
          <a:xfrm>
            <a:off x="3429000" y="2667000"/>
            <a:ext cx="0" cy="549275"/>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sp>
        <p:nvSpPr>
          <p:cNvPr id="92172" name="Line 12"/>
          <p:cNvSpPr>
            <a:spLocks noChangeShapeType="1"/>
          </p:cNvSpPr>
          <p:nvPr/>
        </p:nvSpPr>
        <p:spPr bwMode="auto">
          <a:xfrm>
            <a:off x="4343400" y="2667000"/>
            <a:ext cx="0" cy="549275"/>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dirty="0">
              <a:latin typeface="Calibri"/>
            </a:endParaRPr>
          </a:p>
        </p:txBody>
      </p:sp>
      <p:graphicFrame>
        <p:nvGraphicFramePr>
          <p:cNvPr id="92173" name="Object 13"/>
          <p:cNvGraphicFramePr>
            <a:graphicFrameLocks noChangeAspect="1"/>
          </p:cNvGraphicFramePr>
          <p:nvPr>
            <p:extLst>
              <p:ext uri="{D42A27DB-BD31-4B8C-83A1-F6EECF244321}">
                <p14:modId xmlns:p14="http://schemas.microsoft.com/office/powerpoint/2010/main" val="3751241447"/>
              </p:ext>
            </p:extLst>
          </p:nvPr>
        </p:nvGraphicFramePr>
        <p:xfrm>
          <a:off x="3159125" y="3179763"/>
          <a:ext cx="2286000" cy="1604962"/>
        </p:xfrm>
        <a:graphic>
          <a:graphicData uri="http://schemas.openxmlformats.org/presentationml/2006/ole">
            <mc:AlternateContent xmlns:mc="http://schemas.openxmlformats.org/markup-compatibility/2006">
              <mc:Choice xmlns:v="urn:schemas-microsoft-com:vml" Requires="v">
                <p:oleObj spid="_x0000_s159747" name="Equation" r:id="rId4" imgW="939800" imgH="660400" progId="Equation.3">
                  <p:embed/>
                </p:oleObj>
              </mc:Choice>
              <mc:Fallback>
                <p:oleObj name="Equation" r:id="rId4" imgW="939800" imgH="660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25" y="3179763"/>
                        <a:ext cx="2286000" cy="16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2174" name="Text Box 14"/>
          <p:cNvSpPr txBox="1">
            <a:spLocks noChangeArrowheads="1"/>
          </p:cNvSpPr>
          <p:nvPr/>
        </p:nvSpPr>
        <p:spPr bwMode="auto">
          <a:xfrm>
            <a:off x="7653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a:t>
            </a:r>
            <a:r>
              <a:rPr lang="en-US" sz="2000" dirty="0">
                <a:solidFill>
                  <a:srgbClr val="FF0000"/>
                </a:solidFill>
                <a:latin typeface="Cambria"/>
              </a:rPr>
              <a:t>Matrix</a:t>
            </a:r>
            <a:r>
              <a:rPr lang="en-US" sz="2000" dirty="0">
                <a:latin typeface="Cambria"/>
              </a:rPr>
              <a:t>  </a:t>
            </a:r>
            <a:r>
              <a:rPr lang="en-US" sz="2000" dirty="0" err="1">
                <a:latin typeface="Cambria"/>
              </a:rPr>
              <a:t>EulerAngles</a:t>
            </a:r>
            <a:r>
              <a:rPr lang="en-US" sz="2000" dirty="0">
                <a:latin typeface="Cambria"/>
              </a:rPr>
              <a:t>  Components</a:t>
            </a:r>
          </a:p>
        </p:txBody>
      </p:sp>
      <p:sp>
        <p:nvSpPr>
          <p:cNvPr id="92175" name="Rectangle 15"/>
          <p:cNvSpPr>
            <a:spLocks noChangeArrowheads="1"/>
          </p:cNvSpPr>
          <p:nvPr/>
        </p:nvSpPr>
        <p:spPr bwMode="auto">
          <a:xfrm>
            <a:off x="762000" y="5029200"/>
            <a:ext cx="7848600" cy="928459"/>
          </a:xfrm>
          <a:prstGeom prst="rect">
            <a:avLst/>
          </a:prstGeom>
          <a:noFill/>
          <a:ln w="9525">
            <a:noFill/>
            <a:miter lim="800000"/>
            <a:headEnd/>
            <a:tailEnd/>
          </a:ln>
          <a:effectLst/>
        </p:spPr>
        <p:txBody>
          <a:bodyPr>
            <a:prstTxWarp prst="textNoShape">
              <a:avLst/>
            </a:prstTxWarp>
            <a:spAutoFit/>
          </a:bodyPr>
          <a:lstStyle/>
          <a:p>
            <a:pPr>
              <a:lnSpc>
                <a:spcPct val="90000"/>
              </a:lnSpc>
              <a:spcBef>
                <a:spcPct val="20000"/>
              </a:spcBef>
              <a:buFontTx/>
              <a:buChar char="•"/>
            </a:pPr>
            <a:r>
              <a:rPr lang="en-US" sz="2000" dirty="0">
                <a:latin typeface="Calibri"/>
              </a:rPr>
              <a:t> </a:t>
            </a:r>
            <a:r>
              <a:rPr lang="en-US" sz="2000" dirty="0" smtClean="0">
                <a:latin typeface="Calibri"/>
              </a:rPr>
              <a:t> Here </a:t>
            </a:r>
            <a:r>
              <a:rPr lang="en-US" sz="2000" dirty="0">
                <a:latin typeface="Calibri"/>
              </a:rPr>
              <a:t>the Columns are the direction cosines (i.e. </a:t>
            </a:r>
            <a:r>
              <a:rPr lang="en-US" sz="2000" i="1" dirty="0" err="1">
                <a:latin typeface="Calibri"/>
              </a:rPr>
              <a:t>hkl</a:t>
            </a:r>
            <a:r>
              <a:rPr lang="en-US" sz="2000" dirty="0">
                <a:latin typeface="Calibri"/>
              </a:rPr>
              <a:t> or </a:t>
            </a:r>
            <a:r>
              <a:rPr lang="en-US" sz="2000" i="1" dirty="0" err="1">
                <a:latin typeface="Calibri"/>
              </a:rPr>
              <a:t>uvw</a:t>
            </a:r>
            <a:r>
              <a:rPr lang="en-US" sz="2000" dirty="0">
                <a:latin typeface="Calibri"/>
              </a:rPr>
              <a:t>) </a:t>
            </a:r>
            <a:r>
              <a:rPr lang="en-US" sz="2000" dirty="0" smtClean="0">
                <a:latin typeface="Calibri"/>
              </a:rPr>
              <a:t>for </a:t>
            </a:r>
            <a:r>
              <a:rPr lang="en-US" sz="2000" dirty="0">
                <a:latin typeface="Calibri"/>
              </a:rPr>
              <a:t>the</a:t>
            </a:r>
            <a:r>
              <a:rPr lang="en-US" sz="2000" dirty="0" smtClean="0">
                <a:latin typeface="Calibri"/>
              </a:rPr>
              <a:t> sample axes, RD</a:t>
            </a:r>
            <a:r>
              <a:rPr lang="en-US" sz="2000" dirty="0">
                <a:latin typeface="Calibri"/>
              </a:rPr>
              <a:t>, TD and Normal directions</a:t>
            </a:r>
            <a:r>
              <a:rPr lang="en-US" sz="2000" dirty="0" smtClean="0">
                <a:latin typeface="Calibri"/>
              </a:rPr>
              <a:t> expressed in </a:t>
            </a:r>
            <a:r>
              <a:rPr lang="en-US" sz="2000" dirty="0">
                <a:latin typeface="Calibri"/>
              </a:rPr>
              <a:t>the </a:t>
            </a:r>
            <a:r>
              <a:rPr lang="en-US" sz="2000" i="1" dirty="0">
                <a:latin typeface="Calibri"/>
              </a:rPr>
              <a:t>crystal coordinate system</a:t>
            </a:r>
            <a:r>
              <a:rPr lang="en-US" sz="2000" dirty="0" smtClean="0">
                <a:latin typeface="Calibri"/>
              </a:rPr>
              <a:t>.  Compare to inverse pole figures.  </a:t>
            </a:r>
            <a:endParaRPr lang="en-US" sz="2000" dirty="0">
              <a:latin typeface="Calibri"/>
            </a:endParaRPr>
          </a:p>
        </p:txBody>
      </p:sp>
    </p:spTree>
    <p:extLst>
      <p:ext uri="{BB962C8B-B14F-4D97-AF65-F5344CB8AC3E}">
        <p14:creationId xmlns:p14="http://schemas.microsoft.com/office/powerpoint/2010/main" val="110270936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Slide Number Placeholder 4"/>
          <p:cNvSpPr>
            <a:spLocks noGrp="1"/>
          </p:cNvSpPr>
          <p:nvPr>
            <p:ph type="sldNum" sz="quarter" idx="12"/>
          </p:nvPr>
        </p:nvSpPr>
        <p:spPr>
          <a:noFill/>
        </p:spPr>
        <p:txBody>
          <a:bodyPr/>
          <a:lstStyle/>
          <a:p>
            <a:fld id="{A7F6C7A9-9C5C-9A4B-8EC2-843334C09515}" type="slidenum">
              <a:rPr lang="en-US" altLang="ja-JP" smtClean="0"/>
              <a:pPr/>
              <a:t>67</a:t>
            </a:fld>
            <a:endParaRPr lang="en-US" altLang="ja-JP" smtClean="0"/>
          </a:p>
        </p:txBody>
      </p:sp>
      <p:graphicFrame>
        <p:nvGraphicFramePr>
          <p:cNvPr id="109570" name="Object 2"/>
          <p:cNvGraphicFramePr>
            <a:graphicFrameLocks noChangeAspect="1"/>
          </p:cNvGraphicFramePr>
          <p:nvPr/>
        </p:nvGraphicFramePr>
        <p:xfrm>
          <a:off x="3170238" y="234950"/>
          <a:ext cx="5969000" cy="6388100"/>
        </p:xfrm>
        <a:graphic>
          <a:graphicData uri="http://schemas.openxmlformats.org/presentationml/2006/ole">
            <mc:AlternateContent xmlns:mc="http://schemas.openxmlformats.org/markup-compatibility/2006">
              <mc:Choice xmlns:v="urn:schemas-microsoft-com:vml" Requires="v">
                <p:oleObj spid="_x0000_s109602" name="Document" r:id="rId4" imgW="5473700" imgH="6896100" progId="Word.Document.8">
                  <p:embed/>
                </p:oleObj>
              </mc:Choice>
              <mc:Fallback>
                <p:oleObj name="Document" r:id="rId4" imgW="5473700" imgH="68961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t="6630" r="8353" b="15514"/>
                      <a:stretch>
                        <a:fillRect/>
                      </a:stretch>
                    </p:blipFill>
                    <p:spPr bwMode="auto">
                      <a:xfrm>
                        <a:off x="3170238" y="234950"/>
                        <a:ext cx="5969000" cy="638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9572" name="Line 3"/>
          <p:cNvSpPr>
            <a:spLocks noChangeShapeType="1"/>
          </p:cNvSpPr>
          <p:nvPr/>
        </p:nvSpPr>
        <p:spPr bwMode="auto">
          <a:xfrm flipH="1" flipV="1">
            <a:off x="5943600" y="2971800"/>
            <a:ext cx="990600" cy="1600200"/>
          </a:xfrm>
          <a:prstGeom prst="line">
            <a:avLst/>
          </a:prstGeom>
          <a:noFill/>
          <a:ln w="5715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09573" name="AutoShape 4"/>
          <p:cNvSpPr>
            <a:spLocks noChangeArrowheads="1"/>
          </p:cNvSpPr>
          <p:nvPr/>
        </p:nvSpPr>
        <p:spPr bwMode="auto">
          <a:xfrm>
            <a:off x="5562600" y="2667000"/>
            <a:ext cx="457200" cy="228600"/>
          </a:xfrm>
          <a:prstGeom prst="parallelogram">
            <a:avLst>
              <a:gd name="adj" fmla="val 50000"/>
            </a:avLst>
          </a:prstGeom>
          <a:solidFill>
            <a:srgbClr val="FF0000"/>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109574" name="Text Box 5"/>
          <p:cNvSpPr txBox="1">
            <a:spLocks noChangeArrowheads="1"/>
          </p:cNvSpPr>
          <p:nvPr/>
        </p:nvSpPr>
        <p:spPr bwMode="auto">
          <a:xfrm>
            <a:off x="457200" y="2209800"/>
            <a:ext cx="4865635" cy="1569660"/>
          </a:xfrm>
          <a:prstGeom prst="rect">
            <a:avLst/>
          </a:prstGeom>
          <a:noFill/>
          <a:ln w="9525">
            <a:noFill/>
            <a:miter lim="800000"/>
            <a:headEnd/>
            <a:tailEnd/>
          </a:ln>
        </p:spPr>
        <p:txBody>
          <a:bodyPr wrap="none">
            <a:prstTxWarp prst="textNoShape">
              <a:avLst/>
            </a:prstTxWarp>
            <a:spAutoFit/>
          </a:bodyPr>
          <a:lstStyle/>
          <a:p>
            <a:r>
              <a:rPr lang="en-US" altLang="ja-JP" sz="3200" dirty="0">
                <a:solidFill>
                  <a:srgbClr val="FF0000"/>
                </a:solidFill>
                <a:latin typeface="Cambria"/>
              </a:rPr>
              <a:t>Crystal Symmetry Element</a:t>
            </a:r>
            <a:br>
              <a:rPr lang="en-US" altLang="ja-JP" sz="3200" dirty="0">
                <a:solidFill>
                  <a:srgbClr val="FF0000"/>
                </a:solidFill>
                <a:latin typeface="Cambria"/>
              </a:rPr>
            </a:br>
            <a:r>
              <a:rPr lang="en-US" altLang="ja-JP" sz="3200" dirty="0">
                <a:solidFill>
                  <a:srgbClr val="FF0000"/>
                </a:solidFill>
                <a:latin typeface="Cambria"/>
              </a:rPr>
              <a:t>e.g. rotation on [001]</a:t>
            </a:r>
            <a:br>
              <a:rPr lang="en-US" altLang="ja-JP" sz="3200" dirty="0">
                <a:solidFill>
                  <a:srgbClr val="FF0000"/>
                </a:solidFill>
                <a:latin typeface="Cambria"/>
              </a:rPr>
            </a:br>
            <a:r>
              <a:rPr lang="en-US" altLang="ja-JP" sz="3200" dirty="0">
                <a:solidFill>
                  <a:srgbClr val="FF0000"/>
                </a:solidFill>
                <a:latin typeface="Cambria"/>
              </a:rPr>
              <a:t>(associated with </a:t>
            </a:r>
            <a:r>
              <a:rPr lang="en-US" altLang="ja-JP" sz="3200" i="1" dirty="0">
                <a:solidFill>
                  <a:srgbClr val="FF0000"/>
                </a:solidFill>
                <a:latin typeface="Symbol" charset="2"/>
              </a:rPr>
              <a:t>f</a:t>
            </a:r>
            <a:r>
              <a:rPr lang="en-US" altLang="ja-JP" sz="3200" i="1" baseline="-25000" dirty="0">
                <a:solidFill>
                  <a:srgbClr val="FF0000"/>
                </a:solidFill>
                <a:latin typeface="Cambria"/>
              </a:rPr>
              <a:t>2</a:t>
            </a:r>
            <a:r>
              <a:rPr lang="en-US" altLang="ja-JP" sz="3200" dirty="0">
                <a:solidFill>
                  <a:srgbClr val="FF0000"/>
                </a:solidFill>
                <a:latin typeface="Cambria"/>
              </a:rPr>
              <a:t>)</a:t>
            </a:r>
          </a:p>
        </p:txBody>
      </p:sp>
      <p:sp>
        <p:nvSpPr>
          <p:cNvPr id="109575" name="Line 6"/>
          <p:cNvSpPr>
            <a:spLocks noChangeShapeType="1"/>
          </p:cNvSpPr>
          <p:nvPr/>
        </p:nvSpPr>
        <p:spPr bwMode="auto">
          <a:xfrm flipV="1">
            <a:off x="7391400" y="1676400"/>
            <a:ext cx="0" cy="2133600"/>
          </a:xfrm>
          <a:prstGeom prst="line">
            <a:avLst/>
          </a:prstGeom>
          <a:noFill/>
          <a:ln w="76200">
            <a:solidFill>
              <a:schemeClr val="accent2"/>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57703" name="Text Box 7"/>
          <p:cNvSpPr txBox="1">
            <a:spLocks noGrp="1" noChangeArrowheads="1"/>
          </p:cNvSpPr>
          <p:nvPr>
            <p:ph type="title"/>
          </p:nvPr>
        </p:nvSpPr>
        <p:spPr>
          <a:xfrm>
            <a:off x="2209800" y="152400"/>
            <a:ext cx="6477000" cy="1219200"/>
          </a:xfrm>
        </p:spPr>
        <p:txBody>
          <a:bodyPr/>
          <a:lstStyle/>
          <a:p>
            <a:pPr>
              <a:defRPr/>
            </a:pPr>
            <a:r>
              <a:rPr lang="en-US" sz="3200">
                <a:ea typeface="+mj-ea"/>
                <a:cs typeface="+mj-cs"/>
              </a:rPr>
              <a:t>Sample Symmetry Element</a:t>
            </a:r>
            <a:br>
              <a:rPr lang="en-US" sz="3200">
                <a:ea typeface="+mj-ea"/>
                <a:cs typeface="+mj-cs"/>
              </a:rPr>
            </a:br>
            <a:r>
              <a:rPr lang="en-US" sz="3200">
                <a:ea typeface="+mj-ea"/>
                <a:cs typeface="+mj-cs"/>
              </a:rPr>
              <a:t>e.g. diad on ND</a:t>
            </a:r>
            <a:br>
              <a:rPr lang="en-US" sz="3200">
                <a:ea typeface="+mj-ea"/>
                <a:cs typeface="+mj-cs"/>
              </a:rPr>
            </a:br>
            <a:r>
              <a:rPr lang="en-US" sz="3200">
                <a:ea typeface="+mj-ea"/>
                <a:cs typeface="+mj-cs"/>
              </a:rPr>
              <a:t>(associated with </a:t>
            </a:r>
            <a:r>
              <a:rPr lang="en-US" sz="3200">
                <a:latin typeface="Symbol" charset="2"/>
                <a:ea typeface="+mj-ea"/>
                <a:cs typeface="+mj-cs"/>
              </a:rPr>
              <a:t>f</a:t>
            </a:r>
            <a:r>
              <a:rPr lang="en-US" sz="3200" baseline="-25000">
                <a:ea typeface="+mj-ea"/>
                <a:cs typeface="+mj-cs"/>
              </a:rPr>
              <a:t>1</a:t>
            </a:r>
            <a:r>
              <a:rPr lang="en-US" sz="3200">
                <a:ea typeface="+mj-ea"/>
                <a:cs typeface="+mj-cs"/>
              </a:rPr>
              <a:t>)</a:t>
            </a:r>
            <a:endParaRPr lang="en-US" sz="5400" baseline="-25000">
              <a:solidFill>
                <a:srgbClr val="FF0000"/>
              </a:solidFill>
              <a:ea typeface="+mj-ea"/>
              <a:cs typeface="+mj-cs"/>
            </a:endParaRPr>
          </a:p>
        </p:txBody>
      </p:sp>
      <p:sp>
        <p:nvSpPr>
          <p:cNvPr id="109577" name="AutoShape 8"/>
          <p:cNvSpPr>
            <a:spLocks noChangeArrowheads="1"/>
          </p:cNvSpPr>
          <p:nvPr/>
        </p:nvSpPr>
        <p:spPr bwMode="auto">
          <a:xfrm>
            <a:off x="7086600" y="1143000"/>
            <a:ext cx="685800" cy="304800"/>
          </a:xfrm>
          <a:prstGeom prst="flowChartDecision">
            <a:avLst/>
          </a:prstGeom>
          <a:solidFill>
            <a:schemeClr val="accent2"/>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109578" name="Rectangle 9"/>
          <p:cNvSpPr>
            <a:spLocks noChangeArrowheads="1"/>
          </p:cNvSpPr>
          <p:nvPr/>
        </p:nvSpPr>
        <p:spPr bwMode="auto">
          <a:xfrm>
            <a:off x="1600200" y="5867400"/>
            <a:ext cx="1162247" cy="461665"/>
          </a:xfrm>
          <a:prstGeom prst="rect">
            <a:avLst/>
          </a:prstGeom>
          <a:noFill/>
          <a:ln w="9525">
            <a:noFill/>
            <a:miter lim="800000"/>
            <a:headEnd/>
            <a:tailEnd/>
          </a:ln>
        </p:spPr>
        <p:txBody>
          <a:bodyPr wrap="none">
            <a:prstTxWarp prst="textNoShape">
              <a:avLst/>
            </a:prstTxWarp>
            <a:spAutoFit/>
          </a:bodyPr>
          <a:lstStyle/>
          <a:p>
            <a:r>
              <a:rPr lang="en-US" altLang="ja-JP" dirty="0">
                <a:latin typeface="Calibri"/>
              </a:rPr>
              <a:t>[Bunge]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Slide Number Placeholder 4"/>
          <p:cNvSpPr>
            <a:spLocks noGrp="1"/>
          </p:cNvSpPr>
          <p:nvPr>
            <p:ph type="sldNum" sz="quarter" idx="12"/>
          </p:nvPr>
        </p:nvSpPr>
        <p:spPr>
          <a:noFill/>
        </p:spPr>
        <p:txBody>
          <a:bodyPr/>
          <a:lstStyle/>
          <a:p>
            <a:fld id="{DF4B8DE2-E99C-CA41-BEEF-ADBF50E5F085}" type="slidenum">
              <a:rPr lang="en-US" altLang="ja-JP" smtClean="0"/>
              <a:pPr/>
              <a:t>68</a:t>
            </a:fld>
            <a:endParaRPr lang="en-US" altLang="ja-JP" smtClean="0"/>
          </a:p>
        </p:txBody>
      </p:sp>
      <p:graphicFrame>
        <p:nvGraphicFramePr>
          <p:cNvPr id="111618" name="Object 2"/>
          <p:cNvGraphicFramePr>
            <a:graphicFrameLocks noChangeAspect="1"/>
          </p:cNvGraphicFramePr>
          <p:nvPr/>
        </p:nvGraphicFramePr>
        <p:xfrm>
          <a:off x="381000" y="328613"/>
          <a:ext cx="7997825" cy="6199187"/>
        </p:xfrm>
        <a:graphic>
          <a:graphicData uri="http://schemas.openxmlformats.org/presentationml/2006/ole">
            <mc:AlternateContent xmlns:mc="http://schemas.openxmlformats.org/markup-compatibility/2006">
              <mc:Choice xmlns:v="urn:schemas-microsoft-com:vml" Requires="v">
                <p:oleObj spid="_x0000_s111650" name="Document" r:id="rId4" imgW="5626100" imgH="3022600" progId="Word.Document.8">
                  <p:embed/>
                </p:oleObj>
              </mc:Choice>
              <mc:Fallback>
                <p:oleObj name="Document" r:id="rId4" imgW="5626100" imgH="30226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r="30713"/>
                      <a:stretch>
                        <a:fillRect/>
                      </a:stretch>
                    </p:blipFill>
                    <p:spPr bwMode="auto">
                      <a:xfrm>
                        <a:off x="381000" y="328613"/>
                        <a:ext cx="7997825" cy="619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1620" name="Text Box 3"/>
          <p:cNvSpPr txBox="1">
            <a:spLocks noChangeArrowheads="1"/>
          </p:cNvSpPr>
          <p:nvPr/>
        </p:nvSpPr>
        <p:spPr bwMode="auto">
          <a:xfrm>
            <a:off x="593725" y="420688"/>
            <a:ext cx="1086055" cy="461665"/>
          </a:xfrm>
          <a:prstGeom prst="rect">
            <a:avLst/>
          </a:prstGeom>
          <a:noFill/>
          <a:ln w="9525">
            <a:noFill/>
            <a:miter lim="800000"/>
            <a:headEnd/>
            <a:tailEnd/>
          </a:ln>
        </p:spPr>
        <p:txBody>
          <a:bodyPr wrap="none">
            <a:prstTxWarp prst="textNoShape">
              <a:avLst/>
            </a:prstTxWarp>
            <a:spAutoFit/>
          </a:bodyPr>
          <a:lstStyle/>
          <a:p>
            <a:r>
              <a:rPr lang="en-US" altLang="ja-JP" dirty="0">
                <a:latin typeface="Calibri"/>
              </a:rPr>
              <a:t>[</a:t>
            </a:r>
            <a:r>
              <a:rPr lang="en-US" altLang="ja-JP" dirty="0" err="1">
                <a:latin typeface="Calibri"/>
              </a:rPr>
              <a:t>Kocks</a:t>
            </a:r>
            <a:r>
              <a:rPr lang="en-US" altLang="ja-JP" dirty="0">
                <a:latin typeface="Calibri"/>
              </a:rPr>
              <a:t>]</a:t>
            </a:r>
          </a:p>
        </p:txBody>
      </p:sp>
      <p:sp>
        <p:nvSpPr>
          <p:cNvPr id="111621" name="Text Box 4"/>
          <p:cNvSpPr txBox="1">
            <a:spLocks noChangeArrowheads="1"/>
          </p:cNvSpPr>
          <p:nvPr/>
        </p:nvSpPr>
        <p:spPr bwMode="auto">
          <a:xfrm>
            <a:off x="441325" y="6267450"/>
            <a:ext cx="7769124" cy="400110"/>
          </a:xfrm>
          <a:prstGeom prst="rect">
            <a:avLst/>
          </a:prstGeom>
          <a:solidFill>
            <a:srgbClr val="FFF6B7"/>
          </a:solidFill>
          <a:ln w="9525">
            <a:noFill/>
            <a:miter lim="800000"/>
            <a:headEnd/>
            <a:tailEnd/>
          </a:ln>
        </p:spPr>
        <p:txBody>
          <a:bodyPr wrap="none">
            <a:prstTxWarp prst="textNoShape">
              <a:avLst/>
            </a:prstTxWarp>
            <a:spAutoFit/>
          </a:bodyPr>
          <a:lstStyle/>
          <a:p>
            <a:r>
              <a:rPr lang="en-US" altLang="ja-JP" sz="2000" dirty="0">
                <a:latin typeface="Calibri"/>
              </a:rPr>
              <a:t>These are simple cases: see detailed charts at the end of this set of slides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p:cNvSpPr>
            <a:spLocks noGrp="1"/>
          </p:cNvSpPr>
          <p:nvPr>
            <p:ph type="sldNum" sz="quarter" idx="12"/>
          </p:nvPr>
        </p:nvSpPr>
        <p:spPr>
          <a:noFill/>
        </p:spPr>
        <p:txBody>
          <a:bodyPr/>
          <a:lstStyle/>
          <a:p>
            <a:fld id="{16EAC5F3-1B3B-3745-8552-377A8FFE405A}" type="slidenum">
              <a:rPr lang="en-US" altLang="ja-JP" smtClean="0"/>
              <a:pPr/>
              <a:t>69</a:t>
            </a:fld>
            <a:endParaRPr lang="en-US" altLang="ja-JP" smtClean="0"/>
          </a:p>
        </p:txBody>
      </p:sp>
      <p:sp>
        <p:nvSpPr>
          <p:cNvPr id="19458" name="Rectangle 2"/>
          <p:cNvSpPr>
            <a:spLocks noGrp="1" noChangeArrowheads="1"/>
          </p:cNvSpPr>
          <p:nvPr>
            <p:ph type="title"/>
          </p:nvPr>
        </p:nvSpPr>
        <p:spPr/>
        <p:txBody>
          <a:bodyPr/>
          <a:lstStyle/>
          <a:p>
            <a:pPr>
              <a:defRPr/>
            </a:pPr>
            <a:r>
              <a:rPr lang="en-US">
                <a:ea typeface="+mj-ea"/>
                <a:cs typeface="+mj-cs"/>
              </a:rPr>
              <a:t>Other symmetry operators</a:t>
            </a:r>
          </a:p>
        </p:txBody>
      </p:sp>
      <p:sp>
        <p:nvSpPr>
          <p:cNvPr id="113668" name="Rectangle 3"/>
          <p:cNvSpPr>
            <a:spLocks noGrp="1" noChangeArrowheads="1"/>
          </p:cNvSpPr>
          <p:nvPr>
            <p:ph type="body" idx="1"/>
          </p:nvPr>
        </p:nvSpPr>
        <p:spPr/>
        <p:txBody>
          <a:bodyPr/>
          <a:lstStyle/>
          <a:p>
            <a:r>
              <a:rPr lang="en-US" altLang="ja-JP" sz="2800" dirty="0">
                <a:ea typeface="Cambria"/>
                <a:cs typeface="Cambria"/>
              </a:rPr>
              <a:t>Symmetry operators of the </a:t>
            </a:r>
            <a:r>
              <a:rPr lang="en-US" altLang="ja-JP" sz="2800" i="1" dirty="0">
                <a:ea typeface="Cambria"/>
                <a:cs typeface="Cambria"/>
              </a:rPr>
              <a:t>second kind</a:t>
            </a:r>
            <a:r>
              <a:rPr lang="en-US" altLang="ja-JP" sz="2800" dirty="0">
                <a:ea typeface="Cambria"/>
                <a:cs typeface="Cambria"/>
              </a:rPr>
              <a:t>:  these operators include the inversion center and mirrors; determinant = -1.  </a:t>
            </a:r>
          </a:p>
          <a:p>
            <a:r>
              <a:rPr lang="en-US" altLang="ja-JP" sz="2800" dirty="0">
                <a:ea typeface="Cambria"/>
                <a:cs typeface="Cambria"/>
              </a:rPr>
              <a:t>The inversion (= center of symmetry) simply reverses any vector so that (</a:t>
            </a:r>
            <a:r>
              <a:rPr lang="en-US" altLang="ja-JP" sz="2800" dirty="0" err="1">
                <a:ea typeface="Cambria"/>
                <a:cs typeface="Cambria"/>
              </a:rPr>
              <a:t>x,y,z</a:t>
            </a:r>
            <a:r>
              <a:rPr lang="en-US" altLang="ja-JP" sz="2800" dirty="0">
                <a:ea typeface="Cambria"/>
                <a:cs typeface="Cambria"/>
              </a:rPr>
              <a:t>)-&gt;(-x,-y,-z).  </a:t>
            </a:r>
          </a:p>
          <a:p>
            <a:r>
              <a:rPr lang="en-US" altLang="ja-JP" sz="2800" dirty="0">
                <a:ea typeface="Cambria"/>
                <a:cs typeface="Cambria"/>
              </a:rPr>
              <a:t>Mirrors operate through a mirror axis.  Thus an x-mirror is a mirror in the plane x=0 and has the effect (</a:t>
            </a:r>
            <a:r>
              <a:rPr lang="en-US" altLang="ja-JP" sz="2800" dirty="0" err="1">
                <a:ea typeface="Cambria"/>
                <a:cs typeface="Cambria"/>
              </a:rPr>
              <a:t>x,y,z</a:t>
            </a:r>
            <a:r>
              <a:rPr lang="en-US" altLang="ja-JP" sz="2800" dirty="0">
                <a:ea typeface="Cambria"/>
                <a:cs typeface="Cambria"/>
              </a:rPr>
              <a:t>)-&gt;(-</a:t>
            </a:r>
            <a:r>
              <a:rPr lang="en-US" altLang="ja-JP" sz="2800" dirty="0" err="1">
                <a:ea typeface="Cambria"/>
                <a:cs typeface="Cambria"/>
              </a:rPr>
              <a:t>x,y,z</a:t>
            </a:r>
            <a:r>
              <a:rPr lang="en-US" altLang="ja-JP" sz="2800" dirty="0">
                <a:ea typeface="Cambria"/>
                <a:cs typeface="Cambria"/>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2334F614-E3FE-1B44-AF1C-3B033163E2B8}" type="slidenum">
              <a:rPr lang="en-US"/>
              <a:pPr/>
              <a:t>7</a:t>
            </a:fld>
            <a:endParaRPr lang="en-US"/>
          </a:p>
        </p:txBody>
      </p:sp>
      <p:sp>
        <p:nvSpPr>
          <p:cNvPr id="141314" name="Rectangle 2"/>
          <p:cNvSpPr>
            <a:spLocks noGrp="1" noChangeArrowheads="1"/>
          </p:cNvSpPr>
          <p:nvPr>
            <p:ph type="title"/>
          </p:nvPr>
        </p:nvSpPr>
        <p:spPr>
          <a:xfrm>
            <a:off x="685800" y="76200"/>
            <a:ext cx="7772400" cy="1143000"/>
          </a:xfrm>
        </p:spPr>
        <p:txBody>
          <a:bodyPr/>
          <a:lstStyle/>
          <a:p>
            <a:r>
              <a:rPr lang="en-US"/>
              <a:t>Form matrix from Miller Indices</a:t>
            </a:r>
          </a:p>
        </p:txBody>
      </p:sp>
      <p:graphicFrame>
        <p:nvGraphicFramePr>
          <p:cNvPr id="141315" name="Object 3"/>
          <p:cNvGraphicFramePr>
            <a:graphicFrameLocks noChangeAspect="1"/>
          </p:cNvGraphicFramePr>
          <p:nvPr/>
        </p:nvGraphicFramePr>
        <p:xfrm>
          <a:off x="4562475" y="2395538"/>
          <a:ext cx="3656013" cy="1208087"/>
        </p:xfrm>
        <a:graphic>
          <a:graphicData uri="http://schemas.openxmlformats.org/presentationml/2006/ole">
            <mc:AlternateContent xmlns:mc="http://schemas.openxmlformats.org/markup-compatibility/2006">
              <mc:Choice xmlns:v="urn:schemas-microsoft-com:vml" Requires="v">
                <p:oleObj spid="_x0000_s119882" name="Equation" r:id="rId4" imgW="1206500" imgH="406400" progId="Equation.3">
                  <p:embed/>
                </p:oleObj>
              </mc:Choice>
              <mc:Fallback>
                <p:oleObj name="Equation" r:id="rId4" imgW="1206500" imgH="40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2395538"/>
                        <a:ext cx="3656013" cy="1208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316" name="Object 4"/>
          <p:cNvGraphicFramePr>
            <a:graphicFrameLocks noChangeAspect="1"/>
          </p:cNvGraphicFramePr>
          <p:nvPr/>
        </p:nvGraphicFramePr>
        <p:xfrm>
          <a:off x="479425" y="2711450"/>
          <a:ext cx="3656013" cy="1236663"/>
        </p:xfrm>
        <a:graphic>
          <a:graphicData uri="http://schemas.openxmlformats.org/presentationml/2006/ole">
            <mc:AlternateContent xmlns:mc="http://schemas.openxmlformats.org/markup-compatibility/2006">
              <mc:Choice xmlns:v="urn:schemas-microsoft-com:vml" Requires="v">
                <p:oleObj spid="_x0000_s119883" name="Equation" r:id="rId6" imgW="1104900" imgH="381000" progId="Equation.3">
                  <p:embed/>
                </p:oleObj>
              </mc:Choice>
              <mc:Fallback>
                <p:oleObj name="Equation" r:id="rId6" imgW="1104900" imgH="381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425" y="2711450"/>
                        <a:ext cx="3656013" cy="1236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317" name="Object 5"/>
          <p:cNvGraphicFramePr>
            <a:graphicFrameLocks noChangeAspect="1"/>
          </p:cNvGraphicFramePr>
          <p:nvPr/>
        </p:nvGraphicFramePr>
        <p:xfrm>
          <a:off x="609600" y="4267200"/>
          <a:ext cx="2101850" cy="1647825"/>
        </p:xfrm>
        <a:graphic>
          <a:graphicData uri="http://schemas.openxmlformats.org/presentationml/2006/ole">
            <mc:AlternateContent xmlns:mc="http://schemas.openxmlformats.org/markup-compatibility/2006">
              <mc:Choice xmlns:v="urn:schemas-microsoft-com:vml" Requires="v">
                <p:oleObj spid="_x0000_s119884" name="Equation" r:id="rId8" imgW="647700" imgH="508000" progId="Equation.3">
                  <p:embed/>
                </p:oleObj>
              </mc:Choice>
              <mc:Fallback>
                <p:oleObj name="Equation" r:id="rId8" imgW="647700" imgH="508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4267200"/>
                        <a:ext cx="210185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1318" name="Object 6"/>
          <p:cNvGraphicFramePr>
            <a:graphicFrameLocks noChangeAspect="1"/>
          </p:cNvGraphicFramePr>
          <p:nvPr>
            <p:extLst>
              <p:ext uri="{D42A27DB-BD31-4B8C-83A1-F6EECF244321}">
                <p14:modId xmlns:p14="http://schemas.microsoft.com/office/powerpoint/2010/main" val="2824498614"/>
              </p:ext>
            </p:extLst>
          </p:nvPr>
        </p:nvGraphicFramePr>
        <p:xfrm>
          <a:off x="3352800" y="3485990"/>
          <a:ext cx="4908550" cy="2991010"/>
        </p:xfrm>
        <a:graphic>
          <a:graphicData uri="http://schemas.openxmlformats.org/presentationml/2006/ole">
            <mc:AlternateContent xmlns:mc="http://schemas.openxmlformats.org/markup-compatibility/2006">
              <mc:Choice xmlns:v="urn:schemas-microsoft-com:vml" Requires="v">
                <p:oleObj spid="_x0000_s119885" name="Equation" r:id="rId10" imgW="2209800" imgH="1346200" progId="Equation.3">
                  <p:embed/>
                </p:oleObj>
              </mc:Choice>
              <mc:Fallback>
                <p:oleObj name="Equation" r:id="rId10" imgW="2209800" imgH="1346200" progId="Equation.3">
                  <p:embed/>
                  <p:pic>
                    <p:nvPicPr>
                      <p:cNvPr id="0" name=""/>
                      <p:cNvPicPr>
                        <a:picLocks noChangeAspect="1" noChangeArrowheads="1"/>
                      </p:cNvPicPr>
                      <p:nvPr/>
                    </p:nvPicPr>
                    <p:blipFill>
                      <a:blip r:embed="rId11"/>
                      <a:srcRect/>
                      <a:stretch>
                        <a:fillRect/>
                      </a:stretch>
                    </p:blipFill>
                    <p:spPr bwMode="auto">
                      <a:xfrm>
                        <a:off x="3352800" y="3485990"/>
                        <a:ext cx="4908550" cy="2991010"/>
                      </a:xfrm>
                      <a:prstGeom prst="rect">
                        <a:avLst/>
                      </a:prstGeom>
                      <a:noFill/>
                      <a:ln>
                        <a:noFill/>
                      </a:ln>
                      <a:effectLst/>
                      <a:extLst/>
                    </p:spPr>
                  </p:pic>
                </p:oleObj>
              </mc:Fallback>
            </mc:AlternateContent>
          </a:graphicData>
        </a:graphic>
      </p:graphicFrame>
      <p:sp>
        <p:nvSpPr>
          <p:cNvPr id="141319" name="Text Box 7"/>
          <p:cNvSpPr txBox="1">
            <a:spLocks noChangeArrowheads="1"/>
          </p:cNvSpPr>
          <p:nvPr/>
        </p:nvSpPr>
        <p:spPr bwMode="auto">
          <a:xfrm>
            <a:off x="765344" y="6414032"/>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a:t>
            </a:r>
            <a:r>
              <a:rPr lang="en-US" sz="2000" dirty="0">
                <a:solidFill>
                  <a:srgbClr val="FF0000"/>
                </a:solidFill>
                <a:latin typeface="Cambria"/>
              </a:rPr>
              <a:t>Matrix</a:t>
            </a:r>
            <a:r>
              <a:rPr lang="en-US" sz="2000" dirty="0">
                <a:latin typeface="Cambria"/>
              </a:rPr>
              <a:t>  </a:t>
            </a:r>
            <a:r>
              <a:rPr lang="en-US" sz="2000" dirty="0" err="1">
                <a:latin typeface="Cambria"/>
              </a:rPr>
              <a:t>EulerAngles</a:t>
            </a:r>
            <a:r>
              <a:rPr lang="en-US" sz="2000" dirty="0">
                <a:latin typeface="Cambria"/>
              </a:rPr>
              <a:t>  Components</a:t>
            </a:r>
          </a:p>
        </p:txBody>
      </p:sp>
      <p:sp>
        <p:nvSpPr>
          <p:cNvPr id="141320" name="Text Box 8"/>
          <p:cNvSpPr txBox="1">
            <a:spLocks noChangeArrowheads="1"/>
          </p:cNvSpPr>
          <p:nvPr/>
        </p:nvSpPr>
        <p:spPr bwMode="auto">
          <a:xfrm>
            <a:off x="685800" y="1016000"/>
            <a:ext cx="8226425" cy="1219200"/>
          </a:xfrm>
          <a:prstGeom prst="rect">
            <a:avLst/>
          </a:prstGeom>
          <a:noFill/>
          <a:ln w="9525">
            <a:noFill/>
            <a:miter lim="800000"/>
            <a:headEnd/>
            <a:tailEnd/>
          </a:ln>
          <a:effectLst/>
        </p:spPr>
        <p:txBody>
          <a:bodyPr>
            <a:prstTxWarp prst="textNoShape">
              <a:avLst/>
            </a:prstTxWarp>
          </a:bodyPr>
          <a:lstStyle/>
          <a:p>
            <a:r>
              <a:rPr lang="en-US" sz="2000" dirty="0">
                <a:solidFill>
                  <a:srgbClr val="FF0000"/>
                </a:solidFill>
                <a:latin typeface="Calibri"/>
              </a:rPr>
              <a:t>Basic idea: we can construct the complete rotation matrix from two known, easy to determine columns of the matrix.  Knowing that we have columns rather than rows is a consequence of the sense of rotation, which is equivalent to the direction in which the axis transformation is carried out.</a:t>
            </a:r>
          </a:p>
        </p:txBody>
      </p:sp>
    </p:spTree>
    <p:extLst>
      <p:ext uri="{BB962C8B-B14F-4D97-AF65-F5344CB8AC3E}">
        <p14:creationId xmlns:p14="http://schemas.microsoft.com/office/powerpoint/2010/main" val="2508154384"/>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7" name="Slide Number Placeholder 5"/>
          <p:cNvSpPr>
            <a:spLocks noGrp="1"/>
          </p:cNvSpPr>
          <p:nvPr>
            <p:ph type="sldNum" sz="quarter" idx="12"/>
          </p:nvPr>
        </p:nvSpPr>
        <p:spPr>
          <a:noFill/>
        </p:spPr>
        <p:txBody>
          <a:bodyPr/>
          <a:lstStyle/>
          <a:p>
            <a:fld id="{CC47F473-533B-3F4A-9B56-81BB48CA30FA}" type="slidenum">
              <a:rPr lang="en-US" altLang="ja-JP" smtClean="0"/>
              <a:pPr/>
              <a:t>70</a:t>
            </a:fld>
            <a:endParaRPr lang="en-US" altLang="ja-JP" smtClean="0"/>
          </a:p>
        </p:txBody>
      </p:sp>
      <p:sp>
        <p:nvSpPr>
          <p:cNvPr id="20482" name="Rectangle 2"/>
          <p:cNvSpPr>
            <a:spLocks noGrp="1" noChangeArrowheads="1"/>
          </p:cNvSpPr>
          <p:nvPr>
            <p:ph type="title"/>
          </p:nvPr>
        </p:nvSpPr>
        <p:spPr/>
        <p:txBody>
          <a:bodyPr/>
          <a:lstStyle/>
          <a:p>
            <a:pPr>
              <a:defRPr/>
            </a:pPr>
            <a:r>
              <a:rPr lang="en-US">
                <a:ea typeface="+mj-ea"/>
                <a:cs typeface="+mj-cs"/>
              </a:rPr>
              <a:t>Examples of symmetry operators</a:t>
            </a:r>
          </a:p>
        </p:txBody>
      </p:sp>
      <p:sp>
        <p:nvSpPr>
          <p:cNvPr id="115719" name="Rectangle 3"/>
          <p:cNvSpPr>
            <a:spLocks noGrp="1" noChangeArrowheads="1"/>
          </p:cNvSpPr>
          <p:nvPr>
            <p:ph type="body" idx="1"/>
          </p:nvPr>
        </p:nvSpPr>
        <p:spPr>
          <a:xfrm>
            <a:off x="685800" y="1295400"/>
            <a:ext cx="3048000" cy="4114800"/>
          </a:xfrm>
        </p:spPr>
        <p:txBody>
          <a:bodyPr/>
          <a:lstStyle/>
          <a:p>
            <a:r>
              <a:rPr lang="en-US" altLang="ja-JP"/>
              <a:t>Diad on z:</a:t>
            </a:r>
            <a:br>
              <a:rPr lang="en-US" altLang="ja-JP"/>
            </a:br>
            <a:r>
              <a:rPr lang="en-US" altLang="ja-JP"/>
              <a:t>(1st kind)</a:t>
            </a:r>
          </a:p>
          <a:p>
            <a:endParaRPr lang="en-US" altLang="ja-JP"/>
          </a:p>
          <a:p>
            <a:r>
              <a:rPr lang="en-US" altLang="ja-JP"/>
              <a:t>Mirror on x:</a:t>
            </a:r>
            <a:br>
              <a:rPr lang="en-US" altLang="ja-JP"/>
            </a:br>
            <a:r>
              <a:rPr lang="en-US" altLang="ja-JP"/>
              <a:t>(2nd kind)</a:t>
            </a:r>
          </a:p>
        </p:txBody>
      </p:sp>
      <p:graphicFrame>
        <p:nvGraphicFramePr>
          <p:cNvPr id="115714" name="Object 2"/>
          <p:cNvGraphicFramePr>
            <a:graphicFrameLocks noChangeAspect="1"/>
          </p:cNvGraphicFramePr>
          <p:nvPr/>
        </p:nvGraphicFramePr>
        <p:xfrm>
          <a:off x="3505200" y="3886200"/>
          <a:ext cx="2444750" cy="2084388"/>
        </p:xfrm>
        <a:graphic>
          <a:graphicData uri="http://schemas.openxmlformats.org/presentationml/2006/ole">
            <mc:AlternateContent xmlns:mc="http://schemas.openxmlformats.org/markup-compatibility/2006">
              <mc:Choice xmlns:v="urn:schemas-microsoft-com:vml" Requires="v">
                <p:oleObj spid="_x0000_s115794" name="Equation" r:id="rId4" imgW="774700" imgH="660400" progId="Equation.3">
                  <p:embed/>
                </p:oleObj>
              </mc:Choice>
              <mc:Fallback>
                <p:oleObj name="Equation" r:id="rId4" imgW="774700" imgH="660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3886200"/>
                        <a:ext cx="2444750" cy="208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5715" name="Object 3"/>
          <p:cNvGraphicFramePr>
            <a:graphicFrameLocks noChangeAspect="1"/>
          </p:cNvGraphicFramePr>
          <p:nvPr/>
        </p:nvGraphicFramePr>
        <p:xfrm>
          <a:off x="3462338" y="1828800"/>
          <a:ext cx="2481262" cy="1927225"/>
        </p:xfrm>
        <a:graphic>
          <a:graphicData uri="http://schemas.openxmlformats.org/presentationml/2006/ole">
            <mc:AlternateContent xmlns:mc="http://schemas.openxmlformats.org/markup-compatibility/2006">
              <mc:Choice xmlns:v="urn:schemas-microsoft-com:vml" Requires="v">
                <p:oleObj spid="_x0000_s115795" name="Equation" r:id="rId6" imgW="850900" imgH="660400" progId="Equation.3">
                  <p:embed/>
                </p:oleObj>
              </mc:Choice>
              <mc:Fallback>
                <p:oleObj name="Equation" r:id="rId6" imgW="850900" imgH="6604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2338" y="1828800"/>
                        <a:ext cx="2481262"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5716" name="Object 4"/>
          <p:cNvGraphicFramePr>
            <a:graphicFrameLocks noChangeAspect="1"/>
          </p:cNvGraphicFramePr>
          <p:nvPr/>
        </p:nvGraphicFramePr>
        <p:xfrm>
          <a:off x="6156325" y="3429000"/>
          <a:ext cx="2665413" cy="1927225"/>
        </p:xfrm>
        <a:graphic>
          <a:graphicData uri="http://schemas.openxmlformats.org/presentationml/2006/ole">
            <mc:AlternateContent xmlns:mc="http://schemas.openxmlformats.org/markup-compatibility/2006">
              <mc:Choice xmlns:v="urn:schemas-microsoft-com:vml" Requires="v">
                <p:oleObj spid="_x0000_s115796" name="Equation" r:id="rId8" imgW="914400" imgH="660400" progId="Equation.3">
                  <p:embed/>
                </p:oleObj>
              </mc:Choice>
              <mc:Fallback>
                <p:oleObj name="Equation" r:id="rId8" imgW="914400" imgH="6604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6325" y="3429000"/>
                        <a:ext cx="2665413"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5720" name="Text Box 7"/>
          <p:cNvSpPr txBox="1">
            <a:spLocks noChangeArrowheads="1"/>
          </p:cNvSpPr>
          <p:nvPr/>
        </p:nvSpPr>
        <p:spPr bwMode="auto">
          <a:xfrm>
            <a:off x="6461125" y="1752600"/>
            <a:ext cx="2058176" cy="1569660"/>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Inversion </a:t>
            </a:r>
            <a:br>
              <a:rPr lang="en-US" altLang="ja-JP" sz="3200" dirty="0">
                <a:latin typeface="Cambria"/>
              </a:rPr>
            </a:br>
            <a:r>
              <a:rPr lang="en-US" altLang="ja-JP" sz="3200" dirty="0">
                <a:latin typeface="Cambria"/>
              </a:rPr>
              <a:t>Center:</a:t>
            </a:r>
            <a:br>
              <a:rPr lang="en-US" altLang="ja-JP" sz="3200" dirty="0">
                <a:latin typeface="Cambria"/>
              </a:rPr>
            </a:br>
            <a:r>
              <a:rPr lang="en-US" altLang="ja-JP" sz="3200" dirty="0">
                <a:latin typeface="Cambria"/>
              </a:rPr>
              <a:t>(2nd kind)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5"/>
          <p:cNvSpPr>
            <a:spLocks noGrp="1"/>
          </p:cNvSpPr>
          <p:nvPr>
            <p:ph type="sldNum" sz="quarter" idx="12"/>
          </p:nvPr>
        </p:nvSpPr>
        <p:spPr>
          <a:noFill/>
        </p:spPr>
        <p:txBody>
          <a:bodyPr/>
          <a:lstStyle/>
          <a:p>
            <a:fld id="{D40A3AC1-E472-F447-BE1A-0F1DD6BE8999}" type="slidenum">
              <a:rPr lang="en-US" altLang="ja-JP" smtClean="0"/>
              <a:pPr/>
              <a:t>71</a:t>
            </a:fld>
            <a:endParaRPr lang="en-US" altLang="ja-JP" smtClean="0"/>
          </a:p>
        </p:txBody>
      </p:sp>
      <p:sp>
        <p:nvSpPr>
          <p:cNvPr id="190466" name="Rectangle 2"/>
          <p:cNvSpPr>
            <a:spLocks noGrp="1" noChangeArrowheads="1"/>
          </p:cNvSpPr>
          <p:nvPr>
            <p:ph type="title"/>
          </p:nvPr>
        </p:nvSpPr>
        <p:spPr/>
        <p:txBody>
          <a:bodyPr/>
          <a:lstStyle/>
          <a:p>
            <a:pPr>
              <a:defRPr/>
            </a:pPr>
            <a:r>
              <a:rPr lang="en-US">
                <a:ea typeface="+mj-ea"/>
                <a:cs typeface="+mj-cs"/>
              </a:rPr>
              <a:t>How many equivalent points?</a:t>
            </a:r>
          </a:p>
        </p:txBody>
      </p:sp>
      <p:sp>
        <p:nvSpPr>
          <p:cNvPr id="100356" name="Rectangle 3"/>
          <p:cNvSpPr>
            <a:spLocks noGrp="1" noChangeArrowheads="1"/>
          </p:cNvSpPr>
          <p:nvPr>
            <p:ph type="body" idx="1"/>
          </p:nvPr>
        </p:nvSpPr>
        <p:spPr>
          <a:xfrm>
            <a:off x="685800" y="1295400"/>
            <a:ext cx="7772400" cy="4572000"/>
          </a:xfrm>
        </p:spPr>
        <p:txBody>
          <a:bodyPr/>
          <a:lstStyle/>
          <a:p>
            <a:pPr>
              <a:lnSpc>
                <a:spcPct val="90000"/>
              </a:lnSpc>
            </a:pPr>
            <a:r>
              <a:rPr lang="en-US" altLang="ja-JP" sz="2800"/>
              <a:t>Each symmetry operator relates a pair of points in orientation (Euler) space.</a:t>
            </a:r>
          </a:p>
          <a:p>
            <a:pPr>
              <a:lnSpc>
                <a:spcPct val="90000"/>
              </a:lnSpc>
            </a:pPr>
            <a:r>
              <a:rPr lang="en-US" altLang="ja-JP" sz="2800"/>
              <a:t>Therefore each operator divides the available space by a factor of the order of the rotation axis.  In fact, the </a:t>
            </a:r>
            <a:r>
              <a:rPr lang="en-US" altLang="ja-JP" sz="2800" b="1"/>
              <a:t>order </a:t>
            </a:r>
            <a:r>
              <a:rPr lang="en-US" altLang="ja-JP" sz="2800"/>
              <a:t>of group is significant.  If there are four symmetry operators in the group, then the size of orientation space is decreased by four.</a:t>
            </a:r>
          </a:p>
          <a:p>
            <a:pPr>
              <a:lnSpc>
                <a:spcPct val="90000"/>
              </a:lnSpc>
            </a:pPr>
            <a:r>
              <a:rPr lang="en-US" altLang="ja-JP" sz="2800"/>
              <a:t>This suggests that the orientation space is smaller than the general space by a factor equal to the number of general poles.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4"/>
          <p:cNvSpPr>
            <a:spLocks noGrp="1"/>
          </p:cNvSpPr>
          <p:nvPr>
            <p:ph type="sldNum" sz="quarter" idx="12"/>
          </p:nvPr>
        </p:nvSpPr>
        <p:spPr>
          <a:noFill/>
        </p:spPr>
        <p:txBody>
          <a:bodyPr/>
          <a:lstStyle/>
          <a:p>
            <a:fld id="{CA57126A-EC22-834E-837A-86258FD8034B}" type="slidenum">
              <a:rPr lang="en-US" altLang="ja-JP" smtClean="0"/>
              <a:pPr/>
              <a:t>72</a:t>
            </a:fld>
            <a:endParaRPr lang="en-US" altLang="ja-JP" smtClean="0"/>
          </a:p>
        </p:txBody>
      </p:sp>
      <p:sp>
        <p:nvSpPr>
          <p:cNvPr id="148482" name="Rectangle 2"/>
          <p:cNvSpPr>
            <a:spLocks noGrp="1" noChangeArrowheads="1"/>
          </p:cNvSpPr>
          <p:nvPr>
            <p:ph type="title"/>
          </p:nvPr>
        </p:nvSpPr>
        <p:spPr>
          <a:xfrm>
            <a:off x="685800" y="609600"/>
            <a:ext cx="3124200" cy="3276600"/>
          </a:xfrm>
        </p:spPr>
        <p:txBody>
          <a:bodyPr/>
          <a:lstStyle/>
          <a:p>
            <a:pPr>
              <a:defRPr/>
            </a:pPr>
            <a:r>
              <a:rPr lang="en-US">
                <a:ea typeface="+mj-ea"/>
                <a:cs typeface="+mj-cs"/>
              </a:rPr>
              <a:t>Crystallite Orientation Distribution</a:t>
            </a:r>
          </a:p>
        </p:txBody>
      </p:sp>
      <p:pic>
        <p:nvPicPr>
          <p:cNvPr id="117764" name="Picture 3"/>
          <p:cNvPicPr>
            <a:picLocks noChangeAspect="1" noChangeArrowheads="1"/>
          </p:cNvPicPr>
          <p:nvPr/>
        </p:nvPicPr>
        <p:blipFill>
          <a:blip r:embed="rId3"/>
          <a:srcRect/>
          <a:stretch>
            <a:fillRect/>
          </a:stretch>
        </p:blipFill>
        <p:spPr bwMode="auto">
          <a:xfrm>
            <a:off x="4343400" y="228600"/>
            <a:ext cx="4368800" cy="6399213"/>
          </a:xfrm>
          <a:prstGeom prst="rect">
            <a:avLst/>
          </a:prstGeom>
          <a:noFill/>
          <a:ln w="9525">
            <a:noFill/>
            <a:miter lim="800000"/>
            <a:headEnd/>
            <a:tailEnd/>
          </a:ln>
        </p:spPr>
      </p:pic>
      <p:sp>
        <p:nvSpPr>
          <p:cNvPr id="117765" name="Text Box 4"/>
          <p:cNvSpPr txBox="1">
            <a:spLocks noChangeArrowheads="1"/>
          </p:cNvSpPr>
          <p:nvPr/>
        </p:nvSpPr>
        <p:spPr bwMode="auto">
          <a:xfrm>
            <a:off x="381000" y="3660775"/>
            <a:ext cx="3869369" cy="1815882"/>
          </a:xfrm>
          <a:prstGeom prst="rect">
            <a:avLst/>
          </a:prstGeom>
          <a:noFill/>
          <a:ln w="9525">
            <a:noFill/>
            <a:miter lim="800000"/>
            <a:headEnd/>
            <a:tailEnd/>
          </a:ln>
        </p:spPr>
        <p:txBody>
          <a:bodyPr wrap="none">
            <a:prstTxWarp prst="textNoShape">
              <a:avLst/>
            </a:prstTxWarp>
            <a:spAutoFit/>
          </a:bodyPr>
          <a:lstStyle/>
          <a:p>
            <a:r>
              <a:rPr lang="en-US" altLang="ja-JP" sz="2800" dirty="0">
                <a:latin typeface="Cambria"/>
              </a:rPr>
              <a:t>Sections at constant</a:t>
            </a:r>
            <a:br>
              <a:rPr lang="en-US" altLang="ja-JP" sz="2800" dirty="0">
                <a:latin typeface="Cambria"/>
              </a:rPr>
            </a:br>
            <a:r>
              <a:rPr lang="en-US" altLang="ja-JP" sz="2800" dirty="0">
                <a:latin typeface="Cambria"/>
              </a:rPr>
              <a:t>values of the third angle</a:t>
            </a:r>
            <a:br>
              <a:rPr lang="en-US" altLang="ja-JP" sz="2800" dirty="0">
                <a:latin typeface="Cambria"/>
              </a:rPr>
            </a:br>
            <a:r>
              <a:rPr lang="en-US" altLang="ja-JP" sz="2800" dirty="0">
                <a:latin typeface="Cambria"/>
              </a:rPr>
              <a:t/>
            </a:r>
            <a:br>
              <a:rPr lang="en-US" altLang="ja-JP" sz="2800" dirty="0">
                <a:latin typeface="Cambria"/>
              </a:rPr>
            </a:br>
            <a:r>
              <a:rPr lang="en-US" altLang="ja-JP" sz="2800" dirty="0" err="1">
                <a:latin typeface="Cambria"/>
              </a:rPr>
              <a:t>Kocks</a:t>
            </a:r>
            <a:r>
              <a:rPr lang="en-US" altLang="ja-JP" sz="2800" dirty="0">
                <a:latin typeface="Cambria"/>
              </a:rPr>
              <a:t>: Ch. 2 fig. 36</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4"/>
          <p:cNvSpPr>
            <a:spLocks noGrp="1"/>
          </p:cNvSpPr>
          <p:nvPr>
            <p:ph type="sldNum" sz="quarter" idx="12"/>
          </p:nvPr>
        </p:nvSpPr>
        <p:spPr>
          <a:noFill/>
        </p:spPr>
        <p:txBody>
          <a:bodyPr/>
          <a:lstStyle/>
          <a:p>
            <a:fld id="{5C6B4979-F64D-9C4E-935A-5317207C01C8}" type="slidenum">
              <a:rPr lang="en-US" altLang="ja-JP" smtClean="0"/>
              <a:pPr/>
              <a:t>73</a:t>
            </a:fld>
            <a:endParaRPr lang="en-US" altLang="ja-JP" smtClean="0"/>
          </a:p>
        </p:txBody>
      </p:sp>
      <p:sp>
        <p:nvSpPr>
          <p:cNvPr id="150530" name="Rectangle 2"/>
          <p:cNvSpPr>
            <a:spLocks noGrp="1" noChangeArrowheads="1"/>
          </p:cNvSpPr>
          <p:nvPr>
            <p:ph type="title"/>
          </p:nvPr>
        </p:nvSpPr>
        <p:spPr>
          <a:xfrm>
            <a:off x="381000" y="0"/>
            <a:ext cx="3200400" cy="3276600"/>
          </a:xfrm>
        </p:spPr>
        <p:txBody>
          <a:bodyPr/>
          <a:lstStyle/>
          <a:p>
            <a:pPr>
              <a:defRPr/>
            </a:pPr>
            <a:r>
              <a:rPr lang="en-US">
                <a:ea typeface="+mj-ea"/>
                <a:cs typeface="+mj-cs"/>
              </a:rPr>
              <a:t>Sample Orientation Distribution</a:t>
            </a:r>
          </a:p>
        </p:txBody>
      </p:sp>
      <p:pic>
        <p:nvPicPr>
          <p:cNvPr id="119812" name="Picture 3"/>
          <p:cNvPicPr>
            <a:picLocks noChangeAspect="1" noChangeArrowheads="1"/>
          </p:cNvPicPr>
          <p:nvPr/>
        </p:nvPicPr>
        <p:blipFill>
          <a:blip r:embed="rId3"/>
          <a:srcRect/>
          <a:stretch>
            <a:fillRect/>
          </a:stretch>
        </p:blipFill>
        <p:spPr bwMode="auto">
          <a:xfrm>
            <a:off x="3867150" y="115888"/>
            <a:ext cx="4972050" cy="6665912"/>
          </a:xfrm>
          <a:prstGeom prst="rect">
            <a:avLst/>
          </a:prstGeom>
          <a:noFill/>
          <a:ln w="9525">
            <a:noFill/>
            <a:miter lim="800000"/>
            <a:headEnd/>
            <a:tailEnd/>
          </a:ln>
        </p:spPr>
      </p:pic>
      <p:sp>
        <p:nvSpPr>
          <p:cNvPr id="119813" name="Text Box 4"/>
          <p:cNvSpPr txBox="1">
            <a:spLocks noChangeArrowheads="1"/>
          </p:cNvSpPr>
          <p:nvPr/>
        </p:nvSpPr>
        <p:spPr bwMode="auto">
          <a:xfrm>
            <a:off x="228600" y="3581400"/>
            <a:ext cx="3676607" cy="2554545"/>
          </a:xfrm>
          <a:prstGeom prst="rect">
            <a:avLst/>
          </a:prstGeom>
          <a:noFill/>
          <a:ln w="9525">
            <a:noFill/>
            <a:miter lim="800000"/>
            <a:headEnd/>
            <a:tailEnd/>
          </a:ln>
        </p:spPr>
        <p:txBody>
          <a:bodyPr wrap="none">
            <a:prstTxWarp prst="textNoShape">
              <a:avLst/>
            </a:prstTxWarp>
            <a:spAutoFit/>
          </a:bodyPr>
          <a:lstStyle/>
          <a:p>
            <a:r>
              <a:rPr lang="en-US" altLang="ja-JP" sz="3200" dirty="0">
                <a:latin typeface="Cambria"/>
              </a:rPr>
              <a:t>Sections at constant</a:t>
            </a:r>
            <a:br>
              <a:rPr lang="en-US" altLang="ja-JP" sz="3200" dirty="0">
                <a:latin typeface="Cambria"/>
              </a:rPr>
            </a:br>
            <a:r>
              <a:rPr lang="en-US" altLang="ja-JP" sz="3200" dirty="0">
                <a:latin typeface="Cambria"/>
              </a:rPr>
              <a:t>values of the </a:t>
            </a:r>
            <a:br>
              <a:rPr lang="en-US" altLang="ja-JP" sz="3200" dirty="0">
                <a:latin typeface="Cambria"/>
              </a:rPr>
            </a:br>
            <a:r>
              <a:rPr lang="en-US" altLang="ja-JP" sz="3200" dirty="0">
                <a:latin typeface="Cambria"/>
              </a:rPr>
              <a:t>first angle </a:t>
            </a:r>
          </a:p>
          <a:p>
            <a:r>
              <a:rPr lang="en-US" altLang="ja-JP" sz="3200" dirty="0">
                <a:latin typeface="Cambria"/>
              </a:rPr>
              <a:t/>
            </a:r>
            <a:br>
              <a:rPr lang="en-US" altLang="ja-JP" sz="3200" dirty="0">
                <a:latin typeface="Cambria"/>
              </a:rPr>
            </a:br>
            <a:r>
              <a:rPr lang="en-US" altLang="ja-JP" sz="3200" dirty="0" err="1">
                <a:latin typeface="Cambria"/>
              </a:rPr>
              <a:t>Kocks</a:t>
            </a:r>
            <a:r>
              <a:rPr lang="en-US" altLang="ja-JP" sz="3200" dirty="0">
                <a:latin typeface="Cambria"/>
              </a:rPr>
              <a:t>: Ch. 2 fig. 37</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3"/>
          <p:cNvSpPr>
            <a:spLocks noGrp="1"/>
          </p:cNvSpPr>
          <p:nvPr>
            <p:ph type="sldNum" sz="quarter" idx="12"/>
          </p:nvPr>
        </p:nvSpPr>
        <p:spPr>
          <a:noFill/>
        </p:spPr>
        <p:txBody>
          <a:bodyPr/>
          <a:lstStyle/>
          <a:p>
            <a:fld id="{E8568450-CDC3-3943-BB11-B26A194624BE}" type="slidenum">
              <a:rPr lang="en-US" altLang="ja-JP" smtClean="0"/>
              <a:pPr/>
              <a:t>74</a:t>
            </a:fld>
            <a:endParaRPr lang="en-US" altLang="ja-JP" smtClean="0"/>
          </a:p>
        </p:txBody>
      </p:sp>
      <p:pic>
        <p:nvPicPr>
          <p:cNvPr id="121859" name="Picture 2"/>
          <p:cNvPicPr>
            <a:picLocks noChangeAspect="1" noChangeArrowheads="1"/>
          </p:cNvPicPr>
          <p:nvPr/>
        </p:nvPicPr>
        <p:blipFill>
          <a:blip r:embed="rId3"/>
          <a:srcRect/>
          <a:stretch>
            <a:fillRect/>
          </a:stretch>
        </p:blipFill>
        <p:spPr bwMode="auto">
          <a:xfrm>
            <a:off x="2508250" y="76200"/>
            <a:ext cx="4730750" cy="6705600"/>
          </a:xfrm>
          <a:prstGeom prst="rect">
            <a:avLst/>
          </a:prstGeom>
          <a:noFill/>
          <a:ln w="9525">
            <a:noFill/>
            <a:miter lim="800000"/>
            <a:headEnd/>
            <a:tailEnd/>
          </a:ln>
        </p:spPr>
      </p:pic>
      <p:sp>
        <p:nvSpPr>
          <p:cNvPr id="121860" name="Text Box 3"/>
          <p:cNvSpPr txBox="1">
            <a:spLocks noChangeArrowheads="1"/>
          </p:cNvSpPr>
          <p:nvPr/>
        </p:nvSpPr>
        <p:spPr bwMode="auto">
          <a:xfrm>
            <a:off x="228600" y="2667000"/>
            <a:ext cx="2133600" cy="1190625"/>
          </a:xfrm>
          <a:prstGeom prst="rect">
            <a:avLst/>
          </a:prstGeom>
          <a:noFill/>
          <a:ln w="9525">
            <a:noFill/>
            <a:miter lim="800000"/>
            <a:headEnd/>
            <a:tailEnd/>
          </a:ln>
        </p:spPr>
        <p:txBody>
          <a:bodyPr>
            <a:prstTxWarp prst="textNoShape">
              <a:avLst/>
            </a:prstTxWarp>
            <a:spAutoFit/>
          </a:bodyPr>
          <a:lstStyle/>
          <a:p>
            <a:r>
              <a:rPr lang="en-US" altLang="ja-JP" sz="1800" dirty="0">
                <a:latin typeface="Cambria"/>
              </a:rPr>
              <a:t>Tables for Texture Analysis of Cubic Crystals, Springer </a:t>
            </a:r>
            <a:r>
              <a:rPr lang="en-US" altLang="ja-JP" sz="1800" dirty="0" err="1">
                <a:latin typeface="Cambria"/>
              </a:rPr>
              <a:t>Verlag</a:t>
            </a:r>
            <a:r>
              <a:rPr lang="en-US" altLang="ja-JP" sz="1800" dirty="0">
                <a:latin typeface="Cambria"/>
              </a:rPr>
              <a:t>, 1978</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3"/>
          <p:cNvSpPr>
            <a:spLocks noGrp="1"/>
          </p:cNvSpPr>
          <p:nvPr>
            <p:ph type="sldNum" sz="quarter" idx="12"/>
          </p:nvPr>
        </p:nvSpPr>
        <p:spPr>
          <a:noFill/>
        </p:spPr>
        <p:txBody>
          <a:bodyPr/>
          <a:lstStyle/>
          <a:p>
            <a:fld id="{0A36740D-2959-B249-A000-F23EED29D072}" type="slidenum">
              <a:rPr lang="en-US" altLang="ja-JP" smtClean="0"/>
              <a:pPr/>
              <a:t>75</a:t>
            </a:fld>
            <a:endParaRPr lang="en-US" altLang="ja-JP" smtClean="0"/>
          </a:p>
        </p:txBody>
      </p:sp>
      <p:pic>
        <p:nvPicPr>
          <p:cNvPr id="123907" name="Picture 2"/>
          <p:cNvPicPr>
            <a:picLocks noChangeAspect="1" noChangeArrowheads="1"/>
          </p:cNvPicPr>
          <p:nvPr/>
        </p:nvPicPr>
        <p:blipFill>
          <a:blip r:embed="rId3"/>
          <a:srcRect/>
          <a:stretch>
            <a:fillRect/>
          </a:stretch>
        </p:blipFill>
        <p:spPr bwMode="auto">
          <a:xfrm>
            <a:off x="2605088" y="0"/>
            <a:ext cx="4938712" cy="6858000"/>
          </a:xfrm>
          <a:prstGeom prst="rect">
            <a:avLst/>
          </a:prstGeom>
          <a:noFill/>
          <a:ln w="9525">
            <a:noFill/>
            <a:miter lim="800000"/>
            <a:headEnd/>
            <a:tailEnd/>
          </a:ln>
        </p:spPr>
      </p:pic>
      <p:sp>
        <p:nvSpPr>
          <p:cNvPr id="123908" name="Text Box 3"/>
          <p:cNvSpPr txBox="1">
            <a:spLocks noChangeArrowheads="1"/>
          </p:cNvSpPr>
          <p:nvPr/>
        </p:nvSpPr>
        <p:spPr bwMode="auto">
          <a:xfrm>
            <a:off x="228600" y="2667000"/>
            <a:ext cx="2133600" cy="1190625"/>
          </a:xfrm>
          <a:prstGeom prst="rect">
            <a:avLst/>
          </a:prstGeom>
          <a:noFill/>
          <a:ln w="9525">
            <a:noFill/>
            <a:miter lim="800000"/>
            <a:headEnd/>
            <a:tailEnd/>
          </a:ln>
        </p:spPr>
        <p:txBody>
          <a:bodyPr>
            <a:prstTxWarp prst="textNoShape">
              <a:avLst/>
            </a:prstTxWarp>
            <a:spAutoFit/>
          </a:bodyPr>
          <a:lstStyle/>
          <a:p>
            <a:r>
              <a:rPr lang="en-US" altLang="ja-JP" sz="1800" dirty="0">
                <a:latin typeface="Cambria"/>
              </a:rPr>
              <a:t>Tables for Texture Analysis of Cubic Crystals, Springer </a:t>
            </a:r>
            <a:r>
              <a:rPr lang="en-US" altLang="ja-JP" sz="1800" dirty="0" err="1">
                <a:latin typeface="Cambria"/>
              </a:rPr>
              <a:t>Verlag</a:t>
            </a:r>
            <a:r>
              <a:rPr lang="en-US" altLang="ja-JP" sz="1800" dirty="0">
                <a:latin typeface="Cambria"/>
              </a:rPr>
              <a:t>, 1978</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Slide Number Placeholder 5"/>
          <p:cNvSpPr>
            <a:spLocks noGrp="1"/>
          </p:cNvSpPr>
          <p:nvPr>
            <p:ph type="sldNum" sz="quarter" idx="12"/>
          </p:nvPr>
        </p:nvSpPr>
        <p:spPr>
          <a:noFill/>
        </p:spPr>
        <p:txBody>
          <a:bodyPr/>
          <a:lstStyle/>
          <a:p>
            <a:fld id="{B77A262C-4655-A042-857D-D0F7BB3E1CC8}" type="slidenum">
              <a:rPr lang="en-US" altLang="ja-JP" smtClean="0"/>
              <a:pPr/>
              <a:t>76</a:t>
            </a:fld>
            <a:endParaRPr lang="en-US" altLang="ja-JP" smtClean="0"/>
          </a:p>
        </p:txBody>
      </p:sp>
      <p:sp>
        <p:nvSpPr>
          <p:cNvPr id="168962" name="Rectangle 2"/>
          <p:cNvSpPr>
            <a:spLocks noGrp="1" noChangeArrowheads="1"/>
          </p:cNvSpPr>
          <p:nvPr>
            <p:ph type="title"/>
          </p:nvPr>
        </p:nvSpPr>
        <p:spPr>
          <a:xfrm>
            <a:off x="762000" y="381000"/>
            <a:ext cx="7772400" cy="1143000"/>
          </a:xfrm>
        </p:spPr>
        <p:txBody>
          <a:bodyPr/>
          <a:lstStyle/>
          <a:p>
            <a:pPr>
              <a:defRPr/>
            </a:pPr>
            <a:r>
              <a:rPr lang="en-US">
                <a:ea typeface="+mj-ea"/>
                <a:cs typeface="+mj-cs"/>
              </a:rPr>
              <a:t>Determinant of a matrix</a:t>
            </a:r>
          </a:p>
        </p:txBody>
      </p:sp>
      <p:sp>
        <p:nvSpPr>
          <p:cNvPr id="168963" name="Rectangle 3"/>
          <p:cNvSpPr>
            <a:spLocks noGrp="1" noChangeArrowheads="1"/>
          </p:cNvSpPr>
          <p:nvPr>
            <p:ph type="body" idx="1"/>
          </p:nvPr>
        </p:nvSpPr>
        <p:spPr>
          <a:xfrm>
            <a:off x="381000" y="1371600"/>
            <a:ext cx="7772400" cy="2286000"/>
          </a:xfrm>
        </p:spPr>
        <p:txBody>
          <a:bodyPr/>
          <a:lstStyle/>
          <a:p>
            <a:pPr>
              <a:lnSpc>
                <a:spcPct val="90000"/>
              </a:lnSpc>
              <a:defRPr/>
            </a:pPr>
            <a:r>
              <a:rPr lang="en-US" sz="2400" dirty="0">
                <a:ea typeface="+mn-ea"/>
                <a:cs typeface="+mn-cs"/>
              </a:rPr>
              <a:t>Multiply each set of three coefficients taken along a diagonal: top left to bottom right are positive, bottom left to top right negative.</a:t>
            </a:r>
          </a:p>
          <a:p>
            <a:pPr>
              <a:lnSpc>
                <a:spcPct val="90000"/>
              </a:lnSpc>
              <a:defRPr/>
            </a:pPr>
            <a:r>
              <a:rPr lang="en-US" sz="2400" dirty="0">
                <a:latin typeface="Cambria"/>
                <a:ea typeface="+mn-ea"/>
                <a:cs typeface="+mn-cs"/>
              </a:rPr>
              <a:t>|a| = a</a:t>
            </a:r>
            <a:r>
              <a:rPr lang="en-US" sz="2400" baseline="-25000" dirty="0">
                <a:latin typeface="Cambria"/>
                <a:ea typeface="+mn-ea"/>
                <a:cs typeface="+mn-cs"/>
              </a:rPr>
              <a:t>11</a:t>
            </a:r>
            <a:r>
              <a:rPr lang="en-US" sz="2400" dirty="0">
                <a:latin typeface="Cambria"/>
                <a:ea typeface="+mn-ea"/>
                <a:cs typeface="+mn-cs"/>
              </a:rPr>
              <a:t>a</a:t>
            </a:r>
            <a:r>
              <a:rPr lang="en-US" sz="2400" baseline="-25000" dirty="0">
                <a:latin typeface="Cambria"/>
                <a:ea typeface="+mn-ea"/>
                <a:cs typeface="+mn-cs"/>
              </a:rPr>
              <a:t>22</a:t>
            </a:r>
            <a:r>
              <a:rPr lang="en-US" sz="2400" dirty="0">
                <a:latin typeface="Cambria"/>
                <a:ea typeface="+mn-ea"/>
                <a:cs typeface="+mn-cs"/>
              </a:rPr>
              <a:t>a</a:t>
            </a:r>
            <a:r>
              <a:rPr lang="en-US" sz="2400" baseline="-25000" dirty="0">
                <a:latin typeface="Cambria"/>
                <a:ea typeface="+mn-ea"/>
                <a:cs typeface="+mn-cs"/>
              </a:rPr>
              <a:t>33</a:t>
            </a:r>
            <a:r>
              <a:rPr lang="en-US" sz="2400" dirty="0">
                <a:latin typeface="Cambria"/>
                <a:ea typeface="+mn-ea"/>
                <a:cs typeface="+mn-cs"/>
              </a:rPr>
              <a:t>+a</a:t>
            </a:r>
            <a:r>
              <a:rPr lang="en-US" sz="2400" baseline="-25000" dirty="0">
                <a:latin typeface="Cambria"/>
                <a:ea typeface="+mn-ea"/>
                <a:cs typeface="+mn-cs"/>
              </a:rPr>
              <a:t>12</a:t>
            </a:r>
            <a:r>
              <a:rPr lang="en-US" sz="2400" dirty="0">
                <a:latin typeface="Cambria"/>
                <a:ea typeface="+mn-ea"/>
                <a:cs typeface="+mn-cs"/>
              </a:rPr>
              <a:t>a</a:t>
            </a:r>
            <a:r>
              <a:rPr lang="en-US" sz="2400" baseline="-25000" dirty="0">
                <a:latin typeface="Cambria"/>
                <a:ea typeface="+mn-ea"/>
                <a:cs typeface="+mn-cs"/>
              </a:rPr>
              <a:t>23</a:t>
            </a:r>
            <a:r>
              <a:rPr lang="en-US" sz="2400" dirty="0">
                <a:latin typeface="Cambria"/>
                <a:ea typeface="+mn-ea"/>
                <a:cs typeface="+mn-cs"/>
              </a:rPr>
              <a:t>a</a:t>
            </a:r>
            <a:r>
              <a:rPr lang="en-US" sz="2400" baseline="-25000" dirty="0">
                <a:latin typeface="Cambria"/>
                <a:ea typeface="+mn-ea"/>
                <a:cs typeface="+mn-cs"/>
              </a:rPr>
              <a:t>31</a:t>
            </a:r>
            <a:r>
              <a:rPr lang="en-US" sz="2400" dirty="0">
                <a:latin typeface="Cambria"/>
                <a:ea typeface="+mn-ea"/>
                <a:cs typeface="+mn-cs"/>
              </a:rPr>
              <a:t>+a</a:t>
            </a:r>
            <a:r>
              <a:rPr lang="en-US" sz="2400" baseline="-25000" dirty="0">
                <a:latin typeface="Cambria"/>
                <a:ea typeface="+mn-ea"/>
                <a:cs typeface="+mn-cs"/>
              </a:rPr>
              <a:t>13</a:t>
            </a:r>
            <a:r>
              <a:rPr lang="en-US" sz="2400" dirty="0">
                <a:latin typeface="Cambria"/>
                <a:ea typeface="+mn-ea"/>
                <a:cs typeface="+mn-cs"/>
              </a:rPr>
              <a:t>a</a:t>
            </a:r>
            <a:r>
              <a:rPr lang="en-US" sz="2400" baseline="-25000" dirty="0">
                <a:latin typeface="Cambria"/>
                <a:ea typeface="+mn-ea"/>
                <a:cs typeface="+mn-cs"/>
              </a:rPr>
              <a:t>21</a:t>
            </a:r>
            <a:r>
              <a:rPr lang="en-US" sz="2400" dirty="0">
                <a:latin typeface="Cambria"/>
                <a:ea typeface="+mn-ea"/>
                <a:cs typeface="+mn-cs"/>
              </a:rPr>
              <a:t>a</a:t>
            </a:r>
            <a:r>
              <a:rPr lang="en-US" sz="2400" baseline="-25000" dirty="0">
                <a:latin typeface="Cambria"/>
                <a:ea typeface="+mn-ea"/>
                <a:cs typeface="+mn-cs"/>
              </a:rPr>
              <a:t>32</a:t>
            </a:r>
            <a:r>
              <a:rPr lang="en-US" sz="2400" dirty="0">
                <a:latin typeface="Cambria"/>
                <a:ea typeface="+mn-ea"/>
                <a:cs typeface="+mn-cs"/>
              </a:rPr>
              <a:t>- a</a:t>
            </a:r>
            <a:r>
              <a:rPr lang="en-US" sz="2400" baseline="-25000" dirty="0">
                <a:latin typeface="Cambria"/>
                <a:ea typeface="+mn-ea"/>
                <a:cs typeface="+mn-cs"/>
              </a:rPr>
              <a:t>13</a:t>
            </a:r>
            <a:r>
              <a:rPr lang="en-US" sz="2400" dirty="0">
                <a:latin typeface="Cambria"/>
                <a:ea typeface="+mn-ea"/>
                <a:cs typeface="+mn-cs"/>
              </a:rPr>
              <a:t>a</a:t>
            </a:r>
            <a:r>
              <a:rPr lang="en-US" sz="2400" baseline="-25000" dirty="0">
                <a:latin typeface="Cambria"/>
                <a:ea typeface="+mn-ea"/>
                <a:cs typeface="+mn-cs"/>
              </a:rPr>
              <a:t>22</a:t>
            </a:r>
            <a:r>
              <a:rPr lang="en-US" sz="2400" dirty="0">
                <a:latin typeface="Cambria"/>
                <a:ea typeface="+mn-ea"/>
                <a:cs typeface="+mn-cs"/>
              </a:rPr>
              <a:t>a</a:t>
            </a:r>
            <a:r>
              <a:rPr lang="en-US" sz="2400" baseline="-25000" dirty="0">
                <a:latin typeface="Cambria"/>
                <a:ea typeface="+mn-ea"/>
                <a:cs typeface="+mn-cs"/>
              </a:rPr>
              <a:t>31</a:t>
            </a:r>
            <a:r>
              <a:rPr lang="en-US" sz="2400" dirty="0">
                <a:latin typeface="Cambria"/>
                <a:ea typeface="+mn-ea"/>
                <a:cs typeface="+mn-cs"/>
              </a:rPr>
              <a:t>-a</a:t>
            </a:r>
            <a:r>
              <a:rPr lang="en-US" sz="2400" baseline="-25000" dirty="0">
                <a:latin typeface="Cambria"/>
                <a:ea typeface="+mn-ea"/>
                <a:cs typeface="+mn-cs"/>
              </a:rPr>
              <a:t>12</a:t>
            </a:r>
            <a:r>
              <a:rPr lang="en-US" sz="2400" dirty="0">
                <a:latin typeface="Cambria"/>
                <a:ea typeface="+mn-ea"/>
                <a:cs typeface="+mn-cs"/>
              </a:rPr>
              <a:t>a</a:t>
            </a:r>
            <a:r>
              <a:rPr lang="en-US" sz="2400" baseline="-25000" dirty="0">
                <a:latin typeface="Cambria"/>
                <a:ea typeface="+mn-ea"/>
                <a:cs typeface="+mn-cs"/>
              </a:rPr>
              <a:t>21</a:t>
            </a:r>
            <a:r>
              <a:rPr lang="en-US" sz="2400" dirty="0">
                <a:latin typeface="Cambria"/>
                <a:ea typeface="+mn-ea"/>
                <a:cs typeface="+mn-cs"/>
              </a:rPr>
              <a:t>a</a:t>
            </a:r>
            <a:r>
              <a:rPr lang="en-US" sz="2400" baseline="-25000" dirty="0">
                <a:latin typeface="Cambria"/>
                <a:ea typeface="+mn-ea"/>
                <a:cs typeface="+mn-cs"/>
              </a:rPr>
              <a:t>33</a:t>
            </a:r>
            <a:r>
              <a:rPr lang="en-US" sz="2400" dirty="0">
                <a:latin typeface="Cambria"/>
                <a:ea typeface="+mn-ea"/>
                <a:cs typeface="+mn-cs"/>
              </a:rPr>
              <a:t>-a</a:t>
            </a:r>
            <a:r>
              <a:rPr lang="en-US" sz="2400" baseline="-25000" dirty="0">
                <a:latin typeface="Cambria"/>
                <a:ea typeface="+mn-ea"/>
                <a:cs typeface="+mn-cs"/>
              </a:rPr>
              <a:t>11</a:t>
            </a:r>
            <a:r>
              <a:rPr lang="en-US" sz="2400" dirty="0">
                <a:latin typeface="Cambria"/>
                <a:ea typeface="+mn-ea"/>
                <a:cs typeface="+mn-cs"/>
              </a:rPr>
              <a:t>a</a:t>
            </a:r>
            <a:r>
              <a:rPr lang="en-US" sz="2400" baseline="-25000" dirty="0">
                <a:latin typeface="Cambria"/>
                <a:ea typeface="+mn-ea"/>
                <a:cs typeface="+mn-cs"/>
              </a:rPr>
              <a:t>32</a:t>
            </a:r>
            <a:r>
              <a:rPr lang="en-US" sz="2400" dirty="0">
                <a:latin typeface="Cambria"/>
                <a:ea typeface="+mn-ea"/>
                <a:cs typeface="+mn-cs"/>
              </a:rPr>
              <a:t>a</a:t>
            </a:r>
            <a:r>
              <a:rPr lang="en-US" sz="2400" baseline="-25000" dirty="0">
                <a:latin typeface="Cambria"/>
                <a:ea typeface="+mn-ea"/>
                <a:cs typeface="+mn-cs"/>
              </a:rPr>
              <a:t>23</a:t>
            </a:r>
            <a:r>
              <a:rPr lang="en-US" sz="2400" dirty="0">
                <a:latin typeface="Cambria"/>
                <a:ea typeface="+mn-ea"/>
                <a:cs typeface="+mn-cs"/>
              </a:rPr>
              <a:t/>
            </a:r>
            <a:br>
              <a:rPr lang="en-US" sz="2400" dirty="0">
                <a:latin typeface="Cambria"/>
                <a:ea typeface="+mn-ea"/>
                <a:cs typeface="+mn-cs"/>
              </a:rPr>
            </a:br>
            <a:r>
              <a:rPr lang="en-US" sz="2400" dirty="0">
                <a:ea typeface="+mn-ea"/>
                <a:cs typeface="+mn-cs"/>
              </a:rPr>
              <a:t>=</a:t>
            </a:r>
            <a:r>
              <a:rPr lang="en-US" sz="2400" dirty="0">
                <a:latin typeface="Symbol" charset="2"/>
                <a:ea typeface="+mn-ea"/>
                <a:cs typeface="+mn-cs"/>
              </a:rPr>
              <a:t>e</a:t>
            </a:r>
            <a:r>
              <a:rPr lang="en-US" sz="2400" baseline="-25000" dirty="0">
                <a:latin typeface="Cambria"/>
                <a:ea typeface="+mn-ea"/>
                <a:cs typeface="+mn-cs"/>
              </a:rPr>
              <a:t>i1i2</a:t>
            </a:r>
            <a:r>
              <a:rPr lang="en-US" sz="2400" dirty="0">
                <a:latin typeface="Cambria"/>
                <a:ea typeface="+mn-ea"/>
                <a:cs typeface="+mn-cs"/>
              </a:rPr>
              <a:t>…</a:t>
            </a:r>
            <a:r>
              <a:rPr lang="en-US" sz="2400" baseline="-25000" dirty="0">
                <a:latin typeface="Cambria"/>
                <a:ea typeface="+mn-ea"/>
                <a:cs typeface="+mn-cs"/>
              </a:rPr>
              <a:t>in</a:t>
            </a:r>
            <a:r>
              <a:rPr lang="en-US" sz="2400" dirty="0">
                <a:latin typeface="Cambria"/>
                <a:ea typeface="+mn-ea"/>
                <a:cs typeface="+mn-cs"/>
              </a:rPr>
              <a:t>a</a:t>
            </a:r>
            <a:r>
              <a:rPr lang="en-US" sz="2400" baseline="-25000" dirty="0">
                <a:latin typeface="Cambria"/>
                <a:ea typeface="+mn-ea"/>
                <a:cs typeface="+mn-cs"/>
              </a:rPr>
              <a:t>i11</a:t>
            </a:r>
            <a:r>
              <a:rPr lang="en-US" sz="2400" dirty="0">
                <a:latin typeface="Cambria"/>
                <a:ea typeface="+mn-ea"/>
                <a:cs typeface="+mn-cs"/>
              </a:rPr>
              <a:t>a</a:t>
            </a:r>
            <a:r>
              <a:rPr lang="en-US" sz="2400" baseline="-25000" dirty="0">
                <a:latin typeface="Cambria"/>
                <a:ea typeface="+mn-ea"/>
                <a:cs typeface="+mn-cs"/>
              </a:rPr>
              <a:t>i22</a:t>
            </a:r>
            <a:r>
              <a:rPr lang="en-US" sz="2400" dirty="0">
                <a:latin typeface="Cambria"/>
                <a:ea typeface="+mn-ea"/>
                <a:cs typeface="+mn-cs"/>
              </a:rPr>
              <a:t>…</a:t>
            </a:r>
            <a:r>
              <a:rPr lang="en-US" sz="2400" dirty="0" err="1">
                <a:latin typeface="Cambria"/>
                <a:ea typeface="+mn-ea"/>
                <a:cs typeface="+mn-cs"/>
              </a:rPr>
              <a:t>a</a:t>
            </a:r>
            <a:r>
              <a:rPr lang="en-US" sz="2400" baseline="-25000" dirty="0" err="1">
                <a:latin typeface="Cambria"/>
                <a:ea typeface="+mn-ea"/>
                <a:cs typeface="+mn-cs"/>
              </a:rPr>
              <a:t>iNN</a:t>
            </a:r>
            <a:endParaRPr lang="en-US" sz="2400" baseline="-25000" dirty="0">
              <a:latin typeface="Cambria"/>
              <a:ea typeface="+mn-ea"/>
              <a:cs typeface="+mn-cs"/>
            </a:endParaRPr>
          </a:p>
        </p:txBody>
      </p:sp>
      <p:graphicFrame>
        <p:nvGraphicFramePr>
          <p:cNvPr id="73730" name="Object 2"/>
          <p:cNvGraphicFramePr>
            <a:graphicFrameLocks noChangeAspect="1"/>
          </p:cNvGraphicFramePr>
          <p:nvPr/>
        </p:nvGraphicFramePr>
        <p:xfrm>
          <a:off x="5259388" y="3797300"/>
          <a:ext cx="3124200" cy="1938338"/>
        </p:xfrm>
        <a:graphic>
          <a:graphicData uri="http://schemas.openxmlformats.org/presentationml/2006/ole">
            <mc:AlternateContent xmlns:mc="http://schemas.openxmlformats.org/markup-compatibility/2006">
              <mc:Choice xmlns:v="urn:schemas-microsoft-com:vml" Requires="v">
                <p:oleObj spid="_x0000_s73762" name="Equation" r:id="rId4" imgW="1104900" imgH="685800" progId="Equation.3">
                  <p:embed/>
                </p:oleObj>
              </mc:Choice>
              <mc:Fallback>
                <p:oleObj name="Equation" r:id="rId4" imgW="1104900" imgH="685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9388" y="3797300"/>
                        <a:ext cx="3124200" cy="193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710" name="Line 5"/>
          <p:cNvSpPr>
            <a:spLocks noChangeShapeType="1"/>
          </p:cNvSpPr>
          <p:nvPr/>
        </p:nvSpPr>
        <p:spPr bwMode="auto">
          <a:xfrm>
            <a:off x="5487988" y="4025900"/>
            <a:ext cx="2514600" cy="1600200"/>
          </a:xfrm>
          <a:prstGeom prst="line">
            <a:avLst/>
          </a:prstGeom>
          <a:noFill/>
          <a:ln w="38100">
            <a:solidFill>
              <a:schemeClr val="accent1"/>
            </a:solidFill>
            <a:round/>
            <a:headEnd/>
            <a:tailEnd/>
          </a:ln>
        </p:spPr>
        <p:txBody>
          <a:bodyPr wrap="none" anchor="ctr">
            <a:prstTxWarp prst="textNoShape">
              <a:avLst/>
            </a:prstTxWarp>
          </a:bodyPr>
          <a:lstStyle/>
          <a:p>
            <a:endParaRPr lang="ja-JP" altLang="en-US" dirty="0">
              <a:latin typeface="Calibri"/>
            </a:endParaRPr>
          </a:p>
        </p:txBody>
      </p:sp>
      <p:sp>
        <p:nvSpPr>
          <p:cNvPr id="72711" name="Freeform 6"/>
          <p:cNvSpPr>
            <a:spLocks/>
          </p:cNvSpPr>
          <p:nvPr/>
        </p:nvSpPr>
        <p:spPr bwMode="auto">
          <a:xfrm>
            <a:off x="5575300" y="4038600"/>
            <a:ext cx="3187700" cy="2259013"/>
          </a:xfrm>
          <a:custGeom>
            <a:avLst/>
            <a:gdLst>
              <a:gd name="T0" fmla="*/ 2147483647 w 2008"/>
              <a:gd name="T1" fmla="*/ 0 h 1423"/>
              <a:gd name="T2" fmla="*/ 2147483647 w 2008"/>
              <a:gd name="T3" fmla="*/ 2147483647 h 1423"/>
              <a:gd name="T4" fmla="*/ 2147483647 w 2008"/>
              <a:gd name="T5" fmla="*/ 2147483647 h 1423"/>
              <a:gd name="T6" fmla="*/ 2147483647 w 2008"/>
              <a:gd name="T7" fmla="*/ 2147483647 h 1423"/>
              <a:gd name="T8" fmla="*/ 2147483647 w 2008"/>
              <a:gd name="T9" fmla="*/ 2147483647 h 1423"/>
              <a:gd name="T10" fmla="*/ 2147483647 w 2008"/>
              <a:gd name="T11" fmla="*/ 2147483647 h 1423"/>
              <a:gd name="T12" fmla="*/ 0 w 2008"/>
              <a:gd name="T13" fmla="*/ 2147483647 h 1423"/>
              <a:gd name="T14" fmla="*/ 0 60000 65536"/>
              <a:gd name="T15" fmla="*/ 0 60000 65536"/>
              <a:gd name="T16" fmla="*/ 0 60000 65536"/>
              <a:gd name="T17" fmla="*/ 0 60000 65536"/>
              <a:gd name="T18" fmla="*/ 0 60000 65536"/>
              <a:gd name="T19" fmla="*/ 0 60000 65536"/>
              <a:gd name="T20" fmla="*/ 0 60000 65536"/>
              <a:gd name="T21" fmla="*/ 0 w 2008"/>
              <a:gd name="T22" fmla="*/ 0 h 1423"/>
              <a:gd name="T23" fmla="*/ 2008 w 2008"/>
              <a:gd name="T24" fmla="*/ 1423 h 14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8" h="1423">
                <a:moveTo>
                  <a:pt x="576" y="0"/>
                </a:moveTo>
                <a:cubicBezTo>
                  <a:pt x="828" y="140"/>
                  <a:pt x="1080" y="280"/>
                  <a:pt x="1248" y="384"/>
                </a:cubicBezTo>
                <a:cubicBezTo>
                  <a:pt x="1415" y="487"/>
                  <a:pt x="1464" y="520"/>
                  <a:pt x="1584" y="624"/>
                </a:cubicBezTo>
                <a:cubicBezTo>
                  <a:pt x="1704" y="728"/>
                  <a:pt x="1928" y="896"/>
                  <a:pt x="1968" y="1008"/>
                </a:cubicBezTo>
                <a:cubicBezTo>
                  <a:pt x="2008" y="1120"/>
                  <a:pt x="1976" y="1240"/>
                  <a:pt x="1824" y="1296"/>
                </a:cubicBezTo>
                <a:cubicBezTo>
                  <a:pt x="1672" y="1352"/>
                  <a:pt x="1359" y="1423"/>
                  <a:pt x="1056" y="1344"/>
                </a:cubicBezTo>
                <a:cubicBezTo>
                  <a:pt x="752" y="1264"/>
                  <a:pt x="376" y="1040"/>
                  <a:pt x="0" y="816"/>
                </a:cubicBezTo>
              </a:path>
            </a:pathLst>
          </a:custGeom>
          <a:noFill/>
          <a:ln w="38100">
            <a:solidFill>
              <a:schemeClr val="accent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72712" name="Freeform 7"/>
          <p:cNvSpPr>
            <a:spLocks/>
          </p:cNvSpPr>
          <p:nvPr/>
        </p:nvSpPr>
        <p:spPr bwMode="auto">
          <a:xfrm>
            <a:off x="5043488" y="3505200"/>
            <a:ext cx="3035300" cy="2197100"/>
          </a:xfrm>
          <a:custGeom>
            <a:avLst/>
            <a:gdLst>
              <a:gd name="T0" fmla="*/ 2147483647 w 1912"/>
              <a:gd name="T1" fmla="*/ 2147483647 h 1384"/>
              <a:gd name="T2" fmla="*/ 2147483647 w 1912"/>
              <a:gd name="T3" fmla="*/ 2147483647 h 1384"/>
              <a:gd name="T4" fmla="*/ 2147483647 w 1912"/>
              <a:gd name="T5" fmla="*/ 2147483647 h 1384"/>
              <a:gd name="T6" fmla="*/ 2147483647 w 1912"/>
              <a:gd name="T7" fmla="*/ 2147483647 h 1384"/>
              <a:gd name="T8" fmla="*/ 2147483647 w 1912"/>
              <a:gd name="T9" fmla="*/ 2147483647 h 1384"/>
              <a:gd name="T10" fmla="*/ 2147483647 w 1912"/>
              <a:gd name="T11" fmla="*/ 2147483647 h 1384"/>
              <a:gd name="T12" fmla="*/ 0 60000 65536"/>
              <a:gd name="T13" fmla="*/ 0 60000 65536"/>
              <a:gd name="T14" fmla="*/ 0 60000 65536"/>
              <a:gd name="T15" fmla="*/ 0 60000 65536"/>
              <a:gd name="T16" fmla="*/ 0 60000 65536"/>
              <a:gd name="T17" fmla="*/ 0 60000 65536"/>
              <a:gd name="T18" fmla="*/ 0 w 1912"/>
              <a:gd name="T19" fmla="*/ 0 h 1384"/>
              <a:gd name="T20" fmla="*/ 1912 w 1912"/>
              <a:gd name="T21" fmla="*/ 1384 h 1384"/>
            </a:gdLst>
            <a:ahLst/>
            <a:cxnLst>
              <a:cxn ang="T12">
                <a:pos x="T0" y="T1"/>
              </a:cxn>
              <a:cxn ang="T13">
                <a:pos x="T2" y="T3"/>
              </a:cxn>
              <a:cxn ang="T14">
                <a:pos x="T4" y="T5"/>
              </a:cxn>
              <a:cxn ang="T15">
                <a:pos x="T6" y="T7"/>
              </a:cxn>
              <a:cxn ang="T16">
                <a:pos x="T8" y="T9"/>
              </a:cxn>
              <a:cxn ang="T17">
                <a:pos x="T10" y="T11"/>
              </a:cxn>
            </a:cxnLst>
            <a:rect l="T18" t="T19" r="T20" b="T21"/>
            <a:pathLst>
              <a:path w="1912" h="1384">
                <a:moveTo>
                  <a:pt x="1336" y="1384"/>
                </a:moveTo>
                <a:cubicBezTo>
                  <a:pt x="851" y="1107"/>
                  <a:pt x="367" y="831"/>
                  <a:pt x="184" y="616"/>
                </a:cubicBezTo>
                <a:cubicBezTo>
                  <a:pt x="0" y="400"/>
                  <a:pt x="88" y="175"/>
                  <a:pt x="232" y="88"/>
                </a:cubicBezTo>
                <a:cubicBezTo>
                  <a:pt x="375" y="0"/>
                  <a:pt x="840" y="72"/>
                  <a:pt x="1048" y="88"/>
                </a:cubicBezTo>
                <a:cubicBezTo>
                  <a:pt x="1255" y="103"/>
                  <a:pt x="1336" y="104"/>
                  <a:pt x="1480" y="184"/>
                </a:cubicBezTo>
                <a:cubicBezTo>
                  <a:pt x="1623" y="263"/>
                  <a:pt x="1767" y="415"/>
                  <a:pt x="1912" y="568"/>
                </a:cubicBezTo>
              </a:path>
            </a:pathLst>
          </a:custGeom>
          <a:noFill/>
          <a:ln w="38100">
            <a:solidFill>
              <a:schemeClr val="accent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72713" name="Line 8"/>
          <p:cNvSpPr>
            <a:spLocks noChangeShapeType="1"/>
          </p:cNvSpPr>
          <p:nvPr/>
        </p:nvSpPr>
        <p:spPr bwMode="auto">
          <a:xfrm flipH="1">
            <a:off x="5487988" y="3949700"/>
            <a:ext cx="2590800" cy="1676400"/>
          </a:xfrm>
          <a:prstGeom prst="line">
            <a:avLst/>
          </a:prstGeom>
          <a:noFill/>
          <a:ln w="38100">
            <a:solidFill>
              <a:srgbClr val="FF0000"/>
            </a:solidFill>
            <a:round/>
            <a:headEnd/>
            <a:tailEnd/>
          </a:ln>
        </p:spPr>
        <p:txBody>
          <a:bodyPr wrap="none" anchor="ctr">
            <a:prstTxWarp prst="textNoShape">
              <a:avLst/>
            </a:prstTxWarp>
          </a:bodyPr>
          <a:lstStyle/>
          <a:p>
            <a:endParaRPr lang="ja-JP" altLang="en-US" dirty="0">
              <a:latin typeface="Calibri"/>
            </a:endParaRPr>
          </a:p>
        </p:txBody>
      </p:sp>
      <p:sp>
        <p:nvSpPr>
          <p:cNvPr id="72714" name="Freeform 9"/>
          <p:cNvSpPr>
            <a:spLocks/>
          </p:cNvSpPr>
          <p:nvPr/>
        </p:nvSpPr>
        <p:spPr bwMode="auto">
          <a:xfrm>
            <a:off x="5053013" y="3962400"/>
            <a:ext cx="3036887" cy="2309813"/>
          </a:xfrm>
          <a:custGeom>
            <a:avLst/>
            <a:gdLst>
              <a:gd name="T0" fmla="*/ 2147483647 w 1913"/>
              <a:gd name="T1" fmla="*/ 0 h 1455"/>
              <a:gd name="T2" fmla="*/ 2147483647 w 1913"/>
              <a:gd name="T3" fmla="*/ 2147483647 h 1455"/>
              <a:gd name="T4" fmla="*/ 2147483647 w 1913"/>
              <a:gd name="T5" fmla="*/ 2147483647 h 1455"/>
              <a:gd name="T6" fmla="*/ 2147483647 w 1913"/>
              <a:gd name="T7" fmla="*/ 2147483647 h 1455"/>
              <a:gd name="T8" fmla="*/ 2147483647 w 1913"/>
              <a:gd name="T9" fmla="*/ 2147483647 h 1455"/>
              <a:gd name="T10" fmla="*/ 0 60000 65536"/>
              <a:gd name="T11" fmla="*/ 0 60000 65536"/>
              <a:gd name="T12" fmla="*/ 0 60000 65536"/>
              <a:gd name="T13" fmla="*/ 0 60000 65536"/>
              <a:gd name="T14" fmla="*/ 0 60000 65536"/>
              <a:gd name="T15" fmla="*/ 0 w 1913"/>
              <a:gd name="T16" fmla="*/ 0 h 1455"/>
              <a:gd name="T17" fmla="*/ 1913 w 1913"/>
              <a:gd name="T18" fmla="*/ 1455 h 1455"/>
            </a:gdLst>
            <a:ahLst/>
            <a:cxnLst>
              <a:cxn ang="T10">
                <a:pos x="T0" y="T1"/>
              </a:cxn>
              <a:cxn ang="T11">
                <a:pos x="T2" y="T3"/>
              </a:cxn>
              <a:cxn ang="T12">
                <a:pos x="T4" y="T5"/>
              </a:cxn>
              <a:cxn ang="T13">
                <a:pos x="T6" y="T7"/>
              </a:cxn>
              <a:cxn ang="T14">
                <a:pos x="T8" y="T9"/>
              </a:cxn>
            </a:cxnLst>
            <a:rect l="T15" t="T16" r="T17" b="T18"/>
            <a:pathLst>
              <a:path w="1913" h="1455">
                <a:moveTo>
                  <a:pt x="1289" y="0"/>
                </a:moveTo>
                <a:cubicBezTo>
                  <a:pt x="885" y="212"/>
                  <a:pt x="481" y="424"/>
                  <a:pt x="281" y="624"/>
                </a:cubicBezTo>
                <a:cubicBezTo>
                  <a:pt x="81" y="824"/>
                  <a:pt x="0" y="1071"/>
                  <a:pt x="89" y="1200"/>
                </a:cubicBezTo>
                <a:cubicBezTo>
                  <a:pt x="177" y="1328"/>
                  <a:pt x="505" y="1455"/>
                  <a:pt x="809" y="1392"/>
                </a:cubicBezTo>
                <a:cubicBezTo>
                  <a:pt x="1112" y="1328"/>
                  <a:pt x="1512" y="1072"/>
                  <a:pt x="1913" y="816"/>
                </a:cubicBezTo>
              </a:path>
            </a:pathLst>
          </a:custGeom>
          <a:noFill/>
          <a:ln w="3810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72715" name="Freeform 10"/>
          <p:cNvSpPr>
            <a:spLocks/>
          </p:cNvSpPr>
          <p:nvPr/>
        </p:nvSpPr>
        <p:spPr bwMode="auto">
          <a:xfrm>
            <a:off x="5106988" y="3556000"/>
            <a:ext cx="3579812" cy="2146300"/>
          </a:xfrm>
          <a:custGeom>
            <a:avLst/>
            <a:gdLst>
              <a:gd name="T0" fmla="*/ 0 w 2255"/>
              <a:gd name="T1" fmla="*/ 2147483647 h 1352"/>
              <a:gd name="T2" fmla="*/ 2147483647 w 2255"/>
              <a:gd name="T3" fmla="*/ 2147483647 h 1352"/>
              <a:gd name="T4" fmla="*/ 2147483647 w 2255"/>
              <a:gd name="T5" fmla="*/ 2147483647 h 1352"/>
              <a:gd name="T6" fmla="*/ 2147483647 w 2255"/>
              <a:gd name="T7" fmla="*/ 2147483647 h 1352"/>
              <a:gd name="T8" fmla="*/ 2147483647 w 2255"/>
              <a:gd name="T9" fmla="*/ 2147483647 h 1352"/>
              <a:gd name="T10" fmla="*/ 2147483647 w 2255"/>
              <a:gd name="T11" fmla="*/ 2147483647 h 1352"/>
              <a:gd name="T12" fmla="*/ 0 60000 65536"/>
              <a:gd name="T13" fmla="*/ 0 60000 65536"/>
              <a:gd name="T14" fmla="*/ 0 60000 65536"/>
              <a:gd name="T15" fmla="*/ 0 60000 65536"/>
              <a:gd name="T16" fmla="*/ 0 60000 65536"/>
              <a:gd name="T17" fmla="*/ 0 60000 65536"/>
              <a:gd name="T18" fmla="*/ 0 w 2255"/>
              <a:gd name="T19" fmla="*/ 0 h 1352"/>
              <a:gd name="T20" fmla="*/ 2255 w 2255"/>
              <a:gd name="T21" fmla="*/ 1352 h 1352"/>
            </a:gdLst>
            <a:ahLst/>
            <a:cxnLst>
              <a:cxn ang="T12">
                <a:pos x="T0" y="T1"/>
              </a:cxn>
              <a:cxn ang="T13">
                <a:pos x="T2" y="T3"/>
              </a:cxn>
              <a:cxn ang="T14">
                <a:pos x="T4" y="T5"/>
              </a:cxn>
              <a:cxn ang="T15">
                <a:pos x="T6" y="T7"/>
              </a:cxn>
              <a:cxn ang="T16">
                <a:pos x="T8" y="T9"/>
              </a:cxn>
              <a:cxn ang="T17">
                <a:pos x="T10" y="T11"/>
              </a:cxn>
            </a:cxnLst>
            <a:rect l="T18" t="T19" r="T20" b="T21"/>
            <a:pathLst>
              <a:path w="2255" h="1352">
                <a:moveTo>
                  <a:pt x="0" y="632"/>
                </a:moveTo>
                <a:cubicBezTo>
                  <a:pt x="160" y="467"/>
                  <a:pt x="320" y="303"/>
                  <a:pt x="576" y="200"/>
                </a:cubicBezTo>
                <a:cubicBezTo>
                  <a:pt x="831" y="96"/>
                  <a:pt x="1264" y="0"/>
                  <a:pt x="1536" y="8"/>
                </a:cubicBezTo>
                <a:cubicBezTo>
                  <a:pt x="1808" y="16"/>
                  <a:pt x="2160" y="128"/>
                  <a:pt x="2208" y="248"/>
                </a:cubicBezTo>
                <a:cubicBezTo>
                  <a:pt x="2255" y="367"/>
                  <a:pt x="2056" y="544"/>
                  <a:pt x="1824" y="728"/>
                </a:cubicBezTo>
                <a:cubicBezTo>
                  <a:pt x="1592" y="912"/>
                  <a:pt x="1204" y="1132"/>
                  <a:pt x="816" y="1352"/>
                </a:cubicBezTo>
              </a:path>
            </a:pathLst>
          </a:custGeom>
          <a:noFill/>
          <a:ln w="3810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72716" name="Text Box 11"/>
          <p:cNvSpPr txBox="1">
            <a:spLocks noChangeArrowheads="1"/>
          </p:cNvSpPr>
          <p:nvPr/>
        </p:nvSpPr>
        <p:spPr bwMode="auto">
          <a:xfrm>
            <a:off x="2895600" y="5029200"/>
            <a:ext cx="518867" cy="769441"/>
          </a:xfrm>
          <a:prstGeom prst="rect">
            <a:avLst/>
          </a:prstGeom>
          <a:noFill/>
          <a:ln w="9525">
            <a:noFill/>
            <a:miter lim="800000"/>
            <a:headEnd/>
            <a:tailEnd/>
          </a:ln>
        </p:spPr>
        <p:txBody>
          <a:bodyPr wrap="none">
            <a:prstTxWarp prst="textNoShape">
              <a:avLst/>
            </a:prstTxWarp>
            <a:spAutoFit/>
          </a:bodyPr>
          <a:lstStyle/>
          <a:p>
            <a:r>
              <a:rPr lang="en-US" altLang="ja-JP" sz="4400" b="1" dirty="0">
                <a:solidFill>
                  <a:schemeClr val="accent1"/>
                </a:solidFill>
                <a:latin typeface="Cambria"/>
              </a:rPr>
              <a:t>+</a:t>
            </a:r>
            <a:endParaRPr lang="en-US" altLang="ja-JP" dirty="0">
              <a:latin typeface="Cambria"/>
            </a:endParaRPr>
          </a:p>
        </p:txBody>
      </p:sp>
      <p:sp>
        <p:nvSpPr>
          <p:cNvPr id="72717" name="Text Box 12"/>
          <p:cNvSpPr txBox="1">
            <a:spLocks noChangeArrowheads="1"/>
          </p:cNvSpPr>
          <p:nvPr/>
        </p:nvSpPr>
        <p:spPr bwMode="auto">
          <a:xfrm>
            <a:off x="3506788" y="5016500"/>
            <a:ext cx="374772" cy="769441"/>
          </a:xfrm>
          <a:prstGeom prst="rect">
            <a:avLst/>
          </a:prstGeom>
          <a:noFill/>
          <a:ln w="9525">
            <a:noFill/>
            <a:miter lim="800000"/>
            <a:headEnd/>
            <a:tailEnd/>
          </a:ln>
        </p:spPr>
        <p:txBody>
          <a:bodyPr wrap="none">
            <a:prstTxWarp prst="textNoShape">
              <a:avLst/>
            </a:prstTxWarp>
            <a:spAutoFit/>
          </a:bodyPr>
          <a:lstStyle/>
          <a:p>
            <a:r>
              <a:rPr lang="en-US" altLang="ja-JP" sz="4400" b="1" dirty="0">
                <a:solidFill>
                  <a:srgbClr val="FF0000"/>
                </a:solidFill>
                <a:latin typeface="Cambria"/>
              </a:rPr>
              <a:t>-</a:t>
            </a:r>
            <a:endParaRPr lang="en-US" altLang="ja-JP" dirty="0">
              <a:latin typeface="Cambri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7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7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7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2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0" grpId="0" animBg="1"/>
      <p:bldP spid="72711" grpId="0" animBg="1"/>
      <p:bldP spid="72712" grpId="0" animBg="1"/>
      <p:bldP spid="72713" grpId="0" animBg="1"/>
      <p:bldP spid="72714" grpId="0" animBg="1"/>
      <p:bldP spid="72715" grpId="0" animBg="1"/>
      <p:bldP spid="72716" grpId="0"/>
      <p:bldP spid="7271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5"/>
          <p:cNvSpPr>
            <a:spLocks noGrp="1"/>
          </p:cNvSpPr>
          <p:nvPr>
            <p:ph type="sldNum" sz="quarter" idx="12"/>
          </p:nvPr>
        </p:nvSpPr>
        <p:spPr>
          <a:noFill/>
        </p:spPr>
        <p:txBody>
          <a:bodyPr/>
          <a:lstStyle/>
          <a:p>
            <a:fld id="{6945A956-71FC-B340-9F29-98694ABC990E}" type="slidenum">
              <a:rPr lang="en-US" altLang="ja-JP" smtClean="0"/>
              <a:pPr/>
              <a:t>77</a:t>
            </a:fld>
            <a:endParaRPr lang="en-US" altLang="ja-JP" smtClean="0"/>
          </a:p>
        </p:txBody>
      </p:sp>
      <p:sp>
        <p:nvSpPr>
          <p:cNvPr id="186370" name="Rectangle 2"/>
          <p:cNvSpPr>
            <a:spLocks noGrp="1" noChangeArrowheads="1"/>
          </p:cNvSpPr>
          <p:nvPr>
            <p:ph type="title"/>
          </p:nvPr>
        </p:nvSpPr>
        <p:spPr/>
        <p:txBody>
          <a:bodyPr/>
          <a:lstStyle/>
          <a:p>
            <a:pPr>
              <a:defRPr/>
            </a:pPr>
            <a:r>
              <a:rPr lang="en-US">
                <a:ea typeface="+mj-ea"/>
                <a:cs typeface="+mj-cs"/>
              </a:rPr>
              <a:t>Symmetry and Properties</a:t>
            </a:r>
          </a:p>
        </p:txBody>
      </p:sp>
      <p:sp>
        <p:nvSpPr>
          <p:cNvPr id="96260" name="Rectangle 3"/>
          <p:cNvSpPr>
            <a:spLocks noGrp="1" noChangeArrowheads="1"/>
          </p:cNvSpPr>
          <p:nvPr>
            <p:ph type="body" idx="1"/>
          </p:nvPr>
        </p:nvSpPr>
        <p:spPr/>
        <p:txBody>
          <a:bodyPr/>
          <a:lstStyle/>
          <a:p>
            <a:r>
              <a:rPr lang="en-US" altLang="ja-JP" sz="2400"/>
              <a:t>For later:  when you use a material property (of a single crystal, for example) to connect two physical quantities, then applying symmetry means that the result is unchanged.  In this case there </a:t>
            </a:r>
            <a:r>
              <a:rPr lang="en-US" altLang="ja-JP" sz="2400" i="1"/>
              <a:t>is </a:t>
            </a:r>
            <a:r>
              <a:rPr lang="en-US" altLang="ja-JP" sz="2400"/>
              <a:t>an equality.  This equality allows us to decrease the number of independent coefficients required to describe an anisotropic property (Nye).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Slide Number Placeholder 5"/>
          <p:cNvSpPr>
            <a:spLocks noGrp="1"/>
          </p:cNvSpPr>
          <p:nvPr>
            <p:ph type="sldNum" sz="quarter" idx="12"/>
          </p:nvPr>
        </p:nvSpPr>
        <p:spPr>
          <a:noFill/>
        </p:spPr>
        <p:txBody>
          <a:bodyPr/>
          <a:lstStyle/>
          <a:p>
            <a:fld id="{EFC339C6-0FF7-134A-972B-0721E4196ABA}" type="slidenum">
              <a:rPr lang="en-US" altLang="ja-JP" smtClean="0"/>
              <a:pPr/>
              <a:t>78</a:t>
            </a:fld>
            <a:endParaRPr lang="en-US" altLang="ja-JP" smtClean="0"/>
          </a:p>
        </p:txBody>
      </p:sp>
      <p:sp>
        <p:nvSpPr>
          <p:cNvPr id="188418" name="Rectangle 2"/>
          <p:cNvSpPr>
            <a:spLocks noGrp="1" noChangeArrowheads="1"/>
          </p:cNvSpPr>
          <p:nvPr>
            <p:ph type="title"/>
          </p:nvPr>
        </p:nvSpPr>
        <p:spPr>
          <a:xfrm>
            <a:off x="685800" y="228600"/>
            <a:ext cx="7772400" cy="1143000"/>
          </a:xfrm>
        </p:spPr>
        <p:txBody>
          <a:bodyPr/>
          <a:lstStyle/>
          <a:p>
            <a:pPr>
              <a:defRPr/>
            </a:pPr>
            <a:r>
              <a:rPr lang="en-US">
                <a:ea typeface="+mj-ea"/>
                <a:cs typeface="+mj-cs"/>
              </a:rPr>
              <a:t>Anisotropy</a:t>
            </a:r>
          </a:p>
        </p:txBody>
      </p:sp>
      <p:sp>
        <p:nvSpPr>
          <p:cNvPr id="98309" name="Rectangle 3"/>
          <p:cNvSpPr>
            <a:spLocks noGrp="1" noChangeArrowheads="1"/>
          </p:cNvSpPr>
          <p:nvPr>
            <p:ph type="body" idx="1"/>
          </p:nvPr>
        </p:nvSpPr>
        <p:spPr>
          <a:xfrm>
            <a:off x="685800" y="1295400"/>
            <a:ext cx="7848600" cy="3200400"/>
          </a:xfrm>
        </p:spPr>
        <p:txBody>
          <a:bodyPr/>
          <a:lstStyle/>
          <a:p>
            <a:pPr>
              <a:lnSpc>
                <a:spcPct val="90000"/>
              </a:lnSpc>
            </a:pPr>
            <a:r>
              <a:rPr lang="en-US" altLang="ja-JP" sz="2400" dirty="0">
                <a:ea typeface="Cambria"/>
                <a:cs typeface="Cambria"/>
              </a:rPr>
              <a:t>Given an orientation distribution, </a:t>
            </a:r>
            <a:r>
              <a:rPr lang="en-US" altLang="ja-JP" sz="2400" i="1" dirty="0">
                <a:latin typeface="Cambria"/>
                <a:ea typeface="Cambria"/>
                <a:cs typeface="Cambria"/>
              </a:rPr>
              <a:t>f</a:t>
            </a:r>
            <a:r>
              <a:rPr lang="en-US" altLang="ja-JP" sz="2400" dirty="0">
                <a:latin typeface="Cambria"/>
                <a:ea typeface="Cambria"/>
                <a:cs typeface="Cambria"/>
              </a:rPr>
              <a:t>(</a:t>
            </a:r>
            <a:r>
              <a:rPr lang="en-US" altLang="ja-JP" sz="2400" i="1" dirty="0">
                <a:latin typeface="Cambria"/>
                <a:ea typeface="Cambria"/>
                <a:cs typeface="Cambria"/>
              </a:rPr>
              <a:t>g</a:t>
            </a:r>
            <a:r>
              <a:rPr lang="en-US" altLang="ja-JP" sz="2400" dirty="0">
                <a:latin typeface="Cambria"/>
                <a:ea typeface="Cambria"/>
                <a:cs typeface="Cambria"/>
              </a:rPr>
              <a:t>)</a:t>
            </a:r>
            <a:r>
              <a:rPr lang="en-US" altLang="ja-JP" sz="2400" dirty="0">
                <a:ea typeface="Cambria"/>
                <a:cs typeface="Cambria"/>
              </a:rPr>
              <a:t>, one can write the following for any tensor property or quantity, </a:t>
            </a:r>
            <a:r>
              <a:rPr lang="en-US" altLang="ja-JP" sz="2400" b="1" dirty="0">
                <a:latin typeface="Cambria"/>
                <a:ea typeface="Cambria"/>
                <a:cs typeface="Cambria"/>
              </a:rPr>
              <a:t>t</a:t>
            </a:r>
            <a:r>
              <a:rPr lang="en-US" altLang="ja-JP" sz="2400" dirty="0">
                <a:ea typeface="Cambria"/>
                <a:cs typeface="Cambria"/>
              </a:rPr>
              <a:t>, where the range of integration is over the fundamental zone of physically distinguishable orientations, </a:t>
            </a:r>
            <a:r>
              <a:rPr lang="en-US" altLang="ja-JP" sz="2400" i="1" dirty="0">
                <a:latin typeface="Cambria"/>
                <a:ea typeface="Cambria"/>
                <a:cs typeface="Cambria"/>
              </a:rPr>
              <a:t>SO(3)/G</a:t>
            </a:r>
            <a:r>
              <a:rPr lang="en-US" altLang="ja-JP" sz="2400" i="1" dirty="0">
                <a:ea typeface="Cambria"/>
                <a:cs typeface="Cambria"/>
              </a:rPr>
              <a:t>.</a:t>
            </a:r>
          </a:p>
          <a:p>
            <a:pPr>
              <a:lnSpc>
                <a:spcPct val="90000"/>
              </a:lnSpc>
            </a:pPr>
            <a:r>
              <a:rPr lang="en-US" altLang="ja-JP" sz="2400" i="1" dirty="0">
                <a:ea typeface="Cambria"/>
                <a:cs typeface="Cambria"/>
              </a:rPr>
              <a:t>“</a:t>
            </a:r>
            <a:r>
              <a:rPr lang="en-US" altLang="ja-JP" sz="2400" i="1" dirty="0">
                <a:latin typeface="Cambria"/>
                <a:ea typeface="Cambria"/>
                <a:cs typeface="Cambria"/>
              </a:rPr>
              <a:t>SO(3)</a:t>
            </a:r>
            <a:r>
              <a:rPr lang="en-US" altLang="ja-JP" sz="2400" i="1" dirty="0">
                <a:ea typeface="Cambria"/>
                <a:cs typeface="Cambria"/>
              </a:rPr>
              <a:t>”</a:t>
            </a:r>
            <a:r>
              <a:rPr lang="en-US" altLang="ja-JP" sz="2400" dirty="0">
                <a:ea typeface="Cambria"/>
                <a:cs typeface="Cambria"/>
              </a:rPr>
              <a:t> means all possible proper rotations in 3D space (but not reflections); </a:t>
            </a:r>
            <a:r>
              <a:rPr lang="en-US" altLang="ja-JP" sz="2400" i="1" dirty="0">
                <a:ea typeface="Cambria"/>
                <a:cs typeface="Cambria"/>
              </a:rPr>
              <a:t>“</a:t>
            </a:r>
            <a:r>
              <a:rPr lang="en-US" altLang="ja-JP" sz="2400" i="1" dirty="0">
                <a:latin typeface="Cambria"/>
                <a:ea typeface="Cambria"/>
                <a:cs typeface="Cambria"/>
              </a:rPr>
              <a:t>G</a:t>
            </a:r>
            <a:r>
              <a:rPr lang="en-US" altLang="ja-JP" sz="2400" i="1" dirty="0">
                <a:ea typeface="Cambria"/>
                <a:cs typeface="Cambria"/>
              </a:rPr>
              <a:t>”</a:t>
            </a:r>
            <a:r>
              <a:rPr lang="en-US" altLang="ja-JP" sz="2400" dirty="0">
                <a:ea typeface="Cambria"/>
                <a:cs typeface="Cambria"/>
              </a:rPr>
              <a:t> means the set (group) of symmetry operators, e.g. (432) for the proper rotations in the cubic system; </a:t>
            </a:r>
            <a:r>
              <a:rPr lang="en-US" altLang="ja-JP" sz="2400" i="1" dirty="0">
                <a:latin typeface="Cambria"/>
                <a:ea typeface="Cambria"/>
                <a:cs typeface="Cambria"/>
              </a:rPr>
              <a:t>SO(3)/G</a:t>
            </a:r>
            <a:r>
              <a:rPr lang="en-US" altLang="ja-JP" sz="2400" dirty="0">
                <a:ea typeface="Cambria"/>
                <a:cs typeface="Cambria"/>
              </a:rPr>
              <a:t> means the space of rotations divided by the symmetry group.</a:t>
            </a:r>
            <a:endParaRPr lang="en-US" altLang="ja-JP" sz="2400" i="1" dirty="0">
              <a:ea typeface="Cambria"/>
              <a:cs typeface="Cambria"/>
            </a:endParaRPr>
          </a:p>
        </p:txBody>
      </p:sp>
      <p:graphicFrame>
        <p:nvGraphicFramePr>
          <p:cNvPr id="98306" name="Object 2"/>
          <p:cNvGraphicFramePr>
            <a:graphicFrameLocks noChangeAspect="1"/>
          </p:cNvGraphicFramePr>
          <p:nvPr/>
        </p:nvGraphicFramePr>
        <p:xfrm>
          <a:off x="2540000" y="4800600"/>
          <a:ext cx="4064000" cy="1219200"/>
        </p:xfrm>
        <a:graphic>
          <a:graphicData uri="http://schemas.openxmlformats.org/presentationml/2006/ole">
            <mc:AlternateContent xmlns:mc="http://schemas.openxmlformats.org/markup-compatibility/2006">
              <mc:Choice xmlns:v="urn:schemas-microsoft-com:vml" Requires="v">
                <p:oleObj spid="_x0000_s98338" name="Equation" r:id="rId4" imgW="1270000" imgH="381000" progId="Equation.3">
                  <p:embed/>
                </p:oleObj>
              </mc:Choice>
              <mc:Fallback>
                <p:oleObj name="Equation" r:id="rId4" imgW="1270000" imgH="3810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0" y="4800600"/>
                        <a:ext cx="4064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2"/>
          </p:nvPr>
        </p:nvSpPr>
        <p:spPr>
          <a:noFill/>
        </p:spPr>
        <p:txBody>
          <a:bodyPr/>
          <a:lstStyle/>
          <a:p>
            <a:fld id="{B9152BE5-8FA0-E147-8FF8-88A9FD5A1798}" type="slidenum">
              <a:rPr lang="en-US" altLang="ja-JP" smtClean="0"/>
              <a:pPr/>
              <a:t>79</a:t>
            </a:fld>
            <a:endParaRPr lang="en-US" altLang="ja-JP" smtClean="0"/>
          </a:p>
        </p:txBody>
      </p:sp>
      <p:sp>
        <p:nvSpPr>
          <p:cNvPr id="51202" name="Rectangle 2"/>
          <p:cNvSpPr>
            <a:spLocks noGrp="1" noChangeArrowheads="1"/>
          </p:cNvSpPr>
          <p:nvPr>
            <p:ph type="title"/>
          </p:nvPr>
        </p:nvSpPr>
        <p:spPr>
          <a:xfrm>
            <a:off x="685800" y="0"/>
            <a:ext cx="7772400" cy="1143000"/>
          </a:xfrm>
        </p:spPr>
        <p:txBody>
          <a:bodyPr/>
          <a:lstStyle/>
          <a:p>
            <a:pPr>
              <a:defRPr/>
            </a:pPr>
            <a:r>
              <a:rPr lang="en-US">
                <a:ea typeface="+mj-ea"/>
                <a:cs typeface="+mj-cs"/>
              </a:rPr>
              <a:t>Homework</a:t>
            </a:r>
          </a:p>
        </p:txBody>
      </p:sp>
      <p:sp>
        <p:nvSpPr>
          <p:cNvPr id="104452" name="Rectangle 3"/>
          <p:cNvSpPr>
            <a:spLocks noGrp="1" noChangeArrowheads="1"/>
          </p:cNvSpPr>
          <p:nvPr>
            <p:ph type="body" idx="1"/>
          </p:nvPr>
        </p:nvSpPr>
        <p:spPr>
          <a:xfrm>
            <a:off x="685800" y="1295400"/>
            <a:ext cx="7924800" cy="5334000"/>
          </a:xfrm>
        </p:spPr>
        <p:txBody>
          <a:bodyPr/>
          <a:lstStyle/>
          <a:p>
            <a:pPr>
              <a:lnSpc>
                <a:spcPct val="90000"/>
              </a:lnSpc>
            </a:pPr>
            <a:r>
              <a:rPr lang="en-US" altLang="ja-JP" sz="1600" dirty="0"/>
              <a:t>This describes the part of the homework (</a:t>
            </a:r>
            <a:r>
              <a:rPr lang="en-US" altLang="ja-JP" sz="1600" dirty="0" err="1"/>
              <a:t>Hwk</a:t>
            </a:r>
            <a:r>
              <a:rPr lang="en-US" altLang="ja-JP" sz="1600" dirty="0"/>
              <a:t> 3) that deals with learning how to apply symmetry operators to components and find all the symmetrically related positions in Euler space.</a:t>
            </a:r>
          </a:p>
          <a:p>
            <a:pPr lvl="1">
              <a:lnSpc>
                <a:spcPct val="90000"/>
              </a:lnSpc>
            </a:pPr>
            <a:r>
              <a:rPr lang="en-US" altLang="ja-JP" sz="1100" dirty="0"/>
              <a:t>A. Write the symmetry operators for the cubic crystal symmetry (point group 432) as matrices into a </a:t>
            </a:r>
            <a:r>
              <a:rPr lang="en-US" altLang="ja-JP" sz="1100" dirty="0" smtClean="0"/>
              <a:t>file (or as an array in a </a:t>
            </a:r>
            <a:r>
              <a:rPr lang="en-US" altLang="ja-JP" sz="1100" dirty="0" err="1" smtClean="0"/>
              <a:t>Matlab</a:t>
            </a:r>
            <a:r>
              <a:rPr lang="en-US" altLang="ja-JP" sz="1100" dirty="0" smtClean="0"/>
              <a:t> script).  </a:t>
            </a:r>
            <a:r>
              <a:rPr lang="en-US" altLang="ja-JP" sz="1100" dirty="0"/>
              <a:t>It is sensible to put three numbers on a line, so that the appearance of the numbers is similar to the way in which a 3x3 matrix is written in a book.  You can simply copy what was given in the slides (taken from the Kocks book). </a:t>
            </a:r>
            <a:r>
              <a:rPr lang="en-US" altLang="ja-JP" sz="1100" dirty="0" err="1" smtClean="0"/>
              <a:t>Matlab</a:t>
            </a:r>
            <a:r>
              <a:rPr lang="en-US" altLang="ja-JP" sz="1100" dirty="0" smtClean="0"/>
              <a:t> examples, with the ID of the operator written as the 3</a:t>
            </a:r>
            <a:r>
              <a:rPr lang="en-US" altLang="ja-JP" sz="1100" baseline="30000" dirty="0" smtClean="0"/>
              <a:t>rd</a:t>
            </a:r>
            <a:r>
              <a:rPr lang="en-US" altLang="ja-JP" sz="1100" dirty="0"/>
              <a:t> index:  e(:,:,1)=[1 0 0; 0 1 0; 0 0 1]; e(:,:,2)=[1 0 0;0 -1 0;0 0 -1]; </a:t>
            </a:r>
            <a:r>
              <a:rPr lang="en-US" altLang="ja-JP" sz="1100" dirty="0" smtClean="0"/>
              <a:t>etc.</a:t>
            </a:r>
            <a:endParaRPr lang="en-US" altLang="ja-JP" sz="1100" dirty="0"/>
          </a:p>
          <a:p>
            <a:pPr lvl="1">
              <a:lnSpc>
                <a:spcPct val="90000"/>
              </a:lnSpc>
            </a:pPr>
            <a:r>
              <a:rPr lang="en-US" altLang="ja-JP" sz="1100" dirty="0"/>
              <a:t>[Alternatively, you can work out what each matrix is based on the actual symmetry operator.  This is more work but will show you more of what is behind them.]</a:t>
            </a:r>
          </a:p>
          <a:p>
            <a:pPr lvl="1">
              <a:lnSpc>
                <a:spcPct val="90000"/>
              </a:lnSpc>
            </a:pPr>
            <a:r>
              <a:rPr lang="en-US" altLang="ja-JP" sz="1100" dirty="0"/>
              <a:t>B. Write the symmetry operators for the orthorhombic sample symmetry (point group 222) as matrices into a separate file (or as an array in a </a:t>
            </a:r>
            <a:r>
              <a:rPr lang="en-US" altLang="ja-JP" sz="1100" dirty="0" err="1"/>
              <a:t>Matlab</a:t>
            </a:r>
            <a:r>
              <a:rPr lang="en-US" altLang="ja-JP" sz="1100" dirty="0"/>
              <a:t> script).</a:t>
            </a:r>
          </a:p>
          <a:p>
            <a:pPr lvl="1">
              <a:lnSpc>
                <a:spcPct val="90000"/>
              </a:lnSpc>
            </a:pPr>
            <a:r>
              <a:rPr lang="en-US" altLang="ja-JP" sz="1100" dirty="0"/>
              <a:t>C.  Write a computer code that reads in the two sets of symmetry operators (cubic crystal, asks for an orientation specified as (six) Miller indices, (</a:t>
            </a:r>
            <a:r>
              <a:rPr lang="en-US" altLang="ja-JP" sz="1100" dirty="0" err="1"/>
              <a:t>h,k,l)[u,v,w</a:t>
            </a:r>
            <a:r>
              <a:rPr lang="en-US" altLang="ja-JP" sz="1100" dirty="0"/>
              <a:t>], and calculates each new orientation, which should be written out as Euler angles (meaning, convert the result, which is a matrix, back to Euler angles).  Note that the identity operator is always include as the first symmetry operator.  So, even if you apply no symmetry, in terms of loops in your program, you go at least once through each loop where the first time through is applying the identity operator (ones on the diagonal, zeros elsewhere).</a:t>
            </a:r>
          </a:p>
          <a:p>
            <a:pPr lvl="1">
              <a:lnSpc>
                <a:spcPct val="90000"/>
              </a:lnSpc>
            </a:pPr>
            <a:r>
              <a:rPr lang="en-US" altLang="ja-JP" sz="1100" dirty="0"/>
              <a:t>D.  List all the equivalent points for {123}&lt;63-4&gt; for triclinic (meaning, no sample symmetry). In each listing, identify the points that fall into the 90x90x90 region typically used for plotting.</a:t>
            </a:r>
          </a:p>
          <a:p>
            <a:pPr lvl="1">
              <a:lnSpc>
                <a:spcPct val="90000"/>
              </a:lnSpc>
            </a:pPr>
            <a:r>
              <a:rPr lang="en-US" altLang="ja-JP" sz="1100" dirty="0"/>
              <a:t>E.  List all the equivalent points for {123}&lt;63-4&gt; for monoclinic  (use only the ND-</a:t>
            </a:r>
            <a:r>
              <a:rPr lang="en-US" altLang="ja-JP" sz="1100" dirty="0" err="1"/>
              <a:t>diad</a:t>
            </a:r>
            <a:r>
              <a:rPr lang="en-US" altLang="ja-JP" sz="1100" dirty="0"/>
              <a:t> operator, i.e. 180° about the sample z-axis). In each listing, identify the points that fall into the 90x90x90 region typically used for plotting.</a:t>
            </a:r>
          </a:p>
          <a:p>
            <a:pPr lvl="1">
              <a:lnSpc>
                <a:spcPct val="90000"/>
              </a:lnSpc>
            </a:pPr>
            <a:r>
              <a:rPr lang="en-US" altLang="ja-JP" sz="1100" dirty="0"/>
              <a:t>F.  List all the equivalent points for {123}&lt;63-4&gt; for orthorhombic sample symmetries  (use all 3 </a:t>
            </a:r>
            <a:r>
              <a:rPr lang="en-US" altLang="ja-JP" sz="1100" dirty="0" err="1"/>
              <a:t>diads</a:t>
            </a:r>
            <a:r>
              <a:rPr lang="en-US" altLang="ja-JP" sz="1100" dirty="0"/>
              <a:t> in addition to the identity).  In each listing, identify the points that fall into the 90x90x90 region typically used for plotting.</a:t>
            </a:r>
          </a:p>
          <a:p>
            <a:pPr lvl="1">
              <a:lnSpc>
                <a:spcPct val="90000"/>
              </a:lnSpc>
            </a:pPr>
            <a:r>
              <a:rPr lang="en-US" altLang="ja-JP" sz="1100" dirty="0"/>
              <a:t>G.  Repeat 3f above for the Copper component, (112)[11-1].</a:t>
            </a:r>
          </a:p>
          <a:p>
            <a:pPr lvl="1">
              <a:lnSpc>
                <a:spcPct val="90000"/>
              </a:lnSpc>
            </a:pPr>
            <a:r>
              <a:rPr lang="en-US" altLang="ja-JP" sz="1100" dirty="0"/>
              <a:t>H.  How many different points do you find for each of the three sample symmetries?  </a:t>
            </a:r>
          </a:p>
          <a:p>
            <a:pPr lvl="1">
              <a:lnSpc>
                <a:spcPct val="90000"/>
              </a:lnSpc>
            </a:pPr>
            <a:r>
              <a:rPr lang="en-US" altLang="ja-JP" sz="1100" dirty="0"/>
              <a:t>I.  How many points fall within the 90x90x90 region that we typically use for plotting orientation distributions?</a:t>
            </a:r>
          </a:p>
          <a:p>
            <a:pPr>
              <a:lnSpc>
                <a:spcPct val="90000"/>
              </a:lnSpc>
            </a:pPr>
            <a:r>
              <a:rPr lang="en-US" altLang="ja-JP" sz="1600" dirty="0"/>
              <a:t>Students may code the problem in any convenient language (Excel, C++, Pascal….</a:t>
            </a:r>
            <a:r>
              <a:rPr lang="en-US" altLang="ja-JP" sz="1600" dirty="0" smtClean="0"/>
              <a:t>) but are strongly encouraged to do the exercises in MATLAB: </a:t>
            </a:r>
            <a:r>
              <a:rPr lang="en-US" altLang="ja-JP" sz="1600" dirty="0"/>
              <a:t>be very careful of the order in which you apply the symmetry operators</a:t>
            </a:r>
            <a:r>
              <a:rPr lang="en-US" altLang="ja-JP" sz="1600" dirty="0" smtClean="0"/>
              <a:t>!</a:t>
            </a:r>
            <a:endParaRPr lang="en-US" altLang="ja-JP"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31274409-7BCD-1547-8993-736565FE589B}" type="slidenum">
              <a:rPr lang="en-US"/>
              <a:pPr/>
              <a:t>8</a:t>
            </a:fld>
            <a:endParaRPr lang="en-US"/>
          </a:p>
        </p:txBody>
      </p:sp>
      <p:sp>
        <p:nvSpPr>
          <p:cNvPr id="143362" name="Rectangle 2"/>
          <p:cNvSpPr>
            <a:spLocks noGrp="1" noChangeArrowheads="1"/>
          </p:cNvSpPr>
          <p:nvPr>
            <p:ph type="title"/>
          </p:nvPr>
        </p:nvSpPr>
        <p:spPr/>
        <p:txBody>
          <a:bodyPr/>
          <a:lstStyle/>
          <a:p>
            <a:r>
              <a:rPr lang="en-US"/>
              <a:t>Bunge Euler angles to Matrix</a:t>
            </a:r>
          </a:p>
        </p:txBody>
      </p:sp>
      <p:sp>
        <p:nvSpPr>
          <p:cNvPr id="143363" name="Text Box 3"/>
          <p:cNvSpPr txBox="1">
            <a:spLocks noChangeArrowheads="1"/>
          </p:cNvSpPr>
          <p:nvPr/>
        </p:nvSpPr>
        <p:spPr bwMode="auto">
          <a:xfrm>
            <a:off x="685800" y="2779693"/>
            <a:ext cx="6719274" cy="954107"/>
          </a:xfrm>
          <a:prstGeom prst="rect">
            <a:avLst/>
          </a:prstGeom>
          <a:solidFill>
            <a:srgbClr val="FAFFE2"/>
          </a:solidFill>
          <a:ln w="9525">
            <a:noFill/>
            <a:miter lim="800000"/>
            <a:headEnd/>
            <a:tailEnd/>
          </a:ln>
          <a:effectLst/>
        </p:spPr>
        <p:txBody>
          <a:bodyPr wrap="none">
            <a:prstTxWarp prst="textNoShape">
              <a:avLst/>
            </a:prstTxWarp>
            <a:spAutoFit/>
          </a:bodyPr>
          <a:lstStyle/>
          <a:p>
            <a:r>
              <a:rPr lang="en-US" sz="2800" b="1" dirty="0">
                <a:latin typeface="Cambria"/>
                <a:ea typeface="Cambria"/>
                <a:cs typeface="Cambria"/>
              </a:rPr>
              <a:t>Rotation 1 </a:t>
            </a:r>
            <a:r>
              <a:rPr lang="en-US" sz="2800" dirty="0">
                <a:latin typeface="Cambria"/>
                <a:ea typeface="Cambria"/>
                <a:cs typeface="Cambria"/>
              </a:rPr>
              <a:t>(</a:t>
            </a:r>
            <a:r>
              <a:rPr lang="en-US" sz="2800" b="1" i="1" dirty="0">
                <a:latin typeface="Symbol" pitchFamily="-112" charset="2"/>
                <a:ea typeface="Cambria"/>
                <a:cs typeface="Cambria"/>
              </a:rPr>
              <a:t>f</a:t>
            </a:r>
            <a:r>
              <a:rPr lang="en-US" sz="2800" b="1" i="1" baseline="-25000" dirty="0">
                <a:latin typeface="Symbol" pitchFamily="-112" charset="2"/>
                <a:ea typeface="Cambria"/>
                <a:cs typeface="Cambria"/>
              </a:rPr>
              <a:t>1</a:t>
            </a:r>
            <a:r>
              <a:rPr lang="en-US" sz="2800" dirty="0">
                <a:latin typeface="Cambria"/>
                <a:ea typeface="Cambria"/>
                <a:cs typeface="Cambria"/>
              </a:rPr>
              <a:t>):  </a:t>
            </a:r>
            <a:r>
              <a:rPr lang="en-US" sz="2800" dirty="0">
                <a:latin typeface="Calibri"/>
                <a:ea typeface="Cambria"/>
                <a:cs typeface="Cambria"/>
              </a:rPr>
              <a:t>rotate axes (anticlockwise) </a:t>
            </a:r>
            <a:br>
              <a:rPr lang="en-US" sz="2800" dirty="0">
                <a:latin typeface="Calibri"/>
                <a:ea typeface="Cambria"/>
                <a:cs typeface="Cambria"/>
              </a:rPr>
            </a:br>
            <a:r>
              <a:rPr lang="en-US" sz="2800" dirty="0">
                <a:latin typeface="Calibri"/>
                <a:ea typeface="Cambria"/>
                <a:cs typeface="Cambria"/>
              </a:rPr>
              <a:t>about the (sample) 3 [ND] axis;</a:t>
            </a:r>
            <a:r>
              <a:rPr lang="en-US" sz="2800" dirty="0">
                <a:latin typeface="Cambria"/>
                <a:ea typeface="Cambria"/>
                <a:cs typeface="Cambria"/>
              </a:rPr>
              <a:t> </a:t>
            </a:r>
            <a:r>
              <a:rPr lang="en-US" sz="2800" b="1" dirty="0">
                <a:latin typeface="Cambria"/>
                <a:ea typeface="Cambria"/>
                <a:cs typeface="Cambria"/>
              </a:rPr>
              <a:t>Z</a:t>
            </a:r>
            <a:r>
              <a:rPr lang="en-US" sz="2800" baseline="-25000" dirty="0">
                <a:latin typeface="Cambria"/>
                <a:ea typeface="Cambria"/>
                <a:cs typeface="Cambria"/>
              </a:rPr>
              <a:t>1</a:t>
            </a:r>
            <a:r>
              <a:rPr lang="en-US" sz="2800" dirty="0">
                <a:latin typeface="Cambria"/>
                <a:ea typeface="Cambria"/>
                <a:cs typeface="Cambria"/>
              </a:rPr>
              <a:t>.</a:t>
            </a:r>
          </a:p>
        </p:txBody>
      </p:sp>
      <p:sp>
        <p:nvSpPr>
          <p:cNvPr id="143364" name="Text Box 4"/>
          <p:cNvSpPr txBox="1">
            <a:spLocks noChangeArrowheads="1"/>
          </p:cNvSpPr>
          <p:nvPr/>
        </p:nvSpPr>
        <p:spPr bwMode="auto">
          <a:xfrm>
            <a:off x="917744" y="6354763"/>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a:t>
            </a:r>
            <a:r>
              <a:rPr lang="en-US" sz="2000" dirty="0">
                <a:solidFill>
                  <a:srgbClr val="FF0000"/>
                </a:solidFill>
                <a:latin typeface="Cambria"/>
              </a:rPr>
              <a:t>Matrix</a:t>
            </a:r>
            <a:r>
              <a:rPr lang="en-US" sz="2000" dirty="0">
                <a:latin typeface="Cambria"/>
              </a:rPr>
              <a:t>  </a:t>
            </a:r>
            <a:r>
              <a:rPr lang="en-US" sz="2000" dirty="0" err="1">
                <a:latin typeface="Cambria"/>
              </a:rPr>
              <a:t>EulerAngles</a:t>
            </a:r>
            <a:r>
              <a:rPr lang="en-US" sz="2000" dirty="0">
                <a:latin typeface="Cambria"/>
              </a:rPr>
              <a:t>  Components</a:t>
            </a:r>
          </a:p>
        </p:txBody>
      </p:sp>
      <p:sp>
        <p:nvSpPr>
          <p:cNvPr id="143365" name="Text Box 5"/>
          <p:cNvSpPr txBox="1">
            <a:spLocks noChangeArrowheads="1"/>
          </p:cNvSpPr>
          <p:nvPr/>
        </p:nvSpPr>
        <p:spPr bwMode="auto">
          <a:xfrm>
            <a:off x="696913" y="3846493"/>
            <a:ext cx="6686546" cy="954107"/>
          </a:xfrm>
          <a:prstGeom prst="rect">
            <a:avLst/>
          </a:prstGeom>
          <a:solidFill>
            <a:srgbClr val="FAFFE2"/>
          </a:solidFill>
          <a:ln w="9525">
            <a:noFill/>
            <a:miter lim="800000"/>
            <a:headEnd/>
            <a:tailEnd/>
          </a:ln>
          <a:effectLst/>
        </p:spPr>
        <p:txBody>
          <a:bodyPr wrap="none">
            <a:prstTxWarp prst="textNoShape">
              <a:avLst/>
            </a:prstTxWarp>
            <a:spAutoFit/>
          </a:bodyPr>
          <a:lstStyle/>
          <a:p>
            <a:r>
              <a:rPr lang="en-US" sz="2800" b="1" dirty="0">
                <a:latin typeface="Cambria"/>
                <a:ea typeface="Cambria"/>
                <a:cs typeface="Cambria"/>
              </a:rPr>
              <a:t>Rotation 2 </a:t>
            </a:r>
            <a:r>
              <a:rPr lang="en-US" sz="2800" dirty="0">
                <a:latin typeface="Cambria"/>
                <a:ea typeface="Cambria"/>
                <a:cs typeface="Cambria"/>
              </a:rPr>
              <a:t>(</a:t>
            </a:r>
            <a:r>
              <a:rPr lang="en-US" sz="2800" b="1" i="1" dirty="0">
                <a:latin typeface="Symbol" pitchFamily="-112" charset="2"/>
                <a:ea typeface="Cambria"/>
                <a:cs typeface="Cambria"/>
              </a:rPr>
              <a:t>F</a:t>
            </a:r>
            <a:r>
              <a:rPr lang="en-US" sz="2800" dirty="0">
                <a:latin typeface="Cambria"/>
                <a:ea typeface="Cambria"/>
                <a:cs typeface="Cambria"/>
              </a:rPr>
              <a:t>):  </a:t>
            </a:r>
            <a:r>
              <a:rPr lang="en-US" sz="2800" dirty="0">
                <a:latin typeface="Calibri"/>
                <a:ea typeface="Cambria"/>
                <a:cs typeface="Cambria"/>
              </a:rPr>
              <a:t>rotate axes (anticlockwise) </a:t>
            </a:r>
          </a:p>
          <a:p>
            <a:r>
              <a:rPr lang="en-US" sz="2800" dirty="0">
                <a:latin typeface="Calibri"/>
                <a:ea typeface="Cambria"/>
                <a:cs typeface="Cambria"/>
              </a:rPr>
              <a:t>about the (rotated) 1 axis [100] axis;</a:t>
            </a:r>
            <a:r>
              <a:rPr lang="en-US" sz="2800" dirty="0">
                <a:latin typeface="Cambria"/>
                <a:ea typeface="Cambria"/>
                <a:cs typeface="Cambria"/>
              </a:rPr>
              <a:t> </a:t>
            </a:r>
            <a:r>
              <a:rPr lang="en-US" sz="2800" b="1" dirty="0">
                <a:latin typeface="Cambria"/>
                <a:ea typeface="Cambria"/>
                <a:cs typeface="Cambria"/>
              </a:rPr>
              <a:t>X</a:t>
            </a:r>
            <a:r>
              <a:rPr lang="en-US" sz="2800" dirty="0">
                <a:latin typeface="Cambria"/>
                <a:ea typeface="Cambria"/>
                <a:cs typeface="Cambria"/>
              </a:rPr>
              <a:t>.</a:t>
            </a:r>
          </a:p>
        </p:txBody>
      </p:sp>
      <p:sp>
        <p:nvSpPr>
          <p:cNvPr id="143366" name="Text Box 6"/>
          <p:cNvSpPr txBox="1">
            <a:spLocks noChangeArrowheads="1"/>
          </p:cNvSpPr>
          <p:nvPr/>
        </p:nvSpPr>
        <p:spPr bwMode="auto">
          <a:xfrm>
            <a:off x="760045" y="4913293"/>
            <a:ext cx="6719274" cy="954107"/>
          </a:xfrm>
          <a:prstGeom prst="rect">
            <a:avLst/>
          </a:prstGeom>
          <a:solidFill>
            <a:srgbClr val="FAFFE2"/>
          </a:solidFill>
          <a:ln w="9525">
            <a:noFill/>
            <a:miter lim="800000"/>
            <a:headEnd/>
            <a:tailEnd/>
          </a:ln>
          <a:effectLst/>
        </p:spPr>
        <p:txBody>
          <a:bodyPr wrap="none">
            <a:prstTxWarp prst="textNoShape">
              <a:avLst/>
            </a:prstTxWarp>
            <a:spAutoFit/>
          </a:bodyPr>
          <a:lstStyle/>
          <a:p>
            <a:r>
              <a:rPr lang="en-US" sz="2800" b="1" dirty="0">
                <a:latin typeface="Cambria"/>
                <a:ea typeface="Cambria"/>
                <a:cs typeface="Cambria"/>
              </a:rPr>
              <a:t>Rotation 3 </a:t>
            </a:r>
            <a:r>
              <a:rPr lang="en-US" sz="2800" dirty="0">
                <a:latin typeface="Cambria"/>
                <a:ea typeface="Cambria"/>
                <a:cs typeface="Cambria"/>
              </a:rPr>
              <a:t>(</a:t>
            </a:r>
            <a:r>
              <a:rPr lang="en-US" sz="2800" b="1" i="1" dirty="0">
                <a:latin typeface="Symbol" pitchFamily="-112" charset="2"/>
                <a:ea typeface="Cambria"/>
                <a:cs typeface="Cambria"/>
              </a:rPr>
              <a:t>f</a:t>
            </a:r>
            <a:r>
              <a:rPr lang="en-US" sz="2800" b="1" i="1" baseline="-25000" dirty="0">
                <a:latin typeface="Symbol" pitchFamily="-112" charset="2"/>
                <a:ea typeface="Cambria"/>
                <a:cs typeface="Cambria"/>
              </a:rPr>
              <a:t>2</a:t>
            </a:r>
            <a:r>
              <a:rPr lang="en-US" sz="2800" dirty="0">
                <a:latin typeface="Cambria"/>
                <a:ea typeface="Cambria"/>
                <a:cs typeface="Cambria"/>
              </a:rPr>
              <a:t>):  </a:t>
            </a:r>
            <a:r>
              <a:rPr lang="en-US" sz="2800" dirty="0">
                <a:latin typeface="Calibri"/>
                <a:ea typeface="Cambria"/>
                <a:cs typeface="Cambria"/>
              </a:rPr>
              <a:t>rotate axes (anticlockwise) </a:t>
            </a:r>
          </a:p>
          <a:p>
            <a:r>
              <a:rPr lang="en-US" sz="2800" dirty="0">
                <a:latin typeface="Calibri"/>
                <a:ea typeface="Cambria"/>
                <a:cs typeface="Cambria"/>
              </a:rPr>
              <a:t>about the (crystal) 3 [001] axis;</a:t>
            </a:r>
            <a:r>
              <a:rPr lang="en-US" sz="2800" dirty="0">
                <a:latin typeface="Cambria"/>
                <a:ea typeface="Cambria"/>
                <a:cs typeface="Cambria"/>
              </a:rPr>
              <a:t> </a:t>
            </a:r>
            <a:r>
              <a:rPr lang="en-US" sz="2800" b="1" dirty="0">
                <a:latin typeface="Cambria"/>
                <a:ea typeface="Cambria"/>
                <a:cs typeface="Cambria"/>
              </a:rPr>
              <a:t>Z</a:t>
            </a:r>
            <a:r>
              <a:rPr lang="en-US" sz="2800" baseline="-25000" dirty="0">
                <a:latin typeface="Cambria"/>
                <a:ea typeface="Cambria"/>
                <a:cs typeface="Cambria"/>
              </a:rPr>
              <a:t>2</a:t>
            </a:r>
            <a:r>
              <a:rPr lang="en-US" sz="2800" dirty="0">
                <a:latin typeface="Cambria"/>
                <a:ea typeface="Cambria"/>
                <a:cs typeface="Cambria"/>
              </a:rPr>
              <a:t>.</a:t>
            </a:r>
          </a:p>
        </p:txBody>
      </p:sp>
      <p:sp>
        <p:nvSpPr>
          <p:cNvPr id="143367" name="Text Box 7"/>
          <p:cNvSpPr txBox="1">
            <a:spLocks noChangeArrowheads="1"/>
          </p:cNvSpPr>
          <p:nvPr/>
        </p:nvSpPr>
        <p:spPr bwMode="auto">
          <a:xfrm>
            <a:off x="685800" y="1143000"/>
            <a:ext cx="8226425" cy="1219200"/>
          </a:xfrm>
          <a:prstGeom prst="rect">
            <a:avLst/>
          </a:prstGeom>
          <a:noFill/>
          <a:ln w="9525">
            <a:noFill/>
            <a:miter lim="800000"/>
            <a:headEnd/>
            <a:tailEnd/>
          </a:ln>
          <a:effectLst/>
        </p:spPr>
        <p:txBody>
          <a:bodyPr>
            <a:prstTxWarp prst="textNoShape">
              <a:avLst/>
            </a:prstTxWarp>
          </a:bodyPr>
          <a:lstStyle/>
          <a:p>
            <a:r>
              <a:rPr lang="en-US" sz="2000" dirty="0">
                <a:solidFill>
                  <a:srgbClr val="FF0000"/>
                </a:solidFill>
                <a:latin typeface="Calibri"/>
              </a:rPr>
              <a:t>Basic idea: construct the complete</a:t>
            </a:r>
            <a:r>
              <a:rPr lang="en-US" sz="2000" dirty="0" smtClean="0">
                <a:solidFill>
                  <a:srgbClr val="FF0000"/>
                </a:solidFill>
                <a:latin typeface="Calibri"/>
              </a:rPr>
              <a:t> orientation matrix </a:t>
            </a:r>
            <a:r>
              <a:rPr lang="en-US" sz="2000" dirty="0">
                <a:solidFill>
                  <a:srgbClr val="FF0000"/>
                </a:solidFill>
                <a:latin typeface="Calibri"/>
              </a:rPr>
              <a:t>from individual, easy to understand rotations that are based on the three different Euler angles</a:t>
            </a:r>
            <a:r>
              <a:rPr lang="en-US" sz="2000" dirty="0" smtClean="0">
                <a:solidFill>
                  <a:srgbClr val="FF0000"/>
                </a:solidFill>
                <a:latin typeface="Calibri"/>
              </a:rPr>
              <a:t>.  Demonstrate the equivalence between the rotation matrix constructed from these rotations, and the matrix derived from direction cosines.  “Rotation” in this context means “transformation of axes”.</a:t>
            </a:r>
            <a:endParaRPr lang="en-US" sz="2000" dirty="0">
              <a:solidFill>
                <a:srgbClr val="FF0000"/>
              </a:solidFill>
              <a:latin typeface="Calibri"/>
            </a:endParaRPr>
          </a:p>
        </p:txBody>
      </p:sp>
    </p:spTree>
    <p:extLst>
      <p:ext uri="{BB962C8B-B14F-4D97-AF65-F5344CB8AC3E}">
        <p14:creationId xmlns:p14="http://schemas.microsoft.com/office/powerpoint/2010/main" val="38978323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animBg="1"/>
      <p:bldP spid="143365" grpId="0" animBg="1"/>
      <p:bldP spid="1433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E64A5392-AE1C-0541-956F-C1C44CB8E106}" type="slidenum">
              <a:rPr lang="en-US"/>
              <a:pPr/>
              <a:t>9</a:t>
            </a:fld>
            <a:endParaRPr lang="en-US"/>
          </a:p>
        </p:txBody>
      </p:sp>
      <p:sp>
        <p:nvSpPr>
          <p:cNvPr id="89090" name="Rectangle 2"/>
          <p:cNvSpPr>
            <a:spLocks noGrp="1" noChangeArrowheads="1"/>
          </p:cNvSpPr>
          <p:nvPr>
            <p:ph type="title"/>
          </p:nvPr>
        </p:nvSpPr>
        <p:spPr>
          <a:xfrm>
            <a:off x="76200" y="228600"/>
            <a:ext cx="9067800" cy="762000"/>
          </a:xfrm>
        </p:spPr>
        <p:txBody>
          <a:bodyPr/>
          <a:lstStyle/>
          <a:p>
            <a:r>
              <a:rPr lang="en-US" dirty="0"/>
              <a:t>Bunge Euler angles to Matrix, contd.</a:t>
            </a:r>
          </a:p>
        </p:txBody>
      </p:sp>
      <p:graphicFrame>
        <p:nvGraphicFramePr>
          <p:cNvPr id="89091" name="Object 3"/>
          <p:cNvGraphicFramePr>
            <a:graphicFrameLocks noChangeAspect="1"/>
          </p:cNvGraphicFramePr>
          <p:nvPr>
            <p:extLst>
              <p:ext uri="{D42A27DB-BD31-4B8C-83A1-F6EECF244321}">
                <p14:modId xmlns:p14="http://schemas.microsoft.com/office/powerpoint/2010/main" val="3762612091"/>
              </p:ext>
            </p:extLst>
          </p:nvPr>
        </p:nvGraphicFramePr>
        <p:xfrm>
          <a:off x="709613" y="1524000"/>
          <a:ext cx="3786187" cy="1614488"/>
        </p:xfrm>
        <a:graphic>
          <a:graphicData uri="http://schemas.openxmlformats.org/presentationml/2006/ole">
            <mc:AlternateContent xmlns:mc="http://schemas.openxmlformats.org/markup-compatibility/2006">
              <mc:Choice xmlns:v="urn:schemas-microsoft-com:vml" Requires="v">
                <p:oleObj spid="_x0000_s120889" name="Equation" r:id="rId4" imgW="1549400" imgH="660400" progId="Equation.3">
                  <p:embed/>
                </p:oleObj>
              </mc:Choice>
              <mc:Fallback>
                <p:oleObj name="Equation" r:id="rId4" imgW="1549400" imgH="660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13" y="1524000"/>
                        <a:ext cx="3786187" cy="161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 Box 4"/>
          <p:cNvSpPr txBox="1">
            <a:spLocks noChangeArrowheads="1"/>
          </p:cNvSpPr>
          <p:nvPr/>
        </p:nvSpPr>
        <p:spPr bwMode="auto">
          <a:xfrm>
            <a:off x="5486400" y="5562600"/>
            <a:ext cx="2224743" cy="769441"/>
          </a:xfrm>
          <a:prstGeom prst="rect">
            <a:avLst/>
          </a:prstGeom>
          <a:noFill/>
          <a:ln w="9525">
            <a:noFill/>
            <a:miter lim="800000"/>
            <a:headEnd/>
            <a:tailEnd/>
          </a:ln>
          <a:effectLst/>
        </p:spPr>
        <p:txBody>
          <a:bodyPr wrap="none">
            <a:prstTxWarp prst="textNoShape">
              <a:avLst/>
            </a:prstTxWarp>
            <a:spAutoFit/>
          </a:bodyPr>
          <a:lstStyle/>
          <a:p>
            <a:r>
              <a:rPr lang="en-US" sz="4400" b="1" i="1" dirty="0">
                <a:latin typeface="Cambria"/>
                <a:ea typeface="Cambria"/>
                <a:cs typeface="Cambria"/>
              </a:rPr>
              <a:t>A</a:t>
            </a:r>
            <a:r>
              <a:rPr lang="en-US" sz="4400" dirty="0">
                <a:latin typeface="Cambria"/>
                <a:ea typeface="Cambria"/>
                <a:cs typeface="Cambria"/>
              </a:rPr>
              <a:t>=</a:t>
            </a:r>
            <a:r>
              <a:rPr lang="en-US" sz="4400" b="1" i="1" dirty="0">
                <a:latin typeface="Cambria"/>
                <a:ea typeface="Cambria"/>
                <a:cs typeface="Cambria"/>
              </a:rPr>
              <a:t>Z</a:t>
            </a:r>
            <a:r>
              <a:rPr lang="en-US" sz="4400" i="1" baseline="-25000" dirty="0">
                <a:latin typeface="Cambria"/>
                <a:ea typeface="Cambria"/>
                <a:cs typeface="Cambria"/>
              </a:rPr>
              <a:t>2</a:t>
            </a:r>
            <a:r>
              <a:rPr lang="en-US" sz="4400" b="1" i="1" dirty="0">
                <a:latin typeface="Cambria"/>
                <a:ea typeface="Cambria"/>
                <a:cs typeface="Cambria"/>
              </a:rPr>
              <a:t>XZ</a:t>
            </a:r>
            <a:r>
              <a:rPr lang="en-US" sz="4400" i="1" baseline="-25000" dirty="0">
                <a:latin typeface="Cambria"/>
                <a:ea typeface="Cambria"/>
                <a:cs typeface="Cambria"/>
              </a:rPr>
              <a:t>1</a:t>
            </a:r>
            <a:endParaRPr lang="en-US" sz="4400" baseline="-25000" dirty="0">
              <a:latin typeface="Cambria"/>
              <a:ea typeface="Cambria"/>
              <a:cs typeface="Cambria"/>
            </a:endParaRPr>
          </a:p>
        </p:txBody>
      </p:sp>
      <p:sp>
        <p:nvSpPr>
          <p:cNvPr id="89093" name="Text Box 5"/>
          <p:cNvSpPr txBox="1">
            <a:spLocks noChangeArrowheads="1"/>
          </p:cNvSpPr>
          <p:nvPr/>
        </p:nvSpPr>
        <p:spPr bwMode="auto">
          <a:xfrm>
            <a:off x="990600" y="6375400"/>
            <a:ext cx="7692856" cy="400110"/>
          </a:xfrm>
          <a:prstGeom prst="rect">
            <a:avLst/>
          </a:prstGeom>
          <a:solidFill>
            <a:srgbClr val="FFFF99"/>
          </a:solidFill>
          <a:ln w="9525">
            <a:solidFill>
              <a:schemeClr val="tx1"/>
            </a:solidFill>
            <a:miter lim="800000"/>
            <a:headEnd/>
            <a:tailEnd/>
          </a:ln>
          <a:effectLst/>
        </p:spPr>
        <p:txBody>
          <a:bodyPr wrap="none">
            <a:prstTxWarp prst="textNoShape">
              <a:avLst/>
            </a:prstTxWarp>
            <a:spAutoFit/>
          </a:bodyPr>
          <a:lstStyle/>
          <a:p>
            <a:r>
              <a:rPr lang="en-US" sz="2000" dirty="0" err="1">
                <a:latin typeface="Cambria"/>
              </a:rPr>
              <a:t>Obj</a:t>
            </a:r>
            <a:r>
              <a:rPr lang="en-US" sz="2000" dirty="0">
                <a:latin typeface="Cambria"/>
              </a:rPr>
              <a:t>/notation </a:t>
            </a:r>
            <a:r>
              <a:rPr lang="en-US" sz="2000" dirty="0">
                <a:solidFill>
                  <a:srgbClr val="FF0000"/>
                </a:solidFill>
                <a:latin typeface="Cambria"/>
              </a:rPr>
              <a:t> </a:t>
            </a:r>
            <a:r>
              <a:rPr lang="en-US" sz="2000" dirty="0" err="1">
                <a:latin typeface="Cambria"/>
              </a:rPr>
              <a:t>AxisTransformation</a:t>
            </a:r>
            <a:r>
              <a:rPr lang="en-US" sz="2000" dirty="0">
                <a:latin typeface="Cambria"/>
              </a:rPr>
              <a:t>  </a:t>
            </a:r>
            <a:r>
              <a:rPr lang="en-US" sz="2000" dirty="0">
                <a:solidFill>
                  <a:srgbClr val="FF0000"/>
                </a:solidFill>
                <a:latin typeface="Cambria"/>
              </a:rPr>
              <a:t>Matrix</a:t>
            </a:r>
            <a:r>
              <a:rPr lang="en-US" sz="2000" dirty="0">
                <a:latin typeface="Cambria"/>
              </a:rPr>
              <a:t>  </a:t>
            </a:r>
            <a:r>
              <a:rPr lang="en-US" sz="2000" dirty="0" err="1">
                <a:latin typeface="Cambria"/>
              </a:rPr>
              <a:t>EulerAngles</a:t>
            </a:r>
            <a:r>
              <a:rPr lang="en-US" sz="2000" dirty="0">
                <a:latin typeface="Cambria"/>
              </a:rPr>
              <a:t>  Components</a:t>
            </a:r>
          </a:p>
        </p:txBody>
      </p:sp>
      <p:graphicFrame>
        <p:nvGraphicFramePr>
          <p:cNvPr id="89094" name="Object 6"/>
          <p:cNvGraphicFramePr>
            <a:graphicFrameLocks noChangeAspect="1"/>
          </p:cNvGraphicFramePr>
          <p:nvPr>
            <p:extLst>
              <p:ext uri="{D42A27DB-BD31-4B8C-83A1-F6EECF244321}">
                <p14:modId xmlns:p14="http://schemas.microsoft.com/office/powerpoint/2010/main" val="782691642"/>
              </p:ext>
            </p:extLst>
          </p:nvPr>
        </p:nvGraphicFramePr>
        <p:xfrm>
          <a:off x="4724400" y="2362200"/>
          <a:ext cx="3662363" cy="1612900"/>
        </p:xfrm>
        <a:graphic>
          <a:graphicData uri="http://schemas.openxmlformats.org/presentationml/2006/ole">
            <mc:AlternateContent xmlns:mc="http://schemas.openxmlformats.org/markup-compatibility/2006">
              <mc:Choice xmlns:v="urn:schemas-microsoft-com:vml" Requires="v">
                <p:oleObj spid="_x0000_s120890" name="Equation" r:id="rId6" imgW="1498600" imgH="660400" progId="Equation.3">
                  <p:embed/>
                </p:oleObj>
              </mc:Choice>
              <mc:Fallback>
                <p:oleObj name="Equation" r:id="rId6" imgW="1498600" imgH="660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2362200"/>
                        <a:ext cx="3662363"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9095" name="Object 7"/>
          <p:cNvGraphicFramePr>
            <a:graphicFrameLocks noChangeAspect="1"/>
          </p:cNvGraphicFramePr>
          <p:nvPr>
            <p:extLst>
              <p:ext uri="{D42A27DB-BD31-4B8C-83A1-F6EECF244321}">
                <p14:modId xmlns:p14="http://schemas.microsoft.com/office/powerpoint/2010/main" val="2243191553"/>
              </p:ext>
            </p:extLst>
          </p:nvPr>
        </p:nvGraphicFramePr>
        <p:xfrm>
          <a:off x="685800" y="3581400"/>
          <a:ext cx="3879850" cy="1612900"/>
        </p:xfrm>
        <a:graphic>
          <a:graphicData uri="http://schemas.openxmlformats.org/presentationml/2006/ole">
            <mc:AlternateContent xmlns:mc="http://schemas.openxmlformats.org/markup-compatibility/2006">
              <mc:Choice xmlns:v="urn:schemas-microsoft-com:vml" Requires="v">
                <p:oleObj spid="_x0000_s120891" name="Equation" r:id="rId8" imgW="1587500" imgH="660400" progId="Equation.3">
                  <p:embed/>
                </p:oleObj>
              </mc:Choice>
              <mc:Fallback>
                <p:oleObj name="Equation" r:id="rId8" imgW="1587500" imgH="660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3581400"/>
                        <a:ext cx="3879850"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TextBox 1"/>
          <p:cNvSpPr txBox="1"/>
          <p:nvPr/>
        </p:nvSpPr>
        <p:spPr>
          <a:xfrm>
            <a:off x="4800600" y="4209872"/>
            <a:ext cx="4114800" cy="1200328"/>
          </a:xfrm>
          <a:prstGeom prst="rect">
            <a:avLst/>
          </a:prstGeom>
          <a:noFill/>
        </p:spPr>
        <p:txBody>
          <a:bodyPr wrap="square" rtlCol="0">
            <a:spAutoFit/>
          </a:bodyPr>
          <a:lstStyle/>
          <a:p>
            <a:r>
              <a:rPr lang="en-US" dirty="0" smtClean="0">
                <a:latin typeface="Calibri"/>
              </a:rPr>
              <a:t>Combine the 3 rotations via matrix multiplication; 1</a:t>
            </a:r>
            <a:r>
              <a:rPr lang="en-US" baseline="30000" dirty="0" smtClean="0">
                <a:latin typeface="Calibri"/>
              </a:rPr>
              <a:t>st</a:t>
            </a:r>
            <a:r>
              <a:rPr lang="en-US" dirty="0" smtClean="0">
                <a:latin typeface="Calibri"/>
              </a:rPr>
              <a:t> on the right, last on the left:</a:t>
            </a:r>
            <a:endParaRPr lang="en-US" dirty="0">
              <a:latin typeface="Calibri"/>
            </a:endParaRPr>
          </a:p>
        </p:txBody>
      </p:sp>
      <p:sp>
        <p:nvSpPr>
          <p:cNvPr id="3" name="Rectangle 2"/>
          <p:cNvSpPr/>
          <p:nvPr/>
        </p:nvSpPr>
        <p:spPr>
          <a:xfrm>
            <a:off x="4876798" y="1143000"/>
            <a:ext cx="3886200" cy="838200"/>
          </a:xfrm>
          <a:prstGeom prst="rect">
            <a:avLst/>
          </a:prstGeom>
        </p:spPr>
        <p:txBody>
          <a:bodyPr wrap="square">
            <a:spAutoFit/>
          </a:bodyPr>
          <a:lstStyle/>
          <a:p>
            <a:r>
              <a:rPr lang="en-US" dirty="0" smtClean="0">
                <a:latin typeface="Calibri"/>
              </a:rPr>
              <a:t>Each individual rotation is a 2-D rotation about X or Z</a:t>
            </a:r>
            <a:endParaRPr lang="en-US" dirty="0"/>
          </a:p>
        </p:txBody>
      </p:sp>
    </p:spTree>
    <p:extLst>
      <p:ext uri="{BB962C8B-B14F-4D97-AF65-F5344CB8AC3E}">
        <p14:creationId xmlns:p14="http://schemas.microsoft.com/office/powerpoint/2010/main" val="1210228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0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0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0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iBook Drive:Applications (Mac OS 9):Microsoft Office 98:Templates:Blank Presentation</Template>
  <TotalTime>4269</TotalTime>
  <Words>7066</Words>
  <Application>Microsoft Macintosh PowerPoint</Application>
  <PresentationFormat>On-screen Show (4:3)</PresentationFormat>
  <Paragraphs>634</Paragraphs>
  <Slides>79</Slides>
  <Notes>63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79</vt:i4>
      </vt:variant>
    </vt:vector>
  </HeadingPairs>
  <TitlesOfParts>
    <vt:vector size="82" baseType="lpstr">
      <vt:lpstr>Blank Presentation</vt:lpstr>
      <vt:lpstr>Equation</vt:lpstr>
      <vt:lpstr>Document</vt:lpstr>
      <vt:lpstr>Effect of Symmetry on the Orientation Distribution</vt:lpstr>
      <vt:lpstr>Objectives</vt:lpstr>
      <vt:lpstr>In Class Questions: 1</vt:lpstr>
      <vt:lpstr>In Class Questions: 2</vt:lpstr>
      <vt:lpstr>In Class Questions: 3</vt:lpstr>
      <vt:lpstr>Part 1: Miller indices ↔︎Matrix↔︎Euler angles</vt:lpstr>
      <vt:lpstr>Form matrix from Miller Indices</vt:lpstr>
      <vt:lpstr>Bunge Euler angles to Matrix</vt:lpstr>
      <vt:lpstr>Bunge Euler angles to Matrix, contd.</vt:lpstr>
      <vt:lpstr>Matrix with Bunge Angles</vt:lpstr>
      <vt:lpstr>Compare Matrices</vt:lpstr>
      <vt:lpstr>Miller indices from Euler angle matrix</vt:lpstr>
      <vt:lpstr>Euler angles from Orientation Matrix</vt:lpstr>
      <vt:lpstr>Special Case:  = 0</vt:lpstr>
      <vt:lpstr>Special Case:  = 180°, cos=-1</vt:lpstr>
      <vt:lpstr>Part 2: Crystal and Sample Symmetry</vt:lpstr>
      <vt:lpstr>Crystal vs. Sample Symmetry</vt:lpstr>
      <vt:lpstr>Take-Home Message</vt:lpstr>
      <vt:lpstr>Deformation vs. Sample Symmetry</vt:lpstr>
      <vt:lpstr>Pole Figure for Wire Texture</vt:lpstr>
      <vt:lpstr>Effect of Symmetry</vt:lpstr>
      <vt:lpstr>Effect of Symmetry: Example</vt:lpstr>
      <vt:lpstr>PowerPoint Presentation</vt:lpstr>
      <vt:lpstr>Sample Symmetry</vt:lpstr>
      <vt:lpstr>Fundamental Zone</vt:lpstr>
      <vt:lpstr>Symmetry Issues</vt:lpstr>
      <vt:lpstr>Choice of Section Size</vt:lpstr>
      <vt:lpstr>Section Sizes Crystal - Sample</vt:lpstr>
      <vt:lpstr>Points related by triad symmetry element on  &lt;111&gt; (triclinic sample symmetry)</vt:lpstr>
      <vt:lpstr>Effect of 3-fold axis</vt:lpstr>
      <vt:lpstr>Example of 3-fold symmetry</vt:lpstr>
      <vt:lpstr>S component in f2 sections</vt:lpstr>
      <vt:lpstr>Orthorhombic Sample Symmetry (mmm) Relationships in Euler Space</vt:lpstr>
      <vt:lpstr>Sample symmetry, detail</vt:lpstr>
      <vt:lpstr>Crystal Symmetry Relationships (432) in Euler Space</vt:lpstr>
      <vt:lpstr>Crystal symmetry: detail</vt:lpstr>
      <vt:lpstr>How many equivalent points?</vt:lpstr>
      <vt:lpstr>Volume of Orientation Space</vt:lpstr>
      <vt:lpstr>Group theory approach</vt:lpstr>
      <vt:lpstr>Special Points, Partial Fibers</vt:lpstr>
      <vt:lpstr>Sample Symmetry Relationships in Euler Space: special points</vt:lpstr>
      <vt:lpstr>3D Views</vt:lpstr>
      <vt:lpstr>Special Points: Explanations</vt:lpstr>
      <vt:lpstr>PowerPoint Presentation</vt:lpstr>
      <vt:lpstr>Meaning of “Variants”</vt:lpstr>
      <vt:lpstr>Part 3: Quantitative Treatment of Symmetry</vt:lpstr>
      <vt:lpstr>Rotations: definitions</vt:lpstr>
      <vt:lpstr>PowerPoint Presentation</vt:lpstr>
      <vt:lpstr>PowerPoint Presentation</vt:lpstr>
      <vt:lpstr>PowerPoint Presentation</vt:lpstr>
      <vt:lpstr>Nomenclature for rotation elements</vt:lpstr>
      <vt:lpstr>How to use a symmetry operator?</vt:lpstr>
      <vt:lpstr>Example</vt:lpstr>
      <vt:lpstr>Crystal symmetry  O(432) acting on the  (231)[3-46] S component</vt:lpstr>
      <vt:lpstr>Order of Matrices</vt:lpstr>
      <vt:lpstr>Symmetry Relationships</vt:lpstr>
      <vt:lpstr>Symmetry: How-to</vt:lpstr>
      <vt:lpstr>Crystal Symmetry Correctly Applied</vt:lpstr>
      <vt:lpstr>Crystal Symmetry Incorrectly Applied</vt:lpstr>
      <vt:lpstr>Texture Component Variants</vt:lpstr>
      <vt:lpstr>Summary</vt:lpstr>
      <vt:lpstr>Supplemental Slides</vt:lpstr>
      <vt:lpstr>PowerPoint Presentation</vt:lpstr>
      <vt:lpstr>Geometry of {hkl}&lt;uvw&gt;</vt:lpstr>
      <vt:lpstr>Matrix, Miller Indices</vt:lpstr>
      <vt:lpstr>Matrix, Miller Indices</vt:lpstr>
      <vt:lpstr>Sample Symmetry Element e.g. diad on ND (associated with f1)</vt:lpstr>
      <vt:lpstr>PowerPoint Presentation</vt:lpstr>
      <vt:lpstr>Other symmetry operators</vt:lpstr>
      <vt:lpstr>Examples of symmetry operators</vt:lpstr>
      <vt:lpstr>How many equivalent points?</vt:lpstr>
      <vt:lpstr>Crystallite Orientation Distribution</vt:lpstr>
      <vt:lpstr>Sample Orientation Distribution</vt:lpstr>
      <vt:lpstr>PowerPoint Presentation</vt:lpstr>
      <vt:lpstr>PowerPoint Presentation</vt:lpstr>
      <vt:lpstr>Determinant of a matrix</vt:lpstr>
      <vt:lpstr>Symmetry and Properties</vt:lpstr>
      <vt:lpstr>Anisotropy</vt:lpstr>
      <vt:lpstr>Homework</vt:lpstr>
    </vt:vector>
  </TitlesOfParts>
  <Company>cmu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for 6 Feb ‘01</dc:title>
  <dc:creator>a.d. rollett</dc:creator>
  <cp:lastModifiedBy>Anthony Rollett</cp:lastModifiedBy>
  <cp:revision>136</cp:revision>
  <cp:lastPrinted>2011-09-14T01:47:01Z</cp:lastPrinted>
  <dcterms:created xsi:type="dcterms:W3CDTF">2011-09-14T00:43:13Z</dcterms:created>
  <dcterms:modified xsi:type="dcterms:W3CDTF">2016-01-21T00:08:39Z</dcterms:modified>
</cp:coreProperties>
</file>