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0.xml" ContentType="application/vnd.openxmlformats-officedocument.presentationml.notesSlide+xml"/>
  <Override PartName="/ppt/embeddings/oleObject16.bin" ContentType="application/vnd.openxmlformats-officedocument.oleObject"/>
  <Override PartName="/ppt/notesSlides/notesSlide11.xml" ContentType="application/vnd.openxmlformats-officedocument.presentationml.notesSlide+xml"/>
  <Override PartName="/ppt/embeddings/oleObject17.bin" ContentType="application/vnd.openxmlformats-officedocument.oleObject"/>
  <Override PartName="/ppt/notesSlides/notesSlide12.xml" ContentType="application/vnd.openxmlformats-officedocument.presentationml.notesSlide+xml"/>
  <Override PartName="/ppt/embeddings/oleObject18.bin" ContentType="application/vnd.openxmlformats-officedocument.oleObject"/>
  <Override PartName="/ppt/notesSlides/notesSlide13.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4.xml" ContentType="application/vnd.openxmlformats-officedocument.presentationml.notesSlide+xml"/>
  <Override PartName="/ppt/embeddings/oleObject21.bin" ContentType="application/vnd.openxmlformats-officedocument.oleObject"/>
  <Override PartName="/ppt/notesSlides/notesSlide1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16.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33.bin" ContentType="application/vnd.openxmlformats-officedocument.oleObject"/>
  <Override PartName="/ppt/notesSlides/notesSlide21.xml" ContentType="application/vnd.openxmlformats-officedocument.presentationml.notesSlide+xml"/>
  <Override PartName="/ppt/embeddings/oleObject34.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379" r:id="rId4"/>
    <p:sldId id="380" r:id="rId5"/>
    <p:sldId id="381" r:id="rId6"/>
    <p:sldId id="382" r:id="rId7"/>
    <p:sldId id="329" r:id="rId8"/>
    <p:sldId id="378" r:id="rId9"/>
    <p:sldId id="330" r:id="rId10"/>
    <p:sldId id="332" r:id="rId11"/>
    <p:sldId id="333" r:id="rId12"/>
    <p:sldId id="359" r:id="rId13"/>
    <p:sldId id="360" r:id="rId14"/>
    <p:sldId id="336" r:id="rId15"/>
    <p:sldId id="337" r:id="rId16"/>
    <p:sldId id="338" r:id="rId17"/>
    <p:sldId id="339" r:id="rId18"/>
    <p:sldId id="361" r:id="rId19"/>
    <p:sldId id="351" r:id="rId20"/>
    <p:sldId id="358" r:id="rId21"/>
    <p:sldId id="377" r:id="rId22"/>
    <p:sldId id="376" r:id="rId23"/>
    <p:sldId id="372" r:id="rId24"/>
    <p:sldId id="373" r:id="rId25"/>
    <p:sldId id="374" r:id="rId26"/>
    <p:sldId id="375" r:id="rId27"/>
    <p:sldId id="355" r:id="rId28"/>
    <p:sldId id="356" r:id="rId29"/>
    <p:sldId id="341" r:id="rId30"/>
    <p:sldId id="313" r:id="rId31"/>
    <p:sldId id="314" r:id="rId32"/>
    <p:sldId id="349" r:id="rId33"/>
    <p:sldId id="350"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2"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2"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2"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2" charset="0"/>
        <a:ea typeface="+mn-ea"/>
        <a:cs typeface="+mn-cs"/>
      </a:defRPr>
    </a:lvl5pPr>
    <a:lvl6pPr marL="2286000" algn="l" defTabSz="457200" rtl="0" eaLnBrk="1" latinLnBrk="0" hangingPunct="1">
      <a:defRPr sz="2400" kern="1200">
        <a:solidFill>
          <a:schemeClr val="tx1"/>
        </a:solidFill>
        <a:latin typeface="Arial" pitchFamily="-112" charset="0"/>
        <a:ea typeface="+mn-ea"/>
        <a:cs typeface="+mn-cs"/>
      </a:defRPr>
    </a:lvl6pPr>
    <a:lvl7pPr marL="2743200" algn="l" defTabSz="457200" rtl="0" eaLnBrk="1" latinLnBrk="0" hangingPunct="1">
      <a:defRPr sz="2400" kern="1200">
        <a:solidFill>
          <a:schemeClr val="tx1"/>
        </a:solidFill>
        <a:latin typeface="Arial" pitchFamily="-112" charset="0"/>
        <a:ea typeface="+mn-ea"/>
        <a:cs typeface="+mn-cs"/>
      </a:defRPr>
    </a:lvl7pPr>
    <a:lvl8pPr marL="3200400" algn="l" defTabSz="457200" rtl="0" eaLnBrk="1" latinLnBrk="0" hangingPunct="1">
      <a:defRPr sz="2400" kern="1200">
        <a:solidFill>
          <a:schemeClr val="tx1"/>
        </a:solidFill>
        <a:latin typeface="Arial" pitchFamily="-112" charset="0"/>
        <a:ea typeface="+mn-ea"/>
        <a:cs typeface="+mn-cs"/>
      </a:defRPr>
    </a:lvl8pPr>
    <a:lvl9pPr marL="3657600" algn="l" defTabSz="457200" rtl="0" eaLnBrk="1" latinLnBrk="0" hangingPunct="1">
      <a:defRPr sz="2400"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C8"/>
    <a:srgbClr val="FFDEF9"/>
    <a:srgbClr val="FAFFE2"/>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61" autoAdjust="0"/>
    <p:restoredTop sz="93355" autoAdjust="0"/>
  </p:normalViewPr>
  <p:slideViewPr>
    <p:cSldViewPr>
      <p:cViewPr>
        <p:scale>
          <a:sx n="100" d="100"/>
          <a:sy n="100" d="100"/>
        </p:scale>
        <p:origin x="-2928" y="-1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image" Target="../media/image6.emf"/><Relationship Id="rId2"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image" Target="../media/image13.emf"/><Relationship Id="rId2"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defRPr>
            </a:lvl1pPr>
          </a:lstStyle>
          <a:p>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defRPr>
            </a:lvl1pPr>
          </a:lstStyle>
          <a:p>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defRPr>
            </a:lvl1pPr>
          </a:lstStyle>
          <a:p>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2" charset="0"/>
              </a:defRPr>
            </a:lvl1pPr>
          </a:lstStyle>
          <a:p>
            <a:fld id="{D12DD497-CCCB-F44F-9AC6-CF4BDC75ACFA}" type="slidenum">
              <a:rPr lang="en-US"/>
              <a:pPr/>
              <a:t>‹#›</a:t>
            </a:fld>
            <a:endParaRPr lang="en-US"/>
          </a:p>
        </p:txBody>
      </p:sp>
    </p:spTree>
    <p:extLst>
      <p:ext uri="{BB962C8B-B14F-4D97-AF65-F5344CB8AC3E}">
        <p14:creationId xmlns:p14="http://schemas.microsoft.com/office/powerpoint/2010/main" val="154638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4260F-6509-674D-B520-0E701DF7AF54}" type="slidenum">
              <a:rPr lang="en-US"/>
              <a:pPr/>
              <a:t>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15</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16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A9C1-F650-E549-843B-F9550177A99E}" type="slidenum">
              <a:rPr lang="en-US"/>
              <a:pPr/>
              <a:t>17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94FF-7810-A245-9BB7-4C9C64ECB031}" type="slidenum">
              <a:rPr lang="en-US"/>
              <a:pPr/>
              <a:t>18</a:t>
            </a:fld>
            <a:endParaRPr lang="en-US"/>
          </a:p>
        </p:txBody>
      </p:sp>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218C-68F2-FF42-B849-CC70184489FE}" type="slidenum">
              <a:rPr lang="en-US"/>
              <a:pPr/>
              <a:t>19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450B9-6D37-A14E-B120-2FFFDB37A222}" type="slidenum">
              <a:rPr lang="en-US"/>
              <a:pPr/>
              <a:t>20</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21</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0AD19-02ED-D448-A824-E22BA4D562C3}" type="slidenum">
              <a:rPr lang="en-US"/>
              <a:pPr/>
              <a:t>27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7F66-0F85-3A47-A3FD-56728C64A17E}" type="slidenum">
              <a:rPr lang="en-US"/>
              <a:pPr/>
              <a:t>28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DC5E0-1E26-E042-9952-BD61DBB0A17D}" type="slidenum">
              <a:rPr lang="en-US"/>
              <a:pPr/>
              <a:t>29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2319E-16D4-4541-AF9F-65799CE5A59E}" type="slidenum">
              <a:rPr lang="en-US"/>
              <a:pPr/>
              <a:t>2</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099F8-BE9C-8D42-BC58-05E64C9B56CC}" type="slidenum">
              <a:rPr lang="en-US"/>
              <a:pPr/>
              <a:t>30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E543-0E32-6A47-9B44-808E682A6492}" type="slidenum">
              <a:rPr lang="en-US"/>
              <a:pPr/>
              <a:t>31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A271C-F068-CF43-91A7-998D652523D0}" type="slidenum">
              <a:rPr lang="en-US"/>
              <a:pPr/>
              <a:t>32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74DA3-B91F-0F47-86F3-AD5BE24D71A0}" type="slidenum">
              <a:rPr lang="en-US"/>
              <a:pPr/>
              <a:t>33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CE34-2028-8C46-9D63-ABBB73CD5AA7}" type="slidenum">
              <a:rPr lang="en-US"/>
              <a:pPr/>
              <a:t>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9</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New coefficients</a:t>
            </a:r>
            <a:r>
              <a:rPr lang="en-US" baseline="0" dirty="0" smtClean="0"/>
              <a:t> in the new set of axes for the SAME vector</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Physically, the vector does not change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12</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4830F-1529-3D4B-8255-C49849BFC346}" type="slidenum">
              <a:rPr lang="en-US"/>
              <a:pPr/>
              <a:t>13</a:t>
            </a:fld>
            <a:endParaRPr lang="en-US"/>
          </a:p>
        </p:txBody>
      </p:sp>
      <p:sp>
        <p:nvSpPr>
          <p:cNvPr id="144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53067-A16B-ED4C-9CF7-E648E74B0A5F}" type="slidenum">
              <a:rPr lang="en-US"/>
              <a:pPr/>
              <a:t>14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40120E-1A82-5B43-9535-42DA9356B6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F3C0EB-3077-CF4B-9BB2-888FB29231D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5A78F65-D568-7649-AEA5-95A63C1BBC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5CD18EF-691C-AE46-B192-B15EF0C8CD0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544B1F1-99F2-DB44-B3A1-B1694C5FE3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A7E07C-5612-534E-A33A-3C85CE94159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89F6997-29B6-DB43-B4C5-1B1E865F96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6EDF784-53C5-5D48-BD4D-45DA6655B9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3A07595-CC83-274B-B0F3-B60886A0AE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D5FB5E2-C652-9447-BA45-36F5C15551B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2FF2091-8E12-254B-A3B1-791B7DA484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34BE0585-1233-044F-81C6-F35EFAA7A4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2pPr>
      <a:lvl3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3pPr>
      <a:lvl4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4pPr>
      <a:lvl5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5pPr>
      <a:lvl6pPr marL="4572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7.bin"/><Relationship Id="rId5" Type="http://schemas.openxmlformats.org/officeDocument/2006/relationships/image" Target="../media/image11.emf"/><Relationship Id="rId6" Type="http://schemas.openxmlformats.org/officeDocument/2006/relationships/oleObject" Target="../embeddings/oleObject8.bin"/><Relationship Id="rId7"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13.emf"/><Relationship Id="rId6" Type="http://schemas.openxmlformats.org/officeDocument/2006/relationships/oleObject" Target="../embeddings/oleObject10.bin"/><Relationship Id="rId7" Type="http://schemas.openxmlformats.org/officeDocument/2006/relationships/image" Target="../media/image14.emf"/><Relationship Id="rId8" Type="http://schemas.openxmlformats.org/officeDocument/2006/relationships/oleObject" Target="../embeddings/oleObject11.bin"/><Relationship Id="rId9" Type="http://schemas.openxmlformats.org/officeDocument/2006/relationships/image" Target="../media/image15.emf"/><Relationship Id="rId10" Type="http://schemas.openxmlformats.org/officeDocument/2006/relationships/oleObject" Target="../embeddings/oleObject12.bin"/><Relationship Id="rId11"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3.bin"/><Relationship Id="rId5" Type="http://schemas.openxmlformats.org/officeDocument/2006/relationships/image" Target="../media/image17.emf"/><Relationship Id="rId6" Type="http://schemas.openxmlformats.org/officeDocument/2006/relationships/oleObject" Target="../embeddings/oleObject14.bin"/><Relationship Id="rId7" Type="http://schemas.openxmlformats.org/officeDocument/2006/relationships/image" Target="../media/image18.emf"/><Relationship Id="rId8" Type="http://schemas.openxmlformats.org/officeDocument/2006/relationships/oleObject" Target="../embeddings/oleObject15.bin"/><Relationship Id="rId9"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6.bin"/><Relationship Id="rId5"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7.bin"/><Relationship Id="rId5"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8.bin"/><Relationship Id="rId5" Type="http://schemas.openxmlformats.org/officeDocument/2006/relationships/image" Target="../media/image2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9.bin"/><Relationship Id="rId5" Type="http://schemas.openxmlformats.org/officeDocument/2006/relationships/image" Target="../media/image23.emf"/><Relationship Id="rId6" Type="http://schemas.openxmlformats.org/officeDocument/2006/relationships/oleObject" Target="../embeddings/oleObject20.bin"/><Relationship Id="rId7" Type="http://schemas.openxmlformats.org/officeDocument/2006/relationships/image" Target="../media/image24.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1.bin"/><Relationship Id="rId5"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2.bin"/><Relationship Id="rId5" Type="http://schemas.openxmlformats.org/officeDocument/2006/relationships/image" Target="../media/image26.emf"/><Relationship Id="rId6" Type="http://schemas.openxmlformats.org/officeDocument/2006/relationships/oleObject" Target="../embeddings/oleObject23.bin"/><Relationship Id="rId7" Type="http://schemas.openxmlformats.org/officeDocument/2006/relationships/image" Target="../media/image27.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4.bin"/><Relationship Id="rId5" Type="http://schemas.openxmlformats.org/officeDocument/2006/relationships/image" Target="../media/image28.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9.emf"/><Relationship Id="rId5" Type="http://schemas.openxmlformats.org/officeDocument/2006/relationships/oleObject" Target="../embeddings/oleObject26.bin"/><Relationship Id="rId6" Type="http://schemas.openxmlformats.org/officeDocument/2006/relationships/image" Target="../media/image30.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Microsoft_Word_97_-_2004_Document1.doc"/><Relationship Id="rId5" Type="http://schemas.openxmlformats.org/officeDocument/2006/relationships/image" Target="../media/image31.emf"/><Relationship Id="rId6" Type="http://schemas.openxmlformats.org/officeDocument/2006/relationships/oleObject" Target="../embeddings/oleObject27.bin"/><Relationship Id="rId7" Type="http://schemas.openxmlformats.org/officeDocument/2006/relationships/image" Target="../media/image32.emf"/><Relationship Id="rId8" Type="http://schemas.openxmlformats.org/officeDocument/2006/relationships/oleObject" Target="../embeddings/oleObject28.bin"/><Relationship Id="rId9" Type="http://schemas.openxmlformats.org/officeDocument/2006/relationships/image" Target="../media/image33.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5.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6.emf"/><Relationship Id="rId5" Type="http://schemas.openxmlformats.org/officeDocument/2006/relationships/oleObject" Target="../embeddings/oleObject31.bin"/><Relationship Id="rId6" Type="http://schemas.openxmlformats.org/officeDocument/2006/relationships/image" Target="../media/image37.emf"/><Relationship Id="rId7" Type="http://schemas.openxmlformats.org/officeDocument/2006/relationships/oleObject" Target="../embeddings/oleObject32.bin"/><Relationship Id="rId8"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3.bin"/><Relationship Id="rId5"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4.bin"/><Relationship Id="rId5" Type="http://schemas.openxmlformats.org/officeDocument/2006/relationships/image" Target="../media/image40.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Word_97_-_2004_Document2.doc"/><Relationship Id="rId5" Type="http://schemas.openxmlformats.org/officeDocument/2006/relationships/image" Target="../media/image41.png"/><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Word_97_-_2004_Document3.doc"/><Relationship Id="rId5" Type="http://schemas.openxmlformats.org/officeDocument/2006/relationships/image" Target="../media/image42.e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emf"/><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oleObject" Target="../embeddings/oleObject6.bin"/><Relationship Id="rId13"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6.emf"/><Relationship Id="rId6" Type="http://schemas.openxmlformats.org/officeDocument/2006/relationships/oleObject" Target="../embeddings/oleObject3.bin"/><Relationship Id="rId7" Type="http://schemas.openxmlformats.org/officeDocument/2006/relationships/image" Target="../media/image7.emf"/><Relationship Id="rId8" Type="http://schemas.openxmlformats.org/officeDocument/2006/relationships/oleObject" Target="../embeddings/oleObject4.bin"/><Relationship Id="rId9" Type="http://schemas.openxmlformats.org/officeDocument/2006/relationships/image" Target="../media/image8.emf"/><Relationship Id="rId10"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EF718D2-FF08-E242-9955-6942D260F04F}" type="slidenum">
              <a:rPr lang="en-US"/>
              <a:pPr/>
              <a:t>1</a:t>
            </a:fld>
            <a:endParaRPr lang="en-US"/>
          </a:p>
        </p:txBody>
      </p:sp>
      <p:sp>
        <p:nvSpPr>
          <p:cNvPr id="3074" name="Rectangle 2"/>
          <p:cNvSpPr>
            <a:spLocks noGrp="1" noChangeArrowheads="1"/>
          </p:cNvSpPr>
          <p:nvPr>
            <p:ph type="ctrTitle"/>
          </p:nvPr>
        </p:nvSpPr>
        <p:spPr>
          <a:xfrm>
            <a:off x="685800" y="914400"/>
            <a:ext cx="7848600" cy="2057400"/>
          </a:xfrm>
          <a:solidFill>
            <a:srgbClr val="FFFF99"/>
          </a:solidFill>
          <a:ln w="38100" cmpd="dbl">
            <a:solidFill>
              <a:schemeClr val="tx1"/>
            </a:solidFill>
          </a:ln>
        </p:spPr>
        <p:txBody>
          <a:bodyPr/>
          <a:lstStyle/>
          <a:p>
            <a:r>
              <a:rPr lang="en-US" dirty="0">
                <a:solidFill>
                  <a:schemeClr val="tx1"/>
                </a:solidFill>
                <a:effectLst>
                  <a:outerShdw blurRad="38100" dist="38100" dir="2700000" algn="tl">
                    <a:srgbClr val="FFFFFF"/>
                  </a:outerShdw>
                </a:effectLst>
              </a:rPr>
              <a:t>L3:  Texture Components and Euler Angles: part </a:t>
            </a:r>
            <a:r>
              <a:rPr lang="en-US" dirty="0" smtClean="0">
                <a:solidFill>
                  <a:schemeClr val="tx1"/>
                </a:solidFill>
                <a:effectLst>
                  <a:outerShdw blurRad="38100" dist="38100" dir="2700000" algn="tl">
                    <a:srgbClr val="FFFFFF"/>
                  </a:outerShdw>
                </a:effectLst>
              </a:rPr>
              <a:t>2</a:t>
            </a:r>
            <a:endParaRPr lang="en-US" dirty="0">
              <a:effectLst>
                <a:outerShdw blurRad="38100" dist="38100" dir="2700000" algn="tl">
                  <a:srgbClr val="000000"/>
                </a:outerShdw>
              </a:effectLst>
            </a:endParaRPr>
          </a:p>
        </p:txBody>
      </p:sp>
      <p:pic>
        <p:nvPicPr>
          <p:cNvPr id="3076" name="Picture 4" descr="MSE1"/>
          <p:cNvPicPr>
            <a:picLocks noChangeAspect="1" noChangeArrowheads="1"/>
          </p:cNvPicPr>
          <p:nvPr/>
        </p:nvPicPr>
        <p:blipFill>
          <a:blip r:embed="rId3"/>
          <a:srcRect/>
          <a:stretch>
            <a:fillRect/>
          </a:stretch>
        </p:blipFill>
        <p:spPr bwMode="auto">
          <a:xfrm>
            <a:off x="65088" y="5867400"/>
            <a:ext cx="658812" cy="914400"/>
          </a:xfrm>
          <a:prstGeom prst="rect">
            <a:avLst/>
          </a:prstGeom>
          <a:noFill/>
        </p:spPr>
      </p:pic>
      <p:pic>
        <p:nvPicPr>
          <p:cNvPr id="3077" name="Picture 5" descr="MSE2"/>
          <p:cNvPicPr>
            <a:picLocks noChangeAspect="1" noChangeArrowheads="1"/>
          </p:cNvPicPr>
          <p:nvPr/>
        </p:nvPicPr>
        <p:blipFill>
          <a:blip r:embed="rId4"/>
          <a:srcRect/>
          <a:stretch>
            <a:fillRect/>
          </a:stretch>
        </p:blipFill>
        <p:spPr bwMode="auto">
          <a:xfrm>
            <a:off x="722313" y="6075363"/>
            <a:ext cx="1944687" cy="612775"/>
          </a:xfrm>
          <a:prstGeom prst="rect">
            <a:avLst/>
          </a:prstGeom>
          <a:noFill/>
          <a:ln w="9525">
            <a:noFill/>
            <a:miter lim="800000"/>
            <a:headEnd/>
            <a:tailEnd/>
          </a:ln>
        </p:spPr>
      </p:pic>
      <p:pic>
        <p:nvPicPr>
          <p:cNvPr id="3078" name="Picture 6"/>
          <p:cNvPicPr>
            <a:picLocks noChangeAspect="1" noChangeArrowheads="1"/>
          </p:cNvPicPr>
          <p:nvPr/>
        </p:nvPicPr>
        <p:blipFill>
          <a:blip r:embed="rId5"/>
          <a:srcRect/>
          <a:stretch>
            <a:fillRect/>
          </a:stretch>
        </p:blipFill>
        <p:spPr bwMode="auto">
          <a:xfrm>
            <a:off x="76200" y="4775200"/>
            <a:ext cx="1536700" cy="1016000"/>
          </a:xfrm>
          <a:prstGeom prst="rect">
            <a:avLst/>
          </a:prstGeom>
          <a:noFill/>
          <a:ln w="12700">
            <a:noFill/>
            <a:miter lim="800000"/>
            <a:headEnd/>
            <a:tailEnd/>
          </a:ln>
          <a:effectLst/>
        </p:spPr>
      </p:pic>
      <p:sp>
        <p:nvSpPr>
          <p:cNvPr id="3080" name="Rectangle 8"/>
          <p:cNvSpPr>
            <a:spLocks noGrp="1" noChangeArrowheads="1"/>
          </p:cNvSpPr>
          <p:nvPr>
            <p:ph type="subTitle" idx="1"/>
          </p:nvPr>
        </p:nvSpPr>
        <p:spPr>
          <a:xfrm>
            <a:off x="990600" y="3276600"/>
            <a:ext cx="7391400" cy="2209800"/>
          </a:xfrm>
          <a:noFill/>
          <a:ln/>
        </p:spPr>
        <p:txBody>
          <a:bodyPr/>
          <a:lstStyle/>
          <a:p>
            <a:r>
              <a:rPr lang="en-US" dirty="0"/>
              <a:t>27-</a:t>
            </a:r>
            <a:r>
              <a:rPr lang="en-US" dirty="0" smtClean="0"/>
              <a:t>750</a:t>
            </a:r>
          </a:p>
          <a:p>
            <a:r>
              <a:rPr lang="en-US" dirty="0" smtClean="0"/>
              <a:t>Texture, Microstructure &amp; Anisotropy</a:t>
            </a:r>
            <a:endParaRPr lang="en-US" i="1" dirty="0" smtClean="0"/>
          </a:p>
          <a:p>
            <a:r>
              <a:rPr lang="en-US" dirty="0"/>
              <a:t>A.D. (Tony) </a:t>
            </a:r>
            <a:r>
              <a:rPr lang="en-US" dirty="0" smtClean="0"/>
              <a:t>Rollett</a:t>
            </a:r>
            <a:endParaRPr lang="en-US" dirty="0"/>
          </a:p>
        </p:txBody>
      </p:sp>
      <p:sp>
        <p:nvSpPr>
          <p:cNvPr id="10" name="TextBox 9"/>
          <p:cNvSpPr txBox="1"/>
          <p:nvPr/>
        </p:nvSpPr>
        <p:spPr>
          <a:xfrm>
            <a:off x="4648200" y="6248400"/>
            <a:ext cx="3899549" cy="461665"/>
          </a:xfrm>
          <a:prstGeom prst="rect">
            <a:avLst/>
          </a:prstGeom>
          <a:noFill/>
        </p:spPr>
        <p:txBody>
          <a:bodyPr wrap="none" rtlCol="0">
            <a:spAutoFit/>
          </a:bodyPr>
          <a:lstStyle/>
          <a:p>
            <a:r>
              <a:rPr lang="en-US" i="1" dirty="0" smtClean="0"/>
              <a:t>Last revised</a:t>
            </a:r>
            <a:r>
              <a:rPr lang="en-US" i="1" smtClean="0"/>
              <a:t>: 5</a:t>
            </a:r>
            <a:r>
              <a:rPr lang="en-US" i="1" baseline="30000" smtClean="0"/>
              <a:t>th</a:t>
            </a:r>
            <a:r>
              <a:rPr lang="en-US" i="1" smtClean="0"/>
              <a:t> </a:t>
            </a:r>
            <a:r>
              <a:rPr lang="en-US" i="1" dirty="0" smtClean="0"/>
              <a:t>Sep. 2011</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10</a:t>
            </a:fld>
            <a:endParaRPr lang="en-US"/>
          </a:p>
        </p:txBody>
      </p:sp>
      <p:sp>
        <p:nvSpPr>
          <p:cNvPr id="84994" name="Rectangle 2"/>
          <p:cNvSpPr>
            <a:spLocks noGrp="1" noChangeArrowheads="1"/>
          </p:cNvSpPr>
          <p:nvPr>
            <p:ph type="title"/>
          </p:nvPr>
        </p:nvSpPr>
        <p:spPr>
          <a:xfrm>
            <a:off x="152400" y="152400"/>
            <a:ext cx="8686800" cy="1143000"/>
          </a:xfrm>
        </p:spPr>
        <p:txBody>
          <a:bodyPr/>
          <a:lstStyle/>
          <a:p>
            <a:r>
              <a:rPr lang="en-US" dirty="0"/>
              <a:t>Definition of an Axis Transformation:</a:t>
            </a:r>
            <a:r>
              <a:rPr lang="en-US" dirty="0" smtClean="0"/>
              <a:t/>
            </a:r>
            <a:br>
              <a:rPr lang="en-US" dirty="0" smtClean="0"/>
            </a:br>
            <a:r>
              <a:rPr lang="en-US" b="1" dirty="0" err="1" smtClean="0">
                <a:solidFill>
                  <a:srgbClr val="FF0000"/>
                </a:solidFill>
              </a:rPr>
              <a:t>ê</a:t>
            </a:r>
            <a:r>
              <a:rPr lang="en-US" dirty="0" smtClean="0">
                <a:solidFill>
                  <a:srgbClr val="FF0000"/>
                </a:solidFill>
              </a:rPr>
              <a:t> </a:t>
            </a:r>
            <a:r>
              <a:rPr lang="en-US" dirty="0">
                <a:solidFill>
                  <a:srgbClr val="FF0000"/>
                </a:solidFill>
              </a:rPr>
              <a:t>= old axes</a:t>
            </a:r>
            <a:r>
              <a:rPr lang="en-US" dirty="0"/>
              <a:t>;</a:t>
            </a:r>
            <a:r>
              <a:rPr lang="en-US" dirty="0" smtClean="0"/>
              <a:t> </a:t>
            </a:r>
            <a:r>
              <a:rPr lang="en-US" b="1" dirty="0" err="1" smtClean="0"/>
              <a:t>ê</a:t>
            </a:r>
            <a:r>
              <a:rPr lang="en-US" b="1" dirty="0" smtClean="0"/>
              <a:t>′</a:t>
            </a:r>
            <a:r>
              <a:rPr lang="en-US" dirty="0" smtClean="0"/>
              <a:t>= </a:t>
            </a:r>
            <a:r>
              <a:rPr lang="en-US" dirty="0"/>
              <a:t>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85019" name="Equation" r:id="rId4" imgW="673100" imgH="203200" progId="Equation.3">
                  <p:embed/>
                </p:oleObj>
              </mc:Choice>
              <mc:Fallback>
                <p:oleObj name="Equation" r:id="rId4" imgW="673100" imgH="20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0359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Times" pitchFamily="-112" charset="0"/>
              </a:rPr>
              <a:t>ê</a:t>
            </a:r>
            <a:r>
              <a:rPr lang="en-US" sz="3200" baseline="-25000" dirty="0" smtClean="0">
                <a:solidFill>
                  <a:srgbClr val="FF0000"/>
                </a:solidFill>
                <a:latin typeface="Times" pitchFamily="-112" charset="0"/>
              </a:rPr>
              <a:t>1</a:t>
            </a:r>
            <a:endParaRPr lang="en-US" sz="3200" dirty="0">
              <a:solidFill>
                <a:srgbClr val="FF0000"/>
              </a:solidFill>
              <a:latin typeface="Times" pitchFamily="-112" charset="0"/>
            </a:endParaRPr>
          </a:p>
        </p:txBody>
      </p:sp>
      <p:sp>
        <p:nvSpPr>
          <p:cNvPr id="85004" name="Text Box 12"/>
          <p:cNvSpPr txBox="1">
            <a:spLocks noChangeArrowheads="1"/>
          </p:cNvSpPr>
          <p:nvPr/>
        </p:nvSpPr>
        <p:spPr bwMode="auto">
          <a:xfrm>
            <a:off x="6324600" y="5435024"/>
            <a:ext cx="640253"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Times" pitchFamily="-112" charset="0"/>
              </a:rPr>
              <a:t>ê</a:t>
            </a:r>
            <a:r>
              <a:rPr lang="en-US" sz="3200" dirty="0" smtClean="0">
                <a:solidFill>
                  <a:schemeClr val="accent2"/>
                </a:solidFill>
                <a:latin typeface="Times" pitchFamily="-112" charset="0"/>
              </a:rPr>
              <a:t>’</a:t>
            </a:r>
            <a:r>
              <a:rPr lang="en-US" sz="3200" baseline="-25000" dirty="0">
                <a:solidFill>
                  <a:schemeClr val="accent2"/>
                </a:solidFill>
                <a:latin typeface="Times" pitchFamily="-112" charset="0"/>
              </a:rPr>
              <a:t>1</a:t>
            </a:r>
            <a:endParaRPr lang="en-US" sz="3200" dirty="0">
              <a:solidFill>
                <a:schemeClr val="accent2"/>
              </a:solidFill>
              <a:latin typeface="Times" pitchFamily="-112" charset="0"/>
            </a:endParaRPr>
          </a:p>
        </p:txBody>
      </p:sp>
      <p:sp>
        <p:nvSpPr>
          <p:cNvPr id="85006" name="Text Box 14"/>
          <p:cNvSpPr txBox="1">
            <a:spLocks noChangeArrowheads="1"/>
          </p:cNvSpPr>
          <p:nvPr/>
        </p:nvSpPr>
        <p:spPr bwMode="auto">
          <a:xfrm>
            <a:off x="8229600" y="4215824"/>
            <a:ext cx="503597" cy="584776"/>
          </a:xfrm>
          <a:prstGeom prst="rect">
            <a:avLst/>
          </a:prstGeom>
          <a:noFill/>
          <a:ln w="9525">
            <a:noFill/>
            <a:miter lim="800000"/>
            <a:headEnd/>
            <a:tailEnd/>
          </a:ln>
          <a:effectLst/>
        </p:spPr>
        <p:txBody>
          <a:bodyPr wrap="none">
            <a:prstTxWarp prst="textNoShape">
              <a:avLst/>
            </a:prstTxWarp>
            <a:spAutoFit/>
          </a:bodyPr>
          <a:lstStyle/>
          <a:p>
            <a:r>
              <a:rPr lang="en-US" sz="3200" dirty="0" smtClean="0">
                <a:solidFill>
                  <a:srgbClr val="FF0000"/>
                </a:solidFill>
                <a:latin typeface="Times" pitchFamily="-112" charset="0"/>
              </a:rPr>
              <a:t>ê</a:t>
            </a:r>
            <a:r>
              <a:rPr lang="en-US" sz="3200" baseline="-25000" dirty="0" smtClean="0">
                <a:solidFill>
                  <a:srgbClr val="FF0000"/>
                </a:solidFill>
                <a:latin typeface="Times" pitchFamily="-112" charset="0"/>
              </a:rPr>
              <a:t>2</a:t>
            </a:r>
            <a:endParaRPr lang="en-US" sz="3200" dirty="0">
              <a:solidFill>
                <a:srgbClr val="FF0000"/>
              </a:solidFill>
              <a:latin typeface="Times" pitchFamily="-112" charset="0"/>
            </a:endParaRPr>
          </a:p>
        </p:txBody>
      </p:sp>
      <p:sp>
        <p:nvSpPr>
          <p:cNvPr id="85008" name="Text Box 16"/>
          <p:cNvSpPr txBox="1">
            <a:spLocks noChangeArrowheads="1"/>
          </p:cNvSpPr>
          <p:nvPr/>
        </p:nvSpPr>
        <p:spPr bwMode="auto">
          <a:xfrm>
            <a:off x="8229600" y="3352800"/>
            <a:ext cx="640253"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Times" pitchFamily="-112" charset="0"/>
              </a:rPr>
              <a:t>ê</a:t>
            </a:r>
            <a:r>
              <a:rPr lang="en-US" sz="3200" dirty="0" smtClean="0">
                <a:solidFill>
                  <a:schemeClr val="accent2"/>
                </a:solidFill>
                <a:latin typeface="Times" pitchFamily="-112" charset="0"/>
              </a:rPr>
              <a:t>’</a:t>
            </a:r>
            <a:r>
              <a:rPr lang="en-US" sz="3200" baseline="-25000" dirty="0">
                <a:solidFill>
                  <a:schemeClr val="accent2"/>
                </a:solidFill>
                <a:latin typeface="Times" pitchFamily="-112" charset="0"/>
              </a:rPr>
              <a:t>2</a:t>
            </a:r>
            <a:endParaRPr lang="en-US" sz="3200" dirty="0">
              <a:solidFill>
                <a:schemeClr val="accent2"/>
              </a:solidFill>
              <a:latin typeface="Times" pitchFamily="-112" charset="0"/>
            </a:endParaRPr>
          </a:p>
        </p:txBody>
      </p:sp>
      <p:sp>
        <p:nvSpPr>
          <p:cNvPr id="85010" name="Text Box 18"/>
          <p:cNvSpPr txBox="1">
            <a:spLocks noChangeArrowheads="1"/>
          </p:cNvSpPr>
          <p:nvPr/>
        </p:nvSpPr>
        <p:spPr bwMode="auto">
          <a:xfrm>
            <a:off x="6096000" y="1905000"/>
            <a:ext cx="50359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Times" pitchFamily="-112" charset="0"/>
              </a:rPr>
              <a:t>ê</a:t>
            </a:r>
            <a:r>
              <a:rPr lang="en-US" sz="3200" baseline="-25000" dirty="0" smtClean="0">
                <a:solidFill>
                  <a:srgbClr val="FF0000"/>
                </a:solidFill>
                <a:latin typeface="Times" pitchFamily="-112" charset="0"/>
              </a:rPr>
              <a:t>3</a:t>
            </a:r>
            <a:endParaRPr lang="en-US" sz="3200" dirty="0">
              <a:solidFill>
                <a:srgbClr val="FF0000"/>
              </a:solidFill>
              <a:latin typeface="Times" pitchFamily="-112" charset="0"/>
            </a:endParaRPr>
          </a:p>
        </p:txBody>
      </p:sp>
      <p:sp>
        <p:nvSpPr>
          <p:cNvPr id="85012" name="Text Box 20"/>
          <p:cNvSpPr txBox="1">
            <a:spLocks noChangeArrowheads="1"/>
          </p:cNvSpPr>
          <p:nvPr/>
        </p:nvSpPr>
        <p:spPr bwMode="auto">
          <a:xfrm>
            <a:off x="4541347" y="2057400"/>
            <a:ext cx="640253"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Times" pitchFamily="-112" charset="0"/>
              </a:rPr>
              <a:t>ê</a:t>
            </a:r>
            <a:r>
              <a:rPr lang="en-US" sz="3200" dirty="0" smtClean="0">
                <a:solidFill>
                  <a:schemeClr val="accent2"/>
                </a:solidFill>
                <a:latin typeface="Times" pitchFamily="-112" charset="0"/>
              </a:rPr>
              <a:t>’</a:t>
            </a:r>
            <a:r>
              <a:rPr lang="en-US" sz="3200" baseline="-25000" dirty="0">
                <a:solidFill>
                  <a:schemeClr val="accent2"/>
                </a:solidFill>
                <a:latin typeface="Times" pitchFamily="-112" charset="0"/>
              </a:rPr>
              <a:t>3</a:t>
            </a:r>
            <a:endParaRPr lang="en-US" sz="3200" dirty="0">
              <a:solidFill>
                <a:schemeClr val="accent2"/>
              </a:solidFill>
              <a:latin typeface="Times" pitchFamily="-112" charset="0"/>
            </a:endParaRPr>
          </a:p>
        </p:txBody>
      </p:sp>
      <p:sp>
        <p:nvSpPr>
          <p:cNvPr id="85014" name="Text Box 22"/>
          <p:cNvSpPr txBox="1">
            <a:spLocks noChangeArrowheads="1"/>
          </p:cNvSpPr>
          <p:nvPr/>
        </p:nvSpPr>
        <p:spPr bwMode="auto">
          <a:xfrm>
            <a:off x="823913" y="1920875"/>
            <a:ext cx="2224087"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imes" pitchFamily="-112" charset="0"/>
              </a:rPr>
              <a:t>From Sample </a:t>
            </a:r>
            <a:r>
              <a:rPr lang="en-US">
                <a:latin typeface="Times" pitchFamily="-112" charset="0"/>
              </a:rPr>
              <a:t>to </a:t>
            </a:r>
            <a:br>
              <a:rPr lang="en-US">
                <a:latin typeface="Times" pitchFamily="-112" charset="0"/>
              </a:rPr>
            </a:br>
            <a:r>
              <a:rPr lang="en-US">
                <a:solidFill>
                  <a:schemeClr val="accent2"/>
                </a:solidFill>
                <a:latin typeface="Times" pitchFamily="-112" charset="0"/>
              </a:rPr>
              <a:t>Crystal (primed)</a:t>
            </a:r>
            <a:endParaRPr lang="en-US">
              <a:latin typeface="Times" pitchFamily="-112" charset="0"/>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85020" name="Equation" r:id="rId6" imgW="1219200" imgH="685800" progId="Equation.3">
                  <p:embed/>
                </p:oleObj>
              </mc:Choice>
              <mc:Fallback>
                <p:oleObj name="Equation" r:id="rId6" imgW="1219200" imgH="685800" progId="Equation.3">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228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AxisTransformation</a:t>
            </a:r>
            <a:r>
              <a:rPr lang="en-US" sz="2000">
                <a:latin typeface="Times" pitchFamily="-112" charset="0"/>
              </a:rPr>
              <a:t>  Matrix  EulerAngles  Components</a:t>
            </a: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sp>
        <p:nvSpPr>
          <p:cNvPr id="85018" name="Text Box 26"/>
          <p:cNvSpPr txBox="1">
            <a:spLocks noChangeArrowheads="1"/>
          </p:cNvSpPr>
          <p:nvPr/>
        </p:nvSpPr>
        <p:spPr bwMode="auto">
          <a:xfrm>
            <a:off x="7419975" y="1663700"/>
            <a:ext cx="365125" cy="579438"/>
          </a:xfrm>
          <a:prstGeom prst="rect">
            <a:avLst/>
          </a:prstGeom>
          <a:noFill/>
          <a:ln w="9525">
            <a:noFill/>
            <a:miter lim="800000"/>
            <a:headEnd/>
            <a:tailEnd/>
          </a:ln>
          <a:effectLst/>
        </p:spPr>
        <p:txBody>
          <a:bodyPr wrap="none">
            <a:prstTxWarp prst="textNoShape">
              <a:avLst/>
            </a:prstTxWarp>
            <a:spAutoFit/>
          </a:bodyPr>
          <a:lstStyle/>
          <a:p>
            <a:r>
              <a:rPr lang="en-US" sz="3200" b="1" i="1">
                <a:solidFill>
                  <a:srgbClr val="008000"/>
                </a:solidFill>
                <a:latin typeface="Times" pitchFamily="-112" charset="0"/>
              </a:rPr>
              <a:t>v</a:t>
            </a:r>
            <a:endParaRPr lang="en-US" i="1">
              <a:solidFill>
                <a:srgbClr val="008000"/>
              </a:solidFill>
              <a:latin typeface="Times" pitchFamily="-112" charset="0"/>
            </a:endParaRPr>
          </a:p>
        </p:txBody>
      </p:sp>
      <p:sp>
        <p:nvSpPr>
          <p:cNvPr id="85019" name="Text Box 27"/>
          <p:cNvSpPr txBox="1">
            <a:spLocks noChangeArrowheads="1"/>
          </p:cNvSpPr>
          <p:nvPr/>
        </p:nvSpPr>
        <p:spPr bwMode="auto">
          <a:xfrm>
            <a:off x="517525" y="1414463"/>
            <a:ext cx="8378825" cy="366712"/>
          </a:xfrm>
          <a:prstGeom prst="rect">
            <a:avLst/>
          </a:prstGeom>
          <a:noFill/>
          <a:ln w="9525">
            <a:noFill/>
            <a:miter lim="800000"/>
            <a:headEnd/>
            <a:tailEnd/>
          </a:ln>
          <a:effectLst/>
        </p:spPr>
        <p:txBody>
          <a:bodyPr wrap="none">
            <a:prstTxWarp prst="textNoShape">
              <a:avLst/>
            </a:prstTxWarp>
            <a:spAutoFit/>
          </a:bodyPr>
          <a:lstStyle/>
          <a:p>
            <a:r>
              <a:rPr lang="en-US" sz="1800"/>
              <a:t>We transform the coefficients of, e.g., </a:t>
            </a:r>
            <a:r>
              <a:rPr lang="en-US" sz="1800">
                <a:solidFill>
                  <a:srgbClr val="008000"/>
                </a:solidFill>
              </a:rPr>
              <a:t>a vector, </a:t>
            </a:r>
            <a:r>
              <a:rPr lang="en-US" sz="1800" i="1">
                <a:solidFill>
                  <a:srgbClr val="008000"/>
                </a:solidFill>
              </a:rPr>
              <a:t>v</a:t>
            </a:r>
            <a:r>
              <a:rPr lang="en-US" sz="1800"/>
              <a:t>, from </a:t>
            </a:r>
            <a:r>
              <a:rPr lang="en-US" sz="1800">
                <a:solidFill>
                  <a:srgbClr val="FF0000"/>
                </a:solidFill>
              </a:rPr>
              <a:t>one set</a:t>
            </a:r>
            <a:r>
              <a:rPr lang="en-US" sz="1800"/>
              <a:t> of axes to </a:t>
            </a:r>
            <a:r>
              <a:rPr lang="en-US" sz="1800">
                <a:solidFill>
                  <a:schemeClr val="accent2"/>
                </a:solidFill>
              </a:rPr>
              <a:t>another</a:t>
            </a:r>
            <a:endParaRPr lang="en-US" sz="180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11</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1862138"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e</a:t>
            </a:r>
            <a:r>
              <a:rPr lang="en-US" sz="3200" baseline="-25000">
                <a:solidFill>
                  <a:srgbClr val="FF0000"/>
                </a:solidFill>
                <a:latin typeface="Times" pitchFamily="-112" charset="0"/>
              </a:rPr>
              <a:t>1 </a:t>
            </a:r>
            <a:r>
              <a:rPr lang="en-US" sz="3200">
                <a:solidFill>
                  <a:srgbClr val="FF0000"/>
                </a:solidFill>
                <a:latin typeface="Times" pitchFamily="-112" charset="0"/>
              </a:rPr>
              <a:t>// [uvw]</a:t>
            </a:r>
          </a:p>
        </p:txBody>
      </p:sp>
      <p:sp>
        <p:nvSpPr>
          <p:cNvPr id="86026" name="Text Box 10"/>
          <p:cNvSpPr txBox="1">
            <a:spLocks noChangeArrowheads="1"/>
          </p:cNvSpPr>
          <p:nvPr/>
        </p:nvSpPr>
        <p:spPr bwMode="auto">
          <a:xfrm>
            <a:off x="3368675" y="5105400"/>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imes" pitchFamily="-112" charset="0"/>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e’</a:t>
            </a:r>
            <a:r>
              <a:rPr lang="en-US" sz="3200" baseline="-25000">
                <a:solidFill>
                  <a:schemeClr val="accent2"/>
                </a:solidFill>
                <a:latin typeface="Times" pitchFamily="-112" charset="0"/>
              </a:rPr>
              <a:t>1</a:t>
            </a:r>
            <a:endParaRPr lang="en-US" sz="3200">
              <a:solidFill>
                <a:schemeClr val="accent2"/>
              </a:solidFill>
              <a:latin typeface="Times" pitchFamily="-112" charset="0"/>
            </a:endParaRPr>
          </a:p>
        </p:txBody>
      </p:sp>
      <p:sp>
        <p:nvSpPr>
          <p:cNvPr id="86028" name="Text Box 12"/>
          <p:cNvSpPr txBox="1">
            <a:spLocks noChangeArrowheads="1"/>
          </p:cNvSpPr>
          <p:nvPr/>
        </p:nvSpPr>
        <p:spPr bwMode="auto">
          <a:xfrm>
            <a:off x="6469063" y="5622925"/>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Times" pitchFamily="-112" charset="0"/>
              </a:rPr>
              <a:t>^</a:t>
            </a:r>
          </a:p>
        </p:txBody>
      </p:sp>
      <p:sp>
        <p:nvSpPr>
          <p:cNvPr id="86029" name="Text Box 13"/>
          <p:cNvSpPr txBox="1">
            <a:spLocks noChangeArrowheads="1"/>
          </p:cNvSpPr>
          <p:nvPr/>
        </p:nvSpPr>
        <p:spPr bwMode="auto">
          <a:xfrm>
            <a:off x="7696200" y="4678363"/>
            <a:ext cx="1027113"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e</a:t>
            </a:r>
            <a:r>
              <a:rPr lang="en-US" sz="3200" baseline="-25000">
                <a:solidFill>
                  <a:srgbClr val="FF0000"/>
                </a:solidFill>
                <a:latin typeface="Times" pitchFamily="-112" charset="0"/>
              </a:rPr>
              <a:t>2 </a:t>
            </a:r>
            <a:r>
              <a:rPr lang="en-US" sz="3200">
                <a:solidFill>
                  <a:srgbClr val="FF0000"/>
                </a:solidFill>
                <a:latin typeface="Times" pitchFamily="-112" charset="0"/>
              </a:rPr>
              <a:t>// </a:t>
            </a:r>
            <a:r>
              <a:rPr lang="en-US" sz="3200" b="1">
                <a:solidFill>
                  <a:srgbClr val="FF0000"/>
                </a:solidFill>
                <a:latin typeface="Times" pitchFamily="-112" charset="0"/>
              </a:rPr>
              <a:t>t</a:t>
            </a:r>
            <a:endParaRPr lang="en-US" sz="3200">
              <a:solidFill>
                <a:srgbClr val="FF0000"/>
              </a:solidFill>
              <a:latin typeface="Times" pitchFamily="-112" charset="0"/>
            </a:endParaRPr>
          </a:p>
        </p:txBody>
      </p:sp>
      <p:sp>
        <p:nvSpPr>
          <p:cNvPr id="86030" name="Text Box 14"/>
          <p:cNvSpPr txBox="1">
            <a:spLocks noChangeArrowheads="1"/>
          </p:cNvSpPr>
          <p:nvPr/>
        </p:nvSpPr>
        <p:spPr bwMode="auto">
          <a:xfrm>
            <a:off x="7712075" y="4556125"/>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imes" pitchFamily="-112" charset="0"/>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e’</a:t>
            </a:r>
            <a:r>
              <a:rPr lang="en-US" sz="3200" baseline="-25000">
                <a:solidFill>
                  <a:schemeClr val="accent2"/>
                </a:solidFill>
                <a:latin typeface="Times" pitchFamily="-112" charset="0"/>
              </a:rPr>
              <a:t>2</a:t>
            </a:r>
            <a:endParaRPr lang="en-US" sz="3200">
              <a:solidFill>
                <a:schemeClr val="accent2"/>
              </a:solidFill>
              <a:latin typeface="Times" pitchFamily="-112" charset="0"/>
            </a:endParaRPr>
          </a:p>
        </p:txBody>
      </p:sp>
      <p:sp>
        <p:nvSpPr>
          <p:cNvPr id="86032" name="Text Box 16"/>
          <p:cNvSpPr txBox="1">
            <a:spLocks noChangeArrowheads="1"/>
          </p:cNvSpPr>
          <p:nvPr/>
        </p:nvSpPr>
        <p:spPr bwMode="auto">
          <a:xfrm>
            <a:off x="8221663" y="3275013"/>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Times" pitchFamily="-112" charset="0"/>
              </a:rPr>
              <a:t>^</a:t>
            </a:r>
          </a:p>
        </p:txBody>
      </p:sp>
      <p:sp>
        <p:nvSpPr>
          <p:cNvPr id="86033" name="Text Box 17"/>
          <p:cNvSpPr txBox="1">
            <a:spLocks noChangeArrowheads="1"/>
          </p:cNvSpPr>
          <p:nvPr/>
        </p:nvSpPr>
        <p:spPr bwMode="auto">
          <a:xfrm>
            <a:off x="6224588" y="2239963"/>
            <a:ext cx="1682750"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e</a:t>
            </a:r>
            <a:r>
              <a:rPr lang="en-US" sz="3200" baseline="-25000">
                <a:solidFill>
                  <a:srgbClr val="FF0000"/>
                </a:solidFill>
                <a:latin typeface="Times" pitchFamily="-112" charset="0"/>
              </a:rPr>
              <a:t>3 </a:t>
            </a:r>
            <a:r>
              <a:rPr lang="en-US" sz="3200">
                <a:solidFill>
                  <a:srgbClr val="FF0000"/>
                </a:solidFill>
                <a:latin typeface="Times" pitchFamily="-112" charset="0"/>
                <a:sym typeface="Symbol" pitchFamily="-112" charset="2"/>
              </a:rPr>
              <a:t>// (hkl)</a:t>
            </a:r>
          </a:p>
        </p:txBody>
      </p:sp>
      <p:sp>
        <p:nvSpPr>
          <p:cNvPr id="86034" name="Text Box 18"/>
          <p:cNvSpPr txBox="1">
            <a:spLocks noChangeArrowheads="1"/>
          </p:cNvSpPr>
          <p:nvPr/>
        </p:nvSpPr>
        <p:spPr bwMode="auto">
          <a:xfrm>
            <a:off x="6240463" y="2117725"/>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imes" pitchFamily="-112" charset="0"/>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Times" pitchFamily="-112" charset="0"/>
              </a:rPr>
              <a:t>e’</a:t>
            </a:r>
            <a:r>
              <a:rPr lang="en-US" sz="3200" baseline="-25000" dirty="0">
                <a:solidFill>
                  <a:schemeClr val="accent2"/>
                </a:solidFill>
                <a:latin typeface="Times" pitchFamily="-112" charset="0"/>
              </a:rPr>
              <a:t>3</a:t>
            </a:r>
            <a:endParaRPr lang="en-US" sz="3200" dirty="0">
              <a:solidFill>
                <a:schemeClr val="accent2"/>
              </a:solidFill>
              <a:latin typeface="Times" pitchFamily="-112" charset="0"/>
            </a:endParaRPr>
          </a:p>
        </p:txBody>
      </p:sp>
      <p:sp>
        <p:nvSpPr>
          <p:cNvPr id="86036" name="Text Box 20"/>
          <p:cNvSpPr txBox="1">
            <a:spLocks noChangeArrowheads="1"/>
          </p:cNvSpPr>
          <p:nvPr/>
        </p:nvSpPr>
        <p:spPr bwMode="auto">
          <a:xfrm>
            <a:off x="4487863" y="2041525"/>
            <a:ext cx="327025"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Times" pitchFamily="-112" charset="0"/>
              </a:rPr>
              <a:t>^</a:t>
            </a:r>
          </a:p>
        </p:txBody>
      </p:sp>
      <p:sp>
        <p:nvSpPr>
          <p:cNvPr id="86037" name="Text Box 21"/>
          <p:cNvSpPr txBox="1">
            <a:spLocks noChangeArrowheads="1"/>
          </p:cNvSpPr>
          <p:nvPr/>
        </p:nvSpPr>
        <p:spPr bwMode="auto">
          <a:xfrm>
            <a:off x="8397875" y="4572000"/>
            <a:ext cx="3270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Times" pitchFamily="-112" charset="0"/>
              </a:rPr>
              <a:t>^</a:t>
            </a:r>
          </a:p>
        </p:txBody>
      </p:sp>
      <p:sp>
        <p:nvSpPr>
          <p:cNvPr id="86038" name="Text Box 22"/>
          <p:cNvSpPr txBox="1">
            <a:spLocks noChangeArrowheads="1"/>
          </p:cNvSpPr>
          <p:nvPr/>
        </p:nvSpPr>
        <p:spPr bwMode="auto">
          <a:xfrm>
            <a:off x="3794125" y="2498725"/>
            <a:ext cx="84455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Times" pitchFamily="-112" charset="0"/>
              </a:rPr>
              <a:t>[001]</a:t>
            </a:r>
          </a:p>
        </p:txBody>
      </p:sp>
      <p:sp>
        <p:nvSpPr>
          <p:cNvPr id="86039" name="Text Box 23"/>
          <p:cNvSpPr txBox="1">
            <a:spLocks noChangeArrowheads="1"/>
          </p:cNvSpPr>
          <p:nvPr/>
        </p:nvSpPr>
        <p:spPr bwMode="auto">
          <a:xfrm>
            <a:off x="8077200" y="2971800"/>
            <a:ext cx="84455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Times" pitchFamily="-112" charset="0"/>
              </a:rPr>
              <a:t>[010]</a:t>
            </a:r>
          </a:p>
        </p:txBody>
      </p:sp>
      <p:sp>
        <p:nvSpPr>
          <p:cNvPr id="86040" name="Text Box 24"/>
          <p:cNvSpPr txBox="1">
            <a:spLocks noChangeArrowheads="1"/>
          </p:cNvSpPr>
          <p:nvPr/>
        </p:nvSpPr>
        <p:spPr bwMode="auto">
          <a:xfrm>
            <a:off x="7239000" y="5791200"/>
            <a:ext cx="84455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Times" pitchFamily="-112" charset="0"/>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a:t>
            </a:r>
            <a:r>
              <a:rPr lang="en-US" sz="2000" dirty="0" smtClean="0"/>
              <a:t>.  Form the second axis from the cross-product of the 3</a:t>
            </a:r>
            <a:r>
              <a:rPr lang="en-US" sz="2000" baseline="30000" dirty="0" smtClean="0"/>
              <a:t>rd</a:t>
            </a:r>
            <a:r>
              <a:rPr lang="en-US" sz="2000" dirty="0" smtClean="0"/>
              <a:t> and 1</a:t>
            </a:r>
            <a:r>
              <a:rPr lang="en-US" sz="2000" baseline="30000" dirty="0" smtClean="0"/>
              <a:t>st</a:t>
            </a:r>
            <a:r>
              <a:rPr lang="en-US" sz="2000" dirty="0" smtClean="0"/>
              <a:t> axes.</a:t>
            </a:r>
            <a:endParaRPr lang="en-US" dirty="0">
              <a:latin typeface="Times" pitchFamily="-112" charset="0"/>
            </a:endParaRPr>
          </a:p>
        </p:txBody>
      </p:sp>
      <p:sp>
        <p:nvSpPr>
          <p:cNvPr id="86042" name="Text Box 26"/>
          <p:cNvSpPr txBox="1">
            <a:spLocks noChangeArrowheads="1"/>
          </p:cNvSpPr>
          <p:nvPr/>
        </p:nvSpPr>
        <p:spPr bwMode="auto">
          <a:xfrm>
            <a:off x="638175" y="1447800"/>
            <a:ext cx="4619625" cy="579438"/>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Sample </a:t>
            </a:r>
            <a:r>
              <a:rPr lang="en-US" sz="3200">
                <a:latin typeface="Times" pitchFamily="-112" charset="0"/>
              </a:rPr>
              <a:t>to </a:t>
            </a:r>
            <a:r>
              <a:rPr lang="en-US" sz="3200">
                <a:solidFill>
                  <a:schemeClr val="accent2"/>
                </a:solidFill>
                <a:latin typeface="Times" pitchFamily="-112" charset="0"/>
              </a:rPr>
              <a:t>Crystal (primed)</a:t>
            </a:r>
            <a:endParaRPr lang="en-US" sz="3200">
              <a:latin typeface="Times" pitchFamily="-112" charset="0"/>
            </a:endParaRPr>
          </a:p>
        </p:txBody>
      </p:sp>
      <p:sp>
        <p:nvSpPr>
          <p:cNvPr id="86043" name="Text Box 27"/>
          <p:cNvSpPr txBox="1">
            <a:spLocks noChangeArrowheads="1"/>
          </p:cNvSpPr>
          <p:nvPr/>
        </p:nvSpPr>
        <p:spPr bwMode="auto">
          <a:xfrm>
            <a:off x="1208088" y="5749925"/>
            <a:ext cx="2446337" cy="579438"/>
          </a:xfrm>
          <a:prstGeom prst="rect">
            <a:avLst/>
          </a:prstGeom>
          <a:noFill/>
          <a:ln w="9525">
            <a:noFill/>
            <a:miter lim="800000"/>
            <a:headEnd/>
            <a:tailEnd/>
          </a:ln>
          <a:effectLst/>
        </p:spPr>
        <p:txBody>
          <a:bodyPr wrap="none">
            <a:prstTxWarp prst="textNoShape">
              <a:avLst/>
            </a:prstTxWarp>
            <a:spAutoFit/>
          </a:bodyPr>
          <a:lstStyle/>
          <a:p>
            <a:r>
              <a:rPr lang="en-US" sz="3200" b="1">
                <a:latin typeface="Times" pitchFamily="-112" charset="0"/>
              </a:rPr>
              <a:t>t</a:t>
            </a:r>
            <a:r>
              <a:rPr lang="en-US" sz="3200">
                <a:latin typeface="Times" pitchFamily="-112" charset="0"/>
              </a:rPr>
              <a:t> = </a:t>
            </a:r>
            <a:r>
              <a:rPr lang="en-US" sz="3200" b="1">
                <a:latin typeface="Times" pitchFamily="-112" charset="0"/>
              </a:rPr>
              <a:t>hkl</a:t>
            </a:r>
            <a:r>
              <a:rPr lang="en-US" sz="3200">
                <a:latin typeface="Times" pitchFamily="-112" charset="0"/>
              </a:rPr>
              <a:t> </a:t>
            </a:r>
            <a:r>
              <a:rPr lang="en-US" sz="3200">
                <a:latin typeface="Helvetica" pitchFamily="-112" charset="0"/>
              </a:rPr>
              <a:t>x</a:t>
            </a:r>
            <a:r>
              <a:rPr lang="en-US" sz="3200">
                <a:latin typeface="Times" pitchFamily="-112" charset="0"/>
              </a:rPr>
              <a:t> </a:t>
            </a:r>
            <a:r>
              <a:rPr lang="en-US" sz="3200" b="1">
                <a:latin typeface="Times" pitchFamily="-112" charset="0"/>
              </a:rPr>
              <a:t>uvw</a:t>
            </a:r>
          </a:p>
        </p:txBody>
      </p:sp>
      <p:sp>
        <p:nvSpPr>
          <p:cNvPr id="86044" name="Text Box 28"/>
          <p:cNvSpPr txBox="1">
            <a:spLocks noChangeArrowheads="1"/>
          </p:cNvSpPr>
          <p:nvPr/>
        </p:nvSpPr>
        <p:spPr bwMode="auto">
          <a:xfrm>
            <a:off x="228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AxisTransformation</a:t>
            </a:r>
            <a:r>
              <a:rPr lang="en-US" sz="2000">
                <a:latin typeface="Times" pitchFamily="-112" charset="0"/>
              </a:rPr>
              <a:t>  Matrix  EulerAngles  Components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12</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41324" name="Equation" r:id="rId4" imgW="1206500" imgH="406400" progId="Equation.3">
                  <p:embed/>
                </p:oleObj>
              </mc:Choice>
              <mc:Fallback>
                <p:oleObj name="Equation" r:id="rId4" imgW="1206500" imgH="406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41325" name="Equation" r:id="rId6" imgW="1104900" imgH="381000" progId="Equation.3">
                  <p:embed/>
                </p:oleObj>
              </mc:Choice>
              <mc:Fallback>
                <p:oleObj name="Equation" r:id="rId6" imgW="1104900" imgH="3810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41326" name="Equation" r:id="rId8" imgW="647700" imgH="508000" progId="Equation.3">
                  <p:embed/>
                </p:oleObj>
              </mc:Choice>
              <mc:Fallback>
                <p:oleObj name="Equation" r:id="rId8" imgW="647700" imgH="5080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373438" y="3659188"/>
          <a:ext cx="4932362" cy="2741612"/>
        </p:xfrm>
        <a:graphic>
          <a:graphicData uri="http://schemas.openxmlformats.org/presentationml/2006/ole">
            <mc:AlternateContent xmlns:mc="http://schemas.openxmlformats.org/markup-compatibility/2006">
              <mc:Choice xmlns:v="urn:schemas-microsoft-com:vml" Requires="v">
                <p:oleObj spid="_x0000_s141327" name="Equation" r:id="rId10" imgW="2057400" imgH="1143000" progId="Equation.3">
                  <p:embed/>
                </p:oleObj>
              </mc:Choice>
              <mc:Fallback>
                <p:oleObj name="Equation" r:id="rId10" imgW="2057400" imgH="1143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3438" y="3659188"/>
                        <a:ext cx="4932362"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228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1274409-7BCD-1547-8993-736565FE589B}" type="slidenum">
              <a:rPr lang="en-US"/>
              <a:pPr/>
              <a:t>13</a:t>
            </a:fld>
            <a:endParaRPr lang="en-US"/>
          </a:p>
        </p:txBody>
      </p:sp>
      <p:sp>
        <p:nvSpPr>
          <p:cNvPr id="143362" name="Rectangle 2"/>
          <p:cNvSpPr>
            <a:spLocks noGrp="1" noChangeArrowheads="1"/>
          </p:cNvSpPr>
          <p:nvPr>
            <p:ph type="title"/>
          </p:nvPr>
        </p:nvSpPr>
        <p:spPr/>
        <p:txBody>
          <a:bodyPr/>
          <a:lstStyle/>
          <a:p>
            <a:r>
              <a:rPr lang="en-US"/>
              <a:t>Bunge Euler angles to Matrix</a:t>
            </a:r>
          </a:p>
        </p:txBody>
      </p:sp>
      <p:sp>
        <p:nvSpPr>
          <p:cNvPr id="143363" name="Text Box 3"/>
          <p:cNvSpPr txBox="1">
            <a:spLocks noChangeArrowheads="1"/>
          </p:cNvSpPr>
          <p:nvPr/>
        </p:nvSpPr>
        <p:spPr bwMode="auto">
          <a:xfrm>
            <a:off x="685800" y="2779693"/>
            <a:ext cx="6936155"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Times" pitchFamily="-112" charset="0"/>
                <a:ea typeface="Times" pitchFamily="-112" charset="0"/>
                <a:cs typeface="Times" pitchFamily="-112" charset="0"/>
              </a:rPr>
              <a:t>Rotation 1 (</a:t>
            </a:r>
            <a:r>
              <a:rPr lang="en-US" sz="2800" b="1" i="1" dirty="0">
                <a:latin typeface="Symbol" pitchFamily="-112" charset="2"/>
                <a:ea typeface="Times" pitchFamily="-112" charset="0"/>
                <a:cs typeface="Times" pitchFamily="-112" charset="0"/>
              </a:rPr>
              <a:t>f</a:t>
            </a:r>
            <a:r>
              <a:rPr lang="en-US" sz="2800" b="1" i="1" baseline="-25000" dirty="0">
                <a:latin typeface="Symbol" pitchFamily="-112" charset="2"/>
                <a:ea typeface="Times" pitchFamily="-112" charset="0"/>
                <a:cs typeface="Times" pitchFamily="-112" charset="0"/>
              </a:rPr>
              <a:t>1</a:t>
            </a:r>
            <a:r>
              <a:rPr lang="en-US" sz="2800" dirty="0">
                <a:latin typeface="Times" pitchFamily="-112" charset="0"/>
                <a:ea typeface="Times" pitchFamily="-112" charset="0"/>
                <a:cs typeface="Times" pitchFamily="-112" charset="0"/>
              </a:rPr>
              <a:t>):  </a:t>
            </a:r>
            <a:r>
              <a:rPr lang="en-US" sz="2800" dirty="0">
                <a:ea typeface="Times" pitchFamily="-112" charset="0"/>
                <a:cs typeface="Times" pitchFamily="-112" charset="0"/>
              </a:rPr>
              <a:t>rotate axes (anticlockwise) </a:t>
            </a:r>
            <a:br>
              <a:rPr lang="en-US" sz="2800" dirty="0">
                <a:ea typeface="Times" pitchFamily="-112" charset="0"/>
                <a:cs typeface="Times" pitchFamily="-112" charset="0"/>
              </a:rPr>
            </a:br>
            <a:r>
              <a:rPr lang="en-US" sz="2800" dirty="0">
                <a:ea typeface="Times" pitchFamily="-112" charset="0"/>
                <a:cs typeface="Times" pitchFamily="-112" charset="0"/>
              </a:rPr>
              <a:t>about the (sample) 3 [ND] axis;</a:t>
            </a:r>
            <a:r>
              <a:rPr lang="en-US" sz="2800" dirty="0">
                <a:latin typeface="Times" pitchFamily="-112" charset="0"/>
                <a:ea typeface="Times" pitchFamily="-112" charset="0"/>
                <a:cs typeface="Times" pitchFamily="-112" charset="0"/>
              </a:rPr>
              <a:t> </a:t>
            </a:r>
            <a:r>
              <a:rPr lang="en-US" sz="2800" b="1" dirty="0">
                <a:latin typeface="Times" pitchFamily="-112" charset="0"/>
                <a:ea typeface="Times" pitchFamily="-112" charset="0"/>
                <a:cs typeface="Times" pitchFamily="-112" charset="0"/>
              </a:rPr>
              <a:t>Z</a:t>
            </a:r>
            <a:r>
              <a:rPr lang="en-US" sz="2800" baseline="-25000" dirty="0">
                <a:latin typeface="Times" pitchFamily="-112" charset="0"/>
                <a:ea typeface="Times" pitchFamily="-112" charset="0"/>
                <a:cs typeface="Times" pitchFamily="-112" charset="0"/>
              </a:rPr>
              <a:t>1</a:t>
            </a:r>
            <a:r>
              <a:rPr lang="en-US" sz="2800" dirty="0">
                <a:latin typeface="Times" pitchFamily="-112" charset="0"/>
                <a:ea typeface="Times" pitchFamily="-112" charset="0"/>
                <a:cs typeface="Times" pitchFamily="-112" charset="0"/>
              </a:rPr>
              <a:t>.</a:t>
            </a:r>
          </a:p>
        </p:txBody>
      </p:sp>
      <p:sp>
        <p:nvSpPr>
          <p:cNvPr id="143364" name="Text Box 4"/>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
        <p:nvSpPr>
          <p:cNvPr id="143365" name="Text Box 5"/>
          <p:cNvSpPr txBox="1">
            <a:spLocks noChangeArrowheads="1"/>
          </p:cNvSpPr>
          <p:nvPr/>
        </p:nvSpPr>
        <p:spPr bwMode="auto">
          <a:xfrm>
            <a:off x="696913" y="3846493"/>
            <a:ext cx="6903427"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Times" pitchFamily="-112" charset="0"/>
                <a:ea typeface="Times" pitchFamily="-112" charset="0"/>
                <a:cs typeface="Times" pitchFamily="-112" charset="0"/>
              </a:rPr>
              <a:t>Rotation 2 (</a:t>
            </a:r>
            <a:r>
              <a:rPr lang="en-US" sz="2800" b="1" i="1" dirty="0">
                <a:latin typeface="Symbol" pitchFamily="-112" charset="2"/>
                <a:ea typeface="Times" pitchFamily="-112" charset="0"/>
                <a:cs typeface="Times" pitchFamily="-112" charset="0"/>
              </a:rPr>
              <a:t>F</a:t>
            </a:r>
            <a:r>
              <a:rPr lang="en-US" sz="2800" dirty="0">
                <a:latin typeface="Times" pitchFamily="-112" charset="0"/>
                <a:ea typeface="Times" pitchFamily="-112" charset="0"/>
                <a:cs typeface="Times" pitchFamily="-112" charset="0"/>
              </a:rPr>
              <a:t>):  </a:t>
            </a:r>
            <a:r>
              <a:rPr lang="en-US" sz="2800" dirty="0">
                <a:ea typeface="Times" pitchFamily="-112" charset="0"/>
                <a:cs typeface="Times" pitchFamily="-112" charset="0"/>
              </a:rPr>
              <a:t>rotate axes (anticlockwise) </a:t>
            </a:r>
          </a:p>
          <a:p>
            <a:r>
              <a:rPr lang="en-US" sz="2800" dirty="0">
                <a:ea typeface="Times" pitchFamily="-112" charset="0"/>
                <a:cs typeface="Times" pitchFamily="-112" charset="0"/>
              </a:rPr>
              <a:t>about the (rotated) 1 axis [100] axis;</a:t>
            </a:r>
            <a:r>
              <a:rPr lang="en-US" sz="2800" dirty="0">
                <a:latin typeface="Times" pitchFamily="-112" charset="0"/>
                <a:ea typeface="Times" pitchFamily="-112" charset="0"/>
                <a:cs typeface="Times" pitchFamily="-112" charset="0"/>
              </a:rPr>
              <a:t> </a:t>
            </a:r>
            <a:r>
              <a:rPr lang="en-US" sz="2800" b="1" dirty="0">
                <a:latin typeface="Times" pitchFamily="-112" charset="0"/>
                <a:ea typeface="Times" pitchFamily="-112" charset="0"/>
                <a:cs typeface="Times" pitchFamily="-112" charset="0"/>
              </a:rPr>
              <a:t>X</a:t>
            </a:r>
            <a:r>
              <a:rPr lang="en-US" sz="2800" dirty="0">
                <a:latin typeface="Times" pitchFamily="-112" charset="0"/>
                <a:ea typeface="Times" pitchFamily="-112" charset="0"/>
                <a:cs typeface="Times" pitchFamily="-112" charset="0"/>
              </a:rPr>
              <a:t>.</a:t>
            </a:r>
          </a:p>
        </p:txBody>
      </p:sp>
      <p:sp>
        <p:nvSpPr>
          <p:cNvPr id="143366" name="Text Box 6"/>
          <p:cNvSpPr txBox="1">
            <a:spLocks noChangeArrowheads="1"/>
          </p:cNvSpPr>
          <p:nvPr/>
        </p:nvSpPr>
        <p:spPr bwMode="auto">
          <a:xfrm>
            <a:off x="760045" y="4913293"/>
            <a:ext cx="6936155"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Times" pitchFamily="-112" charset="0"/>
                <a:ea typeface="Times" pitchFamily="-112" charset="0"/>
                <a:cs typeface="Times" pitchFamily="-112" charset="0"/>
              </a:rPr>
              <a:t>Rotation 3 (</a:t>
            </a:r>
            <a:r>
              <a:rPr lang="en-US" sz="2800" b="1" i="1" dirty="0">
                <a:latin typeface="Symbol" pitchFamily="-112" charset="2"/>
                <a:ea typeface="Times" pitchFamily="-112" charset="0"/>
                <a:cs typeface="Times" pitchFamily="-112" charset="0"/>
              </a:rPr>
              <a:t>f</a:t>
            </a:r>
            <a:r>
              <a:rPr lang="en-US" sz="2800" b="1" i="1" baseline="-25000" dirty="0">
                <a:latin typeface="Symbol" pitchFamily="-112" charset="2"/>
                <a:ea typeface="Times" pitchFamily="-112" charset="0"/>
                <a:cs typeface="Times" pitchFamily="-112" charset="0"/>
              </a:rPr>
              <a:t>2</a:t>
            </a:r>
            <a:r>
              <a:rPr lang="en-US" sz="2800" dirty="0">
                <a:latin typeface="Times" pitchFamily="-112" charset="0"/>
                <a:ea typeface="Times" pitchFamily="-112" charset="0"/>
                <a:cs typeface="Times" pitchFamily="-112" charset="0"/>
              </a:rPr>
              <a:t>):  </a:t>
            </a:r>
            <a:r>
              <a:rPr lang="en-US" sz="2800" dirty="0">
                <a:ea typeface="Times" pitchFamily="-112" charset="0"/>
                <a:cs typeface="Times" pitchFamily="-112" charset="0"/>
              </a:rPr>
              <a:t>rotate axes (anticlockwise) </a:t>
            </a:r>
          </a:p>
          <a:p>
            <a:r>
              <a:rPr lang="en-US" sz="2800" dirty="0">
                <a:ea typeface="Times" pitchFamily="-112" charset="0"/>
                <a:cs typeface="Times" pitchFamily="-112" charset="0"/>
              </a:rPr>
              <a:t>about the (crystal) 3 [001] axis;</a:t>
            </a:r>
            <a:r>
              <a:rPr lang="en-US" sz="2800" dirty="0">
                <a:latin typeface="Times" pitchFamily="-112" charset="0"/>
                <a:ea typeface="Times" pitchFamily="-112" charset="0"/>
                <a:cs typeface="Times" pitchFamily="-112" charset="0"/>
              </a:rPr>
              <a:t> </a:t>
            </a:r>
            <a:r>
              <a:rPr lang="en-US" sz="2800" b="1" dirty="0">
                <a:latin typeface="Times" pitchFamily="-112" charset="0"/>
                <a:ea typeface="Times" pitchFamily="-112" charset="0"/>
                <a:cs typeface="Times" pitchFamily="-112" charset="0"/>
              </a:rPr>
              <a:t>Z</a:t>
            </a:r>
            <a:r>
              <a:rPr lang="en-US" sz="2800" baseline="-25000" dirty="0">
                <a:latin typeface="Times" pitchFamily="-112" charset="0"/>
                <a:ea typeface="Times" pitchFamily="-112" charset="0"/>
                <a:cs typeface="Times" pitchFamily="-112" charset="0"/>
              </a:rPr>
              <a:t>2</a:t>
            </a:r>
            <a:r>
              <a:rPr lang="en-US" sz="2800" dirty="0">
                <a:latin typeface="Times" pitchFamily="-112" charset="0"/>
                <a:ea typeface="Times" pitchFamily="-112" charset="0"/>
                <a:cs typeface="Times" pitchFamily="-112" charset="0"/>
              </a:rPr>
              <a:t>.</a:t>
            </a:r>
          </a:p>
        </p:txBody>
      </p:sp>
      <p:sp>
        <p:nvSpPr>
          <p:cNvPr id="143367" name="Text Box 7"/>
          <p:cNvSpPr txBox="1">
            <a:spLocks noChangeArrowheads="1"/>
          </p:cNvSpPr>
          <p:nvPr/>
        </p:nvSpPr>
        <p:spPr bwMode="auto">
          <a:xfrm>
            <a:off x="685800" y="1143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rPr>
              <a:t>Basic idea: construct the complete</a:t>
            </a:r>
            <a:r>
              <a:rPr lang="en-US" sz="2000" dirty="0" smtClean="0">
                <a:solidFill>
                  <a:srgbClr val="FF0000"/>
                </a:solidFill>
              </a:rPr>
              <a:t> orientation matrix </a:t>
            </a:r>
            <a:r>
              <a:rPr lang="en-US" sz="2000" dirty="0">
                <a:solidFill>
                  <a:srgbClr val="FF0000"/>
                </a:solidFill>
              </a:rPr>
              <a:t>from individual, easy to understand rotations that are based on the three different Euler angles</a:t>
            </a:r>
            <a:r>
              <a:rPr lang="en-US" sz="2000" dirty="0" smtClean="0">
                <a:solidFill>
                  <a:srgbClr val="FF0000"/>
                </a:solidFill>
              </a:rPr>
              <a:t>.  Demonstrate the equivalence between the rotation matrix constructed from these rotations, and the matrix derived from direction cosines.  “Rotation” in this context means “transformation of axes”.</a:t>
            </a:r>
            <a:endParaRPr lang="en-US" sz="20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5" grpId="0" animBg="1"/>
      <p:bldP spid="1433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64A5392-AE1C-0541-956F-C1C44CB8E106}" type="slidenum">
              <a:rPr lang="en-US"/>
              <a:pPr/>
              <a:t>14</a:t>
            </a:fld>
            <a:endParaRPr lang="en-US"/>
          </a:p>
        </p:txBody>
      </p:sp>
      <p:sp>
        <p:nvSpPr>
          <p:cNvPr id="89090" name="Rectangle 2"/>
          <p:cNvSpPr>
            <a:spLocks noGrp="1" noChangeArrowheads="1"/>
          </p:cNvSpPr>
          <p:nvPr>
            <p:ph type="title"/>
          </p:nvPr>
        </p:nvSpPr>
        <p:spPr/>
        <p:txBody>
          <a:bodyPr/>
          <a:lstStyle/>
          <a:p>
            <a:r>
              <a:rPr lang="en-US"/>
              <a:t>Bunge Euler angles to Matrix, contd.</a:t>
            </a:r>
          </a:p>
        </p:txBody>
      </p:sp>
      <p:graphicFrame>
        <p:nvGraphicFramePr>
          <p:cNvPr id="89091" name="Object 3"/>
          <p:cNvGraphicFramePr>
            <a:graphicFrameLocks noChangeAspect="1"/>
          </p:cNvGraphicFramePr>
          <p:nvPr/>
        </p:nvGraphicFramePr>
        <p:xfrm>
          <a:off x="709613" y="1828800"/>
          <a:ext cx="3786187" cy="1614488"/>
        </p:xfrm>
        <a:graphic>
          <a:graphicData uri="http://schemas.openxmlformats.org/presentationml/2006/ole">
            <mc:AlternateContent xmlns:mc="http://schemas.openxmlformats.org/markup-compatibility/2006">
              <mc:Choice xmlns:v="urn:schemas-microsoft-com:vml" Requires="v">
                <p:oleObj spid="_x0000_s89100" name="Equation" r:id="rId4" imgW="1549400" imgH="660400" progId="Equation.3">
                  <p:embed/>
                </p:oleObj>
              </mc:Choice>
              <mc:Fallback>
                <p:oleObj name="Equation" r:id="rId4" imgW="1549400" imgH="660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828800"/>
                        <a:ext cx="3786187"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4"/>
          <p:cNvSpPr txBox="1">
            <a:spLocks noChangeArrowheads="1"/>
          </p:cNvSpPr>
          <p:nvPr/>
        </p:nvSpPr>
        <p:spPr bwMode="auto">
          <a:xfrm>
            <a:off x="5334000" y="4648200"/>
            <a:ext cx="2295525" cy="762000"/>
          </a:xfrm>
          <a:prstGeom prst="rect">
            <a:avLst/>
          </a:prstGeom>
          <a:noFill/>
          <a:ln w="9525">
            <a:noFill/>
            <a:miter lim="800000"/>
            <a:headEnd/>
            <a:tailEnd/>
          </a:ln>
          <a:effectLst/>
        </p:spPr>
        <p:txBody>
          <a:bodyPr wrap="none">
            <a:prstTxWarp prst="textNoShape">
              <a:avLst/>
            </a:prstTxWarp>
            <a:spAutoFit/>
          </a:bodyPr>
          <a:lstStyle/>
          <a:p>
            <a:r>
              <a:rPr lang="en-US" sz="4400" b="1" i="1">
                <a:latin typeface="Times" pitchFamily="-112" charset="0"/>
                <a:ea typeface="Times" pitchFamily="-112" charset="0"/>
                <a:cs typeface="Times" pitchFamily="-112" charset="0"/>
              </a:rPr>
              <a:t>A</a:t>
            </a:r>
            <a:r>
              <a:rPr lang="en-US" sz="4400">
                <a:latin typeface="Times" pitchFamily="-112" charset="0"/>
                <a:ea typeface="Times" pitchFamily="-112" charset="0"/>
                <a:cs typeface="Times" pitchFamily="-112" charset="0"/>
              </a:rPr>
              <a:t>=</a:t>
            </a:r>
            <a:r>
              <a:rPr lang="en-US" sz="4400" b="1" i="1">
                <a:latin typeface="Times" pitchFamily="-112" charset="0"/>
                <a:ea typeface="Times" pitchFamily="-112" charset="0"/>
                <a:cs typeface="Times" pitchFamily="-112" charset="0"/>
              </a:rPr>
              <a:t>Z</a:t>
            </a:r>
            <a:r>
              <a:rPr lang="en-US" sz="4400" i="1" baseline="-25000">
                <a:latin typeface="Times" pitchFamily="-112" charset="0"/>
                <a:ea typeface="Times" pitchFamily="-112" charset="0"/>
                <a:cs typeface="Times" pitchFamily="-112" charset="0"/>
              </a:rPr>
              <a:t>2</a:t>
            </a:r>
            <a:r>
              <a:rPr lang="en-US" sz="4400" b="1" i="1">
                <a:latin typeface="Times" pitchFamily="-112" charset="0"/>
                <a:ea typeface="Times" pitchFamily="-112" charset="0"/>
                <a:cs typeface="Times" pitchFamily="-112" charset="0"/>
              </a:rPr>
              <a:t>XZ</a:t>
            </a:r>
            <a:r>
              <a:rPr lang="en-US" sz="4400" i="1" baseline="-25000">
                <a:latin typeface="Times" pitchFamily="-112" charset="0"/>
                <a:ea typeface="Times" pitchFamily="-112" charset="0"/>
                <a:cs typeface="Times" pitchFamily="-112" charset="0"/>
              </a:rPr>
              <a:t>1</a:t>
            </a:r>
            <a:endParaRPr lang="en-US" sz="4400" baseline="-25000">
              <a:latin typeface="Times" pitchFamily="-112" charset="0"/>
              <a:ea typeface="Times" pitchFamily="-112" charset="0"/>
              <a:cs typeface="Times" pitchFamily="-112" charset="0"/>
            </a:endParaRPr>
          </a:p>
        </p:txBody>
      </p:sp>
      <p:sp>
        <p:nvSpPr>
          <p:cNvPr id="89093" name="Text Box 5"/>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graphicFrame>
        <p:nvGraphicFramePr>
          <p:cNvPr id="89094" name="Object 6"/>
          <p:cNvGraphicFramePr>
            <a:graphicFrameLocks noChangeAspect="1"/>
          </p:cNvGraphicFramePr>
          <p:nvPr/>
        </p:nvGraphicFramePr>
        <p:xfrm>
          <a:off x="4724400" y="2667000"/>
          <a:ext cx="3662363" cy="1612900"/>
        </p:xfrm>
        <a:graphic>
          <a:graphicData uri="http://schemas.openxmlformats.org/presentationml/2006/ole">
            <mc:AlternateContent xmlns:mc="http://schemas.openxmlformats.org/markup-compatibility/2006">
              <mc:Choice xmlns:v="urn:schemas-microsoft-com:vml" Requires="v">
                <p:oleObj spid="_x0000_s89101" name="Equation" r:id="rId6" imgW="1498600" imgH="660400" progId="Equation.3">
                  <p:embed/>
                </p:oleObj>
              </mc:Choice>
              <mc:Fallback>
                <p:oleObj name="Equation" r:id="rId6" imgW="1498600" imgH="6604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667000"/>
                        <a:ext cx="3662363"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5" name="Object 7"/>
          <p:cNvGraphicFramePr>
            <a:graphicFrameLocks noChangeAspect="1"/>
          </p:cNvGraphicFramePr>
          <p:nvPr/>
        </p:nvGraphicFramePr>
        <p:xfrm>
          <a:off x="685800" y="4038600"/>
          <a:ext cx="3879850" cy="1612900"/>
        </p:xfrm>
        <a:graphic>
          <a:graphicData uri="http://schemas.openxmlformats.org/presentationml/2006/ole">
            <mc:AlternateContent xmlns:mc="http://schemas.openxmlformats.org/markup-compatibility/2006">
              <mc:Choice xmlns:v="urn:schemas-microsoft-com:vml" Requires="v">
                <p:oleObj spid="_x0000_s89102" name="Equation" r:id="rId8" imgW="1587500" imgH="660400" progId="Equation.3">
                  <p:embed/>
                </p:oleObj>
              </mc:Choice>
              <mc:Fallback>
                <p:oleObj name="Equation" r:id="rId8" imgW="1587500" imgH="6604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038600"/>
                        <a:ext cx="387985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15</a:t>
            </a:fld>
            <a:endParaRPr lang="en-US"/>
          </a:p>
        </p:txBody>
      </p:sp>
      <p:sp>
        <p:nvSpPr>
          <p:cNvPr id="90114" name="Rectangle 2"/>
          <p:cNvSpPr>
            <a:spLocks noGrp="1" noChangeArrowheads="1"/>
          </p:cNvSpPr>
          <p:nvPr>
            <p:ph type="title"/>
          </p:nvPr>
        </p:nvSpPr>
        <p:spPr/>
        <p:txBody>
          <a:bodyPr/>
          <a:lstStyle/>
          <a:p>
            <a:r>
              <a:rPr lang="en-US"/>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90118" name="Equation" r:id="rId4" imgW="3606800" imgH="1473200" progId="Equation.3">
                  <p:embed/>
                </p:oleObj>
              </mc:Choice>
              <mc:Fallback>
                <p:oleObj name="Equation" r:id="rId4" imgW="3606800" imgH="147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3044825" cy="762000"/>
          </a:xfrm>
          <a:prstGeom prst="rect">
            <a:avLst/>
          </a:prstGeom>
          <a:noFill/>
          <a:ln w="9525">
            <a:noFill/>
            <a:miter lim="800000"/>
            <a:headEnd/>
            <a:tailEnd/>
          </a:ln>
          <a:effectLst/>
        </p:spPr>
        <p:txBody>
          <a:bodyPr wrap="none">
            <a:prstTxWarp prst="textNoShape">
              <a:avLst/>
            </a:prstTxWarp>
            <a:spAutoFit/>
          </a:bodyPr>
          <a:lstStyle/>
          <a:p>
            <a:r>
              <a:rPr lang="en-US" sz="4400" b="1" i="1">
                <a:latin typeface="Times" pitchFamily="-112" charset="0"/>
                <a:ea typeface="Times" pitchFamily="-112" charset="0"/>
                <a:cs typeface="Times" pitchFamily="-112" charset="0"/>
              </a:rPr>
              <a:t>A </a:t>
            </a:r>
            <a:r>
              <a:rPr lang="en-US" sz="4400">
                <a:latin typeface="Times" pitchFamily="-112" charset="0"/>
                <a:ea typeface="Times" pitchFamily="-112" charset="0"/>
                <a:cs typeface="Times" pitchFamily="-112" charset="0"/>
              </a:rPr>
              <a:t>= </a:t>
            </a:r>
            <a:r>
              <a:rPr lang="en-US" sz="4400" b="1" i="1">
                <a:latin typeface="Times" pitchFamily="-112" charset="0"/>
                <a:ea typeface="Times" pitchFamily="-112" charset="0"/>
                <a:cs typeface="Times" pitchFamily="-112" charset="0"/>
              </a:rPr>
              <a:t>Z</a:t>
            </a:r>
            <a:r>
              <a:rPr lang="en-US" sz="4400" i="1" baseline="-25000">
                <a:latin typeface="Times" pitchFamily="-112" charset="0"/>
                <a:ea typeface="Times" pitchFamily="-112" charset="0"/>
                <a:cs typeface="Times" pitchFamily="-112" charset="0"/>
              </a:rPr>
              <a:t>2</a:t>
            </a:r>
            <a:r>
              <a:rPr lang="en-US" sz="4400" b="1" i="1">
                <a:latin typeface="Times" pitchFamily="-112" charset="0"/>
                <a:ea typeface="Times" pitchFamily="-112" charset="0"/>
                <a:cs typeface="Times" pitchFamily="-112" charset="0"/>
              </a:rPr>
              <a:t>XZ</a:t>
            </a:r>
            <a:r>
              <a:rPr lang="en-US" sz="4400" i="1" baseline="-25000">
                <a:latin typeface="Times" pitchFamily="-112" charset="0"/>
                <a:ea typeface="Times" pitchFamily="-112" charset="0"/>
                <a:cs typeface="Times" pitchFamily="-112" charset="0"/>
              </a:rPr>
              <a:t>1 </a:t>
            </a:r>
            <a:r>
              <a:rPr lang="en-US" sz="4400" i="1">
                <a:latin typeface="Times" pitchFamily="-112" charset="0"/>
                <a:ea typeface="Times" pitchFamily="-112" charset="0"/>
                <a:cs typeface="Times" pitchFamily="-112" charset="0"/>
              </a:rPr>
              <a:t>=</a:t>
            </a:r>
            <a:endParaRPr lang="en-US" sz="4400" baseline="-25000">
              <a:latin typeface="Times" pitchFamily="-112" charset="0"/>
              <a:ea typeface="Times" pitchFamily="-112" charset="0"/>
              <a:cs typeface="Times" pitchFamily="-112" charset="0"/>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90118" name="Text Box 6"/>
          <p:cNvSpPr txBox="1">
            <a:spLocks noChangeArrowheads="1"/>
          </p:cNvSpPr>
          <p:nvPr/>
        </p:nvSpPr>
        <p:spPr bwMode="auto">
          <a:xfrm>
            <a:off x="7561263" y="2239963"/>
            <a:ext cx="974725"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(hkl)</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a:p>
        </p:txBody>
      </p:sp>
      <p:sp>
        <p:nvSpPr>
          <p:cNvPr id="90120" name="Text Box 8"/>
          <p:cNvSpPr txBox="1">
            <a:spLocks noChangeArrowheads="1"/>
          </p:cNvSpPr>
          <p:nvPr/>
        </p:nvSpPr>
        <p:spPr bwMode="auto">
          <a:xfrm>
            <a:off x="914400" y="2057400"/>
            <a:ext cx="1154113" cy="579438"/>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[uvw]</a:t>
            </a:r>
          </a:p>
        </p:txBody>
      </p:sp>
      <p:sp>
        <p:nvSpPr>
          <p:cNvPr id="90121" name="Text Box 9"/>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16</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1141" name="Rectangle 5"/>
          <p:cNvSpPr>
            <a:spLocks noGrp="1" noChangeArrowheads="1"/>
          </p:cNvSpPr>
          <p:nvPr>
            <p:ph type="title"/>
          </p:nvPr>
        </p:nvSpPr>
        <p:spPr/>
        <p:txBody>
          <a:bodyPr/>
          <a:lstStyle/>
          <a:p>
            <a:r>
              <a:rPr lang="en-US"/>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smtClean="0"/>
          </a:p>
          <a:p>
            <a:pPr>
              <a:lnSpc>
                <a:spcPct val="90000"/>
              </a:lnSpc>
            </a:pPr>
            <a:r>
              <a:rPr lang="en-US" sz="2400" dirty="0" smtClean="0"/>
              <a:t>Here </a:t>
            </a:r>
            <a:r>
              <a:rPr lang="en-US" sz="2400" dirty="0"/>
              <a:t>the Rows are the direction cosines for</a:t>
            </a:r>
            <a:r>
              <a:rPr lang="en-US" sz="2400" dirty="0" smtClean="0"/>
              <a:t> the 3 crystal axes, [</a:t>
            </a:r>
            <a:r>
              <a:rPr lang="en-US" sz="2400" dirty="0"/>
              <a:t>100], [010], and [001</a:t>
            </a:r>
            <a:r>
              <a:rPr lang="en-US" sz="2400" dirty="0" smtClean="0"/>
              <a:t>] expressed </a:t>
            </a:r>
            <a:r>
              <a:rPr lang="en-US" sz="2400" dirty="0"/>
              <a:t>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444625" y="3032125"/>
            <a:ext cx="2003425" cy="457200"/>
          </a:xfrm>
          <a:prstGeom prst="rect">
            <a:avLst/>
          </a:prstGeom>
          <a:noFill/>
          <a:ln w="9525">
            <a:noFill/>
            <a:miter lim="800000"/>
            <a:headEnd/>
            <a:tailEnd/>
          </a:ln>
          <a:effectLst/>
        </p:spPr>
        <p:txBody>
          <a:bodyPr wrap="none">
            <a:prstTxWarp prst="textNoShape">
              <a:avLst/>
            </a:prstTxWarp>
            <a:spAutoFit/>
          </a:bodyPr>
          <a:lstStyle/>
          <a:p>
            <a:r>
              <a:rPr lang="en-US">
                <a:latin typeface="Times" pitchFamily="-112" charset="0"/>
              </a:rPr>
              <a:t>[100] direction</a:t>
            </a:r>
          </a:p>
        </p:txBody>
      </p:sp>
      <p:sp>
        <p:nvSpPr>
          <p:cNvPr id="91144" name="Text Box 8"/>
          <p:cNvSpPr txBox="1">
            <a:spLocks noChangeArrowheads="1"/>
          </p:cNvSpPr>
          <p:nvPr/>
        </p:nvSpPr>
        <p:spPr bwMode="auto">
          <a:xfrm>
            <a:off x="1416050" y="3794125"/>
            <a:ext cx="2003425" cy="457200"/>
          </a:xfrm>
          <a:prstGeom prst="rect">
            <a:avLst/>
          </a:prstGeom>
          <a:noFill/>
          <a:ln w="9525">
            <a:noFill/>
            <a:miter lim="800000"/>
            <a:headEnd/>
            <a:tailEnd/>
          </a:ln>
          <a:effectLst/>
        </p:spPr>
        <p:txBody>
          <a:bodyPr wrap="none">
            <a:prstTxWarp prst="textNoShape">
              <a:avLst/>
            </a:prstTxWarp>
            <a:spAutoFit/>
          </a:bodyPr>
          <a:lstStyle/>
          <a:p>
            <a:r>
              <a:rPr lang="en-US">
                <a:latin typeface="Times" pitchFamily="-112" charset="0"/>
              </a:rPr>
              <a:t>[010] direction</a:t>
            </a:r>
          </a:p>
        </p:txBody>
      </p:sp>
      <p:sp>
        <p:nvSpPr>
          <p:cNvPr id="91145" name="Text Box 9"/>
          <p:cNvSpPr txBox="1">
            <a:spLocks noChangeArrowheads="1"/>
          </p:cNvSpPr>
          <p:nvPr/>
        </p:nvSpPr>
        <p:spPr bwMode="auto">
          <a:xfrm>
            <a:off x="1530350" y="4518025"/>
            <a:ext cx="2003425" cy="457200"/>
          </a:xfrm>
          <a:prstGeom prst="rect">
            <a:avLst/>
          </a:prstGeom>
          <a:noFill/>
          <a:ln w="9525">
            <a:noFill/>
            <a:miter lim="800000"/>
            <a:headEnd/>
            <a:tailEnd/>
          </a:ln>
          <a:effectLst/>
        </p:spPr>
        <p:txBody>
          <a:bodyPr wrap="none">
            <a:prstTxWarp prst="textNoShape">
              <a:avLst/>
            </a:prstTxWarp>
            <a:spAutoFit/>
          </a:bodyPr>
          <a:lstStyle/>
          <a:p>
            <a:r>
              <a:rPr lang="en-US">
                <a:latin typeface="Times" pitchFamily="-112" charset="0"/>
              </a:rPr>
              <a:t>[001] direction</a:t>
            </a:r>
          </a:p>
        </p:txBody>
      </p:sp>
      <p:sp>
        <p:nvSpPr>
          <p:cNvPr id="91146" name="Line 10"/>
          <p:cNvSpPr>
            <a:spLocks noChangeShapeType="1"/>
          </p:cNvSpPr>
          <p:nvPr/>
        </p:nvSpPr>
        <p:spPr bwMode="auto">
          <a:xfrm>
            <a:off x="33655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91147" name="Line 11"/>
          <p:cNvSpPr>
            <a:spLocks noChangeShapeType="1"/>
          </p:cNvSpPr>
          <p:nvPr/>
        </p:nvSpPr>
        <p:spPr bwMode="auto">
          <a:xfrm>
            <a:off x="3403600" y="40640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91148" name="Line 12"/>
          <p:cNvSpPr>
            <a:spLocks noChangeShapeType="1"/>
          </p:cNvSpPr>
          <p:nvPr/>
        </p:nvSpPr>
        <p:spPr bwMode="auto">
          <a:xfrm>
            <a:off x="3492500" y="47879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91152" name="Equation" r:id="rId4" imgW="939800" imgH="660400" progId="Equation.3">
                  <p:embed/>
                </p:oleObj>
              </mc:Choice>
              <mc:Fallback>
                <p:oleObj name="Equation" r:id="rId4" imgW="939800" imgH="6604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50" name="Text Box 14"/>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2850672-1562-6B4F-80A7-582975C977FB}" type="slidenum">
              <a:rPr lang="en-US"/>
              <a:pPr/>
              <a:t>17</a:t>
            </a:fld>
            <a:endParaRPr lang="en-US"/>
          </a:p>
        </p:txBody>
      </p:sp>
      <p:sp>
        <p:nvSpPr>
          <p:cNvPr id="92162" name="Rectangle 2"/>
          <p:cNvSpPr>
            <a:spLocks noChangeArrowheads="1"/>
          </p:cNvSpPr>
          <p:nvPr/>
        </p:nvSpPr>
        <p:spPr bwMode="auto">
          <a:xfrm>
            <a:off x="3276600" y="3581400"/>
            <a:ext cx="455613"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2163" name="Rectangle 3"/>
          <p:cNvSpPr>
            <a:spLocks noChangeArrowheads="1"/>
          </p:cNvSpPr>
          <p:nvPr/>
        </p:nvSpPr>
        <p:spPr bwMode="auto">
          <a:xfrm>
            <a:off x="4038600" y="3581400"/>
            <a:ext cx="5905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2164" name="Rectangle 4"/>
          <p:cNvSpPr>
            <a:spLocks noChangeArrowheads="1"/>
          </p:cNvSpPr>
          <p:nvPr/>
        </p:nvSpPr>
        <p:spPr bwMode="auto">
          <a:xfrm>
            <a:off x="4781550" y="3581400"/>
            <a:ext cx="4762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a:p>
        </p:txBody>
      </p:sp>
      <p:sp>
        <p:nvSpPr>
          <p:cNvPr id="92165" name="Rectangle 5"/>
          <p:cNvSpPr>
            <a:spLocks noGrp="1" noChangeArrowheads="1"/>
          </p:cNvSpPr>
          <p:nvPr>
            <p:ph type="title"/>
          </p:nvPr>
        </p:nvSpPr>
        <p:spPr/>
        <p:txBody>
          <a:bodyPr/>
          <a:lstStyle/>
          <a:p>
            <a:r>
              <a:rPr lang="en-US"/>
              <a:t>Matrix, Miller Indices</a:t>
            </a:r>
          </a:p>
        </p:txBody>
      </p:sp>
      <p:sp>
        <p:nvSpPr>
          <p:cNvPr id="92166" name="Rectangle 6"/>
          <p:cNvSpPr>
            <a:spLocks noGrp="1" noChangeArrowheads="1"/>
          </p:cNvSpPr>
          <p:nvPr>
            <p:ph type="body" idx="1"/>
          </p:nvPr>
        </p:nvSpPr>
        <p:spPr>
          <a:xfrm>
            <a:off x="685800" y="2133600"/>
            <a:ext cx="7772400" cy="457200"/>
          </a:xfrm>
        </p:spPr>
        <p:txBody>
          <a:bodyPr/>
          <a:lstStyle/>
          <a:p>
            <a:pPr>
              <a:lnSpc>
                <a:spcPct val="90000"/>
              </a:lnSpc>
            </a:pPr>
            <a:r>
              <a:rPr lang="en-US" sz="2000"/>
              <a:t>The </a:t>
            </a:r>
            <a:r>
              <a:rPr lang="en-US" sz="2000" i="1"/>
              <a:t>columns</a:t>
            </a:r>
            <a:r>
              <a:rPr lang="en-US" sz="2000"/>
              <a:t> represent components of three other unit vectors:</a:t>
            </a:r>
          </a:p>
        </p:txBody>
      </p:sp>
      <p:sp>
        <p:nvSpPr>
          <p:cNvPr id="92167" name="Text Box 7"/>
          <p:cNvSpPr txBox="1">
            <a:spLocks noChangeArrowheads="1"/>
          </p:cNvSpPr>
          <p:nvPr/>
        </p:nvSpPr>
        <p:spPr bwMode="auto">
          <a:xfrm>
            <a:off x="2262188" y="2608263"/>
            <a:ext cx="1503362" cy="457200"/>
          </a:xfrm>
          <a:prstGeom prst="rect">
            <a:avLst/>
          </a:prstGeom>
          <a:noFill/>
          <a:ln w="9525">
            <a:noFill/>
            <a:miter lim="800000"/>
            <a:headEnd/>
            <a:tailEnd/>
          </a:ln>
          <a:effectLst/>
        </p:spPr>
        <p:txBody>
          <a:bodyPr wrap="none">
            <a:prstTxWarp prst="textNoShape">
              <a:avLst/>
            </a:prstTxWarp>
            <a:spAutoFit/>
          </a:bodyPr>
          <a:lstStyle/>
          <a:p>
            <a:r>
              <a:rPr lang="en-US" i="1">
                <a:latin typeface="Times" pitchFamily="-112" charset="0"/>
                <a:sym typeface="Symbol" pitchFamily="-112" charset="2"/>
              </a:rPr>
              <a:t>[uvw]</a:t>
            </a:r>
            <a:r>
              <a:rPr lang="en-US">
                <a:latin typeface="Times" pitchFamily="-112" charset="0"/>
              </a:rPr>
              <a:t>RD</a:t>
            </a:r>
          </a:p>
        </p:txBody>
      </p:sp>
      <p:sp>
        <p:nvSpPr>
          <p:cNvPr id="92168" name="Text Box 8"/>
          <p:cNvSpPr txBox="1">
            <a:spLocks noChangeArrowheads="1"/>
          </p:cNvSpPr>
          <p:nvPr/>
        </p:nvSpPr>
        <p:spPr bwMode="auto">
          <a:xfrm>
            <a:off x="4038600" y="2574925"/>
            <a:ext cx="590550" cy="457200"/>
          </a:xfrm>
          <a:prstGeom prst="rect">
            <a:avLst/>
          </a:prstGeom>
          <a:noFill/>
          <a:ln w="9525">
            <a:noFill/>
            <a:miter lim="800000"/>
            <a:headEnd/>
            <a:tailEnd/>
          </a:ln>
          <a:effectLst/>
        </p:spPr>
        <p:txBody>
          <a:bodyPr wrap="none">
            <a:prstTxWarp prst="textNoShape">
              <a:avLst/>
            </a:prstTxWarp>
            <a:spAutoFit/>
          </a:bodyPr>
          <a:lstStyle/>
          <a:p>
            <a:r>
              <a:rPr lang="en-US">
                <a:latin typeface="Times" pitchFamily="-112" charset="0"/>
              </a:rPr>
              <a:t>TD</a:t>
            </a:r>
          </a:p>
        </p:txBody>
      </p:sp>
      <p:sp>
        <p:nvSpPr>
          <p:cNvPr id="92169" name="Text Box 9"/>
          <p:cNvSpPr txBox="1">
            <a:spLocks noChangeArrowheads="1"/>
          </p:cNvSpPr>
          <p:nvPr/>
        </p:nvSpPr>
        <p:spPr bwMode="auto">
          <a:xfrm>
            <a:off x="4781550" y="2587625"/>
            <a:ext cx="1350963" cy="457200"/>
          </a:xfrm>
          <a:prstGeom prst="rect">
            <a:avLst/>
          </a:prstGeom>
          <a:noFill/>
          <a:ln w="9525">
            <a:noFill/>
            <a:miter lim="800000"/>
            <a:headEnd/>
            <a:tailEnd/>
          </a:ln>
          <a:effectLst/>
        </p:spPr>
        <p:txBody>
          <a:bodyPr wrap="none">
            <a:prstTxWarp prst="textNoShape">
              <a:avLst/>
            </a:prstTxWarp>
            <a:spAutoFit/>
          </a:bodyPr>
          <a:lstStyle/>
          <a:p>
            <a:r>
              <a:rPr lang="en-US" i="1">
                <a:latin typeface="Times" pitchFamily="-112" charset="0"/>
              </a:rPr>
              <a:t>ND</a:t>
            </a:r>
            <a:r>
              <a:rPr lang="en-US" i="1">
                <a:latin typeface="Times" pitchFamily="-112" charset="0"/>
                <a:sym typeface="Symbol" pitchFamily="-112" charset="2"/>
              </a:rPr>
              <a:t>(hkl)</a:t>
            </a:r>
            <a:endParaRPr lang="en-US">
              <a:latin typeface="Times" pitchFamily="-112" charset="0"/>
            </a:endParaRPr>
          </a:p>
        </p:txBody>
      </p:sp>
      <p:sp>
        <p:nvSpPr>
          <p:cNvPr id="92170" name="Line 10"/>
          <p:cNvSpPr>
            <a:spLocks noChangeShapeType="1"/>
          </p:cNvSpPr>
          <p:nvPr/>
        </p:nvSpPr>
        <p:spPr bwMode="auto">
          <a:xfrm>
            <a:off x="5029200" y="3032125"/>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92171" name="Line 11"/>
          <p:cNvSpPr>
            <a:spLocks noChangeShapeType="1"/>
          </p:cNvSpPr>
          <p:nvPr/>
        </p:nvSpPr>
        <p:spPr bwMode="auto">
          <a:xfrm>
            <a:off x="3429000" y="3032125"/>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92172" name="Line 12"/>
          <p:cNvSpPr>
            <a:spLocks noChangeShapeType="1"/>
          </p:cNvSpPr>
          <p:nvPr/>
        </p:nvSpPr>
        <p:spPr bwMode="auto">
          <a:xfrm>
            <a:off x="4343400" y="3032125"/>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aphicFrame>
        <p:nvGraphicFramePr>
          <p:cNvPr id="92173" name="Object 13"/>
          <p:cNvGraphicFramePr>
            <a:graphicFrameLocks noChangeAspect="1"/>
          </p:cNvGraphicFramePr>
          <p:nvPr/>
        </p:nvGraphicFramePr>
        <p:xfrm>
          <a:off x="3159125" y="3544888"/>
          <a:ext cx="2286000" cy="1604962"/>
        </p:xfrm>
        <a:graphic>
          <a:graphicData uri="http://schemas.openxmlformats.org/presentationml/2006/ole">
            <mc:AlternateContent xmlns:mc="http://schemas.openxmlformats.org/markup-compatibility/2006">
              <mc:Choice xmlns:v="urn:schemas-microsoft-com:vml" Requires="v">
                <p:oleObj spid="_x0000_s92176" name="Equation" r:id="rId4" imgW="939800" imgH="660400" progId="Equation.3">
                  <p:embed/>
                </p:oleObj>
              </mc:Choice>
              <mc:Fallback>
                <p:oleObj name="Equation" r:id="rId4" imgW="939800" imgH="6604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3544888"/>
                        <a:ext cx="22860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174" name="Text Box 14"/>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
        <p:nvSpPr>
          <p:cNvPr id="92175" name="Rectangle 15"/>
          <p:cNvSpPr>
            <a:spLocks noChangeArrowheads="1"/>
          </p:cNvSpPr>
          <p:nvPr/>
        </p:nvSpPr>
        <p:spPr bwMode="auto">
          <a:xfrm>
            <a:off x="762000" y="5378450"/>
            <a:ext cx="7848600" cy="928459"/>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buFontTx/>
              <a:buChar char="•"/>
            </a:pPr>
            <a:r>
              <a:rPr lang="en-US" sz="2000" dirty="0"/>
              <a:t> </a:t>
            </a:r>
            <a:r>
              <a:rPr lang="en-US" sz="2000" dirty="0" smtClean="0"/>
              <a:t> Here </a:t>
            </a:r>
            <a:r>
              <a:rPr lang="en-US" sz="2000" dirty="0"/>
              <a:t>the Columns are the direction cosines (i.e. </a:t>
            </a:r>
            <a:r>
              <a:rPr lang="en-US" sz="2000" i="1" dirty="0" err="1"/>
              <a:t>hkl</a:t>
            </a:r>
            <a:r>
              <a:rPr lang="en-US" sz="2000" dirty="0"/>
              <a:t> or </a:t>
            </a:r>
            <a:r>
              <a:rPr lang="en-US" sz="2000" i="1" dirty="0" err="1"/>
              <a:t>uvw</a:t>
            </a:r>
            <a:r>
              <a:rPr lang="en-US" sz="2000" dirty="0"/>
              <a:t>) </a:t>
            </a:r>
            <a:r>
              <a:rPr lang="en-US" sz="2000" dirty="0" smtClean="0"/>
              <a:t>for </a:t>
            </a:r>
            <a:r>
              <a:rPr lang="en-US" sz="2000" dirty="0"/>
              <a:t>the</a:t>
            </a:r>
            <a:r>
              <a:rPr lang="en-US" sz="2000" dirty="0" smtClean="0"/>
              <a:t> sample axes, RD</a:t>
            </a:r>
            <a:r>
              <a:rPr lang="en-US" sz="2000" dirty="0"/>
              <a:t>, TD and Normal directions</a:t>
            </a:r>
            <a:r>
              <a:rPr lang="en-US" sz="2000" dirty="0" smtClean="0"/>
              <a:t> expressed in </a:t>
            </a:r>
            <a:r>
              <a:rPr lang="en-US" sz="2000" dirty="0"/>
              <a:t>the </a:t>
            </a:r>
            <a:r>
              <a:rPr lang="en-US" sz="2000" i="1" dirty="0"/>
              <a:t>crystal coordinate system</a:t>
            </a:r>
            <a:r>
              <a:rPr lang="en-US" sz="2000" dirty="0" smtClean="0"/>
              <a:t>.  Compare to inverse pole figures.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03C66E25-FD32-734B-8F49-8DE0A771F171}" type="slidenum">
              <a:rPr lang="en-US"/>
              <a:pPr/>
              <a:t>18</a:t>
            </a:fld>
            <a:endParaRPr lang="en-US"/>
          </a:p>
        </p:txBody>
      </p:sp>
      <p:sp>
        <p:nvSpPr>
          <p:cNvPr id="145410" name="Rectangle 2"/>
          <p:cNvSpPr>
            <a:spLocks noGrp="1" noChangeArrowheads="1"/>
          </p:cNvSpPr>
          <p:nvPr>
            <p:ph type="title"/>
          </p:nvPr>
        </p:nvSpPr>
        <p:spPr/>
        <p:txBody>
          <a:bodyPr/>
          <a:lstStyle/>
          <a:p>
            <a:r>
              <a:rPr lang="en-US"/>
              <a:t>Compare Matrices</a:t>
            </a:r>
          </a:p>
        </p:txBody>
      </p:sp>
      <p:graphicFrame>
        <p:nvGraphicFramePr>
          <p:cNvPr id="145411" name="Object 3"/>
          <p:cNvGraphicFramePr>
            <a:graphicFrameLocks noChangeAspect="1"/>
          </p:cNvGraphicFramePr>
          <p:nvPr/>
        </p:nvGraphicFramePr>
        <p:xfrm>
          <a:off x="533400" y="2590800"/>
          <a:ext cx="3656013" cy="2032000"/>
        </p:xfrm>
        <a:graphic>
          <a:graphicData uri="http://schemas.openxmlformats.org/presentationml/2006/ole">
            <mc:AlternateContent xmlns:mc="http://schemas.openxmlformats.org/markup-compatibility/2006">
              <mc:Choice xmlns:v="urn:schemas-microsoft-com:vml" Requires="v">
                <p:oleObj spid="_x0000_s145416" name="Equation" r:id="rId4" imgW="2057400" imgH="1143000" progId="Equation.3">
                  <p:embed/>
                </p:oleObj>
              </mc:Choice>
              <mc:Fallback>
                <p:oleObj name="Equation" r:id="rId4" imgW="2057400" imgH="11430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65601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4343400" y="2819400"/>
          <a:ext cx="4570413" cy="1866900"/>
        </p:xfrm>
        <a:graphic>
          <a:graphicData uri="http://schemas.openxmlformats.org/presentationml/2006/ole">
            <mc:AlternateContent xmlns:mc="http://schemas.openxmlformats.org/markup-compatibility/2006">
              <mc:Choice xmlns:v="urn:schemas-microsoft-com:vml" Requires="v">
                <p:oleObj spid="_x0000_s145417" name="Equation" r:id="rId6" imgW="3606800" imgH="1473200" progId="Equation.3">
                  <p:embed/>
                </p:oleObj>
              </mc:Choice>
              <mc:Fallback>
                <p:oleObj name="Equation" r:id="rId6" imgW="3606800" imgH="1473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819400"/>
                        <a:ext cx="457041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5413" name="Rectangle 5"/>
          <p:cNvSpPr>
            <a:spLocks noChangeArrowheads="1"/>
          </p:cNvSpPr>
          <p:nvPr/>
        </p:nvSpPr>
        <p:spPr bwMode="auto">
          <a:xfrm>
            <a:off x="1600200" y="2667000"/>
            <a:ext cx="1219200" cy="2209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a:p>
        </p:txBody>
      </p:sp>
      <p:sp>
        <p:nvSpPr>
          <p:cNvPr id="145414" name="Text Box 6"/>
          <p:cNvSpPr txBox="1">
            <a:spLocks noChangeArrowheads="1"/>
          </p:cNvSpPr>
          <p:nvPr/>
        </p:nvSpPr>
        <p:spPr bwMode="auto">
          <a:xfrm>
            <a:off x="1741488" y="1782763"/>
            <a:ext cx="1154112"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[uvw]</a:t>
            </a:r>
          </a:p>
        </p:txBody>
      </p:sp>
      <p:sp>
        <p:nvSpPr>
          <p:cNvPr id="145415" name="Rectangle 7"/>
          <p:cNvSpPr>
            <a:spLocks noChangeArrowheads="1"/>
          </p:cNvSpPr>
          <p:nvPr/>
        </p:nvSpPr>
        <p:spPr bwMode="auto">
          <a:xfrm>
            <a:off x="4419600" y="2667000"/>
            <a:ext cx="1600200" cy="2195513"/>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a:p>
        </p:txBody>
      </p:sp>
      <p:sp>
        <p:nvSpPr>
          <p:cNvPr id="145416" name="Text Box 8"/>
          <p:cNvSpPr txBox="1">
            <a:spLocks noChangeArrowheads="1"/>
          </p:cNvSpPr>
          <p:nvPr/>
        </p:nvSpPr>
        <p:spPr bwMode="auto">
          <a:xfrm>
            <a:off x="4648200" y="1905000"/>
            <a:ext cx="1154113" cy="579438"/>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[uvw]</a:t>
            </a:r>
          </a:p>
        </p:txBody>
      </p:sp>
      <p:sp>
        <p:nvSpPr>
          <p:cNvPr id="145417" name="Rectangle 9"/>
          <p:cNvSpPr>
            <a:spLocks noChangeArrowheads="1"/>
          </p:cNvSpPr>
          <p:nvPr/>
        </p:nvSpPr>
        <p:spPr bwMode="auto">
          <a:xfrm>
            <a:off x="7772400" y="2667000"/>
            <a:ext cx="1143000" cy="22098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145418" name="Text Box 10"/>
          <p:cNvSpPr txBox="1">
            <a:spLocks noChangeArrowheads="1"/>
          </p:cNvSpPr>
          <p:nvPr/>
        </p:nvSpPr>
        <p:spPr bwMode="auto">
          <a:xfrm>
            <a:off x="7772400" y="1905000"/>
            <a:ext cx="974725" cy="579438"/>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(hkl)</a:t>
            </a:r>
          </a:p>
        </p:txBody>
      </p:sp>
      <p:sp>
        <p:nvSpPr>
          <p:cNvPr id="145419" name="Rectangle 11"/>
          <p:cNvSpPr>
            <a:spLocks noChangeArrowheads="1"/>
          </p:cNvSpPr>
          <p:nvPr/>
        </p:nvSpPr>
        <p:spPr bwMode="auto">
          <a:xfrm>
            <a:off x="3309938" y="2544763"/>
            <a:ext cx="881062" cy="2332037"/>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145420" name="Text Box 12"/>
          <p:cNvSpPr txBox="1">
            <a:spLocks noChangeArrowheads="1"/>
          </p:cNvSpPr>
          <p:nvPr/>
        </p:nvSpPr>
        <p:spPr bwMode="auto">
          <a:xfrm>
            <a:off x="3276600" y="1782763"/>
            <a:ext cx="974725"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(hkl)</a:t>
            </a:r>
          </a:p>
        </p:txBody>
      </p:sp>
      <p:sp>
        <p:nvSpPr>
          <p:cNvPr id="145421" name="Text Box 13"/>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
        <p:nvSpPr>
          <p:cNvPr id="145422" name="Text Box 14"/>
          <p:cNvSpPr txBox="1">
            <a:spLocks noChangeArrowheads="1"/>
          </p:cNvSpPr>
          <p:nvPr/>
        </p:nvSpPr>
        <p:spPr bwMode="auto">
          <a:xfrm>
            <a:off x="458788" y="4953000"/>
            <a:ext cx="8226425" cy="1219200"/>
          </a:xfrm>
          <a:prstGeom prst="rect">
            <a:avLst/>
          </a:prstGeom>
          <a:noFill/>
          <a:ln w="9525">
            <a:noFill/>
            <a:miter lim="800000"/>
            <a:headEnd/>
            <a:tailEnd/>
          </a:ln>
          <a:effectLst/>
        </p:spPr>
        <p:txBody>
          <a:bodyPr>
            <a:prstTxWarp prst="textNoShape">
              <a:avLst/>
            </a:prstTxWarp>
          </a:bodyPr>
          <a:lstStyle/>
          <a:p>
            <a:r>
              <a:rPr lang="en-US" sz="1800" dirty="0">
                <a:solidFill>
                  <a:srgbClr val="FF0000"/>
                </a:solidFill>
              </a:rPr>
              <a:t>Basic idea: the complete</a:t>
            </a:r>
            <a:r>
              <a:rPr lang="en-US" sz="1800" dirty="0" smtClean="0">
                <a:solidFill>
                  <a:srgbClr val="FF0000"/>
                </a:solidFill>
              </a:rPr>
              <a:t> orientation matrix </a:t>
            </a:r>
            <a:r>
              <a:rPr lang="en-US" sz="1800" dirty="0">
                <a:solidFill>
                  <a:srgbClr val="FF0000"/>
                </a:solidFill>
              </a:rPr>
              <a:t>that describes an orientation must be numerically the same, coefficient by coefficient, regardless of whether it is constructed from the Euler angles, or from the Miller indices.  Therefore we can equate the two matrix descriptions, entry by entry.</a:t>
            </a:r>
          </a:p>
        </p:txBody>
      </p:sp>
      <p:sp>
        <p:nvSpPr>
          <p:cNvPr id="16" name="TextBox 15"/>
          <p:cNvSpPr txBox="1"/>
          <p:nvPr/>
        </p:nvSpPr>
        <p:spPr>
          <a:xfrm>
            <a:off x="4104640" y="3515975"/>
            <a:ext cx="364252" cy="461665"/>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A75ABECA-3DA5-5444-8330-16B378661A01}" type="slidenum">
              <a:rPr lang="en-US"/>
              <a:pPr/>
              <a:t>19</a:t>
            </a:fld>
            <a:endParaRPr lang="en-US"/>
          </a:p>
        </p:txBody>
      </p:sp>
      <p:sp>
        <p:nvSpPr>
          <p:cNvPr id="108546" name="Rectangle 2"/>
          <p:cNvSpPr>
            <a:spLocks noGrp="1" noChangeArrowheads="1"/>
          </p:cNvSpPr>
          <p:nvPr>
            <p:ph type="title"/>
          </p:nvPr>
        </p:nvSpPr>
        <p:spPr>
          <a:xfrm>
            <a:off x="111125" y="228600"/>
            <a:ext cx="8915400" cy="1219200"/>
          </a:xfrm>
        </p:spPr>
        <p:txBody>
          <a:bodyPr/>
          <a:lstStyle/>
          <a:p>
            <a:r>
              <a:rPr lang="en-US"/>
              <a:t>Miller indices from Euler angle matrix</a:t>
            </a:r>
          </a:p>
        </p:txBody>
      </p:sp>
      <p:sp>
        <p:nvSpPr>
          <p:cNvPr id="108547" name="Text Box 3"/>
          <p:cNvSpPr txBox="1">
            <a:spLocks noChangeArrowheads="1"/>
          </p:cNvSpPr>
          <p:nvPr/>
        </p:nvSpPr>
        <p:spPr bwMode="auto">
          <a:xfrm>
            <a:off x="304800" y="1447800"/>
            <a:ext cx="2286000" cy="3016250"/>
          </a:xfrm>
          <a:prstGeom prst="rect">
            <a:avLst/>
          </a:prstGeom>
          <a:noFill/>
          <a:ln w="9525">
            <a:noFill/>
            <a:miter lim="800000"/>
            <a:headEnd/>
            <a:tailEnd/>
          </a:ln>
          <a:effectLst/>
        </p:spPr>
        <p:txBody>
          <a:bodyPr>
            <a:prstTxWarp prst="textNoShape">
              <a:avLst/>
            </a:prstTxWarp>
            <a:spAutoFit/>
          </a:bodyPr>
          <a:lstStyle/>
          <a:p>
            <a:r>
              <a:rPr lang="en-US" sz="3200"/>
              <a:t>Compare the indices matrix with the Euler angle matrix.</a:t>
            </a:r>
          </a:p>
        </p:txBody>
      </p:sp>
      <p:graphicFrame>
        <p:nvGraphicFramePr>
          <p:cNvPr id="108548" name="Object 4"/>
          <p:cNvGraphicFramePr>
            <a:graphicFrameLocks noChangeAspect="1"/>
          </p:cNvGraphicFramePr>
          <p:nvPr/>
        </p:nvGraphicFramePr>
        <p:xfrm>
          <a:off x="2667000" y="1981200"/>
          <a:ext cx="6324600" cy="3241675"/>
        </p:xfrm>
        <a:graphic>
          <a:graphicData uri="http://schemas.openxmlformats.org/presentationml/2006/ole">
            <mc:AlternateContent xmlns:mc="http://schemas.openxmlformats.org/markup-compatibility/2006">
              <mc:Choice xmlns:v="urn:schemas-microsoft-com:vml" Requires="v">
                <p:oleObj spid="_x0000_s108551" name="Equation" r:id="rId4" imgW="2578100" imgH="1320800" progId="Equation.3">
                  <p:embed/>
                </p:oleObj>
              </mc:Choice>
              <mc:Fallback>
                <p:oleObj name="Equation" r:id="rId4" imgW="2578100" imgH="1320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632460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49" name="Text Box 5"/>
          <p:cNvSpPr txBox="1">
            <a:spLocks noChangeArrowheads="1"/>
          </p:cNvSpPr>
          <p:nvPr/>
        </p:nvSpPr>
        <p:spPr bwMode="auto">
          <a:xfrm>
            <a:off x="458788" y="5715000"/>
            <a:ext cx="8228012" cy="519113"/>
          </a:xfrm>
          <a:prstGeom prst="rect">
            <a:avLst/>
          </a:prstGeom>
          <a:noFill/>
          <a:ln w="9525">
            <a:noFill/>
            <a:miter lim="800000"/>
            <a:headEnd/>
            <a:tailEnd/>
          </a:ln>
          <a:effectLst/>
        </p:spPr>
        <p:txBody>
          <a:bodyPr wrap="none">
            <a:prstTxWarp prst="textNoShape">
              <a:avLst/>
            </a:prstTxWarp>
            <a:spAutoFit/>
          </a:bodyPr>
          <a:lstStyle/>
          <a:p>
            <a:r>
              <a:rPr lang="en-US" sz="2800" i="1">
                <a:latin typeface="Times" pitchFamily="-112" charset="0"/>
              </a:rPr>
              <a:t>n, n’</a:t>
            </a:r>
            <a:r>
              <a:rPr lang="en-US" sz="2800">
                <a:latin typeface="Times" pitchFamily="-112" charset="0"/>
              </a:rPr>
              <a:t> = </a:t>
            </a:r>
            <a:r>
              <a:rPr lang="en-US"/>
              <a:t>arbitrary factors to make integers from real numbers</a:t>
            </a:r>
            <a:endParaRPr lang="en-US" sz="2800">
              <a:latin typeface="Times" pitchFamily="-112" charset="0"/>
            </a:endParaRPr>
          </a:p>
        </p:txBody>
      </p:sp>
      <p:sp>
        <p:nvSpPr>
          <p:cNvPr id="108550" name="Text Box 6"/>
          <p:cNvSpPr txBox="1">
            <a:spLocks noChangeArrowheads="1"/>
          </p:cNvSpPr>
          <p:nvPr/>
        </p:nvSpPr>
        <p:spPr bwMode="auto">
          <a:xfrm>
            <a:off x="569913"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Matrix  </a:t>
            </a:r>
            <a:r>
              <a:rPr lang="en-US" sz="2000">
                <a:solidFill>
                  <a:srgbClr val="FF0000"/>
                </a:solidFill>
                <a:latin typeface="Times" pitchFamily="-112" charset="0"/>
              </a:rPr>
              <a:t>EulerAngles</a:t>
            </a:r>
            <a:r>
              <a:rPr lang="en-US" sz="2000">
                <a:latin typeface="Times" pitchFamily="-112" charset="0"/>
              </a:rPr>
              <a:t>  Components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2FA207A-0173-DE4C-A1CE-8761D60AE6AF}" type="slidenum">
              <a:rPr lang="en-US"/>
              <a:pPr/>
              <a:t>2</a:t>
            </a:fld>
            <a:endParaRPr lang="en-US"/>
          </a:p>
        </p:txBody>
      </p:sp>
      <p:sp>
        <p:nvSpPr>
          <p:cNvPr id="4098" name="Rectangle 2"/>
          <p:cNvSpPr>
            <a:spLocks noGrp="1" noChangeArrowheads="1"/>
          </p:cNvSpPr>
          <p:nvPr>
            <p:ph type="title"/>
          </p:nvPr>
        </p:nvSpPr>
        <p:spPr>
          <a:xfrm>
            <a:off x="685800" y="0"/>
            <a:ext cx="7772400" cy="914400"/>
          </a:xfrm>
        </p:spPr>
        <p:txBody>
          <a:bodyPr/>
          <a:lstStyle/>
          <a:p>
            <a:r>
              <a:rPr lang="en-US"/>
              <a:t>Lecture Objectives</a:t>
            </a:r>
          </a:p>
        </p:txBody>
      </p:sp>
      <p:sp>
        <p:nvSpPr>
          <p:cNvPr id="4099" name="Rectangle 3"/>
          <p:cNvSpPr>
            <a:spLocks noGrp="1" noChangeArrowheads="1"/>
          </p:cNvSpPr>
          <p:nvPr>
            <p:ph type="body" idx="1"/>
          </p:nvPr>
        </p:nvSpPr>
        <p:spPr>
          <a:xfrm>
            <a:off x="685800" y="914400"/>
            <a:ext cx="7772400" cy="5410200"/>
          </a:xfrm>
        </p:spPr>
        <p:txBody>
          <a:bodyPr/>
          <a:lstStyle/>
          <a:p>
            <a:pPr>
              <a:lnSpc>
                <a:spcPct val="90000"/>
              </a:lnSpc>
            </a:pPr>
            <a:r>
              <a:rPr lang="en-US" sz="2000" dirty="0"/>
              <a:t>Show how to convert from a description of a crystal orientation based on </a:t>
            </a:r>
            <a:r>
              <a:rPr lang="en-US" sz="2000" i="1" dirty="0"/>
              <a:t>Miller indices </a:t>
            </a:r>
            <a:r>
              <a:rPr lang="en-US" sz="2000" dirty="0"/>
              <a:t>to </a:t>
            </a:r>
            <a:r>
              <a:rPr lang="en-US" sz="2000" i="1" dirty="0"/>
              <a:t>matrices </a:t>
            </a:r>
            <a:r>
              <a:rPr lang="en-US" sz="2000" dirty="0"/>
              <a:t>to </a:t>
            </a:r>
            <a:r>
              <a:rPr lang="en-US" sz="2000" i="1" dirty="0"/>
              <a:t>Euler </a:t>
            </a:r>
            <a:r>
              <a:rPr lang="en-US" sz="2000" i="1" dirty="0" smtClean="0"/>
              <a:t>angles</a:t>
            </a:r>
            <a:r>
              <a:rPr lang="en-US" sz="2000" dirty="0" smtClean="0"/>
              <a:t>, with brief descriptions of </a:t>
            </a:r>
            <a:r>
              <a:rPr lang="en-US" sz="2000" i="1" dirty="0" err="1" smtClean="0"/>
              <a:t>Rodrigues</a:t>
            </a:r>
            <a:r>
              <a:rPr lang="en-US" sz="2000" i="1" dirty="0" smtClean="0"/>
              <a:t> vectors </a:t>
            </a:r>
            <a:r>
              <a:rPr lang="en-US" sz="2000" dirty="0" smtClean="0"/>
              <a:t>and </a:t>
            </a:r>
            <a:r>
              <a:rPr lang="en-US" sz="2000" i="1" dirty="0" err="1" smtClean="0"/>
              <a:t>quaternions</a:t>
            </a:r>
            <a:r>
              <a:rPr lang="en-US" sz="2000" dirty="0" smtClean="0"/>
              <a:t>.</a:t>
            </a:r>
          </a:p>
          <a:p>
            <a:pPr>
              <a:lnSpc>
                <a:spcPct val="90000"/>
              </a:lnSpc>
            </a:pPr>
            <a:r>
              <a:rPr lang="en-US" sz="2000" dirty="0"/>
              <a:t>Give examples of standard named components and their associated Euler </a:t>
            </a:r>
            <a:r>
              <a:rPr lang="en-US" sz="2000" dirty="0" smtClean="0"/>
              <a:t>angles.</a:t>
            </a:r>
          </a:p>
          <a:p>
            <a:pPr>
              <a:lnSpc>
                <a:spcPct val="90000"/>
              </a:lnSpc>
            </a:pPr>
            <a:r>
              <a:rPr lang="en-US" sz="2000" dirty="0"/>
              <a:t>The overall aim is to be able to describe a </a:t>
            </a:r>
            <a:r>
              <a:rPr lang="en-US" sz="2000" b="1" i="1" dirty="0">
                <a:solidFill>
                  <a:srgbClr val="FF0000"/>
                </a:solidFill>
              </a:rPr>
              <a:t>texture component </a:t>
            </a:r>
            <a:r>
              <a:rPr lang="en-US" sz="2000" dirty="0"/>
              <a:t>by a </a:t>
            </a:r>
            <a:r>
              <a:rPr lang="en-US" sz="2000" b="1" i="1" dirty="0">
                <a:solidFill>
                  <a:srgbClr val="FF0000"/>
                </a:solidFill>
              </a:rPr>
              <a:t>single point </a:t>
            </a:r>
            <a:r>
              <a:rPr lang="en-US" sz="2000" dirty="0"/>
              <a:t>(in some set of coordinates such as Euler angles) instead of needing to draw the crystal embedded in a reference </a:t>
            </a:r>
            <a:r>
              <a:rPr lang="en-US" sz="2000" dirty="0" smtClean="0"/>
              <a:t>frame.</a:t>
            </a:r>
          </a:p>
          <a:p>
            <a:pPr>
              <a:lnSpc>
                <a:spcPct val="90000"/>
              </a:lnSpc>
            </a:pPr>
            <a:r>
              <a:rPr lang="en-US" sz="2000" dirty="0" smtClean="0"/>
              <a:t>Show how to convert tensor quantities from a description in the reference frame to the same quantities referred to the crystal frame.  This is the basic operation required to work with anisotropic properties in polycrystals.  </a:t>
            </a:r>
          </a:p>
          <a:p>
            <a:pPr>
              <a:lnSpc>
                <a:spcPct val="90000"/>
              </a:lnSpc>
            </a:pPr>
            <a:r>
              <a:rPr lang="en-US" sz="2000" dirty="0"/>
              <a:t>Part 2 provides mathematical </a:t>
            </a:r>
            <a:r>
              <a:rPr lang="en-US" sz="2000" dirty="0" smtClean="0"/>
              <a:t>detail.</a:t>
            </a:r>
          </a:p>
          <a:p>
            <a:pPr>
              <a:lnSpc>
                <a:spcPct val="90000"/>
              </a:lnSpc>
            </a:pPr>
            <a:r>
              <a:rPr lang="en-US" sz="2000" dirty="0" smtClean="0"/>
              <a:t>NB.  We use an </a:t>
            </a:r>
            <a:r>
              <a:rPr lang="en-US" sz="2000" dirty="0" err="1" smtClean="0"/>
              <a:t>orthonormal</a:t>
            </a:r>
            <a:r>
              <a:rPr lang="en-US" sz="2000" dirty="0" smtClean="0"/>
              <a:t> (Cartesian) coordinate system in the crystal.  For certain low symmetry materials, an additional transformation is required between the crystallographic frame and the </a:t>
            </a:r>
            <a:r>
              <a:rPr lang="en-US" sz="2000" dirty="0" err="1" smtClean="0"/>
              <a:t>orthonormal</a:t>
            </a:r>
            <a:r>
              <a:rPr lang="en-US" sz="2000" dirty="0" smtClean="0"/>
              <a:t> frame.</a:t>
            </a:r>
            <a:endParaRPr lang="en-US" sz="2000" dirty="0"/>
          </a:p>
        </p:txBody>
      </p:sp>
      <p:sp>
        <p:nvSpPr>
          <p:cNvPr id="4104" name="Text Box 8"/>
          <p:cNvSpPr txBox="1">
            <a:spLocks noChangeArrowheads="1"/>
          </p:cNvSpPr>
          <p:nvPr/>
        </p:nvSpPr>
        <p:spPr bwMode="auto">
          <a:xfrm>
            <a:off x="646113"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solidFill>
                  <a:srgbClr val="FF0000"/>
                </a:solidFill>
                <a:latin typeface="Times" pitchFamily="-112" charset="0"/>
              </a:rPr>
              <a:t>Obj/notation  </a:t>
            </a:r>
            <a:r>
              <a:rPr lang="en-US" sz="2000">
                <a:latin typeface="Times" pitchFamily="-112" charset="0"/>
              </a:rPr>
              <a:t>AxisTransformation  Matrix  EulerAngles  Components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2FB125E-9071-DE4B-9FF6-7FE2F6246055}" type="slidenum">
              <a:rPr lang="en-US"/>
              <a:pPr/>
              <a:t>20</a:t>
            </a:fld>
            <a:endParaRPr lang="en-US"/>
          </a:p>
        </p:txBody>
      </p:sp>
      <p:sp>
        <p:nvSpPr>
          <p:cNvPr id="115714" name="Rectangle 2"/>
          <p:cNvSpPr>
            <a:spLocks noGrp="1" noChangeArrowheads="1"/>
          </p:cNvSpPr>
          <p:nvPr>
            <p:ph type="title"/>
          </p:nvPr>
        </p:nvSpPr>
        <p:spPr>
          <a:xfrm>
            <a:off x="685800" y="228600"/>
            <a:ext cx="7772400" cy="762000"/>
          </a:xfrm>
        </p:spPr>
        <p:txBody>
          <a:bodyPr/>
          <a:lstStyle/>
          <a:p>
            <a:r>
              <a:rPr lang="en-US" sz="3600"/>
              <a:t>Euler angles from Orientation Matrix</a:t>
            </a:r>
            <a:endParaRPr lang="en-US"/>
          </a:p>
        </p:txBody>
      </p:sp>
      <p:sp>
        <p:nvSpPr>
          <p:cNvPr id="115716" name="Text Box 4"/>
          <p:cNvSpPr txBox="1">
            <a:spLocks noChangeArrowheads="1"/>
          </p:cNvSpPr>
          <p:nvPr/>
        </p:nvSpPr>
        <p:spPr bwMode="auto">
          <a:xfrm>
            <a:off x="381000" y="4835525"/>
            <a:ext cx="3276600" cy="1793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Also, if the second Euler angle is too close to zero, then the standard formulae fail because sine(</a:t>
            </a:r>
            <a:r>
              <a:rPr lang="en-US" sz="1400">
                <a:latin typeface="Symbol" pitchFamily="-112" charset="2"/>
                <a:sym typeface="Symbol" pitchFamily="-112" charset="2"/>
              </a:rPr>
              <a:t></a:t>
            </a:r>
            <a:r>
              <a:rPr lang="en-US" sz="1400"/>
              <a:t>) approaches zero (see next slide).  The second formula deals with this special case, where the 1st and 3rd angles are linearly dependent; distributing the rotation between them is arbitrary.</a:t>
            </a:r>
          </a:p>
        </p:txBody>
      </p:sp>
      <p:graphicFrame>
        <p:nvGraphicFramePr>
          <p:cNvPr id="115720" name="Object 8"/>
          <p:cNvGraphicFramePr>
            <a:graphicFrameLocks noChangeAspect="1"/>
          </p:cNvGraphicFramePr>
          <p:nvPr/>
        </p:nvGraphicFramePr>
        <p:xfrm>
          <a:off x="3656013" y="5029200"/>
          <a:ext cx="5334000" cy="1011238"/>
        </p:xfrm>
        <a:graphic>
          <a:graphicData uri="http://schemas.openxmlformats.org/presentationml/2006/ole">
            <mc:AlternateContent xmlns:mc="http://schemas.openxmlformats.org/markup-compatibility/2006">
              <mc:Choice xmlns:v="urn:schemas-microsoft-com:vml" Requires="v">
                <p:oleObj spid="_x0000_s115727" name="Equation" r:id="rId4" imgW="2882900" imgH="546100" progId="Equation.3">
                  <p:embed/>
                </p:oleObj>
              </mc:Choice>
              <mc:Fallback>
                <p:oleObj name="Equation" r:id="rId4" imgW="2882900" imgH="5461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13" y="5029200"/>
                        <a:ext cx="5334000" cy="1011238"/>
                      </a:xfrm>
                      <a:prstGeom prst="rect">
                        <a:avLst/>
                      </a:prstGeom>
                      <a:solidFill>
                        <a:srgbClr val="FFDE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722" name="Text Box 10"/>
          <p:cNvSpPr txBox="1">
            <a:spLocks noChangeArrowheads="1"/>
          </p:cNvSpPr>
          <p:nvPr/>
        </p:nvSpPr>
        <p:spPr bwMode="auto">
          <a:xfrm>
            <a:off x="3581400" y="6324600"/>
            <a:ext cx="5418138" cy="274638"/>
          </a:xfrm>
          <a:prstGeom prst="rect">
            <a:avLst/>
          </a:prstGeom>
          <a:noFill/>
          <a:ln w="9525">
            <a:noFill/>
            <a:miter lim="800000"/>
            <a:headEnd/>
            <a:tailEnd/>
          </a:ln>
          <a:effectLst/>
        </p:spPr>
        <p:txBody>
          <a:bodyPr wrap="none">
            <a:prstTxWarp prst="textNoShape">
              <a:avLst/>
            </a:prstTxWarp>
            <a:spAutoFit/>
          </a:bodyPr>
          <a:lstStyle/>
          <a:p>
            <a:r>
              <a:rPr lang="en-US" sz="1200"/>
              <a:t>Corrected -a</a:t>
            </a:r>
            <a:r>
              <a:rPr lang="en-US" sz="1200" baseline="-25000"/>
              <a:t>32</a:t>
            </a:r>
            <a:r>
              <a:rPr lang="en-US" sz="1200"/>
              <a:t> in formula for </a:t>
            </a:r>
            <a:r>
              <a:rPr lang="en-US" sz="1200" i="1">
                <a:latin typeface="Symbol" pitchFamily="-112" charset="2"/>
                <a:sym typeface="Symbol" pitchFamily="-112" charset="2"/>
              </a:rPr>
              <a:t></a:t>
            </a:r>
            <a:r>
              <a:rPr lang="en-US" sz="1200" baseline="-25000"/>
              <a:t>1</a:t>
            </a:r>
            <a:r>
              <a:rPr lang="en-US" sz="1200"/>
              <a:t> 18</a:t>
            </a:r>
            <a:r>
              <a:rPr lang="en-US" sz="1200" baseline="30000"/>
              <a:t>th</a:t>
            </a:r>
            <a:r>
              <a:rPr lang="en-US" sz="1200"/>
              <a:t> Feb. 05; corrected a33=1 case 13</a:t>
            </a:r>
            <a:r>
              <a:rPr lang="en-US" sz="1200" baseline="30000"/>
              <a:t>th</a:t>
            </a:r>
            <a:r>
              <a:rPr lang="en-US" sz="1200"/>
              <a:t> Jan08</a:t>
            </a:r>
          </a:p>
        </p:txBody>
      </p:sp>
      <p:graphicFrame>
        <p:nvGraphicFramePr>
          <p:cNvPr id="115723" name="Object 11"/>
          <p:cNvGraphicFramePr>
            <a:graphicFrameLocks noChangeAspect="1"/>
          </p:cNvGraphicFramePr>
          <p:nvPr/>
        </p:nvGraphicFramePr>
        <p:xfrm>
          <a:off x="1371600" y="990600"/>
          <a:ext cx="7191375" cy="2373313"/>
        </p:xfrm>
        <a:graphic>
          <a:graphicData uri="http://schemas.openxmlformats.org/presentationml/2006/ole">
            <mc:AlternateContent xmlns:mc="http://schemas.openxmlformats.org/markup-compatibility/2006">
              <mc:Choice xmlns:v="urn:schemas-microsoft-com:vml" Requires="v">
                <p:oleObj spid="_x0000_s115728" name="Equation" r:id="rId6" imgW="3314700" imgH="1092200" progId="Equation.3">
                  <p:embed/>
                </p:oleObj>
              </mc:Choice>
              <mc:Fallback>
                <p:oleObj name="Equation" r:id="rId6" imgW="3314700" imgH="10922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990600"/>
                        <a:ext cx="7191375" cy="2373313"/>
                      </a:xfrm>
                      <a:prstGeom prst="rect">
                        <a:avLst/>
                      </a:prstGeom>
                      <a:solidFill>
                        <a:srgbClr val="FAFFE2"/>
                      </a:solidFill>
                    </p:spPr>
                  </p:pic>
                </p:oleObj>
              </mc:Fallback>
            </mc:AlternateContent>
          </a:graphicData>
        </a:graphic>
      </p:graphicFrame>
      <p:sp>
        <p:nvSpPr>
          <p:cNvPr id="115724" name="Text Box 12"/>
          <p:cNvSpPr txBox="1">
            <a:spLocks noChangeArrowheads="1"/>
          </p:cNvSpPr>
          <p:nvPr/>
        </p:nvSpPr>
        <p:spPr bwMode="auto">
          <a:xfrm>
            <a:off x="762000" y="3508375"/>
            <a:ext cx="8153400" cy="13234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t>Notes:  the range of inverse cosine (ACOS) is </a:t>
            </a:r>
            <a:r>
              <a:rPr lang="en-US" sz="1600" i="1" dirty="0">
                <a:latin typeface="Times" pitchFamily="-112" charset="0"/>
              </a:rPr>
              <a:t>0-π</a:t>
            </a:r>
            <a:r>
              <a:rPr lang="en-US" sz="1600" dirty="0"/>
              <a:t>, which is sufficient for </a:t>
            </a:r>
            <a:r>
              <a:rPr lang="en-US" sz="1600" i="1" dirty="0" err="1">
                <a:latin typeface="Symbol" pitchFamily="-112" charset="2"/>
                <a:sym typeface="Symbol" pitchFamily="-112" charset="2"/>
              </a:rPr>
              <a:t></a:t>
            </a:r>
            <a:r>
              <a:rPr lang="en-US" sz="1600" dirty="0"/>
              <a:t>;</a:t>
            </a:r>
            <a:br>
              <a:rPr lang="en-US" sz="1600" dirty="0"/>
            </a:br>
            <a:r>
              <a:rPr lang="en-US" sz="1600" dirty="0"/>
              <a:t>from this, </a:t>
            </a:r>
            <a:r>
              <a:rPr lang="en-US" sz="1600" dirty="0" err="1"/>
              <a:t>sin(</a:t>
            </a:r>
            <a:r>
              <a:rPr lang="en-US" sz="1600" i="1" dirty="0" err="1">
                <a:latin typeface="Symbol" pitchFamily="-112" charset="2"/>
                <a:sym typeface="Symbol" pitchFamily="-112" charset="2"/>
              </a:rPr>
              <a:t></a:t>
            </a:r>
            <a:r>
              <a:rPr lang="en-US" sz="1600" dirty="0"/>
              <a:t>) can be obtained. The range of inverse tangent is </a:t>
            </a:r>
            <a:r>
              <a:rPr lang="en-US" sz="1600" i="1" dirty="0">
                <a:latin typeface="Times" pitchFamily="-112" charset="0"/>
              </a:rPr>
              <a:t>0-2π</a:t>
            </a:r>
            <a:r>
              <a:rPr lang="en-US" sz="1600" dirty="0"/>
              <a:t>, so numerically one must use the ATAN2(y,x) function) to calculate </a:t>
            </a:r>
            <a:r>
              <a:rPr lang="en-US" sz="1600" i="1" dirty="0">
                <a:latin typeface="Symbol" pitchFamily="-112" charset="2"/>
                <a:sym typeface="Symbol" pitchFamily="-112" charset="2"/>
              </a:rPr>
              <a:t></a:t>
            </a:r>
            <a:r>
              <a:rPr lang="en-US" sz="1600" baseline="-25000" dirty="0"/>
              <a:t>1</a:t>
            </a:r>
            <a:r>
              <a:rPr lang="en-US" sz="1600" dirty="0"/>
              <a:t> and </a:t>
            </a:r>
            <a:r>
              <a:rPr lang="en-US" sz="1600" i="1" dirty="0">
                <a:latin typeface="Symbol" pitchFamily="-112" charset="2"/>
                <a:sym typeface="Symbol" pitchFamily="-112" charset="2"/>
              </a:rPr>
              <a:t></a:t>
            </a:r>
            <a:r>
              <a:rPr lang="en-US" sz="1600" baseline="-25000" dirty="0"/>
              <a:t>2</a:t>
            </a:r>
            <a:r>
              <a:rPr lang="en-US" sz="1600" dirty="0"/>
              <a:t>.  </a:t>
            </a:r>
            <a:r>
              <a:rPr lang="en-US" sz="1600" dirty="0">
                <a:solidFill>
                  <a:srgbClr val="FF0000"/>
                </a:solidFill>
              </a:rPr>
              <a:t>Caution: in Excel, one has ATAN2(x,y), which is the reverse order of arguments compared to the usual ATAN2(y,x) in Fortran, </a:t>
            </a:r>
            <a:r>
              <a:rPr lang="en-US" sz="1600" dirty="0" smtClean="0">
                <a:solidFill>
                  <a:srgbClr val="FF0000"/>
                </a:solidFill>
              </a:rPr>
              <a:t>C (use ‘</a:t>
            </a:r>
            <a:r>
              <a:rPr lang="en-US" sz="1600" dirty="0" smtClean="0">
                <a:solidFill>
                  <a:srgbClr val="0000FF"/>
                </a:solidFill>
              </a:rPr>
              <a:t>double atan2 ( double </a:t>
            </a:r>
            <a:r>
              <a:rPr lang="en-US" sz="1600" dirty="0" err="1" smtClean="0">
                <a:solidFill>
                  <a:srgbClr val="0000FF"/>
                </a:solidFill>
              </a:rPr>
              <a:t>y</a:t>
            </a:r>
            <a:r>
              <a:rPr lang="en-US" sz="1600" dirty="0" smtClean="0">
                <a:solidFill>
                  <a:srgbClr val="0000FF"/>
                </a:solidFill>
              </a:rPr>
              <a:t>, double </a:t>
            </a:r>
            <a:r>
              <a:rPr lang="en-US" sz="1600" dirty="0" err="1" smtClean="0">
                <a:solidFill>
                  <a:srgbClr val="0000FF"/>
                </a:solidFill>
              </a:rPr>
              <a:t>x</a:t>
            </a:r>
            <a:r>
              <a:rPr lang="en-US" sz="1600" dirty="0" smtClean="0">
                <a:solidFill>
                  <a:srgbClr val="0000FF"/>
                </a:solidFill>
              </a:rPr>
              <a:t> ); </a:t>
            </a:r>
            <a:r>
              <a:rPr lang="en-US" sz="1600" dirty="0" smtClean="0">
                <a:solidFill>
                  <a:srgbClr val="FF0000"/>
                </a:solidFill>
              </a:rPr>
              <a:t>‘) </a:t>
            </a:r>
            <a:r>
              <a:rPr lang="en-US" sz="1600" dirty="0">
                <a:solidFill>
                  <a:srgbClr val="FF0000"/>
                </a:solidFill>
              </a:rPr>
              <a:t>etc.!</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21</a:t>
            </a:fld>
            <a:endParaRPr lang="en-US"/>
          </a:p>
        </p:txBody>
      </p:sp>
      <p:sp>
        <p:nvSpPr>
          <p:cNvPr id="163842" name="Rectangle 2"/>
          <p:cNvSpPr>
            <a:spLocks noGrp="1" noChangeArrowheads="1"/>
          </p:cNvSpPr>
          <p:nvPr>
            <p:ph type="title"/>
          </p:nvPr>
        </p:nvSpPr>
        <p:spPr/>
        <p:txBody>
          <a:bodyPr/>
          <a:lstStyle/>
          <a:p>
            <a:r>
              <a:rPr lang="en-US"/>
              <a:t>Special Case: </a:t>
            </a:r>
            <a:r>
              <a:rPr lang="en-US">
                <a:latin typeface="Symbol" pitchFamily="-112" charset="2"/>
                <a:sym typeface="Symbol" pitchFamily="-112" charset="2"/>
              </a:rPr>
              <a:t></a:t>
            </a:r>
            <a:r>
              <a:rPr lang="en-US"/>
              <a:t> = 0</a:t>
            </a:r>
          </a:p>
        </p:txBody>
      </p:sp>
      <p:graphicFrame>
        <p:nvGraphicFramePr>
          <p:cNvPr id="163843" name="Object 3"/>
          <p:cNvGraphicFramePr>
            <a:graphicFrameLocks noChangeAspect="1"/>
          </p:cNvGraphicFramePr>
          <p:nvPr/>
        </p:nvGraphicFramePr>
        <p:xfrm>
          <a:off x="685800" y="2838450"/>
          <a:ext cx="7773988" cy="3132138"/>
        </p:xfrm>
        <a:graphic>
          <a:graphicData uri="http://schemas.openxmlformats.org/presentationml/2006/ole">
            <mc:AlternateContent xmlns:mc="http://schemas.openxmlformats.org/markup-compatibility/2006">
              <mc:Choice xmlns:v="urn:schemas-microsoft-com:vml" Requires="v">
                <p:oleObj spid="_x0000_s163846" name="Equation" r:id="rId4" imgW="3657600" imgH="1473200" progId="Equation.3">
                  <p:embed/>
                </p:oleObj>
              </mc:Choice>
              <mc:Fallback>
                <p:oleObj name="Equation" r:id="rId4" imgW="3657600" imgH="147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38450"/>
                        <a:ext cx="7773988"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44" name="Text Box 4"/>
          <p:cNvSpPr txBox="1">
            <a:spLocks noChangeArrowheads="1"/>
          </p:cNvSpPr>
          <p:nvPr/>
        </p:nvSpPr>
        <p:spPr bwMode="auto">
          <a:xfrm>
            <a:off x="3048000" y="1752600"/>
            <a:ext cx="2889250" cy="762000"/>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Times" pitchFamily="-112" charset="0"/>
                <a:ea typeface="Times" pitchFamily="-112" charset="0"/>
                <a:cs typeface="Times" pitchFamily="-112" charset="0"/>
              </a:rPr>
              <a:t>A </a:t>
            </a:r>
            <a:r>
              <a:rPr lang="en-US" sz="4400" dirty="0">
                <a:latin typeface="Times" pitchFamily="-112" charset="0"/>
                <a:ea typeface="Times" pitchFamily="-112" charset="0"/>
                <a:cs typeface="Times" pitchFamily="-112" charset="0"/>
              </a:rPr>
              <a:t>= </a:t>
            </a:r>
            <a:r>
              <a:rPr lang="en-US" sz="4400" b="1" i="1" dirty="0">
                <a:latin typeface="Times" pitchFamily="-112" charset="0"/>
                <a:ea typeface="Times" pitchFamily="-112" charset="0"/>
                <a:cs typeface="Times" pitchFamily="-112" charset="0"/>
              </a:rPr>
              <a:t>Z</a:t>
            </a:r>
            <a:r>
              <a:rPr lang="en-US" sz="4400" i="1" baseline="-25000" dirty="0">
                <a:latin typeface="Times" pitchFamily="-112" charset="0"/>
                <a:ea typeface="Times" pitchFamily="-112" charset="0"/>
                <a:cs typeface="Times" pitchFamily="-112" charset="0"/>
              </a:rPr>
              <a:t>2</a:t>
            </a:r>
            <a:r>
              <a:rPr lang="en-US" sz="4400" b="1" i="1" dirty="0">
                <a:latin typeface="Times" pitchFamily="-112" charset="0"/>
                <a:ea typeface="Times" pitchFamily="-112" charset="0"/>
                <a:cs typeface="Times" pitchFamily="-112" charset="0"/>
              </a:rPr>
              <a:t>IZ</a:t>
            </a:r>
            <a:r>
              <a:rPr lang="en-US" sz="4400" i="1" baseline="-25000" dirty="0">
                <a:latin typeface="Times" pitchFamily="-112" charset="0"/>
                <a:ea typeface="Times" pitchFamily="-112" charset="0"/>
                <a:cs typeface="Times" pitchFamily="-112" charset="0"/>
              </a:rPr>
              <a:t>1 </a:t>
            </a:r>
            <a:r>
              <a:rPr lang="en-US" sz="4400" i="1" dirty="0">
                <a:latin typeface="Times" pitchFamily="-112" charset="0"/>
                <a:ea typeface="Times" pitchFamily="-112" charset="0"/>
                <a:cs typeface="Times" pitchFamily="-112" charset="0"/>
              </a:rPr>
              <a:t>=</a:t>
            </a:r>
            <a:endParaRPr lang="en-US" sz="4400" baseline="-25000" dirty="0">
              <a:latin typeface="Times" pitchFamily="-112" charset="0"/>
              <a:ea typeface="Times" pitchFamily="-112" charset="0"/>
              <a:cs typeface="Times" pitchFamily="-112" charset="0"/>
            </a:endParaRPr>
          </a:p>
        </p:txBody>
      </p:sp>
      <p:sp>
        <p:nvSpPr>
          <p:cNvPr id="163849" name="Text Box 9"/>
          <p:cNvSpPr txBox="1">
            <a:spLocks noChangeArrowheads="1"/>
          </p:cNvSpPr>
          <p:nvPr/>
        </p:nvSpPr>
        <p:spPr bwMode="auto">
          <a:xfrm>
            <a:off x="212725"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a:t>
            </a:r>
            <a:r>
              <a:rPr lang="en-US" sz="2000">
                <a:solidFill>
                  <a:srgbClr val="FF0000"/>
                </a:solidFill>
                <a:latin typeface="Times" pitchFamily="-112" charset="0"/>
              </a:rPr>
              <a:t>Matrix</a:t>
            </a:r>
            <a:r>
              <a:rPr lang="en-US" sz="2000">
                <a:latin typeface="Times" pitchFamily="-112" charset="0"/>
              </a:rPr>
              <a:t>  EulerAngles  Components</a:t>
            </a:r>
          </a:p>
        </p:txBody>
      </p:sp>
      <p:sp>
        <p:nvSpPr>
          <p:cNvPr id="163850" name="Text Box 10"/>
          <p:cNvSpPr txBox="1">
            <a:spLocks noChangeArrowheads="1"/>
          </p:cNvSpPr>
          <p:nvPr/>
        </p:nvSpPr>
        <p:spPr bwMode="auto">
          <a:xfrm>
            <a:off x="5867400" y="2651125"/>
            <a:ext cx="2024063" cy="579438"/>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rPr>
              <a:t>Set </a:t>
            </a:r>
            <a:r>
              <a:rPr lang="en-US" sz="3200" i="1">
                <a:solidFill>
                  <a:srgbClr val="FF0000"/>
                </a:solidFill>
                <a:latin typeface="Symbol" pitchFamily="-112" charset="2"/>
                <a:sym typeface="Symbol" pitchFamily="-112" charset="2"/>
              </a:rPr>
              <a:t></a:t>
            </a:r>
            <a:r>
              <a:rPr lang="en-US" sz="3200" i="1" baseline="-25000">
                <a:solidFill>
                  <a:srgbClr val="FF0000"/>
                </a:solidFill>
                <a:latin typeface="Symbol" pitchFamily="-112" charset="2"/>
                <a:sym typeface="Symbol" pitchFamily="-112" charset="2"/>
              </a:rPr>
              <a:t></a:t>
            </a:r>
            <a:r>
              <a:rPr lang="en-US" sz="3200" i="1">
                <a:solidFill>
                  <a:srgbClr val="FF0000"/>
                </a:solidFill>
                <a:latin typeface="Symbol" pitchFamily="-112" charset="2"/>
                <a:sym typeface="Symbol" pitchFamily="-112" charset="2"/>
              </a:rPr>
              <a:t></a:t>
            </a:r>
            <a:r>
              <a:rPr lang="en-US" sz="3200" i="1" baseline="-25000">
                <a:solidFill>
                  <a:srgbClr val="FF0000"/>
                </a:solidFill>
                <a:latin typeface="Symbol" pitchFamily="-112" charset="2"/>
                <a:sym typeface="Symbol" pitchFamily="-112" charset="2"/>
              </a:rPr>
              <a:t></a:t>
            </a:r>
            <a:endParaRPr lang="en-US" sz="3200">
              <a:solidFill>
                <a:srgbClr val="FF0000"/>
              </a:solidFill>
            </a:endParaRPr>
          </a:p>
        </p:txBody>
      </p:sp>
      <p:sp>
        <p:nvSpPr>
          <p:cNvPr id="8" name="Rectangle 7"/>
          <p:cNvSpPr/>
          <p:nvPr/>
        </p:nvSpPr>
        <p:spPr>
          <a:xfrm>
            <a:off x="6019800" y="5786735"/>
            <a:ext cx="2974830" cy="461665"/>
          </a:xfrm>
          <a:prstGeom prst="rect">
            <a:avLst/>
          </a:prstGeom>
        </p:spPr>
        <p:txBody>
          <a:bodyPr wrap="none">
            <a:spAutoFit/>
          </a:bodyPr>
          <a:lstStyle/>
          <a:p>
            <a:r>
              <a:rPr lang="en-US" b="1" i="1" dirty="0" smtClean="0">
                <a:solidFill>
                  <a:srgbClr val="000090"/>
                </a:solidFill>
                <a:latin typeface="Times" pitchFamily="-112" charset="0"/>
                <a:ea typeface="Times" pitchFamily="-112" charset="0"/>
                <a:cs typeface="Times" pitchFamily="-112" charset="0"/>
              </a:rPr>
              <a:t>I </a:t>
            </a:r>
            <a:r>
              <a:rPr lang="en-US" dirty="0" smtClean="0">
                <a:solidFill>
                  <a:srgbClr val="000090"/>
                </a:solidFill>
                <a:latin typeface="Times" pitchFamily="-112" charset="0"/>
                <a:ea typeface="Times" pitchFamily="-112" charset="0"/>
                <a:cs typeface="Times" pitchFamily="-112" charset="0"/>
              </a:rPr>
              <a:t>is the Identity matrix</a:t>
            </a:r>
            <a:endParaRPr lang="en-US"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AC1AB68A-68D2-6647-BDF6-7D53411BBD87}" type="slidenum">
              <a:rPr lang="en-US"/>
              <a:pPr/>
              <a:t>22</a:t>
            </a:fld>
            <a:endParaRPr lang="en-US"/>
          </a:p>
        </p:txBody>
      </p:sp>
      <p:sp>
        <p:nvSpPr>
          <p:cNvPr id="162818" name="Text Box 2"/>
          <p:cNvSpPr txBox="1">
            <a:spLocks noChangeArrowheads="1"/>
          </p:cNvSpPr>
          <p:nvPr/>
        </p:nvSpPr>
        <p:spPr bwMode="auto">
          <a:xfrm>
            <a:off x="457200" y="2819400"/>
            <a:ext cx="7896225" cy="4062651"/>
          </a:xfrm>
          <a:prstGeom prst="rect">
            <a:avLst/>
          </a:prstGeom>
          <a:noFill/>
          <a:ln w="9525">
            <a:noFill/>
            <a:miter lim="800000"/>
            <a:headEnd/>
            <a:tailEnd/>
          </a:ln>
          <a:effectLst/>
        </p:spPr>
        <p:txBody>
          <a:bodyPr>
            <a:prstTxWarp prst="textNoShape">
              <a:avLst/>
            </a:prstTxWarp>
            <a:spAutoFit/>
          </a:bodyPr>
          <a:lstStyle/>
          <a:p>
            <a:r>
              <a:rPr lang="en-US" sz="1800" dirty="0">
                <a:ea typeface="Times" pitchFamily="-112" charset="0"/>
                <a:cs typeface="Times" pitchFamily="-112" charset="0"/>
              </a:rPr>
              <a:t>Another useful relation gives us the magnitude of the rotation,</a:t>
            </a:r>
            <a:r>
              <a:rPr lang="en-US" sz="1800" dirty="0">
                <a:latin typeface="Times" pitchFamily="-112" charset="0"/>
                <a:ea typeface="Times" pitchFamily="-112" charset="0"/>
                <a:cs typeface="Times" pitchFamily="-112" charset="0"/>
              </a:rPr>
              <a:t> </a:t>
            </a:r>
            <a:r>
              <a:rPr lang="en-US" sz="1800" i="1" dirty="0" err="1">
                <a:latin typeface="Symbol" pitchFamily="-112" charset="2"/>
                <a:ea typeface="Times" pitchFamily="-112" charset="0"/>
                <a:cs typeface="Times" pitchFamily="-112" charset="0"/>
              </a:rPr>
              <a:t>q</a:t>
            </a:r>
            <a:r>
              <a:rPr lang="en-US" sz="1800" dirty="0">
                <a:latin typeface="Times" pitchFamily="-112" charset="0"/>
                <a:ea typeface="Times" pitchFamily="-112" charset="0"/>
                <a:cs typeface="Times" pitchFamily="-112" charset="0"/>
              </a:rPr>
              <a:t>, </a:t>
            </a:r>
            <a:r>
              <a:rPr lang="en-US" sz="1800" dirty="0">
                <a:ea typeface="Times" pitchFamily="-112" charset="0"/>
                <a:cs typeface="Times" pitchFamily="-112" charset="0"/>
              </a:rPr>
              <a:t>in terms of the </a:t>
            </a:r>
            <a:r>
              <a:rPr lang="en-US" sz="1800" i="1" dirty="0">
                <a:ea typeface="Times" pitchFamily="-112" charset="0"/>
                <a:cs typeface="Times" pitchFamily="-112" charset="0"/>
              </a:rPr>
              <a:t>trace </a:t>
            </a:r>
            <a:r>
              <a:rPr lang="en-US" sz="1800" dirty="0">
                <a:ea typeface="Times" pitchFamily="-112" charset="0"/>
                <a:cs typeface="Times" pitchFamily="-112" charset="0"/>
              </a:rPr>
              <a:t>of the matrix,</a:t>
            </a:r>
            <a:r>
              <a:rPr lang="en-US" sz="1800" dirty="0">
                <a:latin typeface="Times" pitchFamily="-112" charset="0"/>
                <a:ea typeface="Times" pitchFamily="-112" charset="0"/>
                <a:cs typeface="Times" pitchFamily="-112" charset="0"/>
              </a:rPr>
              <a:t> </a:t>
            </a:r>
            <a:r>
              <a:rPr lang="en-US" sz="1800" i="1" dirty="0" err="1">
                <a:latin typeface="Times" pitchFamily="-112" charset="0"/>
                <a:ea typeface="Times" pitchFamily="-112" charset="0"/>
                <a:cs typeface="Times" pitchFamily="-112" charset="0"/>
              </a:rPr>
              <a:t>a</a:t>
            </a:r>
            <a:r>
              <a:rPr lang="en-US" sz="1800" baseline="-25000" dirty="0" err="1">
                <a:latin typeface="Times" pitchFamily="-112" charset="0"/>
                <a:ea typeface="Times" pitchFamily="-112" charset="0"/>
                <a:cs typeface="Times" pitchFamily="-112" charset="0"/>
              </a:rPr>
              <a:t>ii</a:t>
            </a:r>
            <a:r>
              <a:rPr lang="en-US" sz="1800" dirty="0">
                <a:latin typeface="Times" pitchFamily="-112" charset="0"/>
                <a:ea typeface="Times" pitchFamily="-112" charset="0"/>
                <a:cs typeface="Times" pitchFamily="-112" charset="0"/>
              </a:rPr>
              <a:t>:</a:t>
            </a:r>
          </a:p>
          <a:p>
            <a:endParaRPr lang="en-US" sz="1800" dirty="0">
              <a:ea typeface="Times" pitchFamily="-112" charset="0"/>
              <a:cs typeface="Times" pitchFamily="-112" charset="0"/>
            </a:endParaRPr>
          </a:p>
          <a:p>
            <a:r>
              <a:rPr lang="en-US" sz="1800" dirty="0"/>
              <a:t/>
            </a:r>
            <a:br>
              <a:rPr lang="en-US" sz="1800" dirty="0"/>
            </a:br>
            <a:r>
              <a:rPr lang="en-US" sz="1800" dirty="0"/>
              <a:t/>
            </a:r>
            <a:br>
              <a:rPr lang="en-US" sz="1800" dirty="0"/>
            </a:br>
            <a:r>
              <a:rPr lang="en-US" sz="1800" dirty="0"/>
              <a:t>, therefore,</a:t>
            </a:r>
            <a:br>
              <a:rPr lang="en-US" sz="1800" dirty="0"/>
            </a:br>
            <a:r>
              <a:rPr lang="en-US" sz="1800" dirty="0"/>
              <a:t/>
            </a:r>
            <a:br>
              <a:rPr lang="en-US" sz="1800" dirty="0"/>
            </a:br>
            <a:r>
              <a:rPr lang="en-US" dirty="0"/>
              <a:t>           </a:t>
            </a:r>
            <a:r>
              <a:rPr lang="en-US" dirty="0" err="1">
                <a:latin typeface="Times New Roman" pitchFamily="-112" charset="0"/>
              </a:rPr>
              <a:t>cos</a:t>
            </a:r>
            <a:r>
              <a:rPr lang="en-US" dirty="0">
                <a:latin typeface="Times New Roman" pitchFamily="-112" charset="0"/>
              </a:rPr>
              <a:t> </a:t>
            </a:r>
            <a:r>
              <a:rPr lang="en-US" i="1" dirty="0" err="1">
                <a:latin typeface="Symbol" pitchFamily="-112" charset="2"/>
                <a:sym typeface="Symbol" pitchFamily="-112" charset="2"/>
              </a:rPr>
              <a:t></a:t>
            </a:r>
            <a:r>
              <a:rPr lang="en-US" dirty="0">
                <a:latin typeface="Times New Roman" pitchFamily="-112" charset="0"/>
              </a:rPr>
              <a:t> = 0.5 (</a:t>
            </a:r>
            <a:r>
              <a:rPr lang="en-US" dirty="0" err="1">
                <a:latin typeface="Times New Roman" pitchFamily="-112" charset="0"/>
              </a:rPr>
              <a:t>trace(</a:t>
            </a:r>
            <a:r>
              <a:rPr lang="en-US" i="1" dirty="0" err="1">
                <a:latin typeface="Times New Roman" pitchFamily="-112" charset="0"/>
              </a:rPr>
              <a:t>a</a:t>
            </a:r>
            <a:r>
              <a:rPr lang="en-US" dirty="0">
                <a:latin typeface="Times New Roman" pitchFamily="-112" charset="0"/>
              </a:rPr>
              <a:t>) – 1).</a:t>
            </a:r>
            <a:br>
              <a:rPr lang="en-US" dirty="0">
                <a:latin typeface="Times New Roman" pitchFamily="-112" charset="0"/>
              </a:rPr>
            </a:br>
            <a:r>
              <a:rPr lang="en-US" sz="1800" dirty="0"/>
              <a:t/>
            </a:r>
            <a:br>
              <a:rPr lang="en-US" sz="1800" dirty="0"/>
            </a:br>
            <a:r>
              <a:rPr lang="en-US" sz="1800" i="1" dirty="0"/>
              <a:t>See the slides on </a:t>
            </a:r>
            <a:r>
              <a:rPr lang="en-US" sz="1800" i="1" dirty="0" err="1"/>
              <a:t>Rotation_matrices</a:t>
            </a:r>
            <a:r>
              <a:rPr lang="en-US" sz="1800" i="1" dirty="0"/>
              <a:t> for what to do when you have small angles, or if you want to use the full range of 0-360° and deal with switching the sign of the rotation axis</a:t>
            </a:r>
            <a:r>
              <a:rPr lang="en-US" sz="1800" i="1" dirty="0" smtClean="0"/>
              <a:t>.  Also, be careful that the argument to arc-cosine is in the range -1 to +1 : round-off in the computer can result in a value outside this range.</a:t>
            </a:r>
            <a:endParaRPr lang="en-US" sz="1800" i="1" dirty="0"/>
          </a:p>
        </p:txBody>
      </p:sp>
      <p:graphicFrame>
        <p:nvGraphicFramePr>
          <p:cNvPr id="162819" name="Object 3"/>
          <p:cNvGraphicFramePr>
            <a:graphicFrameLocks noChangeAspect="1"/>
          </p:cNvGraphicFramePr>
          <p:nvPr/>
        </p:nvGraphicFramePr>
        <p:xfrm>
          <a:off x="1520825" y="3657600"/>
          <a:ext cx="6088063" cy="536575"/>
        </p:xfrm>
        <a:graphic>
          <a:graphicData uri="http://schemas.openxmlformats.org/presentationml/2006/ole">
            <mc:AlternateContent xmlns:mc="http://schemas.openxmlformats.org/markup-compatibility/2006">
              <mc:Choice xmlns:v="urn:schemas-microsoft-com:vml" Requires="v">
                <p:oleObj spid="_x0000_s162826" name="Equation" r:id="rId3" imgW="2298700" imgH="203200" progId="Equation.3">
                  <p:embed/>
                </p:oleObj>
              </mc:Choice>
              <mc:Fallback>
                <p:oleObj name="Equation" r:id="rId3" imgW="2298700" imgH="203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657600"/>
                        <a:ext cx="6088063" cy="536575"/>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2820" name="Rectangle 4"/>
          <p:cNvSpPr>
            <a:spLocks noChangeArrowheads="1"/>
          </p:cNvSpPr>
          <p:nvPr/>
        </p:nvSpPr>
        <p:spPr bwMode="auto">
          <a:xfrm>
            <a:off x="1219200" y="228600"/>
            <a:ext cx="6934200" cy="609600"/>
          </a:xfrm>
          <a:prstGeom prst="rect">
            <a:avLst/>
          </a:prstGeom>
          <a:noFill/>
          <a:ln w="9525">
            <a:noFill/>
            <a:miter lim="800000"/>
            <a:headEnd/>
            <a:tailEnd/>
          </a:ln>
          <a:effectLst/>
        </p:spPr>
        <p:txBody>
          <a:bodyPr anchor="ctr">
            <a:prstTxWarp prst="textNoShape">
              <a:avLst/>
            </a:prstTxWarp>
          </a:bodyPr>
          <a:lstStyle/>
          <a:p>
            <a:pPr algn="ctr"/>
            <a:r>
              <a:rPr lang="en-US" sz="4400" i="1">
                <a:solidFill>
                  <a:srgbClr val="050074"/>
                </a:solidFill>
                <a:effectLst>
                  <a:outerShdw blurRad="38100" dist="38100" dir="2700000" algn="tl">
                    <a:srgbClr val="DDDDDD"/>
                  </a:outerShdw>
                </a:effectLst>
                <a:latin typeface="Times" pitchFamily="-112" charset="0"/>
              </a:rPr>
              <a:t>Axis-Angle from Matrix</a:t>
            </a:r>
            <a:endParaRPr lang="en-US" sz="4000" i="1">
              <a:effectLst>
                <a:outerShdw blurRad="38100" dist="38100" dir="2700000" algn="tl">
                  <a:srgbClr val="DDDDDD"/>
                </a:outerShdw>
              </a:effectLst>
              <a:latin typeface="Times" pitchFamily="-112" charset="0"/>
            </a:endParaRPr>
          </a:p>
        </p:txBody>
      </p:sp>
      <p:graphicFrame>
        <p:nvGraphicFramePr>
          <p:cNvPr id="162822" name="Object 6"/>
          <p:cNvGraphicFramePr>
            <a:graphicFrameLocks noChangeAspect="1"/>
          </p:cNvGraphicFramePr>
          <p:nvPr/>
        </p:nvGraphicFramePr>
        <p:xfrm>
          <a:off x="1671638" y="1801813"/>
          <a:ext cx="5802312" cy="981075"/>
        </p:xfrm>
        <a:graphic>
          <a:graphicData uri="http://schemas.openxmlformats.org/presentationml/2006/ole">
            <mc:AlternateContent xmlns:mc="http://schemas.openxmlformats.org/markup-compatibility/2006">
              <mc:Choice xmlns:v="urn:schemas-microsoft-com:vml" Requires="v">
                <p:oleObj spid="_x0000_s162827" name="Equation" r:id="rId5" imgW="2628900" imgH="444500" progId="Equation.3">
                  <p:embed/>
                </p:oleObj>
              </mc:Choice>
              <mc:Fallback>
                <p:oleObj name="Equation" r:id="rId5" imgW="2628900" imgH="4445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38" y="1801813"/>
                        <a:ext cx="5802312" cy="981075"/>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2823" name="Text Box 7"/>
          <p:cNvSpPr txBox="1">
            <a:spLocks noChangeArrowheads="1"/>
          </p:cNvSpPr>
          <p:nvPr/>
        </p:nvSpPr>
        <p:spPr bwMode="auto">
          <a:xfrm>
            <a:off x="457200" y="1233488"/>
            <a:ext cx="7896225" cy="366712"/>
          </a:xfrm>
          <a:prstGeom prst="rect">
            <a:avLst/>
          </a:prstGeom>
          <a:noFill/>
          <a:ln w="9525">
            <a:noFill/>
            <a:miter lim="800000"/>
            <a:headEnd/>
            <a:tailEnd/>
          </a:ln>
          <a:effectLst/>
        </p:spPr>
        <p:txBody>
          <a:bodyPr>
            <a:prstTxWarp prst="textNoShape">
              <a:avLst/>
            </a:prstTxWarp>
            <a:spAutoFit/>
          </a:bodyPr>
          <a:lstStyle/>
          <a:p>
            <a:r>
              <a:rPr lang="en-US" sz="1800">
                <a:ea typeface="Times" pitchFamily="-112" charset="0"/>
                <a:cs typeface="Times" pitchFamily="-112" charset="0"/>
              </a:rPr>
              <a:t>The rotation axis, </a:t>
            </a:r>
            <a:r>
              <a:rPr lang="en-US" sz="1800" b="1">
                <a:ea typeface="Times" pitchFamily="-112" charset="0"/>
                <a:cs typeface="Times" pitchFamily="-112" charset="0"/>
              </a:rPr>
              <a:t>r</a:t>
            </a:r>
            <a:r>
              <a:rPr lang="en-US" sz="1800">
                <a:ea typeface="Times" pitchFamily="-112" charset="0"/>
                <a:cs typeface="Times" pitchFamily="-112" charset="0"/>
              </a:rPr>
              <a:t>, is obtained from the skew-symmetric part of the matrix:</a:t>
            </a:r>
            <a:endParaRPr lang="en-US" sz="1800">
              <a:latin typeface="Times"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03E19D2D-8B57-5745-AF76-2F4AAF35A806}" type="slidenum">
              <a:rPr lang="en-US"/>
              <a:pPr/>
              <a:t>23</a:t>
            </a:fld>
            <a:endParaRPr lang="en-US"/>
          </a:p>
        </p:txBody>
      </p:sp>
      <p:sp>
        <p:nvSpPr>
          <p:cNvPr id="158722" name="Rectangle 2"/>
          <p:cNvSpPr>
            <a:spLocks noGrp="1" noChangeArrowheads="1"/>
          </p:cNvSpPr>
          <p:nvPr>
            <p:ph type="title"/>
          </p:nvPr>
        </p:nvSpPr>
        <p:spPr/>
        <p:txBody>
          <a:bodyPr/>
          <a:lstStyle/>
          <a:p>
            <a:r>
              <a:rPr lang="en-US"/>
              <a:t>Rodrigues vector definition</a:t>
            </a:r>
          </a:p>
        </p:txBody>
      </p:sp>
      <p:sp>
        <p:nvSpPr>
          <p:cNvPr id="158723" name="Rectangle 3"/>
          <p:cNvSpPr>
            <a:spLocks noGrp="1" noChangeArrowheads="1"/>
          </p:cNvSpPr>
          <p:nvPr>
            <p:ph type="body" idx="1"/>
          </p:nvPr>
        </p:nvSpPr>
        <p:spPr>
          <a:xfrm>
            <a:off x="685800" y="1447800"/>
            <a:ext cx="7772400" cy="3276600"/>
          </a:xfrm>
        </p:spPr>
        <p:txBody>
          <a:bodyPr/>
          <a:lstStyle/>
          <a:p>
            <a:r>
              <a:rPr lang="en-US" sz="2800"/>
              <a:t>We write the axis-angle representation as: </a:t>
            </a:r>
            <a:br>
              <a:rPr lang="en-US" sz="2800"/>
            </a:br>
            <a:r>
              <a:rPr lang="en-US" sz="2800"/>
              <a:t>where the rotation axis = </a:t>
            </a:r>
            <a:r>
              <a:rPr lang="en-US" sz="2800" b="1" i="1"/>
              <a:t>OQ</a:t>
            </a:r>
            <a:r>
              <a:rPr lang="en-US" sz="2800" i="1"/>
              <a:t>/|OQ|</a:t>
            </a:r>
            <a:endParaRPr lang="en-US" sz="2800">
              <a:ea typeface="Times" pitchFamily="-112" charset="0"/>
              <a:cs typeface="Times" pitchFamily="-112" charset="0"/>
            </a:endParaRPr>
          </a:p>
          <a:p>
            <a:r>
              <a:rPr lang="en-US" sz="2800">
                <a:ea typeface="Times" pitchFamily="-112" charset="0"/>
                <a:cs typeface="Times" pitchFamily="-112" charset="0"/>
              </a:rPr>
              <a:t>The Rodrigues vector is defined as:</a:t>
            </a:r>
          </a:p>
        </p:txBody>
      </p:sp>
      <p:pic>
        <p:nvPicPr>
          <p:cNvPr id="158724" name="Picture 4"/>
          <p:cNvPicPr>
            <a:picLocks noChangeAspect="1" noChangeArrowheads="1"/>
          </p:cNvPicPr>
          <p:nvPr/>
        </p:nvPicPr>
        <p:blipFill>
          <a:blip r:embed="rId3"/>
          <a:srcRect/>
          <a:stretch>
            <a:fillRect/>
          </a:stretch>
        </p:blipFill>
        <p:spPr bwMode="auto">
          <a:xfrm>
            <a:off x="228600" y="3097213"/>
            <a:ext cx="4572000" cy="3684587"/>
          </a:xfrm>
          <a:prstGeom prst="rect">
            <a:avLst/>
          </a:prstGeom>
          <a:noFill/>
          <a:ln w="9525">
            <a:noFill/>
            <a:miter lim="800000"/>
            <a:headEnd/>
            <a:tailEnd/>
          </a:ln>
        </p:spPr>
      </p:pic>
      <p:graphicFrame>
        <p:nvGraphicFramePr>
          <p:cNvPr id="158725" name="Object 5"/>
          <p:cNvGraphicFramePr>
            <a:graphicFrameLocks noChangeAspect="1"/>
          </p:cNvGraphicFramePr>
          <p:nvPr/>
        </p:nvGraphicFramePr>
        <p:xfrm>
          <a:off x="2362200" y="3429000"/>
          <a:ext cx="349250" cy="609600"/>
        </p:xfrm>
        <a:graphic>
          <a:graphicData uri="http://schemas.openxmlformats.org/presentationml/2006/ole">
            <mc:AlternateContent xmlns:mc="http://schemas.openxmlformats.org/markup-compatibility/2006">
              <mc:Choice xmlns:v="urn:schemas-microsoft-com:vml" Requires="v">
                <p:oleObj spid="_x0000_s158734" name="Document" r:id="rId4" imgW="101600" imgH="177800" progId="Word.Document.8">
                  <p:embed/>
                </p:oleObj>
              </mc:Choice>
              <mc:Fallback>
                <p:oleObj name="Document" r:id="rId4" imgW="101600" imgH="177800" progId="Word.Documen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429000"/>
                        <a:ext cx="3492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8726" name="Freeform 6"/>
          <p:cNvSpPr>
            <a:spLocks/>
          </p:cNvSpPr>
          <p:nvPr/>
        </p:nvSpPr>
        <p:spPr bwMode="auto">
          <a:xfrm>
            <a:off x="3276600" y="3505200"/>
            <a:ext cx="2667000" cy="762000"/>
          </a:xfrm>
          <a:custGeom>
            <a:avLst/>
            <a:gdLst/>
            <a:ahLst/>
            <a:cxnLst>
              <a:cxn ang="0">
                <a:pos x="1344" y="0"/>
              </a:cxn>
              <a:cxn ang="0">
                <a:pos x="0" y="672"/>
              </a:cxn>
            </a:cxnLst>
            <a:rect l="0" t="0" r="r" b="b"/>
            <a:pathLst>
              <a:path w="1344" h="672">
                <a:moveTo>
                  <a:pt x="1344" y="0"/>
                </a:moveTo>
                <a:cubicBezTo>
                  <a:pt x="1344" y="0"/>
                  <a:pt x="672" y="336"/>
                  <a:pt x="0" y="672"/>
                </a:cubicBezTo>
              </a:path>
            </a:pathLst>
          </a:custGeom>
          <a:noFill/>
          <a:ln w="9525">
            <a:solidFill>
              <a:srgbClr val="FF0000"/>
            </a:solidFill>
            <a:round/>
            <a:headEnd type="none" w="med" len="med"/>
            <a:tailEnd type="triangle" w="med" len="med"/>
          </a:ln>
          <a:effectLst/>
        </p:spPr>
        <p:txBody>
          <a:bodyPr wrap="none" anchor="ctr">
            <a:prstTxWarp prst="textNoShape">
              <a:avLst/>
            </a:prstTxWarp>
          </a:bodyPr>
          <a:lstStyle/>
          <a:p>
            <a:endParaRPr lang="en-US"/>
          </a:p>
        </p:txBody>
      </p:sp>
      <p:sp>
        <p:nvSpPr>
          <p:cNvPr id="158727" name="Freeform 7"/>
          <p:cNvSpPr>
            <a:spLocks/>
          </p:cNvSpPr>
          <p:nvPr/>
        </p:nvSpPr>
        <p:spPr bwMode="auto">
          <a:xfrm>
            <a:off x="2514600" y="3429000"/>
            <a:ext cx="2514600" cy="1255713"/>
          </a:xfrm>
          <a:custGeom>
            <a:avLst/>
            <a:gdLst/>
            <a:ahLst/>
            <a:cxnLst>
              <a:cxn ang="0">
                <a:pos x="0" y="336"/>
              </a:cxn>
              <a:cxn ang="0">
                <a:pos x="336" y="624"/>
              </a:cxn>
              <a:cxn ang="0">
                <a:pos x="1152" y="720"/>
              </a:cxn>
              <a:cxn ang="0">
                <a:pos x="1776" y="480"/>
              </a:cxn>
              <a:cxn ang="0">
                <a:pos x="1920" y="0"/>
              </a:cxn>
            </a:cxnLst>
            <a:rect l="0" t="0" r="r" b="b"/>
            <a:pathLst>
              <a:path w="1920" h="743">
                <a:moveTo>
                  <a:pt x="0" y="336"/>
                </a:moveTo>
                <a:cubicBezTo>
                  <a:pt x="72" y="448"/>
                  <a:pt x="144" y="560"/>
                  <a:pt x="336" y="624"/>
                </a:cubicBezTo>
                <a:cubicBezTo>
                  <a:pt x="527" y="687"/>
                  <a:pt x="912" y="743"/>
                  <a:pt x="1152" y="720"/>
                </a:cubicBezTo>
                <a:cubicBezTo>
                  <a:pt x="1391" y="696"/>
                  <a:pt x="1648" y="599"/>
                  <a:pt x="1776" y="480"/>
                </a:cubicBezTo>
                <a:cubicBezTo>
                  <a:pt x="1903" y="360"/>
                  <a:pt x="1911" y="180"/>
                  <a:pt x="1920" y="0"/>
                </a:cubicBezTo>
              </a:path>
            </a:pathLst>
          </a:custGeom>
          <a:noFill/>
          <a:ln w="9525">
            <a:solidFill>
              <a:schemeClr val="accent2"/>
            </a:solidFill>
            <a:round/>
            <a:headEnd type="triangle" w="med" len="med"/>
            <a:tailEnd type="triangle" w="med" len="med"/>
          </a:ln>
          <a:effectLst/>
        </p:spPr>
        <p:txBody>
          <a:bodyPr wrap="none" anchor="ctr">
            <a:prstTxWarp prst="textNoShape">
              <a:avLst/>
            </a:prstTxWarp>
          </a:bodyPr>
          <a:lstStyle/>
          <a:p>
            <a:endParaRPr lang="en-US"/>
          </a:p>
        </p:txBody>
      </p:sp>
      <p:graphicFrame>
        <p:nvGraphicFramePr>
          <p:cNvPr id="158728" name="Object 8"/>
          <p:cNvGraphicFramePr>
            <a:graphicFrameLocks noChangeAspect="1"/>
          </p:cNvGraphicFramePr>
          <p:nvPr/>
        </p:nvGraphicFramePr>
        <p:xfrm>
          <a:off x="7759700" y="1524000"/>
          <a:ext cx="725488" cy="430213"/>
        </p:xfrm>
        <a:graphic>
          <a:graphicData uri="http://schemas.openxmlformats.org/presentationml/2006/ole">
            <mc:AlternateContent xmlns:mc="http://schemas.openxmlformats.org/markup-compatibility/2006">
              <mc:Choice xmlns:v="urn:schemas-microsoft-com:vml" Requires="v">
                <p:oleObj spid="_x0000_s158735" name="Equation" r:id="rId6" imgW="342900" imgH="203200" progId="Equation.3">
                  <p:embed/>
                </p:oleObj>
              </mc:Choice>
              <mc:Fallback>
                <p:oleObj name="Equation" r:id="rId6" imgW="342900" imgH="2032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9700" y="1524000"/>
                        <a:ext cx="7254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8729" name="Object 9"/>
          <p:cNvGraphicFramePr>
            <a:graphicFrameLocks noChangeAspect="1"/>
          </p:cNvGraphicFramePr>
          <p:nvPr/>
        </p:nvGraphicFramePr>
        <p:xfrm>
          <a:off x="4173538" y="2895600"/>
          <a:ext cx="2532062" cy="579438"/>
        </p:xfrm>
        <a:graphic>
          <a:graphicData uri="http://schemas.openxmlformats.org/presentationml/2006/ole">
            <mc:AlternateContent xmlns:mc="http://schemas.openxmlformats.org/markup-compatibility/2006">
              <mc:Choice xmlns:v="urn:schemas-microsoft-com:vml" Requires="v">
                <p:oleObj spid="_x0000_s158736" name="Equation" r:id="rId8" imgW="889000" imgH="203200" progId="Equation.3">
                  <p:embed/>
                </p:oleObj>
              </mc:Choice>
              <mc:Fallback>
                <p:oleObj name="Equation" r:id="rId8" imgW="889000" imgH="20320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538" y="2895600"/>
                        <a:ext cx="2532062" cy="579438"/>
                      </a:xfrm>
                      <a:prstGeom prst="rect">
                        <a:avLst/>
                      </a:prstGeom>
                      <a:solidFill>
                        <a:srgbClr val="FFE3F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8730" name="Text Box 10"/>
          <p:cNvSpPr txBox="1">
            <a:spLocks noChangeArrowheads="1"/>
          </p:cNvSpPr>
          <p:nvPr/>
        </p:nvSpPr>
        <p:spPr bwMode="auto">
          <a:xfrm>
            <a:off x="5927725" y="3657600"/>
            <a:ext cx="2835275" cy="2282825"/>
          </a:xfrm>
          <a:prstGeom prst="rect">
            <a:avLst/>
          </a:prstGeom>
          <a:noFill/>
          <a:ln w="9525">
            <a:noFill/>
            <a:miter lim="800000"/>
            <a:headEnd/>
            <a:tailEnd/>
          </a:ln>
          <a:effectLst/>
        </p:spPr>
        <p:txBody>
          <a:bodyPr>
            <a:prstTxWarp prst="textNoShape">
              <a:avLst/>
            </a:prstTxWarp>
            <a:spAutoFit/>
          </a:bodyPr>
          <a:lstStyle/>
          <a:p>
            <a:r>
              <a:rPr lang="en-US"/>
              <a:t>The rotation angle is </a:t>
            </a:r>
            <a:r>
              <a:rPr lang="en-US" i="1">
                <a:latin typeface="Symbol" pitchFamily="-112" charset="2"/>
                <a:sym typeface="Symbol" pitchFamily="-112" charset="2"/>
              </a:rPr>
              <a:t></a:t>
            </a:r>
            <a:r>
              <a:rPr lang="en-US"/>
              <a:t>, and the magnitude of the vector is scaled by the </a:t>
            </a:r>
            <a:r>
              <a:rPr lang="en-US" i="1"/>
              <a:t>tangent</a:t>
            </a:r>
            <a:r>
              <a:rPr lang="en-US"/>
              <a:t> of the </a:t>
            </a:r>
            <a:r>
              <a:rPr lang="en-US" i="1"/>
              <a:t>semi-</a:t>
            </a:r>
            <a:r>
              <a:rPr lang="en-US"/>
              <a:t>angle.</a:t>
            </a:r>
          </a:p>
        </p:txBody>
      </p:sp>
      <p:sp>
        <p:nvSpPr>
          <p:cNvPr id="158731" name="Text Box 11"/>
          <p:cNvSpPr txBox="1">
            <a:spLocks noChangeArrowheads="1"/>
          </p:cNvSpPr>
          <p:nvPr/>
        </p:nvSpPr>
        <p:spPr bwMode="auto">
          <a:xfrm>
            <a:off x="2057400" y="6080125"/>
            <a:ext cx="7010400" cy="701675"/>
          </a:xfrm>
          <a:prstGeom prst="rect">
            <a:avLst/>
          </a:prstGeom>
          <a:solidFill>
            <a:srgbClr val="FF0000"/>
          </a:solidFill>
          <a:ln w="9525">
            <a:noFill/>
            <a:miter lim="800000"/>
            <a:headEnd/>
            <a:tailEnd/>
          </a:ln>
          <a:effectLst/>
        </p:spPr>
        <p:txBody>
          <a:bodyPr>
            <a:prstTxWarp prst="textNoShape">
              <a:avLst/>
            </a:prstTxWarp>
            <a:spAutoFit/>
          </a:bodyPr>
          <a:lstStyle/>
          <a:p>
            <a:r>
              <a:rPr lang="en-US" sz="2000">
                <a:solidFill>
                  <a:schemeClr val="bg1"/>
                </a:solidFill>
                <a:effectLst>
                  <a:outerShdw blurRad="38100" dist="38100" dir="2700000" algn="tl">
                    <a:srgbClr val="000000"/>
                  </a:outerShdw>
                </a:effectLst>
              </a:rPr>
              <a:t>BEWARE: Rodrigues vectors do NOT obey the parallelogram rule (because rotations are NOT commutative!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927ED9B-1A8D-4342-8885-EE8BD04FEE90}" type="slidenum">
              <a:rPr lang="en-US"/>
              <a:pPr/>
              <a:t>24</a:t>
            </a:fld>
            <a:endParaRPr lang="en-US"/>
          </a:p>
        </p:txBody>
      </p:sp>
      <p:sp>
        <p:nvSpPr>
          <p:cNvPr id="159746" name="Rectangle 2"/>
          <p:cNvSpPr>
            <a:spLocks noGrp="1" noChangeArrowheads="1"/>
          </p:cNvSpPr>
          <p:nvPr>
            <p:ph type="title"/>
          </p:nvPr>
        </p:nvSpPr>
        <p:spPr/>
        <p:txBody>
          <a:bodyPr/>
          <a:lstStyle/>
          <a:p>
            <a:r>
              <a:rPr lang="en-US"/>
              <a:t>Conversions: matrix</a:t>
            </a:r>
            <a:r>
              <a:rPr lang="en-US">
                <a:sym typeface="Symbol" pitchFamily="-112" charset="2"/>
              </a:rPr>
              <a:t></a:t>
            </a:r>
            <a:r>
              <a:rPr lang="en-US"/>
              <a:t>RF vector</a:t>
            </a:r>
          </a:p>
        </p:txBody>
      </p:sp>
      <p:sp>
        <p:nvSpPr>
          <p:cNvPr id="159747" name="Rectangle 3"/>
          <p:cNvSpPr>
            <a:spLocks noGrp="1" noChangeArrowheads="1"/>
          </p:cNvSpPr>
          <p:nvPr>
            <p:ph type="body" idx="1"/>
          </p:nvPr>
        </p:nvSpPr>
        <p:spPr>
          <a:xfrm>
            <a:off x="685800" y="1600200"/>
            <a:ext cx="7772400" cy="685800"/>
          </a:xfrm>
        </p:spPr>
        <p:txBody>
          <a:bodyPr/>
          <a:lstStyle/>
          <a:p>
            <a:pPr algn="ctr"/>
            <a:r>
              <a:rPr lang="en-US"/>
              <a:t>Simple formula, due to Morawiec:</a:t>
            </a:r>
          </a:p>
        </p:txBody>
      </p:sp>
      <p:graphicFrame>
        <p:nvGraphicFramePr>
          <p:cNvPr id="159748" name="Object 4"/>
          <p:cNvGraphicFramePr>
            <a:graphicFrameLocks noChangeAspect="1"/>
          </p:cNvGraphicFramePr>
          <p:nvPr/>
        </p:nvGraphicFramePr>
        <p:xfrm>
          <a:off x="1985963" y="2590800"/>
          <a:ext cx="5176837" cy="1995488"/>
        </p:xfrm>
        <a:graphic>
          <a:graphicData uri="http://schemas.openxmlformats.org/presentationml/2006/ole">
            <mc:AlternateContent xmlns:mc="http://schemas.openxmlformats.org/markup-compatibility/2006">
              <mc:Choice xmlns:v="urn:schemas-microsoft-com:vml" Requires="v">
                <p:oleObj spid="_x0000_s159751" name="Equation" r:id="rId3" imgW="1778000" imgH="685800" progId="Equation.3">
                  <p:embed/>
                </p:oleObj>
              </mc:Choice>
              <mc:Fallback>
                <p:oleObj name="Equation" r:id="rId3" imgW="1778000" imgH="685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963" y="2590800"/>
                        <a:ext cx="5176837"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9749" name="Text Box 5"/>
          <p:cNvSpPr txBox="1">
            <a:spLocks noChangeArrowheads="1"/>
          </p:cNvSpPr>
          <p:nvPr/>
        </p:nvSpPr>
        <p:spPr bwMode="auto">
          <a:xfrm>
            <a:off x="3128963" y="5257800"/>
            <a:ext cx="2985313" cy="830997"/>
          </a:xfrm>
          <a:prstGeom prst="rect">
            <a:avLst/>
          </a:prstGeom>
          <a:noFill/>
          <a:ln w="9525">
            <a:noFill/>
            <a:miter lim="800000"/>
            <a:headEnd/>
            <a:tailEnd/>
          </a:ln>
          <a:effectLst/>
        </p:spPr>
        <p:txBody>
          <a:bodyPr wrap="none">
            <a:prstTxWarp prst="textNoShape">
              <a:avLst/>
            </a:prstTxWarp>
            <a:spAutoFit/>
          </a:bodyPr>
          <a:lstStyle/>
          <a:p>
            <a:r>
              <a:rPr lang="en-US" dirty="0" smtClean="0">
                <a:latin typeface="Times New Roman" pitchFamily="-112" charset="0"/>
              </a:rPr>
              <a:t>Trace of a matrix:</a:t>
            </a:r>
          </a:p>
          <a:p>
            <a:r>
              <a:rPr lang="en-US" i="1" dirty="0" err="1" smtClean="0">
                <a:latin typeface="Times New Roman" pitchFamily="-112" charset="0"/>
              </a:rPr>
              <a:t>tr</a:t>
            </a:r>
            <a:r>
              <a:rPr lang="en-US" i="1" dirty="0" err="1">
                <a:latin typeface="Times New Roman" pitchFamily="-112" charset="0"/>
              </a:rPr>
              <a:t>(a</a:t>
            </a:r>
            <a:r>
              <a:rPr lang="en-US" i="1" dirty="0">
                <a:latin typeface="Times New Roman" pitchFamily="-112" charset="0"/>
              </a:rPr>
              <a:t>) = a</a:t>
            </a:r>
            <a:r>
              <a:rPr lang="en-US" i="1" baseline="-25000" dirty="0">
                <a:latin typeface="Times New Roman" pitchFamily="-112" charset="0"/>
              </a:rPr>
              <a:t>11</a:t>
            </a:r>
            <a:r>
              <a:rPr lang="en-US" i="1" dirty="0">
                <a:latin typeface="Times New Roman" pitchFamily="-112" charset="0"/>
              </a:rPr>
              <a:t> + a</a:t>
            </a:r>
            <a:r>
              <a:rPr lang="en-US" i="1" baseline="-25000" dirty="0">
                <a:latin typeface="Times New Roman" pitchFamily="-112" charset="0"/>
              </a:rPr>
              <a:t>22</a:t>
            </a:r>
            <a:r>
              <a:rPr lang="en-US" i="1" dirty="0">
                <a:latin typeface="Times New Roman" pitchFamily="-112" charset="0"/>
              </a:rPr>
              <a:t> + a</a:t>
            </a:r>
            <a:r>
              <a:rPr lang="en-US" i="1" baseline="-25000" dirty="0">
                <a:latin typeface="Times New Roman" pitchFamily="-112" charset="0"/>
              </a:rPr>
              <a:t>33</a:t>
            </a:r>
            <a:endParaRPr lang="en-US" i="1" dirty="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096E3E7-B7BD-FB48-80C5-B2123C377860}" type="slidenum">
              <a:rPr lang="en-US"/>
              <a:pPr/>
              <a:t>25</a:t>
            </a:fld>
            <a:endParaRPr lang="en-US"/>
          </a:p>
        </p:txBody>
      </p:sp>
      <p:sp>
        <p:nvSpPr>
          <p:cNvPr id="160770" name="Rectangle 2"/>
          <p:cNvSpPr>
            <a:spLocks noGrp="1" noChangeArrowheads="1"/>
          </p:cNvSpPr>
          <p:nvPr>
            <p:ph type="title"/>
          </p:nvPr>
        </p:nvSpPr>
        <p:spPr/>
        <p:txBody>
          <a:bodyPr/>
          <a:lstStyle/>
          <a:p>
            <a:r>
              <a:rPr lang="en-US" dirty="0" smtClean="0"/>
              <a:t>Unit Quaternion</a:t>
            </a:r>
            <a:r>
              <a:rPr lang="en-US" dirty="0"/>
              <a:t>: definition</a:t>
            </a:r>
          </a:p>
        </p:txBody>
      </p:sp>
      <p:sp>
        <p:nvSpPr>
          <p:cNvPr id="160771" name="Rectangle 3"/>
          <p:cNvSpPr>
            <a:spLocks noGrp="1" noChangeArrowheads="1"/>
          </p:cNvSpPr>
          <p:nvPr>
            <p:ph type="body" idx="1"/>
          </p:nvPr>
        </p:nvSpPr>
        <p:spPr/>
        <p:txBody>
          <a:bodyPr/>
          <a:lstStyle/>
          <a:p>
            <a:r>
              <a:rPr lang="en-US" sz="2800" b="1" dirty="0" err="1">
                <a:latin typeface="Times" pitchFamily="-112" charset="0"/>
                <a:ea typeface="Times" pitchFamily="-112" charset="0"/>
                <a:cs typeface="Times" pitchFamily="-112" charset="0"/>
              </a:rPr>
              <a:t>q</a:t>
            </a:r>
            <a:r>
              <a:rPr lang="en-US" sz="2800" dirty="0">
                <a:latin typeface="Times" pitchFamily="-112" charset="0"/>
                <a:ea typeface="Times" pitchFamily="-112" charset="0"/>
                <a:cs typeface="Times" pitchFamily="-112" charset="0"/>
              </a:rPr>
              <a:t> = </a:t>
            </a:r>
            <a:r>
              <a:rPr lang="en-US" sz="2800" i="1" dirty="0">
                <a:latin typeface="Times" pitchFamily="-112" charset="0"/>
                <a:ea typeface="Times" pitchFamily="-112" charset="0"/>
                <a:cs typeface="Times" pitchFamily="-112" charset="0"/>
              </a:rPr>
              <a:t>q</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1</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2</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3</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4</a:t>
            </a:r>
            <a:r>
              <a:rPr lang="en-US" sz="2800" dirty="0">
                <a:latin typeface="Times" pitchFamily="-112" charset="0"/>
                <a:ea typeface="Times" pitchFamily="-112" charset="0"/>
                <a:cs typeface="Times" pitchFamily="-112" charset="0"/>
              </a:rPr>
              <a:t>) = </a:t>
            </a:r>
            <a:br>
              <a:rPr lang="en-US" sz="2800" dirty="0">
                <a:latin typeface="Times" pitchFamily="-112" charset="0"/>
                <a:ea typeface="Times" pitchFamily="-112" charset="0"/>
                <a:cs typeface="Times" pitchFamily="-112" charset="0"/>
              </a:rPr>
            </a:br>
            <a:r>
              <a:rPr lang="en-US" sz="2800" dirty="0">
                <a:latin typeface="Times" pitchFamily="-112" charset="0"/>
                <a:ea typeface="Times" pitchFamily="-112" charset="0"/>
                <a:cs typeface="Times" pitchFamily="-112" charset="0"/>
              </a:rPr>
              <a:t/>
            </a:r>
            <a:br>
              <a:rPr lang="en-US" sz="2800" dirty="0">
                <a:latin typeface="Times" pitchFamily="-112" charset="0"/>
                <a:ea typeface="Times" pitchFamily="-112" charset="0"/>
                <a:cs typeface="Times" pitchFamily="-112" charset="0"/>
              </a:rPr>
            </a:br>
            <a:r>
              <a:rPr lang="en-US" sz="2800" i="1" dirty="0" err="1">
                <a:latin typeface="Times" pitchFamily="-112" charset="0"/>
                <a:ea typeface="Times" pitchFamily="-112" charset="0"/>
                <a:cs typeface="Times" pitchFamily="-112" charset="0"/>
              </a:rPr>
              <a:t>q</a:t>
            </a:r>
            <a:r>
              <a:rPr lang="en-US" sz="2800" dirty="0" err="1">
                <a:latin typeface="Times" pitchFamily="-112" charset="0"/>
                <a:ea typeface="Times" pitchFamily="-112" charset="0"/>
                <a:cs typeface="Times" pitchFamily="-112" charset="0"/>
              </a:rPr>
              <a:t>(</a:t>
            </a:r>
            <a:r>
              <a:rPr lang="en-US" sz="2800" i="1" dirty="0" err="1">
                <a:latin typeface="Times" pitchFamily="-112" charset="0"/>
                <a:ea typeface="Times" pitchFamily="-112" charset="0"/>
                <a:cs typeface="Times" pitchFamily="-112" charset="0"/>
              </a:rPr>
              <a:t>u</a:t>
            </a:r>
            <a:r>
              <a:rPr lang="en-US" sz="2800" dirty="0">
                <a:ea typeface="Times" pitchFamily="-112" charset="0"/>
                <a:cs typeface="Times" pitchFamily="-112" charset="0"/>
              </a:rPr>
              <a:t> </a:t>
            </a:r>
            <a:r>
              <a:rPr lang="en-US" sz="2800" dirty="0">
                <a:latin typeface="Times" pitchFamily="-112" charset="0"/>
                <a:ea typeface="Times" pitchFamily="-112" charset="0"/>
                <a:cs typeface="Times" pitchFamily="-112" charset="0"/>
              </a:rPr>
              <a:t>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 </a:t>
            </a:r>
            <a:r>
              <a:rPr lang="en-US" sz="2800" i="1" dirty="0" err="1">
                <a:latin typeface="Times" pitchFamily="-112" charset="0"/>
                <a:ea typeface="Times" pitchFamily="-112" charset="0"/>
                <a:cs typeface="Times" pitchFamily="-112" charset="0"/>
              </a:rPr>
              <a:t>v</a:t>
            </a:r>
            <a:r>
              <a:rPr lang="en-US" sz="2800" dirty="0">
                <a:latin typeface="Times" pitchFamily="-112" charset="0"/>
                <a:ea typeface="Times" pitchFamily="-112" charset="0"/>
                <a:cs typeface="Times" pitchFamily="-112" charset="0"/>
              </a:rPr>
              <a:t> 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 </a:t>
            </a:r>
            <a:r>
              <a:rPr lang="en-US" sz="2800" i="1" dirty="0" err="1">
                <a:latin typeface="Times" pitchFamily="-112" charset="0"/>
                <a:ea typeface="Times" pitchFamily="-112" charset="0"/>
                <a:cs typeface="Times" pitchFamily="-112" charset="0"/>
              </a:rPr>
              <a:t>w</a:t>
            </a:r>
            <a:r>
              <a:rPr lang="en-US" sz="2800" dirty="0">
                <a:latin typeface="Times" pitchFamily="-112" charset="0"/>
                <a:ea typeface="Times" pitchFamily="-112" charset="0"/>
                <a:cs typeface="Times" pitchFamily="-112" charset="0"/>
              </a:rPr>
              <a:t> 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 cos</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a:t>
            </a:r>
            <a:endParaRPr lang="en-US" sz="2800" dirty="0" smtClean="0">
              <a:ea typeface="Times" pitchFamily="-112" charset="0"/>
              <a:cs typeface="Times" pitchFamily="-112" charset="0"/>
            </a:endParaRPr>
          </a:p>
          <a:p>
            <a:r>
              <a:rPr lang="en-US" sz="2800" i="1" dirty="0" smtClean="0">
                <a:latin typeface="+mj-lt"/>
                <a:ea typeface="Times" pitchFamily="-112" charset="0"/>
                <a:cs typeface="Times" pitchFamily="-112" charset="0"/>
              </a:rPr>
              <a:t>[</a:t>
            </a:r>
            <a:r>
              <a:rPr lang="en-US" sz="2800" i="1" dirty="0" err="1" smtClean="0">
                <a:latin typeface="+mj-lt"/>
                <a:ea typeface="Times" pitchFamily="-112" charset="0"/>
                <a:cs typeface="Times" pitchFamily="-112" charset="0"/>
              </a:rPr>
              <a:t>u,v,w</a:t>
            </a:r>
            <a:r>
              <a:rPr lang="en-US" sz="2800" i="1" dirty="0" smtClean="0">
                <a:latin typeface="+mj-lt"/>
                <a:ea typeface="Times" pitchFamily="-112" charset="0"/>
                <a:cs typeface="Times" pitchFamily="-112" charset="0"/>
              </a:rPr>
              <a:t>] </a:t>
            </a:r>
            <a:r>
              <a:rPr lang="en-US" sz="2800" dirty="0" smtClean="0">
                <a:ea typeface="Times" pitchFamily="-112" charset="0"/>
                <a:cs typeface="Times" pitchFamily="-112" charset="0"/>
              </a:rPr>
              <a:t>is the unit vector parallel to the rotation axis.</a:t>
            </a:r>
          </a:p>
          <a:p>
            <a:r>
              <a:rPr lang="en-US" sz="2800" dirty="0" smtClean="0">
                <a:ea typeface="Times" pitchFamily="-112" charset="0"/>
                <a:cs typeface="Times" pitchFamily="-112" charset="0"/>
              </a:rPr>
              <a:t>Alternative </a:t>
            </a:r>
            <a:r>
              <a:rPr lang="en-US" sz="2800" dirty="0">
                <a:ea typeface="Times" pitchFamily="-112" charset="0"/>
                <a:cs typeface="Times" pitchFamily="-112" charset="0"/>
              </a:rPr>
              <a:t>notation (e.g. in </a:t>
            </a:r>
            <a:r>
              <a:rPr lang="en-US" sz="2800" dirty="0" err="1">
                <a:ea typeface="Times" pitchFamily="-112" charset="0"/>
                <a:cs typeface="Times" pitchFamily="-112" charset="0"/>
              </a:rPr>
              <a:t>Morawiec’s</a:t>
            </a:r>
            <a:r>
              <a:rPr lang="en-US" sz="2800" dirty="0">
                <a:ea typeface="Times" pitchFamily="-112" charset="0"/>
                <a:cs typeface="Times" pitchFamily="-112" charset="0"/>
              </a:rPr>
              <a:t> book) puts cosine term in 1st position, </a:t>
            </a:r>
            <a:r>
              <a:rPr lang="en-US" sz="2800" i="1" dirty="0">
                <a:latin typeface="Times" pitchFamily="-112" charset="0"/>
                <a:ea typeface="Times" pitchFamily="-112" charset="0"/>
                <a:cs typeface="Times" pitchFamily="-112" charset="0"/>
              </a:rPr>
              <a:t>q</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0</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1</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2</a:t>
            </a:r>
            <a:r>
              <a:rPr lang="en-US" sz="2800" dirty="0">
                <a:latin typeface="Times" pitchFamily="-112" charset="0"/>
                <a:ea typeface="Times" pitchFamily="-112" charset="0"/>
                <a:cs typeface="Times" pitchFamily="-112" charset="0"/>
              </a:rPr>
              <a:t>,</a:t>
            </a:r>
            <a:r>
              <a:rPr lang="en-US" sz="2800" i="1" dirty="0">
                <a:latin typeface="Times" pitchFamily="-112" charset="0"/>
                <a:ea typeface="Times" pitchFamily="-112" charset="0"/>
                <a:cs typeface="Times" pitchFamily="-112" charset="0"/>
              </a:rPr>
              <a:t>q</a:t>
            </a:r>
            <a:r>
              <a:rPr lang="en-US" sz="2800" baseline="-25000" dirty="0">
                <a:latin typeface="Times" pitchFamily="-112" charset="0"/>
                <a:ea typeface="Times" pitchFamily="-112" charset="0"/>
                <a:cs typeface="Times" pitchFamily="-112" charset="0"/>
              </a:rPr>
              <a:t>3</a:t>
            </a:r>
            <a:r>
              <a:rPr lang="en-US" sz="2800" dirty="0">
                <a:latin typeface="Times" pitchFamily="-112" charset="0"/>
                <a:ea typeface="Times" pitchFamily="-112" charset="0"/>
                <a:cs typeface="Times" pitchFamily="-112" charset="0"/>
              </a:rPr>
              <a:t>)</a:t>
            </a:r>
            <a:r>
              <a:rPr lang="en-US" sz="2800" dirty="0">
                <a:ea typeface="Times" pitchFamily="-112" charset="0"/>
                <a:cs typeface="Times" pitchFamily="-112" charset="0"/>
              </a:rPr>
              <a:t> :</a:t>
            </a:r>
            <a:br>
              <a:rPr lang="en-US" sz="2800" dirty="0">
                <a:ea typeface="Times" pitchFamily="-112" charset="0"/>
                <a:cs typeface="Times" pitchFamily="-112" charset="0"/>
              </a:rPr>
            </a:br>
            <a:r>
              <a:rPr lang="en-US" sz="2800" dirty="0">
                <a:ea typeface="Times" pitchFamily="-112" charset="0"/>
                <a:cs typeface="Times" pitchFamily="-112" charset="0"/>
              </a:rPr>
              <a:t/>
            </a:r>
            <a:br>
              <a:rPr lang="en-US" sz="2800" dirty="0">
                <a:ea typeface="Times" pitchFamily="-112" charset="0"/>
                <a:cs typeface="Times" pitchFamily="-112" charset="0"/>
              </a:rPr>
            </a:br>
            <a:r>
              <a:rPr lang="en-US" sz="2800" b="1" dirty="0" err="1">
                <a:latin typeface="Times" pitchFamily="-112" charset="0"/>
                <a:ea typeface="Times" pitchFamily="-112" charset="0"/>
                <a:cs typeface="Times" pitchFamily="-112" charset="0"/>
              </a:rPr>
              <a:t>q</a:t>
            </a:r>
            <a:r>
              <a:rPr lang="en-US" sz="2800" b="1" dirty="0">
                <a:latin typeface="Times" pitchFamily="-112" charset="0"/>
                <a:ea typeface="Times" pitchFamily="-112" charset="0"/>
                <a:cs typeface="Times" pitchFamily="-112" charset="0"/>
              </a:rPr>
              <a:t> </a:t>
            </a:r>
            <a:r>
              <a:rPr lang="en-US" sz="2800" dirty="0">
                <a:latin typeface="Times" pitchFamily="-112" charset="0"/>
                <a:ea typeface="Times" pitchFamily="-112" charset="0"/>
                <a:cs typeface="Times" pitchFamily="-112" charset="0"/>
              </a:rPr>
              <a:t>= (</a:t>
            </a:r>
            <a:r>
              <a:rPr lang="en-US" sz="2800" b="1" dirty="0">
                <a:latin typeface="Times" pitchFamily="-112" charset="0"/>
                <a:ea typeface="Times" pitchFamily="-112" charset="0"/>
                <a:cs typeface="Times" pitchFamily="-112" charset="0"/>
              </a:rPr>
              <a:t>cos</a:t>
            </a:r>
            <a:r>
              <a:rPr lang="en-US" sz="2800" b="1" i="1" dirty="0">
                <a:latin typeface="Symbol" pitchFamily="-112" charset="2"/>
                <a:ea typeface="Times" pitchFamily="-112" charset="0"/>
                <a:cs typeface="Times" pitchFamily="-112" charset="0"/>
              </a:rPr>
              <a:t>q</a:t>
            </a:r>
            <a:r>
              <a:rPr lang="en-US" sz="2800" b="1" dirty="0">
                <a:latin typeface="Times" pitchFamily="-112" charset="0"/>
                <a:ea typeface="Times" pitchFamily="-112" charset="0"/>
                <a:cs typeface="Times" pitchFamily="-112" charset="0"/>
              </a:rPr>
              <a:t>/2</a:t>
            </a:r>
            <a:r>
              <a:rPr lang="en-US" sz="2800" dirty="0">
                <a:latin typeface="Times" pitchFamily="-112" charset="0"/>
                <a:ea typeface="Times" pitchFamily="-112" charset="0"/>
                <a:cs typeface="Times" pitchFamily="-112" charset="0"/>
              </a:rPr>
              <a:t>, </a:t>
            </a:r>
            <a:r>
              <a:rPr lang="en-US" sz="2800" i="1" dirty="0" err="1">
                <a:latin typeface="Times" pitchFamily="-112" charset="0"/>
                <a:ea typeface="Times" pitchFamily="-112" charset="0"/>
                <a:cs typeface="Times" pitchFamily="-112" charset="0"/>
              </a:rPr>
              <a:t>u</a:t>
            </a:r>
            <a:r>
              <a:rPr lang="en-US" sz="2800" dirty="0">
                <a:latin typeface="Times" pitchFamily="-112" charset="0"/>
                <a:ea typeface="Times" pitchFamily="-112" charset="0"/>
                <a:cs typeface="Times" pitchFamily="-112" charset="0"/>
              </a:rPr>
              <a:t> 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 </a:t>
            </a:r>
            <a:r>
              <a:rPr lang="en-US" sz="2800" i="1" dirty="0" err="1">
                <a:latin typeface="Times" pitchFamily="-112" charset="0"/>
                <a:ea typeface="Times" pitchFamily="-112" charset="0"/>
                <a:cs typeface="Times" pitchFamily="-112" charset="0"/>
              </a:rPr>
              <a:t>v</a:t>
            </a:r>
            <a:r>
              <a:rPr lang="en-US" sz="2800" dirty="0">
                <a:latin typeface="Times" pitchFamily="-112" charset="0"/>
                <a:ea typeface="Times" pitchFamily="-112" charset="0"/>
                <a:cs typeface="Times" pitchFamily="-112" charset="0"/>
              </a:rPr>
              <a:t> 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 </a:t>
            </a:r>
            <a:r>
              <a:rPr lang="en-US" sz="2800" i="1" dirty="0" err="1">
                <a:latin typeface="Times" pitchFamily="-112" charset="0"/>
                <a:ea typeface="Times" pitchFamily="-112" charset="0"/>
                <a:cs typeface="Times" pitchFamily="-112" charset="0"/>
              </a:rPr>
              <a:t>w</a:t>
            </a:r>
            <a:r>
              <a:rPr lang="en-US" sz="2800" dirty="0">
                <a:latin typeface="Times" pitchFamily="-112" charset="0"/>
                <a:ea typeface="Times" pitchFamily="-112" charset="0"/>
                <a:cs typeface="Times" pitchFamily="-112" charset="0"/>
              </a:rPr>
              <a:t> sin</a:t>
            </a:r>
            <a:r>
              <a:rPr lang="en-US" sz="2800" i="1" dirty="0">
                <a:latin typeface="Symbol" pitchFamily="-112" charset="2"/>
                <a:ea typeface="Times" pitchFamily="-112" charset="0"/>
                <a:cs typeface="Times" pitchFamily="-112" charset="0"/>
              </a:rPr>
              <a:t>q</a:t>
            </a:r>
            <a:r>
              <a:rPr lang="en-US" sz="2800" dirty="0">
                <a:latin typeface="Times" pitchFamily="-112" charset="0"/>
                <a:ea typeface="Times" pitchFamily="-112" charset="0"/>
                <a:cs typeface="Times" pitchFamily="-112" charset="0"/>
              </a:rPr>
              <a:t>/2).</a:t>
            </a:r>
            <a:r>
              <a:rPr lang="en-US" sz="2800" dirty="0">
                <a:ea typeface="Times" pitchFamily="-112" charset="0"/>
                <a:cs typeface="Times" pitchFamily="-112" charset="0"/>
              </a:rPr>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315403AA-6D92-1245-98FF-4D0DCCC512C2}" type="slidenum">
              <a:rPr lang="en-US"/>
              <a:pPr/>
              <a:t>26</a:t>
            </a:fld>
            <a:endParaRPr lang="en-US"/>
          </a:p>
        </p:txBody>
      </p:sp>
      <p:sp>
        <p:nvSpPr>
          <p:cNvPr id="161794" name="Rectangle 2"/>
          <p:cNvSpPr>
            <a:spLocks noGrp="1" noChangeArrowheads="1"/>
          </p:cNvSpPr>
          <p:nvPr>
            <p:ph type="title"/>
          </p:nvPr>
        </p:nvSpPr>
        <p:spPr/>
        <p:txBody>
          <a:bodyPr/>
          <a:lstStyle/>
          <a:p>
            <a:r>
              <a:rPr lang="en-US"/>
              <a:t>Conversions: matrix</a:t>
            </a:r>
            <a:r>
              <a:rPr lang="en-US">
                <a:sym typeface="Symbol" pitchFamily="-112" charset="2"/>
              </a:rPr>
              <a:t></a:t>
            </a:r>
            <a:r>
              <a:rPr lang="en-US"/>
              <a:t>quaternion</a:t>
            </a:r>
          </a:p>
        </p:txBody>
      </p:sp>
      <p:sp>
        <p:nvSpPr>
          <p:cNvPr id="161795" name="Text Box 3"/>
          <p:cNvSpPr txBox="1">
            <a:spLocks noChangeArrowheads="1"/>
          </p:cNvSpPr>
          <p:nvPr/>
        </p:nvSpPr>
        <p:spPr bwMode="auto">
          <a:xfrm>
            <a:off x="593725" y="1419225"/>
            <a:ext cx="3962400" cy="457200"/>
          </a:xfrm>
          <a:prstGeom prst="rect">
            <a:avLst/>
          </a:prstGeom>
          <a:noFill/>
          <a:ln w="9525">
            <a:noFill/>
            <a:miter lim="800000"/>
            <a:headEnd/>
            <a:tailEnd/>
          </a:ln>
          <a:effectLst/>
        </p:spPr>
        <p:txBody>
          <a:bodyPr wrap="none">
            <a:prstTxWarp prst="textNoShape">
              <a:avLst/>
            </a:prstTxWarp>
            <a:spAutoFit/>
          </a:bodyPr>
          <a:lstStyle/>
          <a:p>
            <a:r>
              <a:rPr lang="en-US"/>
              <a:t>Formulae, due to Morawiec:</a:t>
            </a:r>
          </a:p>
        </p:txBody>
      </p:sp>
      <p:graphicFrame>
        <p:nvGraphicFramePr>
          <p:cNvPr id="161796" name="Object 4"/>
          <p:cNvGraphicFramePr>
            <a:graphicFrameLocks noChangeAspect="1"/>
          </p:cNvGraphicFramePr>
          <p:nvPr/>
        </p:nvGraphicFramePr>
        <p:xfrm>
          <a:off x="1600200" y="1981200"/>
          <a:ext cx="5943600" cy="947738"/>
        </p:xfrm>
        <a:graphic>
          <a:graphicData uri="http://schemas.openxmlformats.org/presentationml/2006/ole">
            <mc:AlternateContent xmlns:mc="http://schemas.openxmlformats.org/markup-compatibility/2006">
              <mc:Choice xmlns:v="urn:schemas-microsoft-com:vml" Requires="v">
                <p:oleObj spid="_x0000_s161803" name="Equation" r:id="rId3" imgW="2705100" imgH="431800" progId="Equation.3">
                  <p:embed/>
                </p:oleObj>
              </mc:Choice>
              <mc:Fallback>
                <p:oleObj name="Equation" r:id="rId3" imgW="2705100" imgH="431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59436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1797" name="Object 5"/>
          <p:cNvGraphicFramePr>
            <a:graphicFrameLocks noChangeAspect="1"/>
          </p:cNvGraphicFramePr>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spid="_x0000_s161804" name="Equation" r:id="rId5" imgW="1193800" imgH="457200" progId="Equation.3">
                  <p:embed/>
                </p:oleObj>
              </mc:Choice>
              <mc:Fallback>
                <p:oleObj name="Equation" r:id="rId5" imgW="1193800" imgH="457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1798" name="Object 6"/>
          <p:cNvGraphicFramePr>
            <a:graphicFrameLocks noChangeAspect="1"/>
          </p:cNvGraphicFramePr>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spid="_x0000_s161805" name="Equation" r:id="rId7" imgW="2578100" imgH="1016000" progId="Equation.3">
                  <p:embed/>
                </p:oleObj>
              </mc:Choice>
              <mc:Fallback>
                <p:oleObj name="Equation" r:id="rId7" imgW="2578100" imgH="10160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1799" name="Text Box 7"/>
          <p:cNvSpPr txBox="1">
            <a:spLocks noChangeArrowheads="1"/>
          </p:cNvSpPr>
          <p:nvPr/>
        </p:nvSpPr>
        <p:spPr bwMode="auto">
          <a:xfrm>
            <a:off x="1862138" y="6181725"/>
            <a:ext cx="5453062" cy="457200"/>
          </a:xfrm>
          <a:prstGeom prst="rect">
            <a:avLst/>
          </a:prstGeom>
          <a:noFill/>
          <a:ln w="9525">
            <a:noFill/>
            <a:miter lim="800000"/>
            <a:headEnd/>
            <a:tailEnd/>
          </a:ln>
          <a:effectLst/>
        </p:spPr>
        <p:txBody>
          <a:bodyPr wrap="none">
            <a:prstTxWarp prst="textNoShape">
              <a:avLst/>
            </a:prstTxWarp>
            <a:spAutoFit/>
          </a:bodyPr>
          <a:lstStyle/>
          <a:p>
            <a:r>
              <a:rPr lang="en-US"/>
              <a:t>Note the coordination of choice of sign!</a:t>
            </a:r>
          </a:p>
        </p:txBody>
      </p:sp>
      <p:sp>
        <p:nvSpPr>
          <p:cNvPr id="161800"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a:effectLst/>
        </p:spPr>
        <p:txBody>
          <a:bodyPr>
            <a:prstTxWarp prst="textNoShape">
              <a:avLst/>
            </a:prstTxWarp>
          </a:bodyPr>
          <a:lstStyle/>
          <a:p>
            <a:r>
              <a:rPr lang="en-US" sz="1400"/>
              <a:t>Note: passive rotation/ axis transformation (axis changes sign for for active rotation)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4EB120-EDBB-1949-A370-FEC65D9057EA}" type="slidenum">
              <a:rPr lang="en-US"/>
              <a:pPr/>
              <a:t>27</a:t>
            </a:fld>
            <a:endParaRPr lang="en-US"/>
          </a:p>
        </p:txBody>
      </p:sp>
      <p:sp>
        <p:nvSpPr>
          <p:cNvPr id="112642" name="Rectangle 2"/>
          <p:cNvSpPr>
            <a:spLocks noGrp="1" noChangeArrowheads="1"/>
          </p:cNvSpPr>
          <p:nvPr>
            <p:ph type="title"/>
          </p:nvPr>
        </p:nvSpPr>
        <p:spPr/>
        <p:txBody>
          <a:bodyPr/>
          <a:lstStyle/>
          <a:p>
            <a:r>
              <a:rPr lang="en-US"/>
              <a:t>Summary</a:t>
            </a:r>
          </a:p>
        </p:txBody>
      </p:sp>
      <p:sp>
        <p:nvSpPr>
          <p:cNvPr id="112643" name="Rectangle 3"/>
          <p:cNvSpPr>
            <a:spLocks noGrp="1" noChangeArrowheads="1"/>
          </p:cNvSpPr>
          <p:nvPr>
            <p:ph type="body" idx="1"/>
          </p:nvPr>
        </p:nvSpPr>
        <p:spPr>
          <a:xfrm>
            <a:off x="685800" y="1828800"/>
            <a:ext cx="7924800" cy="4572000"/>
          </a:xfrm>
        </p:spPr>
        <p:txBody>
          <a:bodyPr/>
          <a:lstStyle/>
          <a:p>
            <a:pPr>
              <a:lnSpc>
                <a:spcPct val="90000"/>
              </a:lnSpc>
            </a:pPr>
            <a:r>
              <a:rPr lang="en-US"/>
              <a:t>Conversion between different forms of description of </a:t>
            </a:r>
            <a:r>
              <a:rPr lang="en-US" i="1"/>
              <a:t>texture components</a:t>
            </a:r>
            <a:r>
              <a:rPr lang="en-US"/>
              <a:t> described.</a:t>
            </a:r>
          </a:p>
          <a:p>
            <a:pPr>
              <a:lnSpc>
                <a:spcPct val="90000"/>
              </a:lnSpc>
            </a:pPr>
            <a:r>
              <a:rPr lang="en-US"/>
              <a:t>Physical picture of the meaning of Euler angles as rotations of a crystal given.</a:t>
            </a:r>
          </a:p>
          <a:p>
            <a:pPr>
              <a:lnSpc>
                <a:spcPct val="90000"/>
              </a:lnSpc>
            </a:pPr>
            <a:r>
              <a:rPr lang="en-US"/>
              <a:t>Miller indices are descriptive, but matrices are useful for computation, and Euler angles are useful for mapping out textures (to be discussed).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A44DA23-AE77-874E-8381-317A44222379}" type="slidenum">
              <a:rPr lang="en-US"/>
              <a:pPr/>
              <a:t>28</a:t>
            </a:fld>
            <a:endParaRPr lang="en-US"/>
          </a:p>
        </p:txBody>
      </p:sp>
      <p:sp>
        <p:nvSpPr>
          <p:cNvPr id="113666" name="Rectangle 2"/>
          <p:cNvSpPr>
            <a:spLocks noGrp="1" noChangeArrowheads="1"/>
          </p:cNvSpPr>
          <p:nvPr>
            <p:ph type="title"/>
          </p:nvPr>
        </p:nvSpPr>
        <p:spPr/>
        <p:txBody>
          <a:bodyPr/>
          <a:lstStyle/>
          <a:p>
            <a:r>
              <a:rPr lang="en-US"/>
              <a:t>Supplementary Slides</a:t>
            </a:r>
          </a:p>
        </p:txBody>
      </p:sp>
      <p:sp>
        <p:nvSpPr>
          <p:cNvPr id="113667" name="Rectangle 3"/>
          <p:cNvSpPr>
            <a:spLocks noGrp="1" noChangeArrowheads="1"/>
          </p:cNvSpPr>
          <p:nvPr>
            <p:ph type="body" idx="1"/>
          </p:nvPr>
        </p:nvSpPr>
        <p:spPr/>
        <p:txBody>
          <a:bodyPr/>
          <a:lstStyle/>
          <a:p>
            <a:r>
              <a:rPr lang="en-US" dirty="0"/>
              <a:t>The following slides provide supplementary </a:t>
            </a:r>
            <a:r>
              <a:rPr lang="en-US" dirty="0" smtClean="0"/>
              <a:t>information on the mathematics that underpins orientations, transformations and rotations.  More detail can be found in Ch. 2 of the </a:t>
            </a:r>
            <a:r>
              <a:rPr lang="en-US" smtClean="0"/>
              <a:t>lecture notes.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4B9776C-87E6-E844-8882-7C9DBFB5AFEB}" type="slidenum">
              <a:rPr lang="en-US"/>
              <a:pPr/>
              <a:t>29</a:t>
            </a:fld>
            <a:endParaRPr lang="en-US"/>
          </a:p>
        </p:txBody>
      </p:sp>
      <p:sp>
        <p:nvSpPr>
          <p:cNvPr id="94210" name="Rectangle 2"/>
          <p:cNvSpPr>
            <a:spLocks noGrp="1" noChangeArrowheads="1"/>
          </p:cNvSpPr>
          <p:nvPr>
            <p:ph type="title"/>
          </p:nvPr>
        </p:nvSpPr>
        <p:spPr/>
        <p:txBody>
          <a:bodyPr/>
          <a:lstStyle/>
          <a:p>
            <a:r>
              <a:rPr lang="en-US"/>
              <a:t>Other Euler angle definitions</a:t>
            </a:r>
          </a:p>
        </p:txBody>
      </p:sp>
      <p:sp>
        <p:nvSpPr>
          <p:cNvPr id="94211" name="Rectangle 3"/>
          <p:cNvSpPr>
            <a:spLocks noGrp="1" noChangeArrowheads="1"/>
          </p:cNvSpPr>
          <p:nvPr>
            <p:ph type="body" idx="1"/>
          </p:nvPr>
        </p:nvSpPr>
        <p:spPr>
          <a:xfrm>
            <a:off x="685800" y="1371600"/>
            <a:ext cx="7772400" cy="4114800"/>
          </a:xfrm>
        </p:spPr>
        <p:txBody>
          <a:bodyPr/>
          <a:lstStyle/>
          <a:p>
            <a:pPr>
              <a:lnSpc>
                <a:spcPct val="90000"/>
              </a:lnSpc>
            </a:pPr>
            <a:r>
              <a:rPr lang="en-US" sz="2400"/>
              <a:t>A confusing aspect of texture analysis is that there are multiple definitions of the Euler angles.  </a:t>
            </a:r>
          </a:p>
          <a:p>
            <a:pPr>
              <a:lnSpc>
                <a:spcPct val="90000"/>
              </a:lnSpc>
            </a:pPr>
            <a:r>
              <a:rPr lang="en-US" sz="2400"/>
              <a:t>Definitions according to </a:t>
            </a:r>
            <a:r>
              <a:rPr lang="en-US" sz="2400" i="1"/>
              <a:t>Bunge</a:t>
            </a:r>
            <a:r>
              <a:rPr lang="en-US" sz="2400"/>
              <a:t>, </a:t>
            </a:r>
            <a:r>
              <a:rPr lang="en-US" sz="2400" i="1"/>
              <a:t>Roe </a:t>
            </a:r>
            <a:r>
              <a:rPr lang="en-US" sz="2400"/>
              <a:t>and </a:t>
            </a:r>
            <a:r>
              <a:rPr lang="en-US" sz="2400" i="1"/>
              <a:t>Kocks </a:t>
            </a:r>
            <a:r>
              <a:rPr lang="en-US" sz="2400"/>
              <a:t>are in common use.</a:t>
            </a:r>
          </a:p>
          <a:p>
            <a:pPr>
              <a:lnSpc>
                <a:spcPct val="90000"/>
              </a:lnSpc>
            </a:pPr>
            <a:r>
              <a:rPr lang="en-US" sz="2400"/>
              <a:t>Components have </a:t>
            </a:r>
            <a:r>
              <a:rPr lang="en-US" sz="2400" i="1"/>
              <a:t>different values of Euler angles</a:t>
            </a:r>
            <a:r>
              <a:rPr lang="en-US" sz="2400"/>
              <a:t> depending on which definition is used.</a:t>
            </a:r>
          </a:p>
          <a:p>
            <a:pPr>
              <a:lnSpc>
                <a:spcPct val="90000"/>
              </a:lnSpc>
            </a:pPr>
            <a:r>
              <a:rPr lang="en-US" sz="2400"/>
              <a:t>The </a:t>
            </a:r>
            <a:r>
              <a:rPr lang="en-US" sz="2400" i="1"/>
              <a:t>Bunge </a:t>
            </a:r>
            <a:r>
              <a:rPr lang="en-US" sz="2400"/>
              <a:t>definition is the most common.</a:t>
            </a:r>
          </a:p>
          <a:p>
            <a:pPr>
              <a:lnSpc>
                <a:spcPct val="90000"/>
              </a:lnSpc>
            </a:pPr>
            <a:r>
              <a:rPr lang="en-US" sz="2400"/>
              <a:t>The differences between the definitions are based on differences in the sense of rotation, and the choice of rotation axis for the second angle.</a:t>
            </a:r>
          </a:p>
          <a:p>
            <a:pPr>
              <a:lnSpc>
                <a:spcPct val="90000"/>
              </a:lnSpc>
            </a:pPr>
            <a:r>
              <a:rPr lang="en-US" sz="2400"/>
              <a:t>In physics, the Roe definition is standard.</a:t>
            </a:r>
          </a:p>
        </p:txBody>
      </p:sp>
      <p:sp>
        <p:nvSpPr>
          <p:cNvPr id="94212" name="Text Box 4"/>
          <p:cNvSpPr txBox="1">
            <a:spLocks noChangeArrowheads="1"/>
          </p:cNvSpPr>
          <p:nvPr/>
        </p:nvSpPr>
        <p:spPr bwMode="auto">
          <a:xfrm>
            <a:off x="863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Matrix  </a:t>
            </a:r>
            <a:r>
              <a:rPr lang="en-US" sz="2000">
                <a:solidFill>
                  <a:srgbClr val="FF0000"/>
                </a:solidFill>
                <a:latin typeface="Times" pitchFamily="-112" charset="0"/>
              </a:rPr>
              <a:t>EulerAngles</a:t>
            </a:r>
            <a:r>
              <a:rPr lang="en-US" sz="2000">
                <a:latin typeface="Times" pitchFamily="-112" charset="0"/>
              </a:rPr>
              <a:t>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In-Class Questions: 1</a:t>
            </a:r>
            <a:endParaRPr lang="ja-JP" altLang="en-US" dirty="0"/>
          </a:p>
        </p:txBody>
      </p:sp>
      <p:sp>
        <p:nvSpPr>
          <p:cNvPr id="3" name="Content Placeholder 2"/>
          <p:cNvSpPr>
            <a:spLocks noGrp="1"/>
          </p:cNvSpPr>
          <p:nvPr>
            <p:ph idx="1"/>
          </p:nvPr>
        </p:nvSpPr>
        <p:spPr>
          <a:xfrm>
            <a:off x="685800" y="1600200"/>
            <a:ext cx="7772400" cy="4800600"/>
          </a:xfrm>
        </p:spPr>
        <p:txBody>
          <a:bodyPr/>
          <a:lstStyle/>
          <a:p>
            <a:pPr marL="514350" indent="-514350">
              <a:buFont typeface="+mj-lt"/>
              <a:buAutoNum type="arabicPeriod"/>
            </a:pPr>
            <a:r>
              <a:rPr lang="en-US" altLang="ja-JP" sz="2400" dirty="0" smtClean="0"/>
              <a:t>What are direction cosines?  Sketch a diagram to show what they are.</a:t>
            </a:r>
          </a:p>
          <a:p>
            <a:pPr marL="514350" indent="-514350">
              <a:buFont typeface="+mj-lt"/>
              <a:buAutoNum type="arabicPeriod"/>
            </a:pPr>
            <a:r>
              <a:rPr lang="en-US" altLang="ja-JP" sz="2400" dirty="0" smtClean="0"/>
              <a:t>What is meant by a “transformation of axes”?</a:t>
            </a:r>
          </a:p>
          <a:p>
            <a:pPr marL="514350" indent="-514350">
              <a:buFont typeface="+mj-lt"/>
              <a:buAutoNum type="arabicPeriod"/>
            </a:pPr>
            <a:r>
              <a:rPr lang="en-US" altLang="ja-JP" sz="2400" dirty="0" smtClean="0"/>
              <a:t>Given Miller indices of crystal directions parallel to the RD and ND (samples axes 1 &amp; 3), explain how to construct the matrix that represents a transformation from the sample frame to the crystal frame.</a:t>
            </a:r>
          </a:p>
          <a:p>
            <a:pPr marL="514350" indent="-514350">
              <a:buFont typeface="+mj-lt"/>
              <a:buAutoNum type="arabicPeriod"/>
            </a:pPr>
            <a:r>
              <a:rPr lang="en-US" altLang="ja-JP" sz="2400" dirty="0" smtClean="0"/>
              <a:t>Based on the definition of the rotation matrix for a rotation about </a:t>
            </a:r>
            <a:r>
              <a:rPr lang="en-US" altLang="ja-JP" sz="2400" dirty="0" err="1" smtClean="0"/>
              <a:t>x</a:t>
            </a:r>
            <a:r>
              <a:rPr lang="en-US" altLang="ja-JP" sz="2400" dirty="0" smtClean="0"/>
              <a:t>, </a:t>
            </a:r>
            <a:r>
              <a:rPr lang="en-US" altLang="ja-JP" sz="2400" dirty="0" err="1" smtClean="0"/>
              <a:t>y</a:t>
            </a:r>
            <a:r>
              <a:rPr lang="en-US" altLang="ja-JP" sz="2400" dirty="0" smtClean="0"/>
              <a:t> or </a:t>
            </a:r>
            <a:r>
              <a:rPr lang="en-US" altLang="ja-JP" sz="2400" dirty="0" err="1" smtClean="0"/>
              <a:t>z</a:t>
            </a:r>
            <a:r>
              <a:rPr lang="en-US" altLang="ja-JP" sz="2400" dirty="0" smtClean="0"/>
              <a:t>, show how the matrices for the individual Euler angles can be combined together to generate an orientation matrix.</a:t>
            </a:r>
            <a:endParaRPr lang="ja-JP" altLang="en-US" sz="2400" dirty="0"/>
          </a:p>
        </p:txBody>
      </p:sp>
      <p:sp>
        <p:nvSpPr>
          <p:cNvPr id="4" name="Slide Number Placeholder 3"/>
          <p:cNvSpPr>
            <a:spLocks noGrp="1"/>
          </p:cNvSpPr>
          <p:nvPr>
            <p:ph type="sldNum" sz="quarter" idx="12"/>
          </p:nvPr>
        </p:nvSpPr>
        <p:spPr/>
        <p:txBody>
          <a:bodyPr/>
          <a:lstStyle/>
          <a:p>
            <a:fld id="{F5CD18EF-691C-AE46-B192-B15EF0C8CD0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4F6C9436-2207-F24A-AA03-45EA4B880822}" type="slidenum">
              <a:rPr lang="en-US"/>
              <a:pPr/>
              <a:t>30</a:t>
            </a:fld>
            <a:endParaRPr lang="en-US"/>
          </a:p>
        </p:txBody>
      </p:sp>
      <p:sp>
        <p:nvSpPr>
          <p:cNvPr id="64514" name="Rectangle 2"/>
          <p:cNvSpPr>
            <a:spLocks noGrp="1" noChangeArrowheads="1"/>
          </p:cNvSpPr>
          <p:nvPr>
            <p:ph type="title"/>
          </p:nvPr>
        </p:nvSpPr>
        <p:spPr>
          <a:xfrm>
            <a:off x="685800" y="-76200"/>
            <a:ext cx="7772400" cy="1143000"/>
          </a:xfrm>
        </p:spPr>
        <p:txBody>
          <a:bodyPr/>
          <a:lstStyle/>
          <a:p>
            <a:r>
              <a:rPr lang="en-US"/>
              <a:t>Matrix with Kocks Angles</a:t>
            </a:r>
          </a:p>
        </p:txBody>
      </p:sp>
      <p:graphicFrame>
        <p:nvGraphicFramePr>
          <p:cNvPr id="64515" name="Object 3"/>
          <p:cNvGraphicFramePr>
            <a:graphicFrameLocks noChangeAspect="1"/>
          </p:cNvGraphicFramePr>
          <p:nvPr/>
        </p:nvGraphicFramePr>
        <p:xfrm>
          <a:off x="827088" y="2209800"/>
          <a:ext cx="7488237" cy="3295650"/>
        </p:xfrm>
        <a:graphic>
          <a:graphicData uri="http://schemas.openxmlformats.org/presentationml/2006/ole">
            <mc:AlternateContent xmlns:mc="http://schemas.openxmlformats.org/markup-compatibility/2006">
              <mc:Choice xmlns:v="urn:schemas-microsoft-com:vml" Requires="v">
                <p:oleObj spid="_x0000_s64518" name="Equation" r:id="rId4" imgW="3289300" imgH="1447800" progId="Equation.3">
                  <p:embed/>
                </p:oleObj>
              </mc:Choice>
              <mc:Fallback>
                <p:oleObj name="Equation" r:id="rId4" imgW="3289300" imgH="1447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209800"/>
                        <a:ext cx="7488237"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4516" name="Text Box 4"/>
          <p:cNvSpPr txBox="1">
            <a:spLocks noChangeArrowheads="1"/>
          </p:cNvSpPr>
          <p:nvPr/>
        </p:nvSpPr>
        <p:spPr bwMode="auto">
          <a:xfrm>
            <a:off x="3260725" y="1016000"/>
            <a:ext cx="2373313" cy="641350"/>
          </a:xfrm>
          <a:prstGeom prst="rect">
            <a:avLst/>
          </a:prstGeom>
          <a:noFill/>
          <a:ln w="9525">
            <a:noFill/>
            <a:miter lim="800000"/>
            <a:headEnd/>
            <a:tailEnd/>
          </a:ln>
          <a:effectLst/>
        </p:spPr>
        <p:txBody>
          <a:bodyPr wrap="none">
            <a:prstTxWarp prst="textNoShape">
              <a:avLst/>
            </a:prstTxWarp>
            <a:spAutoFit/>
          </a:bodyPr>
          <a:lstStyle/>
          <a:p>
            <a:r>
              <a:rPr lang="en-US" sz="3600" i="1">
                <a:latin typeface="Times" pitchFamily="-112" charset="0"/>
                <a:ea typeface="Times" pitchFamily="-112" charset="0"/>
                <a:cs typeface="Times" pitchFamily="-112" charset="0"/>
              </a:rPr>
              <a:t>a(</a:t>
            </a:r>
            <a:r>
              <a:rPr lang="en-US" sz="3600" i="1">
                <a:latin typeface="Symbol" pitchFamily="-112" charset="2"/>
                <a:ea typeface="Times" pitchFamily="-112" charset="0"/>
                <a:cs typeface="Times" pitchFamily="-112" charset="0"/>
              </a:rPr>
              <a:t>Y</a:t>
            </a:r>
            <a:r>
              <a:rPr lang="en-US" sz="3600" i="1">
                <a:latin typeface="Times" pitchFamily="-112" charset="0"/>
                <a:ea typeface="Times" pitchFamily="-112" charset="0"/>
                <a:cs typeface="Times" pitchFamily="-112" charset="0"/>
              </a:rPr>
              <a:t>,</a:t>
            </a:r>
            <a:r>
              <a:rPr lang="en-US" sz="3600" i="1">
                <a:latin typeface="Symbol" pitchFamily="-112" charset="2"/>
                <a:ea typeface="Times" pitchFamily="-112" charset="0"/>
                <a:cs typeface="Times" pitchFamily="-112" charset="0"/>
              </a:rPr>
              <a:t>Q</a:t>
            </a:r>
            <a:r>
              <a:rPr lang="en-US" sz="3600" i="1">
                <a:latin typeface="Times" pitchFamily="-112" charset="0"/>
                <a:ea typeface="Times" pitchFamily="-112" charset="0"/>
                <a:cs typeface="Times" pitchFamily="-112" charset="0"/>
              </a:rPr>
              <a:t>,</a:t>
            </a:r>
            <a:r>
              <a:rPr lang="en-US" sz="3600" i="1">
                <a:latin typeface="Symbol" pitchFamily="-112" charset="2"/>
                <a:ea typeface="Times" pitchFamily="-112" charset="0"/>
                <a:cs typeface="Times" pitchFamily="-112" charset="0"/>
              </a:rPr>
              <a:t>f</a:t>
            </a:r>
            <a:r>
              <a:rPr lang="en-US" sz="3600" i="1">
                <a:latin typeface="Times" pitchFamily="-112" charset="0"/>
                <a:ea typeface="Times" pitchFamily="-112" charset="0"/>
                <a:cs typeface="Times" pitchFamily="-112" charset="0"/>
              </a:rPr>
              <a:t>)</a:t>
            </a:r>
            <a:r>
              <a:rPr lang="en-US" sz="3600">
                <a:latin typeface="Times" pitchFamily="-112" charset="0"/>
                <a:ea typeface="Times" pitchFamily="-112" charset="0"/>
                <a:cs typeface="Times" pitchFamily="-112" charset="0"/>
              </a:rPr>
              <a:t> = </a:t>
            </a:r>
          </a:p>
        </p:txBody>
      </p:sp>
      <p:sp>
        <p:nvSpPr>
          <p:cNvPr id="64517" name="Rectangle 5"/>
          <p:cNvSpPr>
            <a:spLocks noChangeArrowheads="1"/>
          </p:cNvSpPr>
          <p:nvPr/>
        </p:nvSpPr>
        <p:spPr bwMode="auto">
          <a:xfrm>
            <a:off x="6553200" y="2057400"/>
            <a:ext cx="1524000" cy="34290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64518" name="Text Box 6"/>
          <p:cNvSpPr txBox="1">
            <a:spLocks noChangeArrowheads="1"/>
          </p:cNvSpPr>
          <p:nvPr/>
        </p:nvSpPr>
        <p:spPr bwMode="auto">
          <a:xfrm>
            <a:off x="6994525" y="1036638"/>
            <a:ext cx="974725"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(hkl)</a:t>
            </a:r>
          </a:p>
        </p:txBody>
      </p:sp>
      <p:sp>
        <p:nvSpPr>
          <p:cNvPr id="64519" name="Rectangle 7"/>
          <p:cNvSpPr>
            <a:spLocks noChangeArrowheads="1"/>
          </p:cNvSpPr>
          <p:nvPr/>
        </p:nvSpPr>
        <p:spPr bwMode="auto">
          <a:xfrm>
            <a:off x="990600" y="2133600"/>
            <a:ext cx="2743200" cy="34290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a:p>
        </p:txBody>
      </p:sp>
      <p:sp>
        <p:nvSpPr>
          <p:cNvPr id="64520" name="Text Box 8"/>
          <p:cNvSpPr txBox="1">
            <a:spLocks noChangeArrowheads="1"/>
          </p:cNvSpPr>
          <p:nvPr/>
        </p:nvSpPr>
        <p:spPr bwMode="auto">
          <a:xfrm>
            <a:off x="1524000" y="1052513"/>
            <a:ext cx="1154113"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[uvw]</a:t>
            </a:r>
          </a:p>
        </p:txBody>
      </p:sp>
      <p:sp>
        <p:nvSpPr>
          <p:cNvPr id="64521" name="Text Box 9"/>
          <p:cNvSpPr txBox="1">
            <a:spLocks noChangeArrowheads="1"/>
          </p:cNvSpPr>
          <p:nvPr/>
        </p:nvSpPr>
        <p:spPr bwMode="auto">
          <a:xfrm>
            <a:off x="441325" y="5588000"/>
            <a:ext cx="7026275" cy="641350"/>
          </a:xfrm>
          <a:prstGeom prst="rect">
            <a:avLst/>
          </a:prstGeom>
          <a:noFill/>
          <a:ln w="9525">
            <a:noFill/>
            <a:miter lim="800000"/>
            <a:headEnd/>
            <a:tailEnd/>
          </a:ln>
          <a:effectLst/>
        </p:spPr>
        <p:txBody>
          <a:bodyPr wrap="none">
            <a:prstTxWarp prst="textNoShape">
              <a:avLst/>
            </a:prstTxWarp>
            <a:spAutoFit/>
          </a:bodyPr>
          <a:lstStyle/>
          <a:p>
            <a:r>
              <a:rPr lang="en-US" sz="2800">
                <a:latin typeface="Times" pitchFamily="-112" charset="0"/>
              </a:rPr>
              <a:t>Note: obtain transpose by exchanging </a:t>
            </a:r>
            <a:r>
              <a:rPr lang="en-US" sz="3600" i="1">
                <a:latin typeface="Symbol" pitchFamily="-112" charset="2"/>
                <a:ea typeface="Times" pitchFamily="-112" charset="0"/>
                <a:cs typeface="Times" pitchFamily="-112" charset="0"/>
              </a:rPr>
              <a:t>f</a:t>
            </a:r>
            <a:r>
              <a:rPr lang="en-US" sz="2800">
                <a:latin typeface="Times" pitchFamily="-112" charset="0"/>
              </a:rPr>
              <a:t> and </a:t>
            </a:r>
            <a:r>
              <a:rPr lang="en-US" sz="3600" i="1">
                <a:latin typeface="Symbol" pitchFamily="-112" charset="2"/>
                <a:ea typeface="Times" pitchFamily="-112" charset="0"/>
                <a:cs typeface="Times" pitchFamily="-112" charset="0"/>
              </a:rPr>
              <a:t>Y</a:t>
            </a:r>
            <a:r>
              <a:rPr lang="en-US" sz="2800">
                <a:latin typeface="Times" pitchFamily="-112"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3B8D5DBD-5A31-5440-B814-D6B40FF112C7}" type="slidenum">
              <a:rPr lang="en-US"/>
              <a:pPr/>
              <a:t>31</a:t>
            </a:fld>
            <a:endParaRPr lang="en-US"/>
          </a:p>
        </p:txBody>
      </p:sp>
      <p:sp>
        <p:nvSpPr>
          <p:cNvPr id="65538" name="Rectangle 2"/>
          <p:cNvSpPr>
            <a:spLocks noGrp="1" noChangeArrowheads="1"/>
          </p:cNvSpPr>
          <p:nvPr>
            <p:ph type="title"/>
          </p:nvPr>
        </p:nvSpPr>
        <p:spPr/>
        <p:txBody>
          <a:bodyPr/>
          <a:lstStyle/>
          <a:p>
            <a:r>
              <a:rPr lang="en-US"/>
              <a:t>Matrix with Roe angles</a:t>
            </a:r>
          </a:p>
        </p:txBody>
      </p:sp>
      <p:graphicFrame>
        <p:nvGraphicFramePr>
          <p:cNvPr id="65539" name="Object 3"/>
          <p:cNvGraphicFramePr>
            <a:graphicFrameLocks noChangeAspect="1"/>
          </p:cNvGraphicFramePr>
          <p:nvPr/>
        </p:nvGraphicFramePr>
        <p:xfrm>
          <a:off x="914400" y="2667000"/>
          <a:ext cx="7659688" cy="3384550"/>
        </p:xfrm>
        <a:graphic>
          <a:graphicData uri="http://schemas.openxmlformats.org/presentationml/2006/ole">
            <mc:AlternateContent xmlns:mc="http://schemas.openxmlformats.org/markup-compatibility/2006">
              <mc:Choice xmlns:v="urn:schemas-microsoft-com:vml" Requires="v">
                <p:oleObj spid="_x0000_s65542" name="Equation" r:id="rId4" imgW="3276600" imgH="1447800" progId="Equation.3">
                  <p:embed/>
                </p:oleObj>
              </mc:Choice>
              <mc:Fallback>
                <p:oleObj name="Equation" r:id="rId4" imgW="3276600" imgH="1447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67000"/>
                        <a:ext cx="76596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5540" name="Text Box 4"/>
          <p:cNvSpPr txBox="1">
            <a:spLocks noChangeArrowheads="1"/>
          </p:cNvSpPr>
          <p:nvPr/>
        </p:nvSpPr>
        <p:spPr bwMode="auto">
          <a:xfrm>
            <a:off x="3489325" y="1854200"/>
            <a:ext cx="2222500" cy="641350"/>
          </a:xfrm>
          <a:prstGeom prst="rect">
            <a:avLst/>
          </a:prstGeom>
          <a:noFill/>
          <a:ln w="9525">
            <a:noFill/>
            <a:miter lim="800000"/>
            <a:headEnd/>
            <a:tailEnd/>
          </a:ln>
          <a:effectLst/>
        </p:spPr>
        <p:txBody>
          <a:bodyPr wrap="none">
            <a:prstTxWarp prst="textNoShape">
              <a:avLst/>
            </a:prstTxWarp>
            <a:spAutoFit/>
          </a:bodyPr>
          <a:lstStyle/>
          <a:p>
            <a:r>
              <a:rPr lang="en-US" sz="3600" i="1">
                <a:latin typeface="Times" pitchFamily="-112" charset="0"/>
                <a:ea typeface="Times" pitchFamily="-112" charset="0"/>
                <a:cs typeface="Times" pitchFamily="-112" charset="0"/>
              </a:rPr>
              <a:t>a(</a:t>
            </a:r>
            <a:r>
              <a:rPr lang="en-US" sz="3600" i="1">
                <a:latin typeface="Symbol" pitchFamily="-112" charset="2"/>
                <a:ea typeface="Times" pitchFamily="-112" charset="0"/>
                <a:cs typeface="Times" pitchFamily="-112" charset="0"/>
              </a:rPr>
              <a:t>y</a:t>
            </a:r>
            <a:r>
              <a:rPr lang="en-US" sz="3600" i="1">
                <a:latin typeface="Times" pitchFamily="-112" charset="0"/>
                <a:ea typeface="Times" pitchFamily="-112" charset="0"/>
                <a:cs typeface="Times" pitchFamily="-112" charset="0"/>
              </a:rPr>
              <a:t>,</a:t>
            </a:r>
            <a:r>
              <a:rPr lang="en-US" sz="3600" i="1">
                <a:latin typeface="Symbol" pitchFamily="-112" charset="2"/>
                <a:ea typeface="Times" pitchFamily="-112" charset="0"/>
                <a:cs typeface="Times" pitchFamily="-112" charset="0"/>
              </a:rPr>
              <a:t>q</a:t>
            </a:r>
            <a:r>
              <a:rPr lang="en-US" sz="3600" i="1">
                <a:latin typeface="Times" pitchFamily="-112" charset="0"/>
                <a:ea typeface="Times" pitchFamily="-112" charset="0"/>
                <a:cs typeface="Times" pitchFamily="-112" charset="0"/>
              </a:rPr>
              <a:t>,</a:t>
            </a:r>
            <a:r>
              <a:rPr lang="en-US" sz="3600" i="1">
                <a:latin typeface="Symbol" pitchFamily="-112" charset="2"/>
                <a:ea typeface="Times" pitchFamily="-112" charset="0"/>
                <a:cs typeface="Times" pitchFamily="-112" charset="0"/>
              </a:rPr>
              <a:t>f</a:t>
            </a:r>
            <a:r>
              <a:rPr lang="en-US" sz="3600" i="1">
                <a:latin typeface="Times" pitchFamily="-112" charset="0"/>
                <a:ea typeface="Times" pitchFamily="-112" charset="0"/>
                <a:cs typeface="Times" pitchFamily="-112" charset="0"/>
              </a:rPr>
              <a:t>)</a:t>
            </a:r>
            <a:r>
              <a:rPr lang="en-US" sz="3600">
                <a:latin typeface="Times" pitchFamily="-112" charset="0"/>
                <a:ea typeface="Times" pitchFamily="-112" charset="0"/>
                <a:cs typeface="Times" pitchFamily="-112" charset="0"/>
              </a:rPr>
              <a:t> = </a:t>
            </a:r>
          </a:p>
        </p:txBody>
      </p:sp>
      <p:sp>
        <p:nvSpPr>
          <p:cNvPr id="65541" name="Rectangle 5"/>
          <p:cNvSpPr>
            <a:spLocks noChangeArrowheads="1"/>
          </p:cNvSpPr>
          <p:nvPr/>
        </p:nvSpPr>
        <p:spPr bwMode="auto">
          <a:xfrm>
            <a:off x="6553200" y="2514600"/>
            <a:ext cx="1905000" cy="36576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65542" name="Text Box 6"/>
          <p:cNvSpPr txBox="1">
            <a:spLocks noChangeArrowheads="1"/>
          </p:cNvSpPr>
          <p:nvPr/>
        </p:nvSpPr>
        <p:spPr bwMode="auto">
          <a:xfrm>
            <a:off x="6994525" y="1722438"/>
            <a:ext cx="974725"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Times" pitchFamily="-112" charset="0"/>
              </a:rPr>
              <a:t>(hkl)</a:t>
            </a:r>
          </a:p>
        </p:txBody>
      </p:sp>
      <p:sp>
        <p:nvSpPr>
          <p:cNvPr id="65543" name="Rectangle 7"/>
          <p:cNvSpPr>
            <a:spLocks noChangeArrowheads="1"/>
          </p:cNvSpPr>
          <p:nvPr/>
        </p:nvSpPr>
        <p:spPr bwMode="auto">
          <a:xfrm>
            <a:off x="990600" y="2590800"/>
            <a:ext cx="2743200" cy="36576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a:p>
        </p:txBody>
      </p:sp>
      <p:sp>
        <p:nvSpPr>
          <p:cNvPr id="65544" name="Text Box 8"/>
          <p:cNvSpPr txBox="1">
            <a:spLocks noChangeArrowheads="1"/>
          </p:cNvSpPr>
          <p:nvPr/>
        </p:nvSpPr>
        <p:spPr bwMode="auto">
          <a:xfrm>
            <a:off x="1524000" y="1738313"/>
            <a:ext cx="1154113"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[uvw]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214E3093-8887-CB47-99E1-FA261AE06C9A}" type="slidenum">
              <a:rPr lang="en-US"/>
              <a:pPr/>
              <a:t>32</a:t>
            </a:fld>
            <a:endParaRPr lang="en-US"/>
          </a:p>
        </p:txBody>
      </p:sp>
      <p:sp>
        <p:nvSpPr>
          <p:cNvPr id="106498" name="Rectangle 2"/>
          <p:cNvSpPr>
            <a:spLocks noGrp="1" noChangeArrowheads="1"/>
          </p:cNvSpPr>
          <p:nvPr>
            <p:ph type="title"/>
          </p:nvPr>
        </p:nvSpPr>
        <p:spPr/>
        <p:txBody>
          <a:bodyPr/>
          <a:lstStyle/>
          <a:p>
            <a:r>
              <a:rPr lang="en-US"/>
              <a:t>Euler Angle Definitions</a:t>
            </a:r>
          </a:p>
        </p:txBody>
      </p:sp>
      <p:graphicFrame>
        <p:nvGraphicFramePr>
          <p:cNvPr id="106499"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106502" name="Document" r:id="rId4" imgW="3606800" imgH="1930400" progId="Word.Document.8">
                  <p:embed/>
                </p:oleObj>
              </mc:Choice>
              <mc:Fallback>
                <p:oleObj name="Document" r:id="rId4" imgW="3606800" imgH="19304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6500" name="Text Box 4"/>
          <p:cNvSpPr txBox="1">
            <a:spLocks noChangeArrowheads="1"/>
          </p:cNvSpPr>
          <p:nvPr/>
        </p:nvSpPr>
        <p:spPr bwMode="auto">
          <a:xfrm>
            <a:off x="533400" y="4724400"/>
            <a:ext cx="8201025" cy="1554163"/>
          </a:xfrm>
          <a:prstGeom prst="rect">
            <a:avLst/>
          </a:prstGeom>
          <a:noFill/>
          <a:ln w="9525">
            <a:noFill/>
            <a:miter lim="800000"/>
            <a:headEnd/>
            <a:tailEnd/>
          </a:ln>
          <a:effectLst/>
        </p:spPr>
        <p:txBody>
          <a:bodyPr wrap="none">
            <a:prstTxWarp prst="textNoShape">
              <a:avLst/>
            </a:prstTxWarp>
            <a:spAutoFit/>
          </a:bodyPr>
          <a:lstStyle/>
          <a:p>
            <a:r>
              <a:rPr lang="en-US" sz="3200" i="1">
                <a:latin typeface="Times" pitchFamily="-112" charset="0"/>
              </a:rPr>
              <a:t>Bunge</a:t>
            </a:r>
            <a:r>
              <a:rPr lang="en-US" sz="3200">
                <a:latin typeface="Times" pitchFamily="-112" charset="0"/>
              </a:rPr>
              <a:t> and </a:t>
            </a:r>
            <a:r>
              <a:rPr lang="en-US" sz="3200" i="1">
                <a:latin typeface="Times" pitchFamily="-112" charset="0"/>
              </a:rPr>
              <a:t>Canova </a:t>
            </a:r>
            <a:r>
              <a:rPr lang="en-US" sz="3200">
                <a:latin typeface="Times" pitchFamily="-112" charset="0"/>
              </a:rPr>
              <a:t>are inverse to one another</a:t>
            </a:r>
            <a:br>
              <a:rPr lang="en-US" sz="3200">
                <a:latin typeface="Times" pitchFamily="-112" charset="0"/>
              </a:rPr>
            </a:br>
            <a:r>
              <a:rPr lang="en-US" sz="3200" i="1">
                <a:latin typeface="Times" pitchFamily="-112" charset="0"/>
              </a:rPr>
              <a:t>Kocks </a:t>
            </a:r>
            <a:r>
              <a:rPr lang="en-US" sz="3200">
                <a:latin typeface="Times" pitchFamily="-112" charset="0"/>
              </a:rPr>
              <a:t>and </a:t>
            </a:r>
            <a:r>
              <a:rPr lang="en-US" sz="3200" i="1">
                <a:latin typeface="Times" pitchFamily="-112" charset="0"/>
              </a:rPr>
              <a:t>Roe </a:t>
            </a:r>
            <a:r>
              <a:rPr lang="en-US" sz="3200">
                <a:latin typeface="Times" pitchFamily="-112" charset="0"/>
              </a:rPr>
              <a:t>differ by sign of third angle</a:t>
            </a:r>
            <a:br>
              <a:rPr lang="en-US" sz="3200">
                <a:latin typeface="Times" pitchFamily="-112" charset="0"/>
              </a:rPr>
            </a:br>
            <a:r>
              <a:rPr lang="en-US" sz="3200" i="1">
                <a:latin typeface="Times" pitchFamily="-112" charset="0"/>
              </a:rPr>
              <a:t>Bunge </a:t>
            </a:r>
            <a:r>
              <a:rPr lang="en-US" sz="3200">
                <a:latin typeface="Times" pitchFamily="-112" charset="0"/>
              </a:rPr>
              <a:t>rotates about x’, </a:t>
            </a:r>
            <a:r>
              <a:rPr lang="en-US" sz="3200" i="1">
                <a:latin typeface="Times" pitchFamily="-112" charset="0"/>
              </a:rPr>
              <a:t>Kocks </a:t>
            </a:r>
            <a:r>
              <a:rPr lang="en-US" sz="3200">
                <a:latin typeface="Times" pitchFamily="-112" charset="0"/>
              </a:rPr>
              <a:t>about </a:t>
            </a:r>
            <a:r>
              <a:rPr lang="en-US" sz="3200" i="1">
                <a:latin typeface="Times" pitchFamily="-112" charset="0"/>
              </a:rPr>
              <a:t>y’</a:t>
            </a:r>
            <a:r>
              <a:rPr lang="en-US" sz="3200">
                <a:latin typeface="Times" pitchFamily="-112" charset="0"/>
              </a:rPr>
              <a:t> </a:t>
            </a:r>
            <a:r>
              <a:rPr lang="en-US" sz="2800">
                <a:latin typeface="Times" pitchFamily="-112" charset="0"/>
              </a:rPr>
              <a:t>(2nd angle)</a:t>
            </a:r>
            <a:endParaRPr lang="en-US" sz="3200">
              <a:latin typeface="Times" pitchFamily="-112" charset="0"/>
            </a:endParaRPr>
          </a:p>
        </p:txBody>
      </p:sp>
      <p:sp>
        <p:nvSpPr>
          <p:cNvPr id="106501" name="Text Box 5"/>
          <p:cNvSpPr txBox="1">
            <a:spLocks noChangeArrowheads="1"/>
          </p:cNvSpPr>
          <p:nvPr/>
        </p:nvSpPr>
        <p:spPr bwMode="auto">
          <a:xfrm>
            <a:off x="722313"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Matrix  </a:t>
            </a:r>
            <a:r>
              <a:rPr lang="en-US" sz="2000">
                <a:solidFill>
                  <a:srgbClr val="FF0000"/>
                </a:solidFill>
                <a:latin typeface="Times" pitchFamily="-112" charset="0"/>
              </a:rPr>
              <a:t>EulerAngles</a:t>
            </a:r>
            <a:r>
              <a:rPr lang="en-US" sz="2000">
                <a:latin typeface="Times" pitchFamily="-112" charset="0"/>
              </a:rPr>
              <a:t>  Components</a:t>
            </a:r>
          </a:p>
        </p:txBody>
      </p:sp>
      <p:sp>
        <p:nvSpPr>
          <p:cNvPr id="106502" name="Text Box 6"/>
          <p:cNvSpPr txBox="1">
            <a:spLocks noChangeArrowheads="1"/>
          </p:cNvSpPr>
          <p:nvPr/>
        </p:nvSpPr>
        <p:spPr bwMode="auto">
          <a:xfrm>
            <a:off x="7756525" y="2620963"/>
            <a:ext cx="804863" cy="396875"/>
          </a:xfrm>
          <a:prstGeom prst="rect">
            <a:avLst/>
          </a:prstGeom>
          <a:noFill/>
          <a:ln w="9525">
            <a:noFill/>
            <a:miter lim="800000"/>
            <a:headEnd/>
            <a:tailEnd/>
          </a:ln>
          <a:effectLst/>
        </p:spPr>
        <p:txBody>
          <a:bodyPr wrap="none">
            <a:prstTxWarp prst="textNoShape">
              <a:avLst/>
            </a:prstTxWarp>
            <a:spAutoFit/>
          </a:bodyPr>
          <a:lstStyle/>
          <a:p>
            <a:r>
              <a:rPr lang="en-US" sz="2000" i="1">
                <a:latin typeface="Times" pitchFamily="-112" charset="0"/>
              </a:rPr>
              <a:t>Kocks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7540FE65-BAA6-9143-9361-9D1B4EE85B8F}" type="slidenum">
              <a:rPr lang="en-US"/>
              <a:pPr/>
              <a:t>33</a:t>
            </a:fld>
            <a:endParaRPr lang="en-US"/>
          </a:p>
        </p:txBody>
      </p:sp>
      <p:sp>
        <p:nvSpPr>
          <p:cNvPr id="107522" name="Rectangle 2"/>
          <p:cNvSpPr>
            <a:spLocks noGrp="1" noChangeArrowheads="1"/>
          </p:cNvSpPr>
          <p:nvPr>
            <p:ph type="title"/>
          </p:nvPr>
        </p:nvSpPr>
        <p:spPr/>
        <p:txBody>
          <a:bodyPr/>
          <a:lstStyle/>
          <a:p>
            <a:r>
              <a:rPr lang="en-US"/>
              <a:t>Conversions</a:t>
            </a:r>
          </a:p>
        </p:txBody>
      </p:sp>
      <p:graphicFrame>
        <p:nvGraphicFramePr>
          <p:cNvPr id="107523"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07526" name="Document" r:id="rId4" imgW="5626100" imgH="1841500" progId="Word.Document.8">
                  <p:embed/>
                </p:oleObj>
              </mc:Choice>
              <mc:Fallback>
                <p:oleObj name="Document" r:id="rId4" imgW="5626100" imgH="18415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4" name="Text Box 4"/>
          <p:cNvSpPr txBox="1">
            <a:spLocks noChangeArrowheads="1"/>
          </p:cNvSpPr>
          <p:nvPr/>
        </p:nvSpPr>
        <p:spPr bwMode="auto">
          <a:xfrm>
            <a:off x="646113" y="6248400"/>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t>
            </a:r>
            <a:r>
              <a:rPr lang="en-US" sz="2000">
                <a:latin typeface="Times" pitchFamily="-112" charset="0"/>
              </a:rPr>
              <a:t>AxisTransformation  Matrix  </a:t>
            </a:r>
            <a:r>
              <a:rPr lang="en-US" sz="2000">
                <a:solidFill>
                  <a:srgbClr val="FF0000"/>
                </a:solidFill>
                <a:latin typeface="Times" pitchFamily="-112" charset="0"/>
              </a:rPr>
              <a:t>EulerAngles</a:t>
            </a:r>
            <a:r>
              <a:rPr lang="en-US" sz="2000">
                <a:latin typeface="Times" pitchFamily="-112" charset="0"/>
              </a:rPr>
              <a:t>  Components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In-Class Questions: 2</a:t>
            </a:r>
            <a:endParaRPr lang="ja-JP"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ja-JP" sz="2800" dirty="0" smtClean="0"/>
              <a:t>Given an orientation matrix based on Miller indices, and one based on Euler angles, explain the relationship between them.</a:t>
            </a:r>
          </a:p>
          <a:p>
            <a:pPr marL="514350" indent="-514350">
              <a:buFont typeface="+mj-lt"/>
              <a:buAutoNum type="arabicPeriod"/>
            </a:pPr>
            <a:r>
              <a:rPr lang="en-US" altLang="ja-JP" sz="2800" dirty="0" smtClean="0"/>
              <a:t>Explain the difference between “active” and ”passive” rotations.</a:t>
            </a:r>
          </a:p>
          <a:p>
            <a:pPr marL="514350" indent="-514350">
              <a:buFont typeface="+mj-lt"/>
              <a:buAutoNum type="arabicPeriod"/>
            </a:pPr>
            <a:r>
              <a:rPr lang="en-US" altLang="ja-JP" sz="2800" dirty="0" smtClean="0"/>
              <a:t>Write out a definition of a transformation matrix in terms of the old and new axes.</a:t>
            </a:r>
          </a:p>
          <a:p>
            <a:pPr marL="514350" indent="-514350">
              <a:buFont typeface="+mj-lt"/>
              <a:buAutoNum type="arabicPeriod"/>
            </a:pPr>
            <a:r>
              <a:rPr lang="en-US" altLang="ja-JP" sz="2800" dirty="0" smtClean="0"/>
              <a:t>Explain how to obtain Euler angles from an orientation matrix (see Qu. 1 above).</a:t>
            </a:r>
            <a:endParaRPr lang="ja-JP" altLang="en-US" sz="2800" dirty="0"/>
          </a:p>
        </p:txBody>
      </p:sp>
      <p:sp>
        <p:nvSpPr>
          <p:cNvPr id="4" name="Slide Number Placeholder 3"/>
          <p:cNvSpPr>
            <a:spLocks noGrp="1"/>
          </p:cNvSpPr>
          <p:nvPr>
            <p:ph type="sldNum" sz="quarter" idx="12"/>
          </p:nvPr>
        </p:nvSpPr>
        <p:spPr/>
        <p:txBody>
          <a:bodyPr/>
          <a:lstStyle/>
          <a:p>
            <a:fld id="{F5CD18EF-691C-AE46-B192-B15EF0C8CD03}"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3</a:t>
            </a:r>
            <a:endParaRPr lang="ja-JP" altLang="en-US" dirty="0"/>
          </a:p>
        </p:txBody>
      </p:sp>
      <p:sp>
        <p:nvSpPr>
          <p:cNvPr id="3" name="Content Placeholder 2"/>
          <p:cNvSpPr>
            <a:spLocks noGrp="1"/>
          </p:cNvSpPr>
          <p:nvPr>
            <p:ph idx="1"/>
          </p:nvPr>
        </p:nvSpPr>
        <p:spPr/>
        <p:txBody>
          <a:bodyPr/>
          <a:lstStyle/>
          <a:p>
            <a:pPr marL="457200" indent="-457200">
              <a:buFont typeface="+mj-lt"/>
              <a:buAutoNum type="arabicPeriod"/>
            </a:pPr>
            <a:r>
              <a:rPr lang="en-US" altLang="ja-JP" sz="2400" dirty="0" smtClean="0"/>
              <a:t>Show that the 3 columns of the orientation matrix represent the coefficients of the unit vectors in (</a:t>
            </a:r>
            <a:r>
              <a:rPr lang="en-US" altLang="ja-JP" sz="2400" dirty="0" err="1" smtClean="0"/>
              <a:t>orthonormal</a:t>
            </a:r>
            <a:r>
              <a:rPr lang="en-US" altLang="ja-JP" sz="2400" dirty="0" smtClean="0"/>
              <a:t>) crystal coordinates that lie parallel to the 3 unit vectors of the sample frame.  Hint: use the definition of the orientation matrix.</a:t>
            </a:r>
          </a:p>
          <a:p>
            <a:pPr marL="457200" indent="-457200">
              <a:buFont typeface="+mj-lt"/>
              <a:buAutoNum type="arabicPeriod"/>
            </a:pPr>
            <a:r>
              <a:rPr lang="en-US" altLang="ja-JP" sz="2400" dirty="0" smtClean="0"/>
              <a:t>Show that the 3 rows of the orientation matrix represent the coefficients of the unit vectors in sample coordinates that lie parallel to the 3 unit vectors of the (</a:t>
            </a:r>
            <a:r>
              <a:rPr lang="en-US" altLang="ja-JP" sz="2400" dirty="0" err="1" smtClean="0"/>
              <a:t>orthonormal</a:t>
            </a:r>
            <a:r>
              <a:rPr lang="en-US" altLang="ja-JP" sz="2400" dirty="0" smtClean="0"/>
              <a:t>) crystal frame.</a:t>
            </a:r>
          </a:p>
          <a:p>
            <a:pPr marL="457200" indent="-457200">
              <a:buFont typeface="+mj-lt"/>
              <a:buAutoNum type="arabicPeriod"/>
            </a:pPr>
            <a:r>
              <a:rPr lang="en-US" altLang="ja-JP" sz="2400" dirty="0" smtClean="0"/>
              <a:t>Explain why we need the two argument arc-tangent function to recover angles in the range 0-360°.</a:t>
            </a:r>
            <a:endParaRPr lang="ja-JP" altLang="en-US" sz="2400" dirty="0" smtClean="0"/>
          </a:p>
          <a:p>
            <a:pPr marL="457200" indent="-457200">
              <a:buFont typeface="+mj-lt"/>
              <a:buAutoNum type="arabicPeriod"/>
            </a:pPr>
            <a:endParaRPr lang="ja-JP" altLang="en-US" sz="2400" dirty="0"/>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4</a:t>
            </a:r>
            <a:endParaRPr lang="ja-JP" altLang="en-US" dirty="0"/>
          </a:p>
        </p:txBody>
      </p:sp>
      <p:sp>
        <p:nvSpPr>
          <p:cNvPr id="3" name="Content Placeholder 2"/>
          <p:cNvSpPr>
            <a:spLocks noGrp="1"/>
          </p:cNvSpPr>
          <p:nvPr>
            <p:ph idx="1"/>
          </p:nvPr>
        </p:nvSpPr>
        <p:spPr>
          <a:xfrm>
            <a:off x="685800" y="1447800"/>
            <a:ext cx="7772400" cy="4724400"/>
          </a:xfrm>
        </p:spPr>
        <p:txBody>
          <a:bodyPr/>
          <a:lstStyle/>
          <a:p>
            <a:r>
              <a:rPr lang="en-US" altLang="ja-JP" dirty="0" smtClean="0"/>
              <a:t>Explain how to obtain the rotation angle and rotation axis from an orientation matrix.</a:t>
            </a:r>
          </a:p>
          <a:p>
            <a:r>
              <a:rPr lang="en-US" altLang="ja-JP" dirty="0" smtClean="0"/>
              <a:t>Give the definition of the </a:t>
            </a:r>
            <a:r>
              <a:rPr lang="en-US" altLang="ja-JP" dirty="0" err="1" smtClean="0"/>
              <a:t>Rodrigues</a:t>
            </a:r>
            <a:r>
              <a:rPr lang="en-US" altLang="ja-JP" dirty="0" smtClean="0"/>
              <a:t> vector in relation to a rotation axis and angle.</a:t>
            </a:r>
          </a:p>
          <a:p>
            <a:r>
              <a:rPr lang="en-US" altLang="ja-JP" dirty="0" smtClean="0"/>
              <a:t>Give the definition of the unit quaternion, again in relation to a rotation axis and angle.</a:t>
            </a:r>
            <a:endParaRPr lang="ja-JP" altLang="en-US" dirty="0"/>
          </a:p>
        </p:txBody>
      </p:sp>
      <p:sp>
        <p:nvSpPr>
          <p:cNvPr id="4" name="Slide Number Placeholder 3"/>
          <p:cNvSpPr>
            <a:spLocks noGrp="1"/>
          </p:cNvSpPr>
          <p:nvPr>
            <p:ph type="sldNum" sz="quarter" idx="12"/>
          </p:nvPr>
        </p:nvSpPr>
        <p:spPr/>
        <p:txBody>
          <a:bodyPr/>
          <a:lstStyle/>
          <a:p>
            <a:fld id="{F5CD18EF-691C-AE46-B192-B15EF0C8CD03}"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D01B8DD-8500-FE49-A78F-349E9905E599}" type="slidenum">
              <a:rPr lang="en-US"/>
              <a:pPr/>
              <a:t>7</a:t>
            </a:fld>
            <a:endParaRPr lang="en-US"/>
          </a:p>
        </p:txBody>
      </p:sp>
      <p:sp>
        <p:nvSpPr>
          <p:cNvPr id="81922" name="Rectangle 2"/>
          <p:cNvSpPr>
            <a:spLocks noGrp="1" noChangeArrowheads="1"/>
          </p:cNvSpPr>
          <p:nvPr>
            <p:ph type="title"/>
          </p:nvPr>
        </p:nvSpPr>
        <p:spPr/>
        <p:txBody>
          <a:bodyPr/>
          <a:lstStyle/>
          <a:p>
            <a:r>
              <a:rPr lang="en-US"/>
              <a:t>Direction cosines</a:t>
            </a:r>
          </a:p>
        </p:txBody>
      </p:sp>
      <p:pic>
        <p:nvPicPr>
          <p:cNvPr id="81924" name="Picture 4"/>
          <p:cNvPicPr>
            <a:picLocks noChangeAspect="1" noChangeArrowheads="1"/>
          </p:cNvPicPr>
          <p:nvPr/>
        </p:nvPicPr>
        <p:blipFill>
          <a:blip r:embed="rId4"/>
          <a:srcRect/>
          <a:stretch>
            <a:fillRect/>
          </a:stretch>
        </p:blipFill>
        <p:spPr bwMode="auto">
          <a:xfrm>
            <a:off x="4267200" y="1295400"/>
            <a:ext cx="4800600" cy="3597275"/>
          </a:xfrm>
          <a:prstGeom prst="rect">
            <a:avLst/>
          </a:prstGeom>
          <a:noFill/>
          <a:ln w="9525">
            <a:noFill/>
            <a:miter lim="800000"/>
            <a:headEnd/>
            <a:tailEnd/>
          </a:ln>
          <a:effectLst/>
        </p:spPr>
      </p:pic>
      <p:sp>
        <p:nvSpPr>
          <p:cNvPr id="81925" name="Text Box 5"/>
          <p:cNvSpPr txBox="1">
            <a:spLocks noChangeArrowheads="1"/>
          </p:cNvSpPr>
          <p:nvPr/>
        </p:nvSpPr>
        <p:spPr bwMode="auto">
          <a:xfrm>
            <a:off x="10160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AxisTransformation</a:t>
            </a:r>
            <a:r>
              <a:rPr lang="en-US" sz="2000">
                <a:latin typeface="Times" pitchFamily="-112" charset="0"/>
              </a:rPr>
              <a:t>  Matrix  EulerAngles  Components</a:t>
            </a:r>
          </a:p>
        </p:txBody>
      </p:sp>
      <p:sp>
        <p:nvSpPr>
          <p:cNvPr id="81923" name="Rectangle 3"/>
          <p:cNvSpPr>
            <a:spLocks noGrp="1" noChangeArrowheads="1"/>
          </p:cNvSpPr>
          <p:nvPr>
            <p:ph type="body" idx="1"/>
          </p:nvPr>
        </p:nvSpPr>
        <p:spPr>
          <a:xfrm>
            <a:off x="533400" y="1295400"/>
            <a:ext cx="3886200" cy="4724400"/>
          </a:xfrm>
        </p:spPr>
        <p:txBody>
          <a:bodyPr/>
          <a:lstStyle/>
          <a:p>
            <a:pPr>
              <a:lnSpc>
                <a:spcPct val="90000"/>
              </a:lnSpc>
            </a:pPr>
            <a:r>
              <a:rPr lang="en-US" sz="2000"/>
              <a:t>Need the direction cosines for all 3 crystal axes.  Before proceeding, we review the definition of direction cosine.</a:t>
            </a:r>
          </a:p>
          <a:p>
            <a:pPr>
              <a:lnSpc>
                <a:spcPct val="90000"/>
              </a:lnSpc>
            </a:pPr>
            <a:r>
              <a:rPr lang="en-US" sz="2000"/>
              <a:t>A </a:t>
            </a:r>
            <a:r>
              <a:rPr lang="en-US" sz="2000" i="1"/>
              <a:t>direction cosine</a:t>
            </a:r>
            <a:r>
              <a:rPr lang="en-US" sz="2000"/>
              <a:t> is the cosine of the angle between a vector and a given direction or axis.</a:t>
            </a:r>
          </a:p>
          <a:p>
            <a:pPr>
              <a:lnSpc>
                <a:spcPct val="90000"/>
              </a:lnSpc>
            </a:pPr>
            <a:r>
              <a:rPr lang="en-US" sz="2000"/>
              <a:t>A direction cosine is equal to the dot product of a unit vector with a given unit axis vector.</a:t>
            </a:r>
          </a:p>
          <a:p>
            <a:pPr>
              <a:lnSpc>
                <a:spcPct val="90000"/>
              </a:lnSpc>
            </a:pPr>
            <a:r>
              <a:rPr lang="en-US" sz="2000"/>
              <a:t>Sets of direction cosines can be used to construct a </a:t>
            </a:r>
            <a:r>
              <a:rPr lang="en-US" sz="2000" i="1"/>
              <a:t>transformation matrix </a:t>
            </a:r>
            <a:r>
              <a:rPr lang="en-US" sz="2000"/>
              <a:t>from the vectors.</a:t>
            </a:r>
          </a:p>
        </p:txBody>
      </p:sp>
      <p:graphicFrame>
        <p:nvGraphicFramePr>
          <p:cNvPr id="7" name="Object 6"/>
          <p:cNvGraphicFramePr>
            <a:graphicFrameLocks noChangeAspect="1"/>
          </p:cNvGraphicFramePr>
          <p:nvPr/>
        </p:nvGraphicFramePr>
        <p:xfrm>
          <a:off x="5410200" y="5181600"/>
          <a:ext cx="2895600" cy="898634"/>
        </p:xfrm>
        <a:graphic>
          <a:graphicData uri="http://schemas.openxmlformats.org/presentationml/2006/ole">
            <mc:AlternateContent xmlns:mc="http://schemas.openxmlformats.org/markup-compatibility/2006">
              <mc:Choice xmlns:v="urn:schemas-microsoft-com:vml" Requires="v">
                <p:oleObj spid="_x0000_s18437" name="Equation" r:id="rId5" imgW="1473200" imgH="457200" progId="Equation.3">
                  <p:embed/>
                </p:oleObj>
              </mc:Choice>
              <mc:Fallback>
                <p:oleObj name="Equation" r:id="rId5" imgW="147320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181600"/>
                        <a:ext cx="2895600" cy="898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versus Passive Rotations</a:t>
            </a:r>
            <a:endParaRPr lang="en-US" dirty="0"/>
          </a:p>
        </p:txBody>
      </p:sp>
      <p:sp>
        <p:nvSpPr>
          <p:cNvPr id="3" name="Content Placeholder 2"/>
          <p:cNvSpPr>
            <a:spLocks noGrp="1"/>
          </p:cNvSpPr>
          <p:nvPr>
            <p:ph idx="1"/>
          </p:nvPr>
        </p:nvSpPr>
        <p:spPr>
          <a:xfrm>
            <a:off x="685800" y="1600200"/>
            <a:ext cx="7772400" cy="4648200"/>
          </a:xfrm>
        </p:spPr>
        <p:txBody>
          <a:bodyPr/>
          <a:lstStyle/>
          <a:p>
            <a:r>
              <a:rPr lang="en-US" sz="1600" dirty="0" smtClean="0"/>
              <a:t>Before we discuss the details of how to calculate orientation matrices, it is a good idea to summarize the difference between “active” and “passive” rotations, as mathematicians know them.  </a:t>
            </a:r>
          </a:p>
          <a:p>
            <a:r>
              <a:rPr lang="en-US" sz="1600" dirty="0" smtClean="0"/>
              <a:t>In materials science, we are mostly concerned with describing anisotropic properties of crystals and the aggregate anisotropy of polycrystalline materials, for which it is convenient to use tensors to describe those properties.</a:t>
            </a:r>
          </a:p>
          <a:p>
            <a:r>
              <a:rPr lang="en-US" sz="1600" dirty="0" smtClean="0"/>
              <a:t>For tensor quantities, we commonly need their coefficients in either the sample frame or the crystal frame.  For this we use “transformations of axes”, which are “passive rotations”, in the sense that the two frames share a common origin and differ by only a (proper) rotation.  The tensor quantities do not rotate in real space, however.</a:t>
            </a:r>
          </a:p>
          <a:p>
            <a:r>
              <a:rPr lang="en-US" sz="1600" dirty="0" smtClean="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2000" b="1" dirty="0" smtClean="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9</a:t>
            </a:fld>
            <a:endParaRPr lang="en-US"/>
          </a:p>
        </p:txBody>
      </p:sp>
      <p:sp>
        <p:nvSpPr>
          <p:cNvPr id="82946" name="Rectangle 2"/>
          <p:cNvSpPr>
            <a:spLocks noGrp="1" noChangeArrowheads="1"/>
          </p:cNvSpPr>
          <p:nvPr>
            <p:ph type="title"/>
          </p:nvPr>
        </p:nvSpPr>
        <p:spPr>
          <a:xfrm>
            <a:off x="685800" y="152400"/>
            <a:ext cx="7772400" cy="1143000"/>
          </a:xfrm>
        </p:spPr>
        <p:txBody>
          <a:bodyPr/>
          <a:lstStyle/>
          <a:p>
            <a:r>
              <a:rPr lang="en-US"/>
              <a:t>Rotation of axes in the plane:</a:t>
            </a:r>
            <a:br>
              <a:rPr lang="en-US"/>
            </a:br>
            <a:r>
              <a:rPr lang="en-US"/>
              <a:t>x, y = old axes; x’,y’ = new axes</a:t>
            </a:r>
          </a:p>
        </p:txBody>
      </p:sp>
      <p:sp>
        <p:nvSpPr>
          <p:cNvPr id="82947" name="Line 3"/>
          <p:cNvSpPr>
            <a:spLocks noChangeShapeType="1"/>
          </p:cNvSpPr>
          <p:nvPr/>
        </p:nvSpPr>
        <p:spPr bwMode="auto">
          <a:xfrm>
            <a:off x="4343400" y="5181600"/>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422275" cy="641350"/>
          </a:xfrm>
          <a:prstGeom prst="rect">
            <a:avLst/>
          </a:prstGeom>
          <a:noFill/>
          <a:ln w="9525">
            <a:noFill/>
            <a:miter lim="800000"/>
            <a:headEnd/>
            <a:tailEnd/>
          </a:ln>
          <a:effectLst/>
        </p:spPr>
        <p:txBody>
          <a:bodyPr wrap="none">
            <a:prstTxWarp prst="textNoShape">
              <a:avLst/>
            </a:prstTxWarp>
            <a:spAutoFit/>
          </a:bodyPr>
          <a:lstStyle/>
          <a:p>
            <a:r>
              <a:rPr lang="en-US" sz="3600" i="1">
                <a:solidFill>
                  <a:schemeClr val="accent2"/>
                </a:solidFill>
                <a:latin typeface="Symbol" pitchFamily="-112" charset="2"/>
              </a:rPr>
              <a:t>q</a:t>
            </a:r>
            <a:endParaRPr lang="en-US" i="1">
              <a:latin typeface="Times" pitchFamily="-112" charset="0"/>
            </a:endParaRPr>
          </a:p>
        </p:txBody>
      </p:sp>
      <p:sp>
        <p:nvSpPr>
          <p:cNvPr id="82957" name="Line 13"/>
          <p:cNvSpPr>
            <a:spLocks noChangeShapeType="1"/>
          </p:cNvSpPr>
          <p:nvPr/>
        </p:nvSpPr>
        <p:spPr bwMode="auto">
          <a:xfrm flipV="1">
            <a:off x="4343400" y="2895600"/>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365125" cy="579437"/>
          </a:xfrm>
          <a:prstGeom prst="rect">
            <a:avLst/>
          </a:prstGeom>
          <a:noFill/>
          <a:ln w="9525">
            <a:noFill/>
            <a:miter lim="800000"/>
            <a:headEnd/>
            <a:tailEnd/>
          </a:ln>
          <a:effectLst/>
        </p:spPr>
        <p:txBody>
          <a:bodyPr wrap="none">
            <a:prstTxWarp prst="textNoShape">
              <a:avLst/>
            </a:prstTxWarp>
            <a:spAutoFit/>
          </a:bodyPr>
          <a:lstStyle/>
          <a:p>
            <a:r>
              <a:rPr lang="en-US" sz="3200" b="1" i="1">
                <a:latin typeface="Times" pitchFamily="-112" charset="0"/>
              </a:rPr>
              <a:t>v</a:t>
            </a:r>
            <a:endParaRPr lang="en-US" i="1">
              <a:latin typeface="Times" pitchFamily="-112" charset="0"/>
            </a:endParaRPr>
          </a:p>
        </p:txBody>
      </p:sp>
      <p:graphicFrame>
        <p:nvGraphicFramePr>
          <p:cNvPr id="82959" name="Object 15"/>
          <p:cNvGraphicFramePr>
            <a:graphicFrameLocks noChangeAspect="1"/>
          </p:cNvGraphicFramePr>
          <p:nvPr/>
        </p:nvGraphicFramePr>
        <p:xfrm>
          <a:off x="322263" y="4267200"/>
          <a:ext cx="3905250" cy="1196975"/>
        </p:xfrm>
        <a:graphic>
          <a:graphicData uri="http://schemas.openxmlformats.org/presentationml/2006/ole">
            <mc:AlternateContent xmlns:mc="http://schemas.openxmlformats.org/markup-compatibility/2006">
              <mc:Choice xmlns:v="urn:schemas-microsoft-com:vml" Requires="v">
                <p:oleObj spid="_x0000_s82972" name="Equation" r:id="rId4" imgW="1409700" imgH="431800" progId="Equation.3">
                  <p:embed/>
                </p:oleObj>
              </mc:Choice>
              <mc:Fallback>
                <p:oleObj name="Equation" r:id="rId4" imgW="1409700" imgH="431800" progId="Equation.3">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4267200"/>
                        <a:ext cx="39052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5932488" cy="457200"/>
          </a:xfrm>
          <a:prstGeom prst="rect">
            <a:avLst/>
          </a:prstGeom>
          <a:noFill/>
          <a:ln w="9525">
            <a:noFill/>
            <a:miter lim="800000"/>
            <a:headEnd/>
            <a:tailEnd/>
          </a:ln>
          <a:effectLst/>
        </p:spPr>
        <p:txBody>
          <a:bodyPr wrap="none">
            <a:prstTxWarp prst="textNoShape">
              <a:avLst/>
            </a:prstTxWarp>
            <a:spAutoFit/>
          </a:bodyPr>
          <a:lstStyle/>
          <a:p>
            <a:r>
              <a:rPr lang="en-US">
                <a:latin typeface="Times" pitchFamily="-112" charset="0"/>
              </a:rPr>
              <a:t>N.B. </a:t>
            </a:r>
            <a:r>
              <a:rPr lang="en-US" i="1">
                <a:latin typeface="Times" pitchFamily="-112" charset="0"/>
              </a:rPr>
              <a:t>Passive Rotation/ Transformation of Axes</a:t>
            </a:r>
            <a:endParaRPr lang="en-US">
              <a:latin typeface="Times" pitchFamily="-112" charset="0"/>
            </a:endParaRPr>
          </a:p>
        </p:txBody>
      </p:sp>
      <p:sp>
        <p:nvSpPr>
          <p:cNvPr id="82961" name="Text Box 17"/>
          <p:cNvSpPr txBox="1">
            <a:spLocks noChangeArrowheads="1"/>
          </p:cNvSpPr>
          <p:nvPr/>
        </p:nvSpPr>
        <p:spPr bwMode="auto">
          <a:xfrm>
            <a:off x="228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latin typeface="Times" pitchFamily="-112" charset="0"/>
              </a:rPr>
              <a:t>Obj/notation </a:t>
            </a:r>
            <a:r>
              <a:rPr lang="en-US" sz="2000">
                <a:solidFill>
                  <a:srgbClr val="FF0000"/>
                </a:solidFill>
                <a:latin typeface="Times" pitchFamily="-112" charset="0"/>
              </a:rPr>
              <a:t> AxisTransformation</a:t>
            </a:r>
            <a:r>
              <a:rPr lang="en-US" sz="2000">
                <a:latin typeface="Times" pitchFamily="-112" charset="0"/>
              </a:rPr>
              <a:t>  Matrix  EulerAngles  Components</a:t>
            </a:r>
          </a:p>
        </p:txBody>
      </p:sp>
      <p:graphicFrame>
        <p:nvGraphicFramePr>
          <p:cNvPr id="19" name="Object 18"/>
          <p:cNvGraphicFramePr>
            <a:graphicFrameLocks noChangeAspect="1"/>
          </p:cNvGraphicFramePr>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82973" name="Equation" r:id="rId6" imgW="355600" imgH="177800" progId="Equation.3">
                  <p:embed/>
                </p:oleObj>
              </mc:Choice>
              <mc:Fallback>
                <p:oleObj name="Equation" r:id="rId6" imgW="355600" imgH="1778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82974" name="Equation" r:id="rId8" imgW="406400" imgH="177800" progId="Equation.3">
                  <p:embed/>
                </p:oleObj>
              </mc:Choice>
              <mc:Fallback>
                <p:oleObj name="Equation" r:id="rId8" imgW="406400" imgH="17780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nvGraphicFramePr>
        <p:xfrm>
          <a:off x="4086225" y="1600200"/>
          <a:ext cx="844550" cy="393700"/>
        </p:xfrm>
        <a:graphic>
          <a:graphicData uri="http://schemas.openxmlformats.org/presentationml/2006/ole">
            <mc:AlternateContent xmlns:mc="http://schemas.openxmlformats.org/markup-compatibility/2006">
              <mc:Choice xmlns:v="urn:schemas-microsoft-com:vml" Requires="v">
                <p:oleObj spid="_x0000_s82975" name="Equation" r:id="rId10" imgW="381000" imgH="177800" progId="Equation.3">
                  <p:embed/>
                </p:oleObj>
              </mc:Choice>
              <mc:Fallback>
                <p:oleObj name="Equation" r:id="rId10" imgW="381000" imgH="17780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1600200"/>
                        <a:ext cx="8445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82976" name="Equation" r:id="rId12" imgW="406400" imgH="177800" progId="Equation.3">
                  <p:embed/>
                </p:oleObj>
              </mc:Choice>
              <mc:Fallback>
                <p:oleObj name="Equation" r:id="rId12" imgW="406400" imgH="177800" progId="Equation.3">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5360</TotalTime>
  <Words>2135</Words>
  <Application>Microsoft Macintosh PowerPoint</Application>
  <PresentationFormat>On-screen Show (4:3)</PresentationFormat>
  <Paragraphs>250</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Blank Presentation</vt:lpstr>
      <vt:lpstr>Equation</vt:lpstr>
      <vt:lpstr>Document</vt:lpstr>
      <vt:lpstr>L3:  Texture Components and Euler Angles: part 2</vt:lpstr>
      <vt:lpstr>Lecture Objectives</vt:lpstr>
      <vt:lpstr>In-Class Questions: 1</vt:lpstr>
      <vt:lpstr>In-Class Questions: 2</vt:lpstr>
      <vt:lpstr>In Class Questions: 3</vt:lpstr>
      <vt:lpstr>In Class Questions: 4</vt:lpstr>
      <vt:lpstr>Direction cosines</vt:lpstr>
      <vt:lpstr>Active versus Passive Rotations</vt:lpstr>
      <vt:lpstr>Rotation of axes in the plane: x, y = old axes; x’,y’ = new axes</vt:lpstr>
      <vt:lpstr>Definition of an Axis Transformation: ê = old axes; ê′= new axes</vt:lpstr>
      <vt:lpstr>Geometry of {hkl}&lt;uvw&gt;</vt:lpstr>
      <vt:lpstr>Form matrix from Miller Indices</vt:lpstr>
      <vt:lpstr>Bunge Euler angles to Matrix</vt:lpstr>
      <vt:lpstr>Bunge Euler angles to Matrix, contd.</vt:lpstr>
      <vt:lpstr>Matrix with Bunge Angles</vt:lpstr>
      <vt:lpstr>Matrix, Miller Indices</vt:lpstr>
      <vt:lpstr>Matrix, Miller Indices</vt:lpstr>
      <vt:lpstr>Compare Matrices</vt:lpstr>
      <vt:lpstr>Miller indices from Euler angle matrix</vt:lpstr>
      <vt:lpstr>Euler angles from Orientation Matrix</vt:lpstr>
      <vt:lpstr>Special Case:  = 0</vt:lpstr>
      <vt:lpstr>PowerPoint Presentation</vt:lpstr>
      <vt:lpstr>Rodrigues vector definition</vt:lpstr>
      <vt:lpstr>Conversions: matrixRF vector</vt:lpstr>
      <vt:lpstr>Unit Quaternion: definition</vt:lpstr>
      <vt:lpstr>Conversions: matrixquaternion</vt:lpstr>
      <vt:lpstr>Summary</vt:lpstr>
      <vt:lpstr>Supplementary Slides</vt:lpstr>
      <vt:lpstr>Other Euler angle definitions</vt:lpstr>
      <vt:lpstr>Matrix with Kocks Angles</vt:lpstr>
      <vt:lpstr>Matrix with Roe angles</vt:lpstr>
      <vt:lpstr>Euler Angle Definitions</vt:lpstr>
      <vt:lpstr>Conversions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130</cp:revision>
  <cp:lastPrinted>2002-02-08T21:07:40Z</cp:lastPrinted>
  <dcterms:created xsi:type="dcterms:W3CDTF">2011-09-03T01:46:17Z</dcterms:created>
  <dcterms:modified xsi:type="dcterms:W3CDTF">2014-01-12T16:00:27Z</dcterms:modified>
</cp:coreProperties>
</file>