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embeddings/oleObject2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70" r:id="rId2"/>
    <p:sldId id="272" r:id="rId3"/>
    <p:sldId id="267" r:id="rId4"/>
    <p:sldId id="268" r:id="rId5"/>
    <p:sldId id="269" r:id="rId6"/>
    <p:sldId id="265" r:id="rId7"/>
    <p:sldId id="266" r:id="rId8"/>
    <p:sldId id="256" r:id="rId9"/>
    <p:sldId id="257" r:id="rId10"/>
    <p:sldId id="261" r:id="rId11"/>
    <p:sldId id="262" r:id="rId12"/>
    <p:sldId id="258" r:id="rId13"/>
    <p:sldId id="264" r:id="rId14"/>
    <p:sldId id="263" r:id="rId15"/>
    <p:sldId id="259" r:id="rId16"/>
    <p:sldId id="260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Geneva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Geneva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Geneva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Geneva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Geneva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Geneva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Geneva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Geneva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Geneva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50" d="100"/>
          <a:sy n="150" d="100"/>
        </p:scale>
        <p:origin x="-1896" y="-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02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fld id="{D9A31E97-CB87-264C-933D-A4E13B8EC6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84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Geneva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EEE9A-35E0-D64A-873C-20005D6E6654}" type="slidenum">
              <a:rPr lang="en-US"/>
              <a:pPr/>
              <a:t>1</a:t>
            </a:fld>
            <a:endParaRPr lang="en-US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2330D-7FB0-B144-BC29-D6BD4A03CEE6}" type="slidenum">
              <a:rPr lang="en-US"/>
              <a:pPr/>
              <a:t>11</a:t>
            </a:fld>
            <a:endParaRPr lang="en-US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59113-CDF3-F047-B736-32402CC82F9B}" type="slidenum">
              <a:rPr lang="en-US"/>
              <a:pPr/>
              <a:t>12</a:t>
            </a:fld>
            <a:endParaRPr lang="en-US"/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F3529-D86B-454E-AD86-0088BF497C46}" type="slidenum">
              <a:rPr lang="en-US"/>
              <a:pPr/>
              <a:t>13</a:t>
            </a:fld>
            <a:endParaRPr lang="en-US"/>
          </a:p>
        </p:txBody>
      </p:sp>
      <p:sp>
        <p:nvSpPr>
          <p:cNvPr id="1433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Pole figures are evidently less than ideal for distinguishing particular components!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1BDA7-7D0C-8540-B548-30C77550F287}" type="slidenum">
              <a:rPr lang="en-US"/>
              <a:pPr/>
              <a:t>14</a:t>
            </a:fld>
            <a:endParaRPr lang="en-US"/>
          </a:p>
        </p:txBody>
      </p:sp>
      <p:sp>
        <p:nvSpPr>
          <p:cNvPr id="1229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21C81E-EB66-6149-963F-E746863DFB11}" type="slidenum">
              <a:rPr lang="en-US"/>
              <a:pPr/>
              <a:t>15</a:t>
            </a:fld>
            <a:endParaRPr lang="en-US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B062D-6668-B24C-B868-C50E2F644C14}" type="slidenum">
              <a:rPr lang="en-US"/>
              <a:pPr/>
              <a:t>16</a:t>
            </a:fld>
            <a:endParaRPr lang="en-US"/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BD696-4BD4-A947-8FE7-BB483E05B394}" type="slidenum">
              <a:rPr lang="en-US"/>
              <a:pPr/>
              <a:t>17</a:t>
            </a:fld>
            <a:endParaRPr lang="en-US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E869D-9830-894F-9FE9-42F51023EC35}" type="slidenum">
              <a:rPr lang="en-US"/>
              <a:pPr/>
              <a:t>3</a:t>
            </a:fld>
            <a:endParaRPr lang="en-US"/>
          </a:p>
        </p:txBody>
      </p:sp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AF4BB-79BF-A54C-A518-4C5BC523638F}" type="slidenum">
              <a:rPr lang="en-US"/>
              <a:pPr/>
              <a:t>4</a:t>
            </a:fld>
            <a:endParaRPr lang="en-US"/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2FF32-ADE9-E340-8B58-6853CEDCBDA9}" type="slidenum">
              <a:rPr lang="en-US"/>
              <a:pPr/>
              <a:t>5</a:t>
            </a:fld>
            <a:endParaRPr lang="en-US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CC26C-C094-9246-8B15-286974AB99BE}" type="slidenum">
              <a:rPr lang="en-US"/>
              <a:pPr/>
              <a:t>6</a:t>
            </a:fld>
            <a:endParaRPr lang="en-US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87317-2187-094A-BD93-4D38A09B79A2}" type="slidenum">
              <a:rPr lang="en-US"/>
              <a:pPr/>
              <a:t>7</a:t>
            </a:fld>
            <a:endParaRPr lang="en-US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548D6A-4024-224D-BD5B-472B82F5D690}" type="slidenum">
              <a:rPr lang="en-US"/>
              <a:pPr/>
              <a:t>8</a:t>
            </a:fld>
            <a:endParaRPr lang="en-US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DA3E8-897E-964A-B691-0F2F9CCF833A}" type="slidenum">
              <a:rPr lang="en-US"/>
              <a:pPr/>
              <a:t>9</a:t>
            </a:fld>
            <a:endParaRPr lang="en-US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FB6A2-D26E-3842-BD86-0A153ECD8960}" type="slidenum">
              <a:rPr lang="en-US"/>
              <a:pPr/>
              <a:t>10</a:t>
            </a:fld>
            <a:endParaRPr lang="en-US"/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Metals.textures.part3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BA900-A041-7E4D-B21E-CB494E784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8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Metals.textures.part3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F98E-D24C-7949-BCD4-090988E555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6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Metals.textures.part3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49973-B74E-BD4D-95DD-4AC94E98A5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0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Metals.textures.part3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72C21-5C24-E54A-8C67-B53CA91C9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4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Metals.textures.part3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DE649-ECAE-4E41-976D-AB6CB3B0CA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0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Metals.textures.part3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4B1DE-BFCB-4541-80AE-1A9B396677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5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Metals.textures.part3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D565E-37C7-3747-9585-A7C5052199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Metals.textures.part3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6448-0A63-6247-AC89-4470F3DB8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7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Metals.textures.part3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0CE07-9D5D-7643-B37F-989C551A2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6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Metals.textures.part3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76040-1CE6-B14E-9F59-5BD036958F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1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Metals.textures.part3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873BB-49B6-2D48-B84B-D8FD890638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r>
              <a:rPr lang="en-US" dirty="0" smtClean="0"/>
              <a:t>Metals.textures.part3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/>
              </a:defRPr>
            </a:lvl1pPr>
          </a:lstStyle>
          <a:p>
            <a:fld id="{1A413C58-C0E3-D24A-9276-E617040ED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Times New Roman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Hoefler Text" charset="0"/>
          <a:ea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Hoefler Text" charset="0"/>
          <a:ea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Hoefler Text" charset="0"/>
          <a:ea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Hoefler Text" charset="0"/>
          <a:ea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Hoefler Text" charset="0"/>
          <a:ea typeface="Genev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Hoefler Text" charset="0"/>
          <a:ea typeface="Genev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Hoefler Text" charset="0"/>
          <a:ea typeface="Genev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Hoefler Text" charset="0"/>
          <a:ea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FC38-5163-ED4A-B5B7-8A72CD5A5CB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47800"/>
            <a:ext cx="8382000" cy="1828800"/>
          </a:xfrm>
          <a:solidFill>
            <a:srgbClr val="FFF8D7"/>
          </a:solidFill>
          <a:ln w="38100" cmpd="dbl">
            <a:solidFill>
              <a:srgbClr val="000090"/>
            </a:solidFill>
          </a:ln>
        </p:spPr>
        <p:txBody>
          <a:bodyPr/>
          <a:lstStyle/>
          <a:p>
            <a:r>
              <a:rPr lang="en-US" sz="5400" dirty="0" smtClean="0"/>
              <a:t>Typical Textures, part 2</a:t>
            </a:r>
            <a:br>
              <a:rPr lang="en-US" sz="5400" dirty="0" smtClean="0"/>
            </a:br>
            <a:r>
              <a:rPr lang="en-US" sz="5400" dirty="0" smtClean="0"/>
              <a:t>FCC Torsion, BCC textures</a:t>
            </a:r>
            <a:endParaRPr lang="en-US" sz="54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7772400" cy="25146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dirty="0" smtClean="0"/>
              <a:t>A. D. Rollett</a:t>
            </a:r>
          </a:p>
          <a:p>
            <a:pPr marL="0" indent="0" algn="ctr">
              <a:buNone/>
            </a:pPr>
            <a:r>
              <a:rPr lang="en-US" altLang="ja-JP" dirty="0" smtClean="0"/>
              <a:t>27-750 </a:t>
            </a:r>
            <a:br>
              <a:rPr lang="en-US" altLang="ja-JP" dirty="0" smtClean="0"/>
            </a:br>
            <a:r>
              <a:rPr lang="en-US" altLang="ja-JP" dirty="0" smtClean="0"/>
              <a:t>Texture, Microstructure &amp; Anisotropy</a:t>
            </a:r>
          </a:p>
        </p:txBody>
      </p:sp>
      <p:pic>
        <p:nvPicPr>
          <p:cNvPr id="7" name="Picture 6" descr="cmu_web"/>
          <p:cNvPicPr>
            <a:picLocks noChangeAspect="1" noChangeArrowheads="1"/>
          </p:cNvPicPr>
          <p:nvPr/>
        </p:nvPicPr>
        <p:blipFill>
          <a:blip r:embed="rId3"/>
          <a:srcRect t="11351" r="26942" b="17929"/>
          <a:stretch>
            <a:fillRect/>
          </a:stretch>
        </p:blipFill>
        <p:spPr bwMode="auto">
          <a:xfrm>
            <a:off x="98077" y="152400"/>
            <a:ext cx="29972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12877" y="6096000"/>
            <a:ext cx="34101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i="1" dirty="0">
                <a:latin typeface="Calibri"/>
              </a:rPr>
              <a:t>Last revised: </a:t>
            </a:r>
            <a:r>
              <a:rPr lang="en-US" altLang="ja-JP" i="1" dirty="0" smtClean="0">
                <a:latin typeface="Calibri"/>
              </a:rPr>
              <a:t>26</a:t>
            </a:r>
            <a:r>
              <a:rPr lang="en-US" altLang="ja-JP" i="1" baseline="30000" dirty="0" smtClean="0">
                <a:latin typeface="Calibri"/>
              </a:rPr>
              <a:t>th</a:t>
            </a:r>
            <a:r>
              <a:rPr lang="en-US" altLang="ja-JP" i="1" dirty="0" smtClean="0">
                <a:latin typeface="Calibri"/>
              </a:rPr>
              <a:t> Apr. </a:t>
            </a:r>
            <a:r>
              <a:rPr lang="en-US" altLang="ja-JP" i="1" dirty="0">
                <a:latin typeface="Calibri"/>
              </a:rPr>
              <a:t>‘</a:t>
            </a:r>
            <a:r>
              <a:rPr lang="en-US" altLang="ja-JP" i="1" dirty="0" smtClean="0">
                <a:latin typeface="Calibri"/>
              </a:rPr>
              <a:t>14</a:t>
            </a:r>
            <a:endParaRPr lang="en-US" altLang="ja-JP" i="1" dirty="0"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877" y="50800"/>
            <a:ext cx="1349723" cy="13311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fld id="{1510C273-8056-3C40-B8D1-336DDB5CC0B5}" type="slidenum">
              <a:rPr lang="en-US"/>
              <a:pPr/>
              <a:t>10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304800"/>
            <a:ext cx="5562600" cy="1143000"/>
          </a:xfrm>
        </p:spPr>
        <p:txBody>
          <a:bodyPr/>
          <a:lstStyle/>
          <a:p>
            <a:r>
              <a:rPr lang="en-US" dirty="0" smtClean="0"/>
              <a:t>BCC </a:t>
            </a:r>
            <a:r>
              <a:rPr lang="en-US" dirty="0"/>
              <a:t>torsion textures: Fe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7467600" y="15240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7391400" y="17526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76488"/>
            <a:ext cx="6858000" cy="432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9" t="7303" b="17839"/>
          <a:stretch>
            <a:fillRect/>
          </a:stretch>
        </p:blipFill>
        <p:spPr bwMode="auto">
          <a:xfrm>
            <a:off x="152400" y="0"/>
            <a:ext cx="2971800" cy="26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90763" y="1371600"/>
            <a:ext cx="18520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latin typeface="Arial"/>
              </a:rPr>
              <a:t>Ideal |{100} </a:t>
            </a:r>
            <a:br>
              <a:rPr lang="en-US" i="1" dirty="0">
                <a:latin typeface="Arial"/>
              </a:rPr>
            </a:br>
            <a:r>
              <a:rPr lang="en-US" i="1" dirty="0">
                <a:latin typeface="Arial"/>
              </a:rPr>
              <a:t>pole figures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fld id="{E3A46A95-FD5D-BA4E-BF8A-5C7934CD8052}" type="slidenum">
              <a:rPr lang="en-US"/>
              <a:pPr/>
              <a:t>11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3429000" cy="1676400"/>
          </a:xfrm>
        </p:spPr>
        <p:txBody>
          <a:bodyPr/>
          <a:lstStyle/>
          <a:p>
            <a:r>
              <a:rPr lang="en-US" dirty="0" smtClean="0"/>
              <a:t>BCC </a:t>
            </a:r>
            <a:r>
              <a:rPr lang="en-US" dirty="0"/>
              <a:t>torsion textures: Ta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9600" y="2133600"/>
            <a:ext cx="340049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Arial"/>
              </a:rPr>
              <a:t>(a) initial texture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from swaged rod;</a:t>
            </a:r>
          </a:p>
          <a:p>
            <a:r>
              <a:rPr lang="en-US" sz="3200" dirty="0">
                <a:latin typeface="Arial"/>
              </a:rPr>
              <a:t>(b) torsion texture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462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9" t="7303" b="17839"/>
          <a:stretch>
            <a:fillRect/>
          </a:stretch>
        </p:blipFill>
        <p:spPr bwMode="auto">
          <a:xfrm>
            <a:off x="152400" y="4056063"/>
            <a:ext cx="2971800" cy="264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290763" y="5427663"/>
            <a:ext cx="18520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latin typeface="Arial"/>
              </a:rPr>
              <a:t>Ideal |{100} </a:t>
            </a:r>
            <a:br>
              <a:rPr lang="en-US" i="1" dirty="0">
                <a:latin typeface="Arial"/>
              </a:rPr>
            </a:br>
            <a:r>
              <a:rPr lang="en-US" i="1" dirty="0">
                <a:latin typeface="Arial"/>
              </a:rPr>
              <a:t>pole figures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90073" y="6396335"/>
            <a:ext cx="1791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660066"/>
                </a:solidFill>
              </a:rPr>
              <a:t>Kocks</a:t>
            </a:r>
            <a:r>
              <a:rPr lang="en-US" dirty="0" smtClean="0">
                <a:solidFill>
                  <a:srgbClr val="660066"/>
                </a:solidFill>
              </a:rPr>
              <a:t>, Ch. 5</a:t>
            </a: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966EC5DE-070F-2540-9083-0FABFB24A9DE}" type="slidenum">
              <a:rPr lang="en-US"/>
              <a:pPr/>
              <a:t>12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2590800" cy="3124200"/>
          </a:xfrm>
        </p:spPr>
        <p:txBody>
          <a:bodyPr/>
          <a:lstStyle/>
          <a:p>
            <a:r>
              <a:rPr lang="en-US" dirty="0"/>
              <a:t>Rolling Textures </a:t>
            </a:r>
            <a:r>
              <a:rPr lang="en-US" dirty="0" smtClean="0"/>
              <a:t>BCC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3886200"/>
            <a:ext cx="253047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Times New Roman"/>
              </a:rPr>
              <a:t>{110} and {100} pole figures (equal area projection; rolling direction vertical) for (a) low-carbon steel cold rolled to a reduction in thickness of 80% (approximate equivalent strain of 2); (b) tantalum, </a:t>
            </a:r>
            <a:r>
              <a:rPr lang="en-US" sz="1400" dirty="0" err="1">
                <a:latin typeface="Times New Roman"/>
              </a:rPr>
              <a:t>unidirectionally</a:t>
            </a:r>
            <a:r>
              <a:rPr lang="en-US" sz="1400" dirty="0">
                <a:latin typeface="Times New Roman"/>
              </a:rPr>
              <a:t> rolled at room temperature to a reduction in thickness of 91%.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1775"/>
            <a:ext cx="5502275" cy="594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53000" y="6320135"/>
            <a:ext cx="1791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660066"/>
                </a:solidFill>
              </a:rPr>
              <a:t>Kocks</a:t>
            </a:r>
            <a:r>
              <a:rPr lang="en-US" dirty="0" smtClean="0">
                <a:solidFill>
                  <a:srgbClr val="660066"/>
                </a:solidFill>
              </a:rPr>
              <a:t>, Ch. 5</a:t>
            </a: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/>
          <a:p>
            <a:fld id="{8E5A7C29-8B3A-7F4C-A264-B1AE3B9E56BA}" type="slidenum">
              <a:rPr lang="en-US"/>
              <a:pPr/>
              <a:t>13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3733800" cy="4495800"/>
          </a:xfrm>
        </p:spPr>
        <p:txBody>
          <a:bodyPr/>
          <a:lstStyle/>
          <a:p>
            <a:pPr algn="l"/>
            <a:r>
              <a:rPr lang="en-US" dirty="0"/>
              <a:t>{100} Pole figure for certain components of rolled </a:t>
            </a:r>
            <a:r>
              <a:rPr lang="en-US" dirty="0" smtClean="0"/>
              <a:t>BCC </a:t>
            </a:r>
            <a:r>
              <a:rPr lang="en-US" dirty="0"/>
              <a:t>metals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4114800" y="152400"/>
          <a:ext cx="4365625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695" r="7390"/>
                      <a:stretch>
                        <a:fillRect/>
                      </a:stretch>
                    </p:blipFill>
                    <p:spPr bwMode="auto">
                      <a:xfrm>
                        <a:off x="4114800" y="152400"/>
                        <a:ext cx="4365625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7200" y="5013325"/>
            <a:ext cx="51060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</a:rPr>
              <a:t>Note how very different components</a:t>
            </a:r>
            <a:br>
              <a:rPr lang="en-US" dirty="0">
                <a:latin typeface="Arial"/>
              </a:rPr>
            </a:br>
            <a:r>
              <a:rPr lang="en-US" dirty="0">
                <a:latin typeface="Arial"/>
              </a:rPr>
              <a:t>tend to overlap in a pole figure.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0" y="6320135"/>
            <a:ext cx="1791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660066"/>
                </a:solidFill>
              </a:rPr>
              <a:t>Kocks</a:t>
            </a:r>
            <a:r>
              <a:rPr lang="en-US" dirty="0" smtClean="0">
                <a:solidFill>
                  <a:srgbClr val="660066"/>
                </a:solidFill>
              </a:rPr>
              <a:t>, Ch. 5</a:t>
            </a: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fld id="{51A19EBD-60D9-454D-865D-8374139FF120}" type="slidenum">
              <a:rPr lang="en-US"/>
              <a:pPr/>
              <a:t>14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BCC </a:t>
            </a:r>
            <a:r>
              <a:rPr lang="en-US" dirty="0"/>
              <a:t>fibers: the </a:t>
            </a:r>
            <a:r>
              <a:rPr lang="en-US" dirty="0">
                <a:latin typeface="Symbol" charset="0"/>
              </a:rPr>
              <a:t>f</a:t>
            </a:r>
            <a:r>
              <a:rPr lang="en-US" baseline="-25000" dirty="0"/>
              <a:t>2</a:t>
            </a:r>
            <a:r>
              <a:rPr lang="en-US" dirty="0"/>
              <a:t> = 45° section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057400" y="1600200"/>
          <a:ext cx="6172200" cy="495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Document" r:id="rId4" imgW="3848100" imgH="3086100" progId="Word.Document.8">
                  <p:embed/>
                </p:oleObj>
              </mc:Choice>
              <mc:Fallback>
                <p:oleObj name="Document" r:id="rId4" imgW="3848100" imgH="30861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17" t="1613" r="6471" b="6386"/>
                      <a:stretch>
                        <a:fillRect/>
                      </a:stretch>
                    </p:blipFill>
                    <p:spPr bwMode="auto">
                      <a:xfrm>
                        <a:off x="2057400" y="1600200"/>
                        <a:ext cx="6172200" cy="495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0" y="3962400"/>
            <a:ext cx="25211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Symbol" charset="0"/>
              </a:rPr>
              <a:t>g</a:t>
            </a:r>
            <a:r>
              <a:rPr lang="en-US" sz="3200" dirty="0">
                <a:solidFill>
                  <a:srgbClr val="FF0000"/>
                </a:solidFill>
                <a:latin typeface="Symbol" charset="0"/>
              </a:rPr>
              <a:t>,</a:t>
            </a:r>
            <a:r>
              <a:rPr lang="en-US" sz="3200" dirty="0">
                <a:solidFill>
                  <a:srgbClr val="FF0000"/>
                </a:solidFill>
                <a:latin typeface="Arial"/>
              </a:rPr>
              <a:t> &lt;111&gt;||ND</a:t>
            </a:r>
            <a:endParaRPr lang="en-US" dirty="0">
              <a:latin typeface="Arial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231900" y="4251325"/>
            <a:ext cx="260895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Symbol" charset="0"/>
              </a:rPr>
              <a:t>a,</a:t>
            </a:r>
          </a:p>
          <a:p>
            <a:r>
              <a:rPr lang="en-US" sz="4000" dirty="0">
                <a:solidFill>
                  <a:schemeClr val="accent2"/>
                </a:solidFill>
                <a:latin typeface="Arial"/>
              </a:rPr>
              <a:t>&lt;110&gt;||RD</a:t>
            </a:r>
            <a:endParaRPr lang="en-US" dirty="0">
              <a:latin typeface="Arial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010400" y="3200400"/>
            <a:ext cx="20784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660066"/>
                </a:solidFill>
                <a:latin typeface="Symbol" charset="0"/>
              </a:rPr>
              <a:t>    e,</a:t>
            </a:r>
            <a:br>
              <a:rPr lang="en-US" sz="4000" dirty="0">
                <a:solidFill>
                  <a:srgbClr val="660066"/>
                </a:solidFill>
                <a:latin typeface="Symbol" charset="0"/>
              </a:rPr>
            </a:br>
            <a:r>
              <a:rPr lang="en-US" sz="3200" dirty="0">
                <a:solidFill>
                  <a:srgbClr val="660066"/>
                </a:solidFill>
                <a:latin typeface="Arial"/>
              </a:rPr>
              <a:t>&lt;110&gt;||TD</a:t>
            </a:r>
            <a:endParaRPr lang="en-US" dirty="0">
              <a:latin typeface="Arial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086600" y="5486400"/>
            <a:ext cx="114246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Arial"/>
              </a:rPr>
              <a:t>Goss</a:t>
            </a:r>
            <a:endParaRPr lang="en-US" sz="32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3657600" y="4724400"/>
            <a:ext cx="3429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3657600" y="2590800"/>
            <a:ext cx="0" cy="3505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7124700" y="2590800"/>
            <a:ext cx="0" cy="35052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736725" y="2311400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latin typeface="Symbol" charset="0"/>
              </a:rPr>
              <a:t>F</a:t>
            </a:r>
            <a:endParaRPr lang="en-US" dirty="0">
              <a:latin typeface="Arial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810000" y="1600200"/>
            <a:ext cx="574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latin typeface="Symbol" charset="0"/>
              </a:rPr>
              <a:t>f</a:t>
            </a:r>
            <a:r>
              <a:rPr lang="en-US" sz="3600" baseline="-25000" dirty="0">
                <a:latin typeface="Symbol" charset="0"/>
              </a:rPr>
              <a:t>1</a:t>
            </a:r>
            <a:endParaRPr lang="en-US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AF6373B8-FFA1-CF4A-B0B9-AD3A921912E6}" type="slidenum">
              <a:rPr lang="en-US"/>
              <a:pPr/>
              <a:t>15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2895600" cy="3200400"/>
          </a:xfrm>
        </p:spPr>
        <p:txBody>
          <a:bodyPr/>
          <a:lstStyle/>
          <a:p>
            <a:r>
              <a:rPr lang="en-US"/>
              <a:t>Ta,Fe rolling textures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lum bright="-94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4619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81000" y="3429000"/>
            <a:ext cx="357361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Arial"/>
              </a:rPr>
              <a:t>Note: Euler angles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are Roe angles: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axes transposed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with </a:t>
            </a:r>
            <a:r>
              <a:rPr lang="en-US" sz="3200" dirty="0">
                <a:latin typeface="Symbol" charset="0"/>
              </a:rPr>
              <a:t>Q</a:t>
            </a:r>
            <a:r>
              <a:rPr lang="en-US" sz="3200" dirty="0">
                <a:latin typeface="Arial"/>
              </a:rPr>
              <a:t> </a:t>
            </a:r>
            <a:r>
              <a:rPr lang="en-US" sz="3200" dirty="0" err="1">
                <a:latin typeface="Arial"/>
              </a:rPr>
              <a:t>horiz</a:t>
            </a:r>
            <a:r>
              <a:rPr lang="en-US" sz="3200" dirty="0">
                <a:latin typeface="Arial"/>
              </a:rPr>
              <a:t>.,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Symbol" charset="0"/>
              </a:rPr>
              <a:t>y</a:t>
            </a:r>
            <a:r>
              <a:rPr lang="en-US" sz="3200" dirty="0">
                <a:latin typeface="Arial"/>
              </a:rPr>
              <a:t> vertical.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fld id="{6FB9C8A9-7086-924D-AE58-F5398EBC460E}" type="slidenum">
              <a:rPr lang="en-US"/>
              <a:pPr/>
              <a:t>16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3200400" cy="3429000"/>
          </a:xfrm>
        </p:spPr>
        <p:txBody>
          <a:bodyPr/>
          <a:lstStyle/>
          <a:p>
            <a:r>
              <a:rPr lang="en-US"/>
              <a:t>Fe,Fe-Si rolling fiber plots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4970463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33400" y="4267200"/>
            <a:ext cx="280211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</a:rPr>
              <a:t>Note the marked </a:t>
            </a:r>
            <a:br>
              <a:rPr lang="en-US" dirty="0">
                <a:latin typeface="Arial"/>
              </a:rPr>
            </a:br>
            <a:r>
              <a:rPr lang="en-US" dirty="0">
                <a:latin typeface="Arial"/>
              </a:rPr>
              <a:t>alloy dependence</a:t>
            </a:r>
            <a:br>
              <a:rPr lang="en-US" dirty="0">
                <a:latin typeface="Arial"/>
              </a:rPr>
            </a:br>
            <a:r>
              <a:rPr lang="en-US" dirty="0">
                <a:latin typeface="Arial"/>
              </a:rPr>
              <a:t>in the alpha fiber;</a:t>
            </a:r>
            <a:br>
              <a:rPr lang="en-US" dirty="0">
                <a:latin typeface="Arial"/>
              </a:rPr>
            </a:br>
            <a:r>
              <a:rPr lang="en-US" dirty="0">
                <a:latin typeface="Arial"/>
              </a:rPr>
              <a:t>smaller variations</a:t>
            </a:r>
            <a:br>
              <a:rPr lang="en-US" dirty="0">
                <a:latin typeface="Arial"/>
              </a:rPr>
            </a:br>
            <a:r>
              <a:rPr lang="en-US" dirty="0">
                <a:latin typeface="Arial"/>
              </a:rPr>
              <a:t>in the gamma fiber.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3E35-DF45-8A46-B719-56B78773956A}" type="slidenum">
              <a:rPr lang="en-US"/>
              <a:pPr/>
              <a:t>17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part 2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Typical textures illustrated for shear textures and for </a:t>
            </a:r>
            <a:r>
              <a:rPr lang="en-US" i="1"/>
              <a:t>bcc</a:t>
            </a:r>
            <a:r>
              <a:rPr lang="en-US"/>
              <a:t> metals.</a:t>
            </a:r>
          </a:p>
          <a:p>
            <a:r>
              <a:rPr lang="en-US"/>
              <a:t>Pole figures are recognizable for standard deformation histories but orientation distributions provide much more detailed information.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dirty="0" smtClean="0"/>
              <a:t>Part 1 of the slides covers shear (torsion) and rolling textures; part 2  covers some aspects of textures in BCC metals.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2C21-5C24-E54A-8C67-B53CA91C92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2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217E-34DE-BC48-A454-83B188A2748D}" type="slidenum">
              <a:rPr lang="en-US"/>
              <a:pPr/>
              <a:t>3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Shear Texture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1676400"/>
          </a:xfrm>
        </p:spPr>
        <p:txBody>
          <a:bodyPr/>
          <a:lstStyle/>
          <a:p>
            <a:r>
              <a:rPr lang="en-US" sz="2800"/>
              <a:t>Shear strain means that displacements are tangential to the direction in which they increase.</a:t>
            </a:r>
          </a:p>
          <a:p>
            <a:r>
              <a:rPr lang="en-US" sz="2800"/>
              <a:t>Shear direction=1, Shear Plane </a:t>
            </a:r>
            <a:r>
              <a:rPr lang="en-US" sz="2800">
                <a:sym typeface="Symbol" charset="0"/>
              </a:rPr>
              <a:t> 2-axis</a:t>
            </a:r>
            <a:endParaRPr lang="en-US" sz="280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819400" y="3810000"/>
            <a:ext cx="2286000" cy="137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819400" y="3810000"/>
            <a:ext cx="3124200" cy="1371600"/>
          </a:xfrm>
          <a:prstGeom prst="parallelogram">
            <a:avLst>
              <a:gd name="adj" fmla="val 56944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810000" y="3505200"/>
            <a:ext cx="1981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3048000" y="5486400"/>
            <a:ext cx="1752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019800" y="3200400"/>
            <a:ext cx="8709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Symbol" charset="0"/>
              </a:rPr>
              <a:t>e</a:t>
            </a:r>
            <a:r>
              <a:rPr lang="en-US" sz="2800" baseline="-25000" dirty="0" smtClean="0">
                <a:solidFill>
                  <a:srgbClr val="FF0000"/>
                </a:solidFill>
                <a:latin typeface="Arial"/>
              </a:rPr>
              <a:t>12</a:t>
            </a:r>
            <a:r>
              <a:rPr lang="en-US" sz="2800" dirty="0" smtClean="0">
                <a:solidFill>
                  <a:srgbClr val="FF0000"/>
                </a:solidFill>
                <a:latin typeface="Arial"/>
              </a:rPr>
              <a:t>=</a:t>
            </a:r>
            <a:br>
              <a:rPr lang="en-US" sz="2800" dirty="0" smtClean="0">
                <a:solidFill>
                  <a:srgbClr val="FF0000"/>
                </a:solidFill>
                <a:latin typeface="Arial"/>
              </a:rPr>
            </a:br>
            <a:r>
              <a:rPr lang="en-US" sz="2800" dirty="0" err="1" smtClean="0">
                <a:solidFill>
                  <a:srgbClr val="000090"/>
                </a:solidFill>
                <a:latin typeface="Arial"/>
              </a:rPr>
              <a:t>tan</a:t>
            </a:r>
            <a:r>
              <a:rPr lang="en-US" sz="2800" dirty="0" err="1" smtClean="0">
                <a:solidFill>
                  <a:srgbClr val="000090"/>
                </a:solidFill>
                <a:latin typeface="Symbol" charset="0"/>
              </a:rPr>
              <a:t>q</a:t>
            </a:r>
            <a:endParaRPr lang="en-US" sz="2800" dirty="0">
              <a:solidFill>
                <a:srgbClr val="000090"/>
              </a:solidFill>
              <a:latin typeface="Arial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V="1">
            <a:off x="1676400" y="43434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1676400" y="5791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838200" y="5791200"/>
            <a:ext cx="48225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i="1" dirty="0">
                <a:latin typeface="Arial"/>
              </a:rPr>
              <a:t>1 = Shear Direction = &lt;</a:t>
            </a:r>
            <a:r>
              <a:rPr lang="en-US" sz="2800" i="1" dirty="0" err="1">
                <a:latin typeface="Arial"/>
              </a:rPr>
              <a:t>uvw</a:t>
            </a:r>
            <a:r>
              <a:rPr lang="en-US" sz="2800" i="1" dirty="0">
                <a:latin typeface="Arial"/>
              </a:rPr>
              <a:t>&gt;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35568" y="3733800"/>
            <a:ext cx="143607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800" i="1" dirty="0">
                <a:latin typeface="Arial"/>
              </a:rPr>
              <a:t>2 =</a:t>
            </a:r>
            <a:br>
              <a:rPr lang="en-US" sz="2800" i="1" dirty="0">
                <a:latin typeface="Arial"/>
              </a:rPr>
            </a:br>
            <a:r>
              <a:rPr lang="en-US" sz="2800" i="1" dirty="0">
                <a:latin typeface="Arial"/>
              </a:rPr>
              <a:t>Torsion</a:t>
            </a:r>
            <a:br>
              <a:rPr lang="en-US" sz="2800" i="1" dirty="0">
                <a:latin typeface="Arial"/>
              </a:rPr>
            </a:br>
            <a:r>
              <a:rPr lang="en-US" sz="2800" i="1" dirty="0">
                <a:latin typeface="Arial"/>
              </a:rPr>
              <a:t>Axis</a:t>
            </a:r>
            <a:br>
              <a:rPr lang="en-US" sz="2800" i="1" dirty="0">
                <a:latin typeface="Arial"/>
              </a:rPr>
            </a:br>
            <a:r>
              <a:rPr lang="en-US" sz="2800" i="1" dirty="0">
                <a:latin typeface="Arial"/>
              </a:rPr>
              <a:t>= {</a:t>
            </a:r>
            <a:r>
              <a:rPr lang="en-US" sz="2800" i="1" dirty="0" err="1">
                <a:latin typeface="Arial"/>
              </a:rPr>
              <a:t>hkl</a:t>
            </a:r>
            <a:r>
              <a:rPr lang="en-US" sz="2800" i="1" dirty="0">
                <a:latin typeface="Arial"/>
              </a:rPr>
              <a:t>}</a:t>
            </a:r>
          </a:p>
        </p:txBody>
      </p:sp>
      <p:graphicFrame>
        <p:nvGraphicFramePr>
          <p:cNvPr id="174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817019"/>
              </p:ext>
            </p:extLst>
          </p:nvPr>
        </p:nvGraphicFramePr>
        <p:xfrm>
          <a:off x="5326063" y="4716463"/>
          <a:ext cx="2768600" cy="163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4" imgW="1244600" imgH="736600" progId="Equation.3">
                  <p:embed/>
                </p:oleObj>
              </mc:Choice>
              <mc:Fallback>
                <p:oleObj name="Equation" r:id="rId4" imgW="1244600" imgH="736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063" y="4716463"/>
                        <a:ext cx="2768600" cy="163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6553200" y="4114800"/>
            <a:ext cx="381000" cy="838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62800" y="3276600"/>
            <a:ext cx="19049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Note the definition of strain, </a:t>
            </a:r>
            <a:r>
              <a:rPr lang="en-US" sz="1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e</a:t>
            </a:r>
            <a:r>
              <a:rPr lang="en-US" sz="1400" baseline="-25000" dirty="0" err="1" smtClean="0">
                <a:solidFill>
                  <a:srgbClr val="0000FF"/>
                </a:solidFill>
              </a:rPr>
              <a:t>ij</a:t>
            </a:r>
            <a:r>
              <a:rPr lang="en-US" sz="1400" dirty="0" smtClean="0">
                <a:solidFill>
                  <a:srgbClr val="0000FF"/>
                </a:solidFill>
              </a:rPr>
              <a:t>, as the derivative of the displacement </a:t>
            </a:r>
            <a:r>
              <a:rPr lang="en-US" sz="1400" dirty="0" err="1" smtClean="0">
                <a:solidFill>
                  <a:srgbClr val="0000FF"/>
                </a:solidFill>
              </a:rPr>
              <a:t>u</a:t>
            </a:r>
            <a:r>
              <a:rPr lang="en-US" sz="14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1400" dirty="0" smtClean="0">
                <a:solidFill>
                  <a:srgbClr val="0000FF"/>
                </a:solidFill>
              </a:rPr>
              <a:t> with respect to coordinate </a:t>
            </a:r>
            <a:r>
              <a:rPr lang="en-US" sz="1400" dirty="0" err="1" smtClean="0">
                <a:solidFill>
                  <a:srgbClr val="0000FF"/>
                </a:solidFill>
              </a:rPr>
              <a:t>x</a:t>
            </a:r>
            <a:r>
              <a:rPr lang="en-US" sz="14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1400" dirty="0" smtClean="0">
                <a:solidFill>
                  <a:srgbClr val="0000FF"/>
                </a:solidFill>
              </a:rPr>
              <a:t>. 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" name="Arc 2"/>
          <p:cNvSpPr/>
          <p:nvPr/>
        </p:nvSpPr>
        <p:spPr bwMode="auto">
          <a:xfrm>
            <a:off x="2175932" y="3918793"/>
            <a:ext cx="1295400" cy="586740"/>
          </a:xfrm>
          <a:prstGeom prst="arc">
            <a:avLst>
              <a:gd name="adj1" fmla="val 16200000"/>
              <a:gd name="adj2" fmla="val 21006518"/>
            </a:avLst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Genev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6183" y="3911601"/>
            <a:ext cx="345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Symbol" charset="0"/>
              </a:rPr>
              <a:t>q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Metals.textures.part3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5790-1BBB-D046-AD39-ECBF92188D62}" type="slidenum">
              <a:rPr lang="en-US"/>
              <a:pPr/>
              <a:t>4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Torsion Textures: twisting of a hollow cylinder specimen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975225" cy="48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371600" y="4648200"/>
            <a:ext cx="609600" cy="1524000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 rot="-5559777">
            <a:off x="4541838" y="4991100"/>
            <a:ext cx="1752600" cy="609600"/>
          </a:xfrm>
          <a:prstGeom prst="curvedUpArrow">
            <a:avLst>
              <a:gd name="adj1" fmla="val 57500"/>
              <a:gd name="adj2" fmla="val 115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394325" y="2803525"/>
            <a:ext cx="5608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</a:rPr>
              <a:t>(a)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070725" y="4327525"/>
            <a:ext cx="5608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</a:rPr>
              <a:t>(b)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422525" y="4251325"/>
            <a:ext cx="5435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</a:rPr>
              <a:t>(c)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4419600" y="3429000"/>
            <a:ext cx="19050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232525" y="3108325"/>
            <a:ext cx="18267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</a:rPr>
              <a:t>Torsion Axis</a:t>
            </a: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6477000" y="3581400"/>
            <a:ext cx="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 rot="16200000" flipH="1">
            <a:off x="-190500" y="4914900"/>
            <a:ext cx="2209800" cy="609600"/>
            <a:chOff x="2819400" y="3810000"/>
            <a:chExt cx="3124200" cy="1371600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2819400" y="3810000"/>
              <a:ext cx="2286000" cy="13716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>
              <a:off x="2819400" y="3810000"/>
              <a:ext cx="3124200" cy="1371600"/>
            </a:xfrm>
            <a:prstGeom prst="parallelogram">
              <a:avLst>
                <a:gd name="adj" fmla="val 56944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1000" y="2971800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</a:rPr>
              <a:t>Sense of shear: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09A9-47AE-2C48-A318-501F79611477}" type="slidenum">
              <a:rPr lang="en-US"/>
              <a:pPr/>
              <a:t>5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3733800" cy="4114800"/>
          </a:xfrm>
        </p:spPr>
        <p:txBody>
          <a:bodyPr/>
          <a:lstStyle/>
          <a:p>
            <a:r>
              <a:rPr lang="en-US" dirty="0"/>
              <a:t>Shear Textures: </a:t>
            </a:r>
            <a:br>
              <a:rPr lang="en-US" dirty="0"/>
            </a:br>
            <a:r>
              <a:rPr lang="en-US" dirty="0"/>
              <a:t>idealized texture components for </a:t>
            </a:r>
            <a:r>
              <a:rPr lang="en-US" i="0" dirty="0" smtClean="0"/>
              <a:t>FCC </a:t>
            </a:r>
            <a:r>
              <a:rPr lang="en-US" dirty="0"/>
              <a:t>metals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"/>
          <a:stretch>
            <a:fillRect/>
          </a:stretch>
        </p:blipFill>
        <p:spPr bwMode="auto">
          <a:xfrm>
            <a:off x="4572000" y="609600"/>
            <a:ext cx="4219575" cy="567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810000" y="76200"/>
            <a:ext cx="18267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</a:rPr>
              <a:t>Torsion Axis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4054475" y="549275"/>
            <a:ext cx="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715000" y="6248400"/>
            <a:ext cx="22547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</a:rPr>
              <a:t>Shear direction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914400" y="5562600"/>
            <a:ext cx="37555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</a:rPr>
              <a:t>C component: {001}&lt;110&gt;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939800" y="5054600"/>
            <a:ext cx="3532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</a:rPr>
              <a:t>B partial fiber {</a:t>
            </a:r>
            <a:r>
              <a:rPr lang="en-US" dirty="0" err="1">
                <a:latin typeface="Arial"/>
              </a:rPr>
              <a:t>hkl</a:t>
            </a:r>
            <a:r>
              <a:rPr lang="en-US" dirty="0">
                <a:latin typeface="Arial"/>
              </a:rPr>
              <a:t>}&lt;110&gt;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944563" y="4546600"/>
            <a:ext cx="3659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</a:rPr>
              <a:t>A partial fiber {111}&lt;</a:t>
            </a:r>
            <a:r>
              <a:rPr lang="en-US" dirty="0" err="1">
                <a:latin typeface="Arial"/>
              </a:rPr>
              <a:t>uvw</a:t>
            </a:r>
            <a:r>
              <a:rPr lang="en-US" dirty="0">
                <a:latin typeface="Arial"/>
              </a:rPr>
              <a:t>&gt;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3352800" y="2286000"/>
            <a:ext cx="1524000" cy="2286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4343400" y="4191000"/>
            <a:ext cx="7620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V="1">
            <a:off x="4572000" y="5638800"/>
            <a:ext cx="381000" cy="165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18E9-E7F7-4144-B7F7-E5D1F05C7434}" type="slidenum">
              <a:rPr lang="en-US"/>
              <a:pPr/>
              <a:t>6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Shear Texture Components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114800"/>
          </a:xfrm>
        </p:spPr>
        <p:txBody>
          <a:bodyPr/>
          <a:lstStyle/>
          <a:p>
            <a:r>
              <a:rPr lang="en-US"/>
              <a:t>Why study shear textures?  Shear strain is common near the surface of rolled parts, for example.</a:t>
            </a:r>
          </a:p>
          <a:p>
            <a:r>
              <a:rPr lang="en-US"/>
              <a:t>Partial Fibers:    A/D	{111}&lt;uvw&gt;…&lt;110&gt;</a:t>
            </a:r>
            <a:br>
              <a:rPr lang="en-US"/>
            </a:br>
            <a:r>
              <a:rPr lang="en-US"/>
              <a:t>			   B		{hkl}&lt;110&gt; … {112}</a:t>
            </a:r>
            <a:br>
              <a:rPr lang="en-US"/>
            </a:br>
            <a:r>
              <a:rPr lang="en-US"/>
              <a:t>Components	   C		{001}&lt;110&gt;</a:t>
            </a:r>
            <a:br>
              <a:rPr lang="en-US"/>
            </a:br>
            <a:r>
              <a:rPr lang="en-US"/>
              <a:t>			   D		{112}&lt;111&gt;</a:t>
            </a:r>
            <a:br>
              <a:rPr lang="en-US"/>
            </a:br>
            <a:r>
              <a:rPr lang="en-US"/>
              <a:t>			   E		{011}&lt;111&gt;</a:t>
            </a:r>
            <a:br>
              <a:rPr lang="en-US"/>
            </a:br>
            <a:r>
              <a:rPr lang="en-US"/>
              <a:t>			   F		{110}&lt;001&gt;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3BA2-B829-EA4D-AEE2-CCD3D56B8966}" type="slidenum">
              <a:rPr lang="en-US"/>
              <a:pPr/>
              <a:t>7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4495800" cy="1676400"/>
          </a:xfrm>
        </p:spPr>
        <p:txBody>
          <a:bodyPr/>
          <a:lstStyle/>
          <a:p>
            <a:r>
              <a:rPr lang="en-US" sz="4000" dirty="0"/>
              <a:t>{100} Pole figures</a:t>
            </a:r>
            <a:br>
              <a:rPr lang="en-US" sz="4000" dirty="0"/>
            </a:br>
            <a:r>
              <a:rPr lang="en-US" sz="2800" dirty="0" err="1">
                <a:solidFill>
                  <a:srgbClr val="660066"/>
                </a:solidFill>
              </a:rPr>
              <a:t>Montheillet</a:t>
            </a:r>
            <a:r>
              <a:rPr lang="en-US" sz="2800" dirty="0">
                <a:solidFill>
                  <a:srgbClr val="660066"/>
                </a:solidFill>
              </a:rPr>
              <a:t> et al., </a:t>
            </a:r>
            <a:br>
              <a:rPr lang="en-US" sz="2800" dirty="0">
                <a:solidFill>
                  <a:srgbClr val="660066"/>
                </a:solidFill>
              </a:rPr>
            </a:br>
            <a:r>
              <a:rPr lang="en-US" sz="2800" dirty="0" err="1">
                <a:solidFill>
                  <a:srgbClr val="660066"/>
                </a:solidFill>
              </a:rPr>
              <a:t>Acta</a:t>
            </a:r>
            <a:r>
              <a:rPr lang="en-US" sz="2800" dirty="0">
                <a:solidFill>
                  <a:srgbClr val="660066"/>
                </a:solidFill>
              </a:rPr>
              <a:t> metall., </a:t>
            </a:r>
            <a:r>
              <a:rPr lang="en-US" sz="2800" b="1" dirty="0">
                <a:solidFill>
                  <a:srgbClr val="660066"/>
                </a:solidFill>
              </a:rPr>
              <a:t>33</a:t>
            </a:r>
            <a:r>
              <a:rPr lang="en-US" sz="2800" dirty="0">
                <a:solidFill>
                  <a:srgbClr val="660066"/>
                </a:solidFill>
              </a:rPr>
              <a:t>, 705, 1985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239000" cy="417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3213"/>
            <a:ext cx="2678113" cy="18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74925" y="164623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200" dirty="0">
              <a:latin typeface="Arial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81000" y="4373563"/>
            <a:ext cx="102804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/>
              </a:rPr>
              <a:t>FCC</a:t>
            </a:r>
            <a:endParaRPr lang="en-US" sz="3200" dirty="0">
              <a:latin typeface="Arial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7772400" y="4343400"/>
            <a:ext cx="1051089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/>
              </a:rPr>
              <a:t>BCC</a:t>
            </a:r>
            <a:endParaRPr lang="en-US" sz="3200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993-9934-E248-B5F2-A8CE7800DDC9}" type="slidenum">
              <a:rPr lang="en-US"/>
              <a:pPr/>
              <a:t>8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2362200" cy="2514600"/>
          </a:xfrm>
        </p:spPr>
        <p:txBody>
          <a:bodyPr/>
          <a:lstStyle/>
          <a:p>
            <a:r>
              <a:rPr lang="en-US" dirty="0" smtClean="0"/>
              <a:t>FCC </a:t>
            </a:r>
            <a:r>
              <a:rPr lang="en-US" dirty="0"/>
              <a:t>Torsion Textures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28600" y="2590800"/>
            <a:ext cx="2667000" cy="360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1200" dirty="0">
                <a:latin typeface="Times New Roman"/>
              </a:rPr>
              <a:t>Plots of {111} and {200} pole figures (equal area projection; torsion axis vertical) for the following materials deformed in torsion; the shear direction points to the left in these figures.</a:t>
            </a:r>
          </a:p>
          <a:p>
            <a:pPr lvl="1"/>
            <a:r>
              <a:rPr lang="en-US" sz="1200" dirty="0">
                <a:latin typeface="Times New Roman"/>
              </a:rPr>
              <a:t>a) Nickel at </a:t>
            </a:r>
            <a:r>
              <a:rPr lang="en-US" sz="1200" dirty="0">
                <a:latin typeface="Symbol" charset="0"/>
              </a:rPr>
              <a:t>g</a:t>
            </a:r>
            <a:r>
              <a:rPr lang="en-US" sz="1200" dirty="0">
                <a:latin typeface="Times New Roman"/>
              </a:rPr>
              <a:t>=3.6</a:t>
            </a:r>
          </a:p>
          <a:p>
            <a:pPr lvl="1"/>
            <a:r>
              <a:rPr lang="en-US" sz="1200" dirty="0">
                <a:latin typeface="Times New Roman"/>
              </a:rPr>
              <a:t>b) Copper at </a:t>
            </a:r>
            <a:r>
              <a:rPr lang="en-US" sz="1200" dirty="0">
                <a:latin typeface="Symbol" charset="0"/>
              </a:rPr>
              <a:t>g</a:t>
            </a:r>
            <a:r>
              <a:rPr lang="en-US" sz="1200" dirty="0">
                <a:latin typeface="Times New Roman"/>
              </a:rPr>
              <a:t>=3.5</a:t>
            </a:r>
          </a:p>
          <a:p>
            <a:pPr lvl="1"/>
            <a:r>
              <a:rPr lang="en-US" sz="1200" dirty="0">
                <a:latin typeface="Times New Roman"/>
              </a:rPr>
              <a:t>c) Silver at </a:t>
            </a:r>
            <a:r>
              <a:rPr lang="en-US" sz="1200" dirty="0">
                <a:latin typeface="Symbol" charset="0"/>
              </a:rPr>
              <a:t>g</a:t>
            </a:r>
            <a:r>
              <a:rPr lang="en-US" sz="1200" dirty="0">
                <a:latin typeface="Times New Roman"/>
              </a:rPr>
              <a:t>=3.5</a:t>
            </a:r>
          </a:p>
          <a:p>
            <a:pPr lvl="1"/>
            <a:r>
              <a:rPr lang="en-US" sz="1200" dirty="0">
                <a:latin typeface="Times New Roman"/>
              </a:rPr>
              <a:t>d) Cu-30Zn at </a:t>
            </a:r>
            <a:r>
              <a:rPr lang="en-US" sz="1200" dirty="0">
                <a:latin typeface="Symbol" charset="0"/>
              </a:rPr>
              <a:t>g</a:t>
            </a:r>
            <a:r>
              <a:rPr lang="en-US" sz="1200" dirty="0">
                <a:latin typeface="Times New Roman"/>
              </a:rPr>
              <a:t>=3.5</a:t>
            </a:r>
          </a:p>
          <a:p>
            <a:pPr lvl="1"/>
            <a:r>
              <a:rPr lang="en-US" sz="1200" dirty="0">
                <a:latin typeface="Times New Roman"/>
              </a:rPr>
              <a:t>e) Ni-60Co at </a:t>
            </a:r>
            <a:r>
              <a:rPr lang="en-US" sz="1200" dirty="0">
                <a:latin typeface="Symbol" charset="0"/>
              </a:rPr>
              <a:t>g</a:t>
            </a:r>
            <a:r>
              <a:rPr lang="en-US" sz="1200" dirty="0">
                <a:latin typeface="Times New Roman"/>
              </a:rPr>
              <a:t>=3.2</a:t>
            </a:r>
          </a:p>
          <a:p>
            <a:r>
              <a:rPr lang="en-US" sz="1200" dirty="0">
                <a:latin typeface="Times New Roman"/>
              </a:rPr>
              <a:t>Note that the partial "A" fiber is present in Ni and Cu, but is absent in the other materials.  Silver, brass and Ni-60Co show instead a "D" fiber which is similar to the A fiber but rotated approximately 90° about the torsion axis.  The B fiber is present to varying degrees in all the materials.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80963"/>
            <a:ext cx="6105525" cy="593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6172200"/>
            <a:ext cx="1791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660066"/>
                </a:solidFill>
              </a:rPr>
              <a:t>Kocks</a:t>
            </a:r>
            <a:r>
              <a:rPr lang="en-US" dirty="0" smtClean="0">
                <a:solidFill>
                  <a:srgbClr val="660066"/>
                </a:solidFill>
              </a:rPr>
              <a:t>, Ch. 5</a:t>
            </a: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58D9-1A60-A54E-8FC4-07ECC21E0329}" type="slidenum">
              <a:rPr lang="en-US"/>
              <a:pPr/>
              <a:t>9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5400" dirty="0" smtClean="0"/>
              <a:t>BCC </a:t>
            </a:r>
            <a:r>
              <a:rPr lang="en-US" sz="5400" dirty="0"/>
              <a:t>uniaxial textures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267092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Arial"/>
              </a:rPr>
              <a:t>92% rolled Ta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Tensile test in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original RD to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strain of 0.6: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&lt;110&gt; fiber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57200" y="4530725"/>
            <a:ext cx="275907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Times New Roman"/>
              </a:rPr>
              <a:t>(a) Normal and rolling direction inverse pole figures (equal area projection) of 92% rolled Ta and (b) Prior normal and rolling direction inverse pole figures for (a) tested in tension to a strain of 0.6 (tensile direction coincident to prior rolling direction).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46200"/>
            <a:ext cx="48768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2590800" y="4191000"/>
            <a:ext cx="4343400" cy="1066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6320135"/>
            <a:ext cx="1791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660066"/>
                </a:solidFill>
              </a:rPr>
              <a:t>Kocks</a:t>
            </a:r>
            <a:r>
              <a:rPr lang="en-US" dirty="0" smtClean="0">
                <a:solidFill>
                  <a:srgbClr val="660066"/>
                </a:solidFill>
              </a:rPr>
              <a:t>, Ch. 5</a:t>
            </a: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Hoefler Text"/>
        <a:ea typeface="Geneva"/>
        <a:cs typeface=""/>
      </a:majorFont>
      <a:minorFont>
        <a:latin typeface="Times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iMac HD:Applications (Mac OS 9):Microsoft Office 98:Templates:Blank Presentation</Template>
  <TotalTime>294</TotalTime>
  <Words>673</Words>
  <Application>Microsoft Macintosh PowerPoint</Application>
  <PresentationFormat>On-screen Show (4:3)</PresentationFormat>
  <Paragraphs>108</Paragraphs>
  <Slides>17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Times</vt:lpstr>
      <vt:lpstr>Hoefler Text</vt:lpstr>
      <vt:lpstr>Symbol</vt:lpstr>
      <vt:lpstr>Palatino</vt:lpstr>
      <vt:lpstr>Blank Presentation</vt:lpstr>
      <vt:lpstr>Microsoft Equation</vt:lpstr>
      <vt:lpstr>Microsoft Word 2001 Document</vt:lpstr>
      <vt:lpstr>Microsoft Word Document</vt:lpstr>
      <vt:lpstr>Typical Textures, part 2 FCC Torsion, BCC textures</vt:lpstr>
      <vt:lpstr>Objectives</vt:lpstr>
      <vt:lpstr>Shear Texture</vt:lpstr>
      <vt:lpstr>Torsion Textures: twisting of a hollow cylinder specimen</vt:lpstr>
      <vt:lpstr>Shear Textures:  idealized texture components for FCC metals</vt:lpstr>
      <vt:lpstr>Shear Texture Components</vt:lpstr>
      <vt:lpstr>{100} Pole figures Montheillet et al.,  Acta metall., 33, 705, 1985</vt:lpstr>
      <vt:lpstr>FCC Torsion Textures</vt:lpstr>
      <vt:lpstr>BCC uniaxial textures</vt:lpstr>
      <vt:lpstr>BCC torsion textures: Fe</vt:lpstr>
      <vt:lpstr>BCC torsion textures: Ta</vt:lpstr>
      <vt:lpstr>Rolling Textures BCC</vt:lpstr>
      <vt:lpstr>{100} Pole figure for certain components of rolled BCC metals</vt:lpstr>
      <vt:lpstr>BCC fibers: the f2 = 45° section</vt:lpstr>
      <vt:lpstr>Ta,Fe rolling textures</vt:lpstr>
      <vt:lpstr>Fe,Fe-Si rolling fiber plots</vt:lpstr>
      <vt:lpstr>Summary: part 2</vt:lpstr>
    </vt:vector>
  </TitlesOfParts>
  <Company>mse/cmu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fcc Torsion Textures</dc:title>
  <dc:creator>a. d. rollett</dc:creator>
  <cp:lastModifiedBy>Anthony Rollett</cp:lastModifiedBy>
  <cp:revision>38</cp:revision>
  <dcterms:created xsi:type="dcterms:W3CDTF">2001-02-07T21:41:08Z</dcterms:created>
  <dcterms:modified xsi:type="dcterms:W3CDTF">2014-04-26T15:33:02Z</dcterms:modified>
</cp:coreProperties>
</file>