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66" r:id="rId2"/>
    <p:sldId id="268" r:id="rId3"/>
    <p:sldId id="256" r:id="rId4"/>
    <p:sldId id="257" r:id="rId5"/>
    <p:sldId id="265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D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336" y="-9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/>
                <a:ea typeface="Times New Roman"/>
                <a:cs typeface="Times New Roman"/>
              </a:defRPr>
            </a:lvl1pPr>
          </a:lstStyle>
          <a:p>
            <a:endParaRPr lang="en-US" dirty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/>
                <a:ea typeface="Times New Roman"/>
                <a:cs typeface="Times New Roman"/>
              </a:defRPr>
            </a:lvl1pPr>
          </a:lstStyle>
          <a:p>
            <a:endParaRPr lang="en-US" dirty="0"/>
          </a:p>
        </p:txBody>
      </p:sp>
      <p:sp>
        <p:nvSpPr>
          <p:cNvPr id="13316" name="Rectangle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/>
              <a:t>Click to 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1229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/>
                <a:ea typeface="Times New Roman"/>
                <a:cs typeface="Times New Roman"/>
              </a:defRPr>
            </a:lvl1pPr>
          </a:lstStyle>
          <a:p>
            <a:endParaRPr lang="en-US" dirty="0"/>
          </a:p>
        </p:txBody>
      </p:sp>
      <p:sp>
        <p:nvSpPr>
          <p:cNvPr id="1229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/>
                <a:ea typeface="Times New Roman"/>
                <a:cs typeface="Times New Roman"/>
              </a:defRPr>
            </a:lvl1pPr>
          </a:lstStyle>
          <a:p>
            <a:fld id="{815C28CF-7A52-5947-ADC3-C23BB9816C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28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Times New Roman"/>
        <a:cs typeface="Times New Roman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Times New Roman"/>
        <a:cs typeface="Times New Roman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Times New Roman"/>
        <a:cs typeface="Times New Roman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Times New Roman"/>
        <a:cs typeface="Times New Roman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Times New Roman"/>
        <a:cs typeface="Times New Roman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metals.textures.pt3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BF3F97-BA51-0545-8275-5FF59AB7751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648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metals.textures.pt3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94A2D-B5DD-0644-8496-11D3657B094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452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metals.textures.pt3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9FC1BE-C989-2D4D-824D-94EDA45C05F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797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metals.textures.pt3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338F5-96BC-AC4C-B6F2-AEB78AD8643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211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metals.textures.pt3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3B72D-21FB-A049-BB05-1AE0594DB7A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72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metals.textures.pt3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3CEB3-AC11-9C4D-9E84-10D36C41D83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821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metals.textures.pt3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3A4B3-8942-2F4C-BD7A-C90B3E15362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02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metals.textures.pt3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BF904-1BC7-BC43-941A-D7825086C42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320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metals.textures.pt3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D4C8D-0170-A847-9264-203C800AF20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123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metals.textures.pt3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0638E0-E00B-694B-8BC1-D48530BFF3A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616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metals.textures.pt3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C434C-47C5-1F4C-9B1F-029D553029E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592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/>
                <a:ea typeface="Times New Roman"/>
                <a:cs typeface="Times New Roman"/>
              </a:defRPr>
            </a:lvl1pPr>
          </a:lstStyle>
          <a:p>
            <a:endParaRPr lang="en-US" altLang="ja-JP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/>
                <a:ea typeface="Times New Roman"/>
                <a:cs typeface="Times New Roman"/>
              </a:defRPr>
            </a:lvl1pPr>
          </a:lstStyle>
          <a:p>
            <a:r>
              <a:rPr lang="en-US" altLang="ja-JP" dirty="0" smtClean="0"/>
              <a:t>metals.textures.pt3</a:t>
            </a:r>
            <a:endParaRPr lang="en-US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/>
                <a:ea typeface="Times New Roman"/>
                <a:cs typeface="Times New Roman"/>
              </a:defRPr>
            </a:lvl1pPr>
          </a:lstStyle>
          <a:p>
            <a:fld id="{632E750B-C036-754B-BBF2-CA49C692DA1D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Times New Roman"/>
          <a:ea typeface="Times New Roman"/>
          <a:cs typeface="Times New Roman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Hoefler Text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Hoefler Text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Hoefler Text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Hoefler Text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Hoefler Text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Hoefler Text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Hoefler Text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Hoefler Tex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/>
          <a:ea typeface="Times New Roman"/>
          <a:cs typeface="Times New Roman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/>
          <a:ea typeface="Times New Roman"/>
          <a:cs typeface="Times New Roman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/>
          <a:ea typeface="Times New Roman"/>
          <a:cs typeface="Times New Roman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/>
          <a:ea typeface="Times New Roman"/>
          <a:cs typeface="Times New Roman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/>
          <a:ea typeface="Times New Roman"/>
          <a:cs typeface="Times New Roman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316B5F91-5E0F-AD49-A157-F68B2ECC99CE}" type="slidenum">
              <a:rPr lang="en-US" altLang="ja-JP" sz="1400">
                <a:latin typeface="Times New Roman"/>
                <a:ea typeface="Times New Roman"/>
                <a:cs typeface="Times New Roman"/>
              </a:rPr>
              <a:pPr/>
              <a:t>1</a:t>
            </a:fld>
            <a:endParaRPr lang="en-US" altLang="ja-JP" sz="1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33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1828800"/>
            <a:ext cx="7772400" cy="1600200"/>
          </a:xfrm>
          <a:solidFill>
            <a:srgbClr val="FFF7DC"/>
          </a:solidFill>
          <a:ln w="38100" cmpd="dbl">
            <a:solidFill>
              <a:srgbClr val="000090"/>
            </a:solidFill>
          </a:ln>
        </p:spPr>
        <p:txBody>
          <a:bodyPr/>
          <a:lstStyle/>
          <a:p>
            <a:r>
              <a:rPr lang="en-US" dirty="0"/>
              <a:t>Thermomechanical Processing Textures, part 3</a:t>
            </a:r>
          </a:p>
        </p:txBody>
      </p:sp>
      <p:sp>
        <p:nvSpPr>
          <p:cNvPr id="1434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5715000"/>
            <a:ext cx="7772400" cy="609600"/>
          </a:xfrm>
        </p:spPr>
        <p:txBody>
          <a:bodyPr/>
          <a:lstStyle/>
          <a:p>
            <a:pPr marL="0" indent="0" algn="r">
              <a:buNone/>
            </a:pPr>
            <a:r>
              <a:rPr lang="en-US" sz="2400" i="1" dirty="0" smtClean="0"/>
              <a:t>Updated 26</a:t>
            </a:r>
            <a:r>
              <a:rPr lang="en-US" sz="2400" i="1" baseline="30000" dirty="0" smtClean="0"/>
              <a:t>th</a:t>
            </a:r>
            <a:r>
              <a:rPr lang="en-US" sz="2400" i="1" dirty="0" smtClean="0"/>
              <a:t> Apr. 2014</a:t>
            </a:r>
            <a:endParaRPr lang="en-US" sz="2400" i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3733800"/>
            <a:ext cx="777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altLang="ja-JP" dirty="0" smtClean="0"/>
              <a:t>A. D. Rollett</a:t>
            </a:r>
          </a:p>
          <a:p>
            <a:pPr marL="0" indent="0" algn="ctr">
              <a:buNone/>
            </a:pPr>
            <a:r>
              <a:rPr lang="en-US" altLang="ja-JP" dirty="0" smtClean="0"/>
              <a:t>27-750 </a:t>
            </a:r>
            <a:br>
              <a:rPr lang="en-US" altLang="ja-JP" dirty="0" smtClean="0"/>
            </a:br>
            <a:r>
              <a:rPr lang="en-US" altLang="ja-JP" dirty="0" smtClean="0"/>
              <a:t>Texture, Microstructure &amp; Anisotropy</a:t>
            </a:r>
            <a:endParaRPr lang="en-US" altLang="ja-JP" dirty="0"/>
          </a:p>
        </p:txBody>
      </p:sp>
      <p:pic>
        <p:nvPicPr>
          <p:cNvPr id="6" name="Picture 6" descr="cmu_web"/>
          <p:cNvPicPr>
            <a:picLocks noChangeAspect="1" noChangeArrowheads="1"/>
          </p:cNvPicPr>
          <p:nvPr/>
        </p:nvPicPr>
        <p:blipFill>
          <a:blip r:embed="rId2"/>
          <a:srcRect t="11351" r="26942" b="17929"/>
          <a:stretch>
            <a:fillRect/>
          </a:stretch>
        </p:blipFill>
        <p:spPr bwMode="auto">
          <a:xfrm>
            <a:off x="228600" y="152400"/>
            <a:ext cx="29972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50800"/>
            <a:ext cx="1349723" cy="13311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E70045FA-3094-004D-B830-3969F89FD5EF}" type="slidenum">
              <a:rPr lang="en-US" altLang="ja-JP" sz="1400">
                <a:latin typeface="Times New Roman"/>
                <a:ea typeface="Times New Roman"/>
                <a:cs typeface="Times New Roman"/>
              </a:rPr>
              <a:pPr/>
              <a:t>10</a:t>
            </a:fld>
            <a:endParaRPr lang="en-US" altLang="ja-JP" sz="1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2895600" cy="4495800"/>
          </a:xfrm>
        </p:spPr>
        <p:txBody>
          <a:bodyPr/>
          <a:lstStyle/>
          <a:p>
            <a:r>
              <a:rPr lang="en-US" dirty="0" err="1"/>
              <a:t>hcp</a:t>
            </a:r>
            <a:r>
              <a:rPr lang="en-US" dirty="0"/>
              <a:t>: Rolling: strain dependence</a:t>
            </a:r>
          </a:p>
        </p:txBody>
      </p:sp>
      <p:pic>
        <p:nvPicPr>
          <p:cNvPr id="22532" name="Picture 9" descr="Kocks.Ch5.fig24.tiff                                           0001F80EiMac HD   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212" b="6410"/>
          <a:stretch>
            <a:fillRect/>
          </a:stretch>
        </p:blipFill>
        <p:spPr bwMode="auto">
          <a:xfrm>
            <a:off x="3048000" y="381000"/>
            <a:ext cx="58562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11"/>
          <p:cNvSpPr txBox="1">
            <a:spLocks noChangeArrowheads="1"/>
          </p:cNvSpPr>
          <p:nvPr/>
        </p:nvSpPr>
        <p:spPr bwMode="auto">
          <a:xfrm>
            <a:off x="4022725" y="655638"/>
            <a:ext cx="94128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ja-JP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20%</a:t>
            </a:r>
          </a:p>
        </p:txBody>
      </p:sp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6553200" y="762000"/>
            <a:ext cx="94128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ja-JP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30%</a:t>
            </a:r>
          </a:p>
        </p:txBody>
      </p:sp>
      <p:sp>
        <p:nvSpPr>
          <p:cNvPr id="22535" name="Text Box 13"/>
          <p:cNvSpPr txBox="1">
            <a:spLocks noChangeArrowheads="1"/>
          </p:cNvSpPr>
          <p:nvPr/>
        </p:nvSpPr>
        <p:spPr bwMode="auto">
          <a:xfrm>
            <a:off x="3649663" y="3429000"/>
            <a:ext cx="94128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ja-JP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55%</a:t>
            </a:r>
          </a:p>
        </p:txBody>
      </p:sp>
      <p:sp>
        <p:nvSpPr>
          <p:cNvPr id="22536" name="Text Box 14"/>
          <p:cNvSpPr txBox="1">
            <a:spLocks noChangeArrowheads="1"/>
          </p:cNvSpPr>
          <p:nvPr/>
        </p:nvSpPr>
        <p:spPr bwMode="auto">
          <a:xfrm>
            <a:off x="6477000" y="3429000"/>
            <a:ext cx="94128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ja-JP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97%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0" y="6172200"/>
            <a:ext cx="1791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660066"/>
                </a:solidFill>
              </a:rPr>
              <a:t>Kocks</a:t>
            </a:r>
            <a:r>
              <a:rPr lang="en-US" dirty="0" smtClean="0">
                <a:solidFill>
                  <a:srgbClr val="660066"/>
                </a:solidFill>
              </a:rPr>
              <a:t>, Ch. 5</a:t>
            </a:r>
            <a:endParaRPr 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ACE8AE41-F4C0-584F-BB7F-6EC40F49F7E9}" type="slidenum">
              <a:rPr lang="en-US" altLang="ja-JP" sz="1400">
                <a:latin typeface="Times New Roman"/>
                <a:ea typeface="Times New Roman"/>
                <a:cs typeface="Times New Roman"/>
              </a:rPr>
              <a:pPr/>
              <a:t>11</a:t>
            </a:fld>
            <a:endParaRPr lang="en-US" altLang="ja-JP" sz="1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2819400" cy="3276600"/>
          </a:xfrm>
        </p:spPr>
        <p:txBody>
          <a:bodyPr/>
          <a:lstStyle/>
          <a:p>
            <a:r>
              <a:rPr lang="en-US" dirty="0"/>
              <a:t>Al-</a:t>
            </a:r>
            <a:r>
              <a:rPr lang="en-US" dirty="0" err="1"/>
              <a:t>SiC</a:t>
            </a:r>
            <a:r>
              <a:rPr lang="en-US" dirty="0"/>
              <a:t> composites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93725" y="3322638"/>
            <a:ext cx="286929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ja-JP" sz="3200" dirty="0">
                <a:latin typeface="Times New Roman"/>
                <a:ea typeface="Times New Roman"/>
                <a:cs typeface="Times New Roman"/>
              </a:rPr>
              <a:t>• Reinforcement</a:t>
            </a:r>
            <a:br>
              <a:rPr lang="en-US" altLang="ja-JP" sz="3200" dirty="0">
                <a:latin typeface="Times New Roman"/>
                <a:ea typeface="Times New Roman"/>
                <a:cs typeface="Times New Roman"/>
              </a:rPr>
            </a:br>
            <a:r>
              <a:rPr lang="en-US" altLang="ja-JP" sz="3200" dirty="0">
                <a:latin typeface="Times New Roman"/>
                <a:ea typeface="Times New Roman"/>
                <a:cs typeface="Times New Roman"/>
              </a:rPr>
              <a:t>tends to </a:t>
            </a:r>
            <a:br>
              <a:rPr lang="en-US" altLang="ja-JP" sz="3200" dirty="0">
                <a:latin typeface="Times New Roman"/>
                <a:ea typeface="Times New Roman"/>
                <a:cs typeface="Times New Roman"/>
              </a:rPr>
            </a:br>
            <a:r>
              <a:rPr lang="en-US" altLang="ja-JP" sz="3200" dirty="0">
                <a:latin typeface="Times New Roman"/>
                <a:ea typeface="Times New Roman"/>
                <a:cs typeface="Times New Roman"/>
              </a:rPr>
              <a:t>randomize</a:t>
            </a:r>
            <a:br>
              <a:rPr lang="en-US" altLang="ja-JP" sz="3200" dirty="0">
                <a:latin typeface="Times New Roman"/>
                <a:ea typeface="Times New Roman"/>
                <a:cs typeface="Times New Roman"/>
              </a:rPr>
            </a:br>
            <a:r>
              <a:rPr lang="en-US" altLang="ja-JP" sz="3200" dirty="0">
                <a:latin typeface="Times New Roman"/>
                <a:ea typeface="Times New Roman"/>
                <a:cs typeface="Times New Roman"/>
              </a:rPr>
              <a:t>texture</a:t>
            </a:r>
          </a:p>
        </p:txBody>
      </p:sp>
      <p:pic>
        <p:nvPicPr>
          <p:cNvPr id="23557" name="Picture 6" descr="Kocks.Ch5.fig34.tiff                                           0001F80EiMac HD   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0"/>
            <a:ext cx="4854575" cy="594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3000" y="6172200"/>
            <a:ext cx="1791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660066"/>
                </a:solidFill>
              </a:rPr>
              <a:t>Kocks</a:t>
            </a:r>
            <a:r>
              <a:rPr lang="en-US" dirty="0" smtClean="0">
                <a:solidFill>
                  <a:srgbClr val="660066"/>
                </a:solidFill>
              </a:rPr>
              <a:t>, Ch. 5</a:t>
            </a:r>
            <a:endParaRPr 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D0DCFCC7-D784-644F-8FF6-B6316DAC903B}" type="slidenum">
              <a:rPr lang="en-US" altLang="ja-JP" sz="1400">
                <a:latin typeface="Times New Roman"/>
                <a:ea typeface="Times New Roman"/>
                <a:cs typeface="Times New Roman"/>
              </a:rPr>
              <a:pPr/>
              <a:t>12</a:t>
            </a:fld>
            <a:endParaRPr lang="en-US" altLang="ja-JP" sz="1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3200400" cy="4953000"/>
          </a:xfrm>
        </p:spPr>
        <p:txBody>
          <a:bodyPr/>
          <a:lstStyle/>
          <a:p>
            <a:r>
              <a:rPr lang="en-US" dirty="0"/>
              <a:t>Al-</a:t>
            </a:r>
            <a:r>
              <a:rPr lang="en-US" dirty="0" err="1"/>
              <a:t>SiC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Fibers </a:t>
            </a:r>
            <a:br>
              <a:rPr lang="en-US" dirty="0"/>
            </a:br>
            <a:r>
              <a:rPr lang="en-US" dirty="0"/>
              <a:t>vs.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particles: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363538" y="5638800"/>
            <a:ext cx="83994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ja-JP" sz="3200" dirty="0">
                <a:latin typeface="Times New Roman"/>
                <a:ea typeface="Times New Roman"/>
                <a:cs typeface="Times New Roman"/>
              </a:rPr>
              <a:t>• Randomization from particles less than for fibers</a:t>
            </a:r>
          </a:p>
        </p:txBody>
      </p:sp>
      <p:pic>
        <p:nvPicPr>
          <p:cNvPr id="24581" name="Picture 9" descr="Kocks.Ch5.fig35.tiff                                           0001F80EiMac HD   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90800"/>
            <a:ext cx="4953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0" descr="Kocks.Ch5.fig34.tiff                                           0001F80EiMac HD     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7" b="44887"/>
          <a:stretch>
            <a:fillRect/>
          </a:stretch>
        </p:blipFill>
        <p:spPr bwMode="auto">
          <a:xfrm>
            <a:off x="3581400" y="914400"/>
            <a:ext cx="48545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53000" y="6172200"/>
            <a:ext cx="1791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660066"/>
                </a:solidFill>
              </a:rPr>
              <a:t>Kocks</a:t>
            </a:r>
            <a:r>
              <a:rPr lang="en-US" dirty="0" smtClean="0">
                <a:solidFill>
                  <a:srgbClr val="660066"/>
                </a:solidFill>
              </a:rPr>
              <a:t>, Ch. 5</a:t>
            </a:r>
            <a:endParaRPr 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8FB902BB-CB24-FF4A-994C-ADEFCC6BC0DD}" type="slidenum">
              <a:rPr lang="en-US" altLang="ja-JP" sz="1400">
                <a:latin typeface="Times New Roman"/>
                <a:ea typeface="Times New Roman"/>
                <a:cs typeface="Times New Roman"/>
              </a:rPr>
              <a:pPr/>
              <a:t>13</a:t>
            </a:fld>
            <a:endParaRPr lang="en-US" altLang="ja-JP" sz="1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5400" dirty="0"/>
              <a:t>Summary: part </a:t>
            </a:r>
            <a:r>
              <a:rPr lang="en-US" sz="5400" dirty="0" smtClean="0"/>
              <a:t>3</a:t>
            </a:r>
            <a:endParaRPr lang="en-US" sz="5400" dirty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sz="2800" dirty="0"/>
              <a:t>Typical textures illustrated for solidification, metal matrix composites and for deformed  </a:t>
            </a:r>
            <a:r>
              <a:rPr lang="en-US" sz="2800" dirty="0" smtClean="0"/>
              <a:t>hexagonal</a:t>
            </a:r>
            <a:r>
              <a:rPr lang="en-US" sz="2800" i="1" dirty="0" smtClean="0"/>
              <a:t> </a:t>
            </a:r>
            <a:r>
              <a:rPr lang="en-US" sz="2800" dirty="0"/>
              <a:t>metals.</a:t>
            </a:r>
          </a:p>
          <a:p>
            <a:r>
              <a:rPr lang="en-US" sz="2800" dirty="0"/>
              <a:t>Solidification textures can be strong but are often ignored in processing histories!</a:t>
            </a:r>
          </a:p>
          <a:p>
            <a:r>
              <a:rPr lang="en-US" sz="2800" dirty="0"/>
              <a:t>Significant alloy dependence observed in </a:t>
            </a:r>
            <a:r>
              <a:rPr lang="en-US" sz="2800" dirty="0" smtClean="0"/>
              <a:t>hexagonal</a:t>
            </a:r>
            <a:r>
              <a:rPr lang="en-US" sz="2800" dirty="0" smtClean="0"/>
              <a:t> </a:t>
            </a:r>
            <a:r>
              <a:rPr lang="en-US" sz="2800" dirty="0"/>
              <a:t>metals.</a:t>
            </a:r>
          </a:p>
          <a:p>
            <a:r>
              <a:rPr lang="en-US" sz="2800" dirty="0"/>
              <a:t>Composites generally have weaker textures than equivalently deformed single phase metals.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3 of the notes on typical textures covers solidification textures and textures in </a:t>
            </a:r>
            <a:r>
              <a:rPr lang="en-US" i="1" dirty="0" smtClean="0"/>
              <a:t>hexagonal </a:t>
            </a:r>
            <a:r>
              <a:rPr lang="en-US" dirty="0" smtClean="0"/>
              <a:t>metals and composites.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38F5-96BC-AC4C-B6F2-AEB78AD8643B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781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BAF254C1-9325-1E47-B284-B694A04D7BA8}" type="slidenum">
              <a:rPr lang="en-US" altLang="ja-JP" sz="1400">
                <a:latin typeface="Times New Roman"/>
                <a:ea typeface="Times New Roman"/>
                <a:cs typeface="Times New Roman"/>
              </a:rPr>
              <a:pPr/>
              <a:t>3</a:t>
            </a:fld>
            <a:endParaRPr lang="en-US" altLang="ja-JP" sz="1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733800" cy="3581400"/>
          </a:xfrm>
        </p:spPr>
        <p:txBody>
          <a:bodyPr/>
          <a:lstStyle/>
          <a:p>
            <a:r>
              <a:rPr lang="en-US" dirty="0"/>
              <a:t>Solidification texture:</a:t>
            </a:r>
            <a:br>
              <a:rPr lang="en-US" dirty="0"/>
            </a:br>
            <a:r>
              <a:rPr lang="en-US" dirty="0"/>
              <a:t>&lt;100&gt; growth directions</a:t>
            </a:r>
          </a:p>
        </p:txBody>
      </p:sp>
      <p:pic>
        <p:nvPicPr>
          <p:cNvPr id="15364" name="Picture 5" descr="Kocks.Ch5.fig47.tiff                                           0001F80EiMac HD   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"/>
          <a:stretch>
            <a:fillRect/>
          </a:stretch>
        </p:blipFill>
        <p:spPr bwMode="auto">
          <a:xfrm>
            <a:off x="4343400" y="0"/>
            <a:ext cx="40671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3C2D1E0B-C97B-2B4D-9E7E-EF3D52FAB167}" type="slidenum">
              <a:rPr lang="en-US" altLang="ja-JP" sz="1400">
                <a:latin typeface="Times New Roman"/>
                <a:ea typeface="Times New Roman"/>
                <a:cs typeface="Times New Roman"/>
              </a:rPr>
              <a:pPr/>
              <a:t>4</a:t>
            </a:fld>
            <a:endParaRPr lang="en-US" altLang="ja-JP" sz="1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2514600" cy="3886200"/>
          </a:xfrm>
        </p:spPr>
        <p:txBody>
          <a:bodyPr/>
          <a:lstStyle/>
          <a:p>
            <a:r>
              <a:rPr lang="en-US" dirty="0"/>
              <a:t>Melt-spun Palladium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columnar structures</a:t>
            </a:r>
          </a:p>
        </p:txBody>
      </p:sp>
      <p:pic>
        <p:nvPicPr>
          <p:cNvPr id="16388" name="Picture 6" descr="Kocks.Ch5.fig50.tiff                                           0001F80EiMac HD   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3657600"/>
            <a:ext cx="4027487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Kocks.Ch5.figs48,49.tiff                                       0001F80EiMac HD     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3"/>
          <a:stretch>
            <a:fillRect/>
          </a:stretch>
        </p:blipFill>
        <p:spPr bwMode="auto">
          <a:xfrm>
            <a:off x="4191000" y="0"/>
            <a:ext cx="464343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49DE75CA-F2D0-4F4A-8DBF-90106E8938B4}" type="slidenum">
              <a:rPr lang="en-US" altLang="ja-JP" sz="1400">
                <a:latin typeface="Times New Roman"/>
                <a:ea typeface="Times New Roman"/>
                <a:cs typeface="Times New Roman"/>
              </a:rPr>
              <a:pPr/>
              <a:t>5</a:t>
            </a:fld>
            <a:endParaRPr lang="en-US" altLang="ja-JP" sz="1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Hexagonal Metals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to show the (0001) pole figure: provides most information needed.</a:t>
            </a:r>
          </a:p>
          <a:p>
            <a:r>
              <a:rPr lang="en-US" dirty="0"/>
              <a:t>Easy slip on the basal plane means that compression generally aligns the basal plane normal with the compression axis.</a:t>
            </a:r>
          </a:p>
          <a:p>
            <a:r>
              <a:rPr lang="en-US" dirty="0"/>
              <a:t>Tension typically aligns basal plane </a:t>
            </a:r>
            <a:r>
              <a:rPr lang="en-US" dirty="0" err="1"/>
              <a:t>normals</a:t>
            </a:r>
            <a:r>
              <a:rPr lang="en-US" dirty="0"/>
              <a:t> perpendicular to the axis.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E3EFF37E-26CE-474D-91EA-39177E769419}" type="slidenum">
              <a:rPr lang="en-US" altLang="ja-JP" sz="1400">
                <a:latin typeface="Times New Roman"/>
                <a:ea typeface="Times New Roman"/>
                <a:cs typeface="Times New Roman"/>
              </a:rPr>
              <a:pPr/>
              <a:t>6</a:t>
            </a:fld>
            <a:endParaRPr lang="en-US" altLang="ja-JP" sz="1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2362200" cy="4572000"/>
          </a:xfrm>
        </p:spPr>
        <p:txBody>
          <a:bodyPr/>
          <a:lstStyle/>
          <a:p>
            <a:r>
              <a:rPr lang="en-US" dirty="0"/>
              <a:t>Uniaxial textures in Ti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17525" y="4708525"/>
            <a:ext cx="2060179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ja-JP" dirty="0">
                <a:latin typeface="Times New Roman"/>
                <a:ea typeface="Times New Roman"/>
                <a:cs typeface="Times New Roman"/>
              </a:rPr>
              <a:t>Compression:</a:t>
            </a:r>
            <a:br>
              <a:rPr lang="en-US" altLang="ja-JP" dirty="0">
                <a:latin typeface="Times New Roman"/>
                <a:ea typeface="Times New Roman"/>
                <a:cs typeface="Times New Roman"/>
              </a:rPr>
            </a:br>
            <a:r>
              <a:rPr lang="en-US" altLang="ja-JP" dirty="0">
                <a:latin typeface="Times New Roman"/>
                <a:ea typeface="Times New Roman"/>
                <a:cs typeface="Times New Roman"/>
              </a:rPr>
              <a:t>25° from 0001,</a:t>
            </a:r>
          </a:p>
          <a:p>
            <a:r>
              <a:rPr lang="en-US" altLang="ja-JP" dirty="0">
                <a:latin typeface="Times New Roman"/>
                <a:ea typeface="Times New Roman"/>
                <a:cs typeface="Times New Roman"/>
              </a:rPr>
              <a:t>~ &lt;11-24&gt;</a:t>
            </a:r>
          </a:p>
        </p:txBody>
      </p:sp>
      <p:pic>
        <p:nvPicPr>
          <p:cNvPr id="18437" name="Picture 8" descr="Kocks.Ch5.fig20.tiff                                           0001F80EiMac HD   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2000"/>
            <a:ext cx="54864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3200400" y="3138488"/>
            <a:ext cx="226215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ja-JP" sz="3200" dirty="0">
                <a:latin typeface="Times New Roman"/>
                <a:ea typeface="Times New Roman"/>
                <a:cs typeface="Times New Roman"/>
              </a:rPr>
              <a:t>compression</a:t>
            </a:r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3581400" y="914400"/>
            <a:ext cx="1358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ja-JP" sz="3200" dirty="0">
                <a:latin typeface="Times New Roman"/>
                <a:ea typeface="Times New Roman"/>
                <a:cs typeface="Times New Roman"/>
              </a:rPr>
              <a:t>tension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CE0DF8FD-5422-894F-BD8A-5417A5E2E32E}" type="slidenum">
              <a:rPr lang="en-US" altLang="ja-JP" sz="1400">
                <a:latin typeface="Times New Roman"/>
                <a:ea typeface="Times New Roman"/>
                <a:cs typeface="Times New Roman"/>
              </a:rPr>
              <a:pPr/>
              <a:t>7</a:t>
            </a:fld>
            <a:endParaRPr lang="en-US" altLang="ja-JP" sz="1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3276600" cy="4876800"/>
          </a:xfrm>
        </p:spPr>
        <p:txBody>
          <a:bodyPr/>
          <a:lstStyle/>
          <a:p>
            <a:r>
              <a:rPr lang="en-US" dirty="0"/>
              <a:t>Zr: compression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Ti: compression</a:t>
            </a:r>
          </a:p>
        </p:txBody>
      </p:sp>
      <p:pic>
        <p:nvPicPr>
          <p:cNvPr id="19460" name="Picture 6" descr="Kocks.Ch5.fig21.tiff                                           0001F80EiMac HD   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6075"/>
            <a:ext cx="4725988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Kocks.Ch5.fig20.tiff                                           0001F80EiMac HD     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42448" r="23610" b="13467"/>
          <a:stretch>
            <a:fillRect/>
          </a:stretch>
        </p:blipFill>
        <p:spPr bwMode="auto">
          <a:xfrm>
            <a:off x="4038600" y="3429000"/>
            <a:ext cx="43434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773726BF-A54C-DA4E-84DE-21ECECD07CD2}" type="slidenum">
              <a:rPr lang="en-US" altLang="ja-JP" sz="1400">
                <a:latin typeface="Times New Roman"/>
                <a:ea typeface="Times New Roman"/>
                <a:cs typeface="Times New Roman"/>
              </a:rPr>
              <a:pPr/>
              <a:t>8</a:t>
            </a:fld>
            <a:endParaRPr lang="en-US" altLang="ja-JP" sz="1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3048000" cy="2819400"/>
          </a:xfrm>
        </p:spPr>
        <p:txBody>
          <a:bodyPr/>
          <a:lstStyle/>
          <a:p>
            <a:r>
              <a:rPr lang="en-US" dirty="0" err="1"/>
              <a:t>hcp</a:t>
            </a:r>
            <a:r>
              <a:rPr lang="en-US" dirty="0"/>
              <a:t> Rolling Textures; schematic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12725" y="2895600"/>
            <a:ext cx="290937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dirty="0">
                <a:latin typeface="Times New Roman"/>
                <a:ea typeface="Times New Roman"/>
                <a:cs typeface="Times New Roman"/>
              </a:rPr>
              <a:t>c/a &gt; 1.633:</a:t>
            </a:r>
            <a:br>
              <a:rPr lang="en-US" sz="3200" dirty="0">
                <a:latin typeface="Times New Roman"/>
                <a:ea typeface="Times New Roman"/>
                <a:cs typeface="Times New Roman"/>
              </a:rPr>
            </a:br>
            <a:r>
              <a:rPr lang="en-US" sz="3200" dirty="0">
                <a:latin typeface="Times New Roman"/>
                <a:ea typeface="Times New Roman"/>
                <a:cs typeface="Times New Roman"/>
              </a:rPr>
              <a:t>RD split in 0001</a:t>
            </a:r>
          </a:p>
          <a:p>
            <a:endParaRPr lang="en-US" sz="3200" dirty="0">
              <a:latin typeface="Times New Roman"/>
              <a:ea typeface="Times New Roman"/>
              <a:cs typeface="Times New Roman"/>
            </a:endParaRPr>
          </a:p>
          <a:p>
            <a:r>
              <a:rPr lang="en-US" sz="3200" dirty="0">
                <a:latin typeface="Times New Roman"/>
                <a:ea typeface="Times New Roman"/>
                <a:cs typeface="Times New Roman"/>
              </a:rPr>
              <a:t>c/a &lt; 1.633:</a:t>
            </a:r>
          </a:p>
          <a:p>
            <a:r>
              <a:rPr lang="en-US" sz="3200" dirty="0">
                <a:latin typeface="Times New Roman"/>
                <a:ea typeface="Times New Roman"/>
                <a:cs typeface="Times New Roman"/>
              </a:rPr>
              <a:t>TD split in 0001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3429000" y="5334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0486" name="Picture 6" descr="Kocks.Ch5.fig22.tiff                                           0001F80EiMac HD   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5943600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53000" y="6172200"/>
            <a:ext cx="1791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660066"/>
                </a:solidFill>
              </a:rPr>
              <a:t>Kocks</a:t>
            </a:r>
            <a:r>
              <a:rPr lang="en-US" dirty="0" smtClean="0">
                <a:solidFill>
                  <a:srgbClr val="660066"/>
                </a:solidFill>
              </a:rPr>
              <a:t>, Ch. 5</a:t>
            </a:r>
            <a:endParaRPr 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85794228-3DA7-CA4A-BF08-D8C6C341C0D5}" type="slidenum">
              <a:rPr lang="en-US" altLang="ja-JP" sz="1400">
                <a:latin typeface="Times New Roman"/>
                <a:ea typeface="Times New Roman"/>
                <a:cs typeface="Times New Roman"/>
              </a:rPr>
              <a:pPr/>
              <a:t>9</a:t>
            </a:fld>
            <a:endParaRPr lang="en-US" altLang="ja-JP" sz="1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276600" cy="4495800"/>
          </a:xfrm>
        </p:spPr>
        <p:txBody>
          <a:bodyPr/>
          <a:lstStyle/>
          <a:p>
            <a:r>
              <a:rPr lang="en-US" dirty="0" err="1"/>
              <a:t>hcp</a:t>
            </a:r>
            <a:r>
              <a:rPr lang="en-US" dirty="0"/>
              <a:t> Rolling Textures: exptl.</a:t>
            </a:r>
          </a:p>
        </p:txBody>
      </p:sp>
      <p:pic>
        <p:nvPicPr>
          <p:cNvPr id="21508" name="Picture 5" descr="Kocks.Ch5.fig23.tiff                                           0001F80EiMac HD   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" b="1166"/>
          <a:stretch>
            <a:fillRect/>
          </a:stretch>
        </p:blipFill>
        <p:spPr bwMode="auto">
          <a:xfrm>
            <a:off x="3733800" y="0"/>
            <a:ext cx="405923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6172200"/>
            <a:ext cx="1791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660066"/>
                </a:solidFill>
              </a:rPr>
              <a:t>Kocks</a:t>
            </a:r>
            <a:r>
              <a:rPr lang="en-US" dirty="0" smtClean="0">
                <a:solidFill>
                  <a:srgbClr val="660066"/>
                </a:solidFill>
              </a:rPr>
              <a:t>, Ch. 5</a:t>
            </a:r>
            <a:endParaRPr 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Hoefler Text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iMac HD:Applications (Mac OS 9):Microsoft Office 98:Templates:Blank Presentation</Template>
  <TotalTime>307</TotalTime>
  <Words>244</Words>
  <Application>Microsoft Macintosh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Times</vt:lpstr>
      <vt:lpstr>ＭＳ Ｐゴシック</vt:lpstr>
      <vt:lpstr>Arial</vt:lpstr>
      <vt:lpstr>Hoefler Text</vt:lpstr>
      <vt:lpstr>Blank Presentation</vt:lpstr>
      <vt:lpstr>Thermomechanical Processing Textures, part 3</vt:lpstr>
      <vt:lpstr>Objective</vt:lpstr>
      <vt:lpstr>Solidification texture: &lt;100&gt; growth directions</vt:lpstr>
      <vt:lpstr>Melt-spun Palladium  columnar structures</vt:lpstr>
      <vt:lpstr>Hexagonal Metals</vt:lpstr>
      <vt:lpstr>Uniaxial textures in Ti</vt:lpstr>
      <vt:lpstr>Zr: compression   Ti: compression</vt:lpstr>
      <vt:lpstr>hcp Rolling Textures; schematic</vt:lpstr>
      <vt:lpstr>hcp Rolling Textures: exptl.</vt:lpstr>
      <vt:lpstr>hcp: Rolling: strain dependence</vt:lpstr>
      <vt:lpstr>Al-SiC composites</vt:lpstr>
      <vt:lpstr>Al-SiC:   Fibers  vs.   particles:   </vt:lpstr>
      <vt:lpstr>Summary: part 3</vt:lpstr>
    </vt:vector>
  </TitlesOfParts>
  <Company>mse/cmu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Solidification texture</dc:title>
  <dc:creator>a. d. rollett</dc:creator>
  <cp:lastModifiedBy>Anthony Rollett</cp:lastModifiedBy>
  <cp:revision>34</cp:revision>
  <dcterms:created xsi:type="dcterms:W3CDTF">2001-02-07T23:46:01Z</dcterms:created>
  <dcterms:modified xsi:type="dcterms:W3CDTF">2014-04-26T15:50:42Z</dcterms:modified>
</cp:coreProperties>
</file>