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1.bin" ContentType="audio/unknown"/>
  <Override PartName="/ppt/embeddings/oleObject1.bin" ContentType="application/vnd.openxmlformats-officedocument.oleObject"/>
  <Override PartName="/ppt/notesSlides/notesSlide13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4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6.bin" ContentType="application/vnd.openxmlformats-officedocument.oleObject"/>
  <Override PartName="/ppt/notesSlides/notesSlide18.xml" ContentType="application/vnd.openxmlformats-officedocument.presentationml.notesSlide+xml"/>
  <Override PartName="/ppt/embeddings/oleObject7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oleObject8.bin" ContentType="application/vnd.openxmlformats-officedocument.oleObject"/>
  <Override PartName="/ppt/notesSlides/notesSlide23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24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25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embeddings/oleObject15.bin" ContentType="application/vnd.openxmlformats-officedocument.oleObject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embeddings/oleObject16.bin" ContentType="application/vnd.openxmlformats-officedocument.oleObject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6" r:id="rId2"/>
    <p:sldId id="257" r:id="rId3"/>
    <p:sldId id="258" r:id="rId4"/>
    <p:sldId id="271" r:id="rId5"/>
    <p:sldId id="272" r:id="rId6"/>
    <p:sldId id="273" r:id="rId7"/>
    <p:sldId id="274" r:id="rId8"/>
    <p:sldId id="299" r:id="rId9"/>
    <p:sldId id="275" r:id="rId10"/>
    <p:sldId id="279" r:id="rId11"/>
    <p:sldId id="298" r:id="rId12"/>
    <p:sldId id="266" r:id="rId13"/>
    <p:sldId id="261" r:id="rId14"/>
    <p:sldId id="289" r:id="rId15"/>
    <p:sldId id="277" r:id="rId16"/>
    <p:sldId id="259" r:id="rId17"/>
    <p:sldId id="290" r:id="rId18"/>
    <p:sldId id="291" r:id="rId19"/>
    <p:sldId id="292" r:id="rId20"/>
    <p:sldId id="293" r:id="rId21"/>
    <p:sldId id="294" r:id="rId22"/>
    <p:sldId id="262" r:id="rId23"/>
    <p:sldId id="301" r:id="rId24"/>
    <p:sldId id="295" r:id="rId25"/>
    <p:sldId id="296" r:id="rId26"/>
    <p:sldId id="283" r:id="rId27"/>
    <p:sldId id="278" r:id="rId28"/>
    <p:sldId id="284" r:id="rId29"/>
    <p:sldId id="260" r:id="rId30"/>
    <p:sldId id="300" r:id="rId31"/>
    <p:sldId id="285" r:id="rId32"/>
    <p:sldId id="280" r:id="rId33"/>
    <p:sldId id="281" r:id="rId34"/>
    <p:sldId id="297" r:id="rId35"/>
    <p:sldId id="267" r:id="rId36"/>
    <p:sldId id="268" r:id="rId37"/>
    <p:sldId id="263" r:id="rId38"/>
    <p:sldId id="264" r:id="rId39"/>
    <p:sldId id="265" r:id="rId40"/>
    <p:sldId id="302" r:id="rId41"/>
    <p:sldId id="303" r:id="rId42"/>
    <p:sldId id="304" r:id="rId43"/>
    <p:sldId id="305" r:id="rId44"/>
    <p:sldId id="306" r:id="rId45"/>
    <p:sldId id="282" r:id="rId46"/>
    <p:sldId id="307" r:id="rId47"/>
    <p:sldId id="308" r:id="rId48"/>
    <p:sldId id="309" r:id="rId49"/>
    <p:sldId id="310" r:id="rId50"/>
    <p:sldId id="313" r:id="rId51"/>
    <p:sldId id="311" r:id="rId52"/>
    <p:sldId id="312" r:id="rId53"/>
    <p:sldId id="314" r:id="rId54"/>
    <p:sldId id="315" r:id="rId55"/>
    <p:sldId id="316" r:id="rId56"/>
    <p:sldId id="323" r:id="rId57"/>
    <p:sldId id="317" r:id="rId58"/>
    <p:sldId id="318" r:id="rId59"/>
    <p:sldId id="319" r:id="rId60"/>
    <p:sldId id="320" r:id="rId61"/>
    <p:sldId id="321" r:id="rId62"/>
    <p:sldId id="322" r:id="rId6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492" autoAdjust="0"/>
  </p:normalViewPr>
  <p:slideViewPr>
    <p:cSldViewPr>
      <p:cViewPr>
        <p:scale>
          <a:sx n="100" d="100"/>
          <a:sy n="100" d="100"/>
        </p:scale>
        <p:origin x="-960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C4359-3756-0A4E-859D-CFFFDD7C3DBF}" type="datetimeFigureOut">
              <a:rPr lang="en-US" smtClean="0"/>
              <a:t>4/26/16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29FA0-C9CE-6541-9F23-4DCE00BD0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06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/>
                <a:ea typeface="Times New Roman"/>
                <a:cs typeface="Times New Roman"/>
              </a:defRPr>
            </a:lvl1pPr>
          </a:lstStyle>
          <a:p>
            <a:fld id="{53B738BB-AC1F-764F-9F40-40D3A89178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1381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Times New Roman"/>
        <a:cs typeface="Times New Roman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Times New Roman"/>
        <a:cs typeface="Times New Roman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Times New Roman"/>
        <a:cs typeface="Times New Roman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Times New Roman"/>
        <a:cs typeface="Times New Roman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Times New Roman"/>
        <a:cs typeface="Times New Roman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83F5D3DA-E52E-D441-BEEC-EE89124B99B4}" type="slidenum">
              <a:rPr lang="en-US" sz="1200">
                <a:latin typeface="Arial"/>
                <a:ea typeface="Times New Roman"/>
                <a:cs typeface="Times New Roman"/>
              </a:rPr>
              <a:pPr/>
              <a:t>1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E239116E-7EB6-1E46-A748-7CFF0246DE92}" type="slidenum">
              <a:rPr lang="en-US" sz="1200">
                <a:latin typeface="Arial"/>
                <a:ea typeface="Times New Roman"/>
                <a:cs typeface="Times New Roman"/>
              </a:rPr>
              <a:pPr/>
              <a:t>10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4710F933-E024-744C-A5FD-5FE49F36617C}" type="slidenum">
              <a:rPr lang="en-US" sz="1200">
                <a:latin typeface="Arial"/>
                <a:ea typeface="Times New Roman"/>
                <a:cs typeface="Times New Roman"/>
              </a:rPr>
              <a:pPr/>
              <a:t>12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2B8A4166-4390-B744-AC4B-778B95812696}" type="slidenum">
              <a:rPr lang="en-US" sz="1200">
                <a:latin typeface="Arial"/>
                <a:ea typeface="Times New Roman"/>
                <a:cs typeface="Times New Roman"/>
              </a:rPr>
              <a:pPr/>
              <a:t>13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8BDC8838-0854-8D4F-B24D-DCBE23E43E6D}" type="slidenum">
              <a:rPr lang="en-US" sz="1200">
                <a:latin typeface="Arial"/>
                <a:ea typeface="Times New Roman"/>
                <a:cs typeface="Times New Roman"/>
              </a:rPr>
              <a:pPr/>
              <a:t>15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F5107363-097C-FC42-A7DE-3F4EBA5A1129}" type="slidenum">
              <a:rPr lang="en-US" sz="1200">
                <a:latin typeface="Arial"/>
                <a:ea typeface="Times New Roman"/>
                <a:cs typeface="Times New Roman"/>
              </a:rPr>
              <a:pPr/>
              <a:t>16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8DB60561-7F8A-6944-B739-BF0DFC8BFFF9}" type="slidenum">
              <a:rPr lang="en-US" sz="1200">
                <a:latin typeface="Arial"/>
                <a:ea typeface="Times New Roman"/>
                <a:cs typeface="Times New Roman"/>
              </a:rPr>
              <a:pPr/>
              <a:t>22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8DA3E8-897E-964A-B691-0F2F9CCF833A}" type="slidenum">
              <a:rPr lang="en-US"/>
              <a:pPr/>
              <a:t>23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77C1EF67-16D4-1241-8149-706FF2DC8332}" type="slidenum">
              <a:rPr lang="en-US" sz="1200">
                <a:latin typeface="Arial"/>
                <a:ea typeface="Times New Roman"/>
                <a:cs typeface="Times New Roman"/>
              </a:rPr>
              <a:pPr/>
              <a:t>26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F731221F-E2A3-3246-821F-3D79DAC640ED}" type="slidenum">
              <a:rPr lang="en-US" sz="1200">
                <a:latin typeface="Arial"/>
                <a:ea typeface="Times New Roman"/>
                <a:cs typeface="Times New Roman"/>
              </a:rPr>
              <a:pPr/>
              <a:t>27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3BD0EE89-2EC5-0148-9BC4-1A84A5A6F1FA}" type="slidenum">
              <a:rPr lang="en-US" sz="1200">
                <a:latin typeface="Arial"/>
                <a:ea typeface="Times New Roman"/>
                <a:cs typeface="Times New Roman"/>
              </a:rPr>
              <a:pPr/>
              <a:t>28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6E7D3F32-40D3-5D4B-BDF0-0A4A2621037D}" type="slidenum">
              <a:rPr lang="en-US" sz="1200">
                <a:latin typeface="Arial"/>
                <a:ea typeface="Times New Roman"/>
                <a:cs typeface="Times New Roman"/>
              </a:rPr>
              <a:pPr/>
              <a:t>2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D1874BDC-3D00-004F-BE45-EBF8426A6EFF}" type="slidenum">
              <a:rPr lang="en-US" sz="1200">
                <a:latin typeface="Arial"/>
                <a:ea typeface="Times New Roman"/>
                <a:cs typeface="Times New Roman"/>
              </a:rPr>
              <a:pPr/>
              <a:t>29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4A7FDEB3-99C8-B942-A038-70A0B419FEEF}" type="slidenum">
              <a:rPr lang="en-US" sz="1200">
                <a:latin typeface="Arial"/>
                <a:ea typeface="Times New Roman"/>
                <a:cs typeface="Times New Roman"/>
              </a:rPr>
              <a:pPr/>
              <a:t>31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664D2AAC-C9FE-1F4D-8142-36DE97C1988C}" type="slidenum">
              <a:rPr lang="en-US" sz="1200">
                <a:latin typeface="Arial"/>
                <a:ea typeface="Times New Roman"/>
                <a:cs typeface="Times New Roman"/>
              </a:rPr>
              <a:pPr/>
              <a:t>32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51805276-5758-1F47-A756-7CF2B4376A8F}" type="slidenum">
              <a:rPr lang="en-US" sz="1200">
                <a:latin typeface="Arial"/>
                <a:ea typeface="Times New Roman"/>
                <a:cs typeface="Times New Roman"/>
              </a:rPr>
              <a:pPr/>
              <a:t>33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7F128AD9-72A8-9F4C-AA1A-A2F3BD0C4085}" type="slidenum">
              <a:rPr lang="en-US" sz="1200">
                <a:latin typeface="Arial"/>
                <a:ea typeface="Times New Roman"/>
                <a:cs typeface="Times New Roman"/>
              </a:rPr>
              <a:pPr/>
              <a:t>35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74B891-48E7-014E-B5AC-30252867CED9}" type="slidenum">
              <a:rPr lang="en-US" sz="1200">
                <a:latin typeface="Arial"/>
                <a:ea typeface="Times New Roman"/>
                <a:cs typeface="Times New Roman"/>
              </a:rPr>
              <a:pPr/>
              <a:t>36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3FD807E3-E2F3-FA4C-BB0E-804544381456}" type="slidenum">
              <a:rPr lang="en-US" sz="1200">
                <a:latin typeface="Arial"/>
                <a:ea typeface="Times New Roman"/>
                <a:cs typeface="Times New Roman"/>
              </a:rPr>
              <a:pPr/>
              <a:t>37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87832AA3-4148-A34A-BAAD-1DC49465C1B8}" type="slidenum">
              <a:rPr lang="en-US" sz="1200">
                <a:latin typeface="Arial"/>
                <a:ea typeface="Times New Roman"/>
                <a:cs typeface="Times New Roman"/>
              </a:rPr>
              <a:pPr/>
              <a:t>38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02A34FAB-5394-9E48-A629-09B449A12986}" type="slidenum">
              <a:rPr lang="en-US" sz="1200">
                <a:latin typeface="Arial"/>
                <a:ea typeface="Times New Roman"/>
                <a:cs typeface="Times New Roman"/>
              </a:rPr>
              <a:pPr/>
              <a:t>39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659113-CDF3-F047-B736-32402CC82F9B}" type="slidenum">
              <a:rPr lang="en-US"/>
              <a:pPr/>
              <a:t>40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F4C1C39C-81A1-F64E-8E56-C5835741168A}" type="slidenum">
              <a:rPr lang="en-US" sz="1200">
                <a:latin typeface="Arial"/>
                <a:ea typeface="Times New Roman"/>
                <a:cs typeface="Times New Roman"/>
              </a:rPr>
              <a:pPr/>
              <a:t>3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1F3529-D86B-454E-AD86-0088BF497C46}" type="slidenum">
              <a:rPr lang="en-US"/>
              <a:pPr/>
              <a:t>41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Pole figures are evidently less than ideal for distinguishing particular components!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31BDA7-7D0C-8540-B548-30C77550F287}" type="slidenum">
              <a:rPr lang="en-US"/>
              <a:pPr/>
              <a:t>42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21C81E-EB66-6149-963F-E746863DFB11}" type="slidenum">
              <a:rPr lang="en-US"/>
              <a:pPr/>
              <a:t>43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4B062D-6668-B24C-B868-C50E2F644C14}" type="slidenum">
              <a:rPr lang="en-US"/>
              <a:pPr/>
              <a:t>44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34B00954-A97B-F649-A28F-BEAACBD1201E}" type="slidenum">
              <a:rPr lang="en-US" sz="1200">
                <a:latin typeface="Arial"/>
                <a:ea typeface="Times New Roman"/>
                <a:cs typeface="Times New Roman"/>
              </a:rPr>
              <a:pPr/>
              <a:t>45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BE869D-9830-894F-9FE9-42F51023EC35}" type="slidenum">
              <a:rPr lang="en-US"/>
              <a:pPr/>
              <a:t>47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AAF4BB-79BF-A54C-A518-4C5BC523638F}" type="slidenum">
              <a:rPr lang="en-US"/>
              <a:pPr/>
              <a:t>48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2FF32-ADE9-E340-8B58-6853CEDCBDA9}" type="slidenum">
              <a:rPr lang="en-US"/>
              <a:pPr/>
              <a:t>49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548D6A-4024-224D-BD5B-472B82F5D690}" type="slidenum">
              <a:rPr lang="en-US"/>
              <a:pPr/>
              <a:t>50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BCC26C-C094-9246-8B15-286974AB99BE}" type="slidenum">
              <a:rPr lang="en-US"/>
              <a:pPr/>
              <a:t>51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7EEBE45D-91B0-0E4D-94EF-61E3F04593A1}" type="slidenum">
              <a:rPr lang="en-US" sz="1200">
                <a:latin typeface="Arial"/>
                <a:ea typeface="Times New Roman"/>
                <a:cs typeface="Times New Roman"/>
              </a:rPr>
              <a:pPr/>
              <a:t>4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487317-2187-094A-BD93-4D38A09B79A2}" type="slidenum">
              <a:rPr lang="en-US"/>
              <a:pPr/>
              <a:t>52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0FB6A2-D26E-3842-BD86-0A153ECD8960}" type="slidenum">
              <a:rPr lang="en-US"/>
              <a:pPr/>
              <a:t>53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72330D-7FB0-B144-BC29-D6BD4A03CEE6}" type="slidenum">
              <a:rPr lang="en-US"/>
              <a:pPr/>
              <a:t>54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EA52D93D-59CD-4044-863E-D4690C7FF70F}" type="slidenum">
              <a:rPr lang="en-US" sz="1200">
                <a:latin typeface="Arial"/>
                <a:ea typeface="Times New Roman"/>
                <a:cs typeface="Times New Roman"/>
              </a:rPr>
              <a:pPr/>
              <a:t>5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B6AAA824-F427-144F-B0A0-82AF03321B5E}" type="slidenum">
              <a:rPr lang="en-US" sz="1200">
                <a:latin typeface="Arial"/>
                <a:ea typeface="Times New Roman"/>
                <a:cs typeface="Times New Roman"/>
              </a:rPr>
              <a:pPr/>
              <a:t>6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ED533731-05C8-FB4A-B391-485B02CF325D}" type="slidenum">
              <a:rPr lang="en-US" sz="1200">
                <a:latin typeface="Arial"/>
                <a:ea typeface="Times New Roman"/>
                <a:cs typeface="Times New Roman"/>
              </a:rPr>
              <a:pPr/>
              <a:t>7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ED533731-05C8-FB4A-B391-485B02CF325D}" type="slidenum">
              <a:rPr lang="en-US" sz="1200">
                <a:latin typeface="Arial"/>
                <a:ea typeface="Times New Roman"/>
                <a:cs typeface="Times New Roman"/>
              </a:rPr>
              <a:pPr/>
              <a:t>8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1D938514-F618-8C42-AD18-4243D1DABCE6}" type="slidenum">
              <a:rPr lang="en-US" sz="1200">
                <a:latin typeface="Arial"/>
                <a:ea typeface="Times New Roman"/>
                <a:cs typeface="Times New Roman"/>
              </a:rPr>
              <a:pPr/>
              <a:t>9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Thermomech. textures, part 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4651BB-4AB8-D942-A25B-47A426508C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82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Thermomech. textures, part 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304BAF-167A-5E46-BBE1-35040DD42C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3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Thermomech. textures, part 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91CD19-7D72-AE44-9F03-2CA1E77D0B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18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Thermomech. textures, part 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D572CD-34F3-9846-81BA-9C1724E9BB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1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Thermomech. textures, part 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A00E32-6040-124C-A8B8-E64D2C7644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44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Thermomech. textures, part 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D79AD5-EC47-AD41-913F-B64EAEAA7A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62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Thermomech. textures, part 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DDC727-8FE1-FF4C-A643-DB7B4438C7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90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Thermomech. textures, part 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8B8075-CD01-9345-9445-5A7521AAA6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75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Thermomech. textures, part 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41B9DA-1F91-924E-B026-FB5846B33B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62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Thermomech. textures, part 1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B5FEAF-F0EE-2B4E-9772-7DD1C1D6B3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19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Thermomech. textures, part 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413F7C-388D-0545-8DC7-40B7E85DEF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90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Thermomech. textures, part 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97FC7B-A0B7-AF41-8179-EF7C6D0104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9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err="1" smtClean="0"/>
              <a:t>Thermomech</a:t>
            </a:r>
            <a:r>
              <a:rPr lang="en-US" dirty="0" smtClean="0"/>
              <a:t>. textures, part 1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1524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/>
                <a:ea typeface="Times New Roman"/>
                <a:cs typeface="Times New Roman"/>
              </a:defRPr>
            </a:lvl1pPr>
          </a:lstStyle>
          <a:p>
            <a:fld id="{D2A110C5-C3A7-9D42-9C26-9CFFDBE499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accent2"/>
          </a:solidFill>
          <a:latin typeface="Times New Roman"/>
          <a:ea typeface="Times New Roman"/>
          <a:cs typeface="Times New Roman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accent2"/>
          </a:solidFill>
          <a:latin typeface="Verdana" pitchFamily="-97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accent2"/>
          </a:solidFill>
          <a:latin typeface="Verdana" pitchFamily="-97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accent2"/>
          </a:solidFill>
          <a:latin typeface="Verdana" pitchFamily="-97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accent2"/>
          </a:solidFill>
          <a:latin typeface="Verdana" pitchFamily="-97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accent2"/>
          </a:solidFill>
          <a:latin typeface="Verdana" pitchFamily="-97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accent2"/>
          </a:solidFill>
          <a:latin typeface="Verdana" pitchFamily="-97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accent2"/>
          </a:solidFill>
          <a:latin typeface="Verdana" pitchFamily="-97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accent2"/>
          </a:solidFill>
          <a:latin typeface="Verdana" pitchFamily="-9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Times New Roman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Times New Roman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Times New Roman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Times New Roman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Times New Roman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5.wmf"/><Relationship Id="rId7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8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21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40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39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41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43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43.png"/><Relationship Id="rId6" Type="http://schemas.openxmlformats.org/officeDocument/2006/relationships/oleObject" Target="../embeddings/oleObject10.bin"/><Relationship Id="rId7" Type="http://schemas.openxmlformats.org/officeDocument/2006/relationships/image" Target="../media/image44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46.png"/><Relationship Id="rId6" Type="http://schemas.openxmlformats.org/officeDocument/2006/relationships/oleObject" Target="../embeddings/oleObject12.bin"/><Relationship Id="rId7" Type="http://schemas.openxmlformats.org/officeDocument/2006/relationships/image" Target="../media/image43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47.png"/><Relationship Id="rId6" Type="http://schemas.openxmlformats.org/officeDocument/2006/relationships/oleObject" Target="../embeddings/oleObject14.bin"/><Relationship Id="rId7" Type="http://schemas.openxmlformats.org/officeDocument/2006/relationships/image" Target="../media/image43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50.w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43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52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56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Relationship Id="rId3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emf"/><Relationship Id="rId3" Type="http://schemas.openxmlformats.org/officeDocument/2006/relationships/image" Target="../media/image7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3400" y="1143000"/>
            <a:ext cx="8153400" cy="2438400"/>
          </a:xfrm>
          <a:prstGeom prst="rect">
            <a:avLst/>
          </a:prstGeom>
          <a:solidFill>
            <a:srgbClr val="FAFF97"/>
          </a:solidFill>
          <a:ln w="38100" cmpd="dbl">
            <a:solidFill>
              <a:schemeClr val="tx1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accent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accent2"/>
                </a:solidFill>
                <a:latin typeface="Verdana" pitchFamily="-97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accent2"/>
                </a:solidFill>
                <a:latin typeface="Verdana" pitchFamily="-97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accent2"/>
                </a:solidFill>
                <a:latin typeface="Verdana" pitchFamily="-97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accent2"/>
                </a:solidFill>
                <a:latin typeface="Verdana" pitchFamily="-97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accent2"/>
                </a:solidFill>
                <a:latin typeface="Verdana" pitchFamily="-9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accent2"/>
                </a:solidFill>
                <a:latin typeface="Verdana" pitchFamily="-9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accent2"/>
                </a:solidFill>
                <a:latin typeface="Verdana" pitchFamily="-9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accent2"/>
                </a:solidFill>
                <a:latin typeface="Verdana" pitchFamily="-97" charset="0"/>
              </a:defRPr>
            </a:lvl9pPr>
          </a:lstStyle>
          <a:p>
            <a:r>
              <a:rPr lang="en-US" sz="4800" i="0" dirty="0" smtClean="0">
                <a:latin typeface="Times New Roman"/>
                <a:ea typeface="Times New Roman"/>
                <a:cs typeface="Times New Roman"/>
              </a:rPr>
              <a:t>Textures in Thermomechanical Processing (TMP) of Metals</a:t>
            </a:r>
            <a:endParaRPr lang="en-US" sz="4800" i="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600" y="6096000"/>
            <a:ext cx="4087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"/>
                <a:ea typeface="Times New Roman"/>
                <a:cs typeface="Times New Roman"/>
              </a:rPr>
              <a:t>Last revised</a:t>
            </a:r>
            <a:r>
              <a:rPr lang="en-US" i="1" smtClean="0">
                <a:latin typeface="Arial"/>
                <a:ea typeface="Times New Roman"/>
                <a:cs typeface="Times New Roman"/>
              </a:rPr>
              <a:t>:  </a:t>
            </a:r>
            <a:r>
              <a:rPr lang="en-US" i="1" smtClean="0">
                <a:latin typeface="Arial"/>
                <a:ea typeface="Times New Roman"/>
                <a:cs typeface="Times New Roman"/>
              </a:rPr>
              <a:t>26</a:t>
            </a:r>
            <a:r>
              <a:rPr lang="en-US" i="1" baseline="30000" smtClean="0">
                <a:latin typeface="Arial"/>
                <a:ea typeface="Times New Roman"/>
                <a:cs typeface="Times New Roman"/>
              </a:rPr>
              <a:t>th</a:t>
            </a:r>
            <a:r>
              <a:rPr lang="en-US" i="1" smtClean="0">
                <a:latin typeface="Arial"/>
                <a:ea typeface="Times New Roman"/>
                <a:cs typeface="Times New Roman"/>
              </a:rPr>
              <a:t> </a:t>
            </a:r>
            <a:r>
              <a:rPr lang="en-US" i="1" dirty="0" smtClean="0">
                <a:latin typeface="Arial"/>
                <a:ea typeface="Times New Roman"/>
                <a:cs typeface="Times New Roman"/>
              </a:rPr>
              <a:t>Apr. 2016</a:t>
            </a:r>
            <a:endParaRPr lang="en-US" i="1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914400" y="3962400"/>
            <a:ext cx="7543800" cy="1752600"/>
          </a:xfrm>
        </p:spPr>
        <p:txBody>
          <a:bodyPr/>
          <a:lstStyle/>
          <a:p>
            <a:r>
              <a:rPr lang="en-US" altLang="ja-JP" dirty="0"/>
              <a:t>A. D. Rollett</a:t>
            </a:r>
          </a:p>
          <a:p>
            <a:r>
              <a:rPr lang="en-US" altLang="ja-JP" dirty="0"/>
              <a:t>27-750 </a:t>
            </a:r>
            <a:br>
              <a:rPr lang="en-US" altLang="ja-JP" dirty="0"/>
            </a:br>
            <a:r>
              <a:rPr lang="en-US" altLang="ja-JP" dirty="0"/>
              <a:t>Texture, Microstructure &amp; </a:t>
            </a:r>
            <a:r>
              <a:rPr lang="en-US" altLang="ja-JP" dirty="0" smtClean="0"/>
              <a:t>Anisotropy</a:t>
            </a:r>
            <a:endParaRPr lang="en-US" altLang="ja-JP" dirty="0"/>
          </a:p>
        </p:txBody>
      </p:sp>
      <p:pic>
        <p:nvPicPr>
          <p:cNvPr id="11" name="Picture 10" descr="mse-materials-logo-p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943600"/>
            <a:ext cx="2238689" cy="739078"/>
          </a:xfrm>
          <a:prstGeom prst="rect">
            <a:avLst/>
          </a:prstGeom>
        </p:spPr>
      </p:pic>
      <p:pic>
        <p:nvPicPr>
          <p:cNvPr id="12" name="Picture 11" descr="CM_logo_horiz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81" y="157872"/>
            <a:ext cx="3238743" cy="4908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fld id="{8066127F-8DF3-A548-AA9A-B610E0F55687}" type="slidenum">
              <a:rPr lang="en-US" sz="1400">
                <a:latin typeface="Arial"/>
                <a:ea typeface="Times New Roman"/>
                <a:cs typeface="Times New Roman"/>
              </a:rPr>
              <a:pPr algn="l"/>
              <a:t>10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r>
              <a:rPr lang="en-US" sz="4800" dirty="0"/>
              <a:t>Deformation systems (typical)</a:t>
            </a:r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4267200" cy="4114800"/>
          </a:xfrm>
        </p:spPr>
        <p:txBody>
          <a:bodyPr/>
          <a:lstStyle/>
          <a:p>
            <a:r>
              <a:rPr lang="en-US" dirty="0" err="1">
                <a:cs typeface="Times New Roman"/>
              </a:rPr>
              <a:t>Fcc</a:t>
            </a:r>
            <a:r>
              <a:rPr lang="en-US" dirty="0">
                <a:cs typeface="Times New Roman"/>
              </a:rPr>
              <a:t> metals </a:t>
            </a:r>
            <a:br>
              <a:rPr lang="en-US" dirty="0">
                <a:cs typeface="Times New Roman"/>
              </a:rPr>
            </a:br>
            <a:r>
              <a:rPr lang="en-US" dirty="0">
                <a:cs typeface="Times New Roman"/>
              </a:rPr>
              <a:t>(low temperature):</a:t>
            </a:r>
            <a:br>
              <a:rPr lang="en-US" dirty="0">
                <a:cs typeface="Times New Roman"/>
              </a:rPr>
            </a:br>
            <a:r>
              <a:rPr lang="en-US" dirty="0">
                <a:cs typeface="Times New Roman"/>
              </a:rPr>
              <a:t>	{111}&lt;110&gt;</a:t>
            </a:r>
          </a:p>
          <a:p>
            <a:r>
              <a:rPr lang="en-US" dirty="0">
                <a:cs typeface="Times New Roman"/>
              </a:rPr>
              <a:t>Bcc metals:</a:t>
            </a:r>
            <a:br>
              <a:rPr lang="en-US" dirty="0">
                <a:cs typeface="Times New Roman"/>
              </a:rPr>
            </a:br>
            <a:r>
              <a:rPr lang="en-US" dirty="0">
                <a:cs typeface="Times New Roman"/>
              </a:rPr>
              <a:t>{110}&lt;111&gt;, </a:t>
            </a:r>
            <a:br>
              <a:rPr lang="en-US" dirty="0">
                <a:cs typeface="Times New Roman"/>
              </a:rPr>
            </a:br>
            <a:r>
              <a:rPr lang="en-US" dirty="0">
                <a:cs typeface="Times New Roman"/>
              </a:rPr>
              <a:t>{112}&lt;111&gt;, </a:t>
            </a:r>
            <a:br>
              <a:rPr lang="en-US" dirty="0">
                <a:cs typeface="Times New Roman"/>
              </a:rPr>
            </a:br>
            <a:r>
              <a:rPr lang="en-US" dirty="0" smtClean="0">
                <a:solidFill>
                  <a:schemeClr val="bg2">
                    <a:lumMod val="75000"/>
                  </a:schemeClr>
                </a:solidFill>
                <a:cs typeface="Times New Roman"/>
              </a:rPr>
              <a:t>{123}&lt;111&gt;, </a:t>
            </a:r>
            <a:br>
              <a:rPr lang="en-US" dirty="0" smtClean="0">
                <a:solidFill>
                  <a:schemeClr val="bg2">
                    <a:lumMod val="75000"/>
                  </a:schemeClr>
                </a:solidFill>
                <a:cs typeface="Times New Roman"/>
              </a:rPr>
            </a:br>
            <a:r>
              <a:rPr lang="en-US" dirty="0" smtClean="0">
                <a:solidFill>
                  <a:schemeClr val="bg2">
                    <a:lumMod val="75000"/>
                  </a:schemeClr>
                </a:solidFill>
                <a:cs typeface="Times New Roman"/>
              </a:rPr>
              <a:t>pencil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cs typeface="Times New Roman"/>
              </a:rPr>
              <a:t>glide</a:t>
            </a:r>
          </a:p>
        </p:txBody>
      </p:sp>
      <p:sp>
        <p:nvSpPr>
          <p:cNvPr id="31750" name="Rectangle 14"/>
          <p:cNvSpPr>
            <a:spLocks noChangeArrowheads="1"/>
          </p:cNvSpPr>
          <p:nvPr/>
        </p:nvSpPr>
        <p:spPr bwMode="auto">
          <a:xfrm>
            <a:off x="4572000" y="1600200"/>
            <a:ext cx="4191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latin typeface="Arial"/>
                <a:ea typeface="Times New Roman"/>
                <a:cs typeface="Times New Roman"/>
              </a:rPr>
              <a:t>Hexagonal metals: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{1010}&lt;1210&gt;</a:t>
            </a:r>
            <a:r>
              <a:rPr lang="en-US" dirty="0" smtClean="0">
                <a:latin typeface="Arial"/>
                <a:ea typeface="Times New Roman"/>
                <a:cs typeface="Times New Roman"/>
              </a:rPr>
              <a:t>; prismatic </a:t>
            </a:r>
            <a:br>
              <a:rPr lang="en-US" dirty="0" smtClean="0">
                <a:latin typeface="Arial"/>
                <a:ea typeface="Times New Roman"/>
                <a:cs typeface="Times New Roman"/>
              </a:rPr>
            </a:br>
            <a:r>
              <a:rPr lang="en-US" dirty="0" smtClean="0">
                <a:latin typeface="Arial"/>
                <a:ea typeface="Times New Roman"/>
                <a:cs typeface="Times New Roman"/>
              </a:rPr>
              <a:t>{</a:t>
            </a:r>
            <a:r>
              <a:rPr lang="en-US" dirty="0">
                <a:latin typeface="Arial"/>
                <a:ea typeface="Times New Roman"/>
                <a:cs typeface="Times New Roman"/>
              </a:rPr>
              <a:t>0001}&lt;1210&gt;; </a:t>
            </a:r>
            <a:r>
              <a:rPr lang="en-US" dirty="0" smtClean="0">
                <a:latin typeface="Arial"/>
                <a:ea typeface="Times New Roman"/>
                <a:cs typeface="Times New Roman"/>
              </a:rPr>
              <a:t>basal</a:t>
            </a:r>
            <a:br>
              <a:rPr lang="en-US" dirty="0" smtClean="0">
                <a:latin typeface="Arial"/>
                <a:ea typeface="Times New Roman"/>
                <a:cs typeface="Times New Roman"/>
              </a:rPr>
            </a:br>
            <a:r>
              <a:rPr lang="en-US" dirty="0" smtClean="0">
                <a:latin typeface="Arial"/>
                <a:ea typeface="Times New Roman"/>
                <a:cs typeface="Times New Roman"/>
              </a:rPr>
              <a:t>{</a:t>
            </a:r>
            <a:r>
              <a:rPr lang="en-US" dirty="0">
                <a:latin typeface="Arial"/>
                <a:ea typeface="Times New Roman"/>
                <a:cs typeface="Times New Roman"/>
              </a:rPr>
              <a:t>1012}&lt;1011&gt;</a:t>
            </a:r>
            <a:r>
              <a:rPr lang="en-US" baseline="-25000" dirty="0">
                <a:latin typeface="Arial"/>
                <a:ea typeface="Times New Roman"/>
                <a:cs typeface="Times New Roman"/>
              </a:rPr>
              <a:t>twin</a:t>
            </a:r>
            <a:r>
              <a:rPr lang="en-US" dirty="0">
                <a:latin typeface="Arial"/>
                <a:ea typeface="Times New Roman"/>
                <a:cs typeface="Times New Roman"/>
              </a:rPr>
              <a:t>; </a:t>
            </a:r>
            <a:r>
              <a:rPr lang="en-US" dirty="0" smtClean="0">
                <a:latin typeface="Arial"/>
                <a:ea typeface="Times New Roman"/>
                <a:cs typeface="Times New Roman"/>
              </a:rPr>
              <a:t/>
            </a:r>
            <a:br>
              <a:rPr lang="en-US" dirty="0" smtClean="0">
                <a:latin typeface="Arial"/>
                <a:ea typeface="Times New Roman"/>
                <a:cs typeface="Times New Roman"/>
              </a:rPr>
            </a:br>
            <a:r>
              <a:rPr lang="en-US" dirty="0" smtClean="0">
                <a:latin typeface="Arial"/>
                <a:ea typeface="Times New Roman"/>
                <a:cs typeface="Times New Roman"/>
              </a:rPr>
              <a:t>{</a:t>
            </a:r>
            <a:r>
              <a:rPr lang="en-US" dirty="0">
                <a:latin typeface="Arial"/>
                <a:ea typeface="Times New Roman"/>
                <a:cs typeface="Times New Roman"/>
              </a:rPr>
              <a:t>1011}&lt;1123&gt;; </a:t>
            </a:r>
            <a:r>
              <a:rPr lang="en-US" dirty="0" smtClean="0">
                <a:latin typeface="Arial"/>
                <a:ea typeface="Times New Roman"/>
                <a:cs typeface="Times New Roman"/>
              </a:rPr>
              <a:t/>
            </a:r>
            <a:br>
              <a:rPr lang="en-US" dirty="0" smtClean="0">
                <a:latin typeface="Arial"/>
                <a:ea typeface="Times New Roman"/>
                <a:cs typeface="Times New Roman"/>
              </a:rPr>
            </a:br>
            <a:r>
              <a:rPr lang="en-US" dirty="0" smtClean="0">
                <a:latin typeface="Arial"/>
                <a:ea typeface="Times New Roman"/>
                <a:cs typeface="Times New Roman"/>
              </a:rPr>
              <a:t>                pyramidal, or </a:t>
            </a:r>
            <a:r>
              <a:rPr lang="en-US" dirty="0" err="1" smtClean="0">
                <a:latin typeface="Arial"/>
                <a:ea typeface="Times New Roman"/>
                <a:cs typeface="Times New Roman"/>
              </a:rPr>
              <a:t>c+a</a:t>
            </a:r>
            <a:r>
              <a:rPr lang="en-US" dirty="0" smtClean="0">
                <a:latin typeface="Arial"/>
                <a:ea typeface="Times New Roman"/>
                <a:cs typeface="Times New Roman"/>
              </a:rPr>
              <a:t/>
            </a:r>
            <a:br>
              <a:rPr lang="en-US" dirty="0" smtClean="0">
                <a:latin typeface="Arial"/>
                <a:ea typeface="Times New Roman"/>
                <a:cs typeface="Times New Roman"/>
              </a:rPr>
            </a:br>
            <a:r>
              <a:rPr lang="en-US" dirty="0" smtClean="0">
                <a:latin typeface="Arial"/>
                <a:ea typeface="Times New Roman"/>
                <a:cs typeface="Times New Roman"/>
              </a:rPr>
              <a:t>{</a:t>
            </a:r>
            <a:r>
              <a:rPr lang="en-US" dirty="0">
                <a:latin typeface="Arial"/>
                <a:ea typeface="Times New Roman"/>
                <a:cs typeface="Times New Roman"/>
              </a:rPr>
              <a:t>2112}&lt;2113&gt;</a:t>
            </a:r>
            <a:r>
              <a:rPr lang="en-US" baseline="-25000" dirty="0">
                <a:latin typeface="Arial"/>
                <a:ea typeface="Times New Roman"/>
                <a:cs typeface="Times New Roman"/>
              </a:rPr>
              <a:t>twin</a:t>
            </a:r>
            <a:r>
              <a:rPr lang="en-US" dirty="0">
                <a:latin typeface="Arial"/>
                <a:ea typeface="Times New Roman"/>
                <a:cs typeface="Times New Roman"/>
              </a:rPr>
              <a:t>. 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/>
          <a:srcRect l="7913" r="7913"/>
          <a:stretch>
            <a:fillRect/>
          </a:stretch>
        </p:blipFill>
        <p:spPr bwMode="auto">
          <a:xfrm>
            <a:off x="4038600" y="4465171"/>
            <a:ext cx="4495800" cy="238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172200" y="6324600"/>
            <a:ext cx="2895600" cy="457200"/>
          </a:xfrm>
        </p:spPr>
        <p:txBody>
          <a:bodyPr/>
          <a:lstStyle/>
          <a:p>
            <a:pPr algn="r"/>
            <a:fld id="{CF13FEA6-E479-7F45-9C77-51EE51F4E144}" type="slidenum">
              <a:rPr lang="en-US"/>
              <a:pPr algn="r"/>
              <a:t>11</a:t>
            </a:fld>
            <a:endParaRPr 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/>
              <a:t>Deformation systems (typical)</a:t>
            </a:r>
          </a:p>
        </p:txBody>
      </p:sp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t="6700" r="5495" b="11700"/>
          <a:stretch>
            <a:fillRect/>
          </a:stretch>
        </p:blipFill>
        <p:spPr bwMode="auto">
          <a:xfrm>
            <a:off x="1500188" y="838200"/>
            <a:ext cx="565785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457200" y="4724400"/>
            <a:ext cx="86106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eaLnBrk="1" hangingPunct="1"/>
            <a:r>
              <a:rPr lang="en-US" sz="2000" dirty="0"/>
              <a:t>In deformed materials, texture or preferred orientation exists due to the anisotropy of slip. While slip in bcc metals generally occurs in the &lt;111&gt; type direction, it may be restricted to {110} planes or it may involve other </a:t>
            </a:r>
            <a:r>
              <a:rPr lang="en-US" sz="2000" dirty="0" smtClean="0"/>
              <a:t>planes. In general, texture development in bcc metals appears to involve &lt;111&gt;{112} as well as &lt;111&gt;{110}, but this may reflect easy cross-slip between different {110} planes, not actual {112} slip planes.</a:t>
            </a:r>
            <a:r>
              <a:rPr lang="en-US" sz="1200" dirty="0" smtClean="0">
                <a:latin typeface="Arial" charset="0"/>
              </a:rPr>
              <a:t> </a:t>
            </a:r>
            <a:br>
              <a:rPr lang="en-US" sz="1200" dirty="0" smtClean="0">
                <a:latin typeface="Arial" charset="0"/>
              </a:rPr>
            </a:br>
            <a:r>
              <a:rPr lang="en-US" sz="1200" dirty="0" smtClean="0">
                <a:solidFill>
                  <a:srgbClr val="660066"/>
                </a:solidFill>
                <a:latin typeface="Arial" charset="0"/>
              </a:rPr>
              <a:t>(</a:t>
            </a:r>
            <a:r>
              <a:rPr lang="en-US" sz="1200" i="1" dirty="0">
                <a:solidFill>
                  <a:srgbClr val="660066"/>
                </a:solidFill>
                <a:latin typeface="Arial" charset="0"/>
              </a:rPr>
              <a:t>T. H. Courtney, Mechanical Behavior of Materials, McGraw-Hill, New York, 1990</a:t>
            </a:r>
            <a:r>
              <a:rPr lang="en-US" sz="1200" dirty="0">
                <a:solidFill>
                  <a:srgbClr val="660066"/>
                </a:solidFill>
                <a:latin typeface="Arial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378299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7E11DF59-025C-7841-B924-F0B0BD5214E4}" type="slidenum">
              <a:rPr lang="en-US" sz="1400">
                <a:latin typeface="Arial"/>
                <a:ea typeface="Times New Roman"/>
                <a:cs typeface="Times New Roman"/>
              </a:rPr>
              <a:pPr/>
              <a:t>12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4800" dirty="0"/>
              <a:t>Strain Measures</a:t>
            </a:r>
          </a:p>
        </p:txBody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dirty="0">
                <a:cs typeface="Times New Roman"/>
              </a:rPr>
              <a:t>Strain commonly defined as a scalar measure of (plastic, irreversible) deformation: logarithmic strain:=</a:t>
            </a:r>
            <a:br>
              <a:rPr lang="en-US" dirty="0">
                <a:cs typeface="Times New Roman"/>
              </a:rPr>
            </a:br>
            <a:r>
              <a:rPr lang="en-US" dirty="0">
                <a:cs typeface="Times New Roman"/>
              </a:rPr>
              <a:t>			</a:t>
            </a:r>
            <a:r>
              <a:rPr lang="en-US" dirty="0">
                <a:latin typeface="Symbol" charset="0"/>
                <a:cs typeface="Times New Roman"/>
              </a:rPr>
              <a:t>e</a:t>
            </a:r>
            <a:r>
              <a:rPr lang="en-US" dirty="0">
                <a:latin typeface="Times New Roman"/>
                <a:cs typeface="Times New Roman"/>
              </a:rPr>
              <a:t> = </a:t>
            </a:r>
            <a:r>
              <a:rPr lang="en-US" dirty="0" err="1">
                <a:latin typeface="Times New Roman"/>
                <a:cs typeface="Times New Roman"/>
              </a:rPr>
              <a:t>ln</a:t>
            </a:r>
            <a:r>
              <a:rPr lang="en-US" dirty="0">
                <a:latin typeface="Times New Roman"/>
                <a:cs typeface="Times New Roman"/>
              </a:rPr>
              <a:t> {</a:t>
            </a:r>
            <a:r>
              <a:rPr lang="en-US" i="1" dirty="0" err="1">
                <a:latin typeface="Times New Roman"/>
                <a:cs typeface="Times New Roman"/>
              </a:rPr>
              <a:t>l</a:t>
            </a:r>
            <a:r>
              <a:rPr lang="en-US" baseline="-25000" dirty="0" err="1">
                <a:latin typeface="Times New Roman"/>
                <a:cs typeface="Times New Roman"/>
              </a:rPr>
              <a:t>new</a:t>
            </a:r>
            <a:r>
              <a:rPr lang="en-US" dirty="0">
                <a:latin typeface="Times New Roman"/>
                <a:cs typeface="Times New Roman"/>
              </a:rPr>
              <a:t>/</a:t>
            </a:r>
            <a:r>
              <a:rPr lang="en-US" i="1" dirty="0" err="1">
                <a:latin typeface="Times New Roman"/>
                <a:cs typeface="Times New Roman"/>
              </a:rPr>
              <a:t>l</a:t>
            </a:r>
            <a:r>
              <a:rPr lang="en-US" baseline="-25000" dirty="0" err="1">
                <a:latin typeface="Times New Roman"/>
                <a:cs typeface="Times New Roman"/>
              </a:rPr>
              <a:t>old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  <a:p>
            <a:r>
              <a:rPr lang="en-US" dirty="0">
                <a:cs typeface="Times New Roman"/>
              </a:rPr>
              <a:t>Rolling strain: typical: reduction in thickness:=   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i="1" dirty="0">
                <a:latin typeface="Times New Roman"/>
                <a:cs typeface="Times New Roman"/>
              </a:rPr>
              <a:t>r</a:t>
            </a:r>
            <a:r>
              <a:rPr lang="en-US" dirty="0">
                <a:latin typeface="Times New Roman"/>
                <a:cs typeface="Times New Roman"/>
              </a:rPr>
              <a:t> = 100% </a:t>
            </a:r>
            <a:r>
              <a:rPr lang="en-US" dirty="0" smtClean="0">
                <a:latin typeface="Times New Roman"/>
                <a:cs typeface="Times New Roman"/>
              </a:rPr>
              <a:t>x </a:t>
            </a:r>
            <a:r>
              <a:rPr lang="en-US" i="1" dirty="0" err="1">
                <a:latin typeface="Times New Roman"/>
                <a:cs typeface="Times New Roman"/>
              </a:rPr>
              <a:t>h</a:t>
            </a:r>
            <a:r>
              <a:rPr lang="en-US" baseline="-25000" dirty="0" err="1">
                <a:latin typeface="Times New Roman"/>
                <a:cs typeface="Times New Roman"/>
              </a:rPr>
              <a:t>new</a:t>
            </a:r>
            <a:r>
              <a:rPr lang="en-US" dirty="0">
                <a:latin typeface="Times New Roman"/>
                <a:cs typeface="Times New Roman"/>
              </a:rPr>
              <a:t>/</a:t>
            </a:r>
            <a:r>
              <a:rPr lang="en-US" i="1" dirty="0">
                <a:latin typeface="Times New Roman"/>
                <a:cs typeface="Times New Roman"/>
              </a:rPr>
              <a:t>h</a:t>
            </a:r>
            <a:r>
              <a:rPr lang="en-US" baseline="-25000" dirty="0">
                <a:latin typeface="Times New Roman"/>
                <a:cs typeface="Times New Roman"/>
              </a:rPr>
              <a:t>old</a:t>
            </a:r>
            <a:r>
              <a:rPr lang="en-US" baseline="-25000" dirty="0">
                <a:cs typeface="Times New Roman"/>
              </a:rPr>
              <a:t/>
            </a:r>
            <a:br>
              <a:rPr lang="en-US" baseline="-25000" dirty="0">
                <a:cs typeface="Times New Roman"/>
              </a:rPr>
            </a:br>
            <a:r>
              <a:rPr lang="en-US" dirty="0">
                <a:cs typeface="Times New Roman"/>
              </a:rPr>
              <a:t>better </a:t>
            </a:r>
            <a:r>
              <a:rPr lang="en-US" dirty="0" smtClean="0">
                <a:cs typeface="Times New Roman"/>
              </a:rPr>
              <a:t>to use </a:t>
            </a:r>
            <a:r>
              <a:rPr lang="en-US" i="1" dirty="0">
                <a:cs typeface="Times New Roman"/>
              </a:rPr>
              <a:t>von Mises equivalent </a:t>
            </a:r>
            <a:r>
              <a:rPr lang="en-US" i="1" dirty="0" smtClean="0">
                <a:cs typeface="Times New Roman"/>
              </a:rPr>
              <a:t>strain</a:t>
            </a:r>
            <a:r>
              <a:rPr lang="en-US" dirty="0" smtClean="0">
                <a:cs typeface="Times New Roman"/>
              </a:rPr>
              <a:t>:</a:t>
            </a:r>
            <a:r>
              <a:rPr lang="en-US" dirty="0">
                <a:cs typeface="Times New Roman"/>
              </a:rPr>
              <a:t/>
            </a:r>
            <a:br>
              <a:rPr lang="en-US" dirty="0">
                <a:cs typeface="Times New Roman"/>
              </a:rPr>
            </a:br>
            <a:r>
              <a:rPr lang="en-US" dirty="0">
                <a:cs typeface="Times New Roman"/>
              </a:rPr>
              <a:t>			 </a:t>
            </a:r>
            <a:r>
              <a:rPr lang="en-US" dirty="0" err="1">
                <a:latin typeface="Symbol" charset="0"/>
                <a:cs typeface="Times New Roman"/>
              </a:rPr>
              <a:t>e</a:t>
            </a:r>
            <a:r>
              <a:rPr lang="en-US" baseline="-25000" dirty="0" err="1">
                <a:latin typeface="Times New Roman"/>
                <a:cs typeface="Times New Roman"/>
              </a:rPr>
              <a:t>vM</a:t>
            </a:r>
            <a:r>
              <a:rPr lang="en-US" dirty="0">
                <a:latin typeface="Times New Roman"/>
                <a:cs typeface="Times New Roman"/>
              </a:rPr>
              <a:t> = 2/√</a:t>
            </a:r>
            <a:r>
              <a:rPr lang="en-US" dirty="0" smtClean="0">
                <a:latin typeface="Times New Roman"/>
                <a:cs typeface="Times New Roman"/>
              </a:rPr>
              <a:t>3 </a:t>
            </a:r>
            <a:r>
              <a:rPr lang="en-US" dirty="0" err="1">
                <a:latin typeface="Times New Roman"/>
                <a:cs typeface="Times New Roman"/>
              </a:rPr>
              <a:t>ln</a:t>
            </a:r>
            <a:r>
              <a:rPr lang="en-US" dirty="0">
                <a:latin typeface="Times New Roman"/>
                <a:cs typeface="Times New Roman"/>
              </a:rPr>
              <a:t> {</a:t>
            </a:r>
            <a:r>
              <a:rPr lang="en-US" i="1" dirty="0" err="1">
                <a:latin typeface="Times New Roman"/>
                <a:cs typeface="Times New Roman"/>
              </a:rPr>
              <a:t>l</a:t>
            </a:r>
            <a:r>
              <a:rPr lang="en-US" baseline="-25000" dirty="0" err="1">
                <a:latin typeface="Times New Roman"/>
                <a:cs typeface="Times New Roman"/>
              </a:rPr>
              <a:t>old</a:t>
            </a:r>
            <a:r>
              <a:rPr lang="en-US" dirty="0">
                <a:latin typeface="Times New Roman"/>
                <a:cs typeface="Times New Roman"/>
              </a:rPr>
              <a:t>/</a:t>
            </a:r>
            <a:r>
              <a:rPr lang="en-US" i="1" dirty="0" err="1">
                <a:latin typeface="Times New Roman"/>
                <a:cs typeface="Times New Roman"/>
              </a:rPr>
              <a:t>l</a:t>
            </a:r>
            <a:r>
              <a:rPr lang="en-US" baseline="-25000" dirty="0" err="1">
                <a:latin typeface="Times New Roman"/>
                <a:cs typeface="Times New Roman"/>
              </a:rPr>
              <a:t>new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86F446C7-8E6A-1240-87BC-BBE2A468A513}" type="slidenum">
              <a:rPr lang="en-US" sz="1400">
                <a:latin typeface="Arial"/>
                <a:ea typeface="Times New Roman"/>
                <a:cs typeface="Times New Roman"/>
              </a:rPr>
              <a:pPr/>
              <a:t>13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400" dirty="0"/>
              <a:t>Deformation Modes</a:t>
            </a:r>
            <a:r>
              <a:rPr lang="en-US" sz="4400" dirty="0" smtClean="0"/>
              <a:t>: sample </a:t>
            </a:r>
            <a:r>
              <a:rPr lang="en-US" sz="4400" dirty="0"/>
              <a:t>symmetry</a:t>
            </a:r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n-US" sz="2800" dirty="0">
                <a:cs typeface="Times New Roman"/>
              </a:rPr>
              <a:t>Tension, Wire Drawing, Extrusion	 </a:t>
            </a:r>
            <a:r>
              <a:rPr lang="en-US" sz="2800" dirty="0">
                <a:solidFill>
                  <a:schemeClr val="accent2"/>
                </a:solidFill>
                <a:cs typeface="Times New Roman"/>
              </a:rPr>
              <a:t>C</a:t>
            </a:r>
            <a:r>
              <a:rPr lang="en-US" sz="2800" baseline="-25000" dirty="0">
                <a:solidFill>
                  <a:schemeClr val="accent2"/>
                </a:solidFill>
                <a:cs typeface="Times New Roman"/>
                <a:sym typeface="Symbol" charset="0"/>
              </a:rPr>
              <a:t></a:t>
            </a:r>
          </a:p>
          <a:p>
            <a:r>
              <a:rPr lang="en-US" sz="2800" dirty="0">
                <a:cs typeface="Times New Roman"/>
              </a:rPr>
              <a:t>Compression, Upsetting			 </a:t>
            </a:r>
            <a:r>
              <a:rPr lang="en-US" sz="2800" dirty="0">
                <a:solidFill>
                  <a:schemeClr val="accent2"/>
                </a:solidFill>
                <a:cs typeface="Times New Roman"/>
              </a:rPr>
              <a:t>C</a:t>
            </a:r>
            <a:r>
              <a:rPr lang="en-US" sz="2800" baseline="-25000" dirty="0">
                <a:solidFill>
                  <a:schemeClr val="accent2"/>
                </a:solidFill>
                <a:cs typeface="Times New Roman"/>
                <a:sym typeface="Symbol" charset="0"/>
              </a:rPr>
              <a:t></a:t>
            </a:r>
          </a:p>
          <a:p>
            <a:r>
              <a:rPr lang="en-US" sz="2800" dirty="0">
                <a:cs typeface="Times New Roman"/>
              </a:rPr>
              <a:t>Torsion, Shear					</a:t>
            </a:r>
            <a:r>
              <a:rPr lang="en-US" sz="2800" dirty="0">
                <a:solidFill>
                  <a:schemeClr val="accent2"/>
                </a:solidFill>
                <a:cs typeface="Times New Roman"/>
              </a:rPr>
              <a:t>2</a:t>
            </a:r>
            <a:endParaRPr lang="en-US" sz="2800" dirty="0">
              <a:cs typeface="Times New Roman"/>
            </a:endParaRPr>
          </a:p>
          <a:p>
            <a:r>
              <a:rPr lang="en-US" sz="2800" dirty="0">
                <a:cs typeface="Times New Roman"/>
              </a:rPr>
              <a:t>Plane Strain Compression, Rolling	</a:t>
            </a:r>
            <a:r>
              <a:rPr lang="en-US" sz="2800" dirty="0">
                <a:solidFill>
                  <a:schemeClr val="accent2"/>
                </a:solidFill>
                <a:cs typeface="Times New Roman"/>
              </a:rPr>
              <a:t>mmm</a:t>
            </a:r>
          </a:p>
          <a:p>
            <a:r>
              <a:rPr lang="en-US" sz="2800" dirty="0">
                <a:cs typeface="Times New Roman"/>
              </a:rPr>
              <a:t>Deformation modes of uniaxial type generate fiber </a:t>
            </a:r>
            <a:r>
              <a:rPr lang="en-US" sz="2800" dirty="0" smtClean="0">
                <a:cs typeface="Times New Roman"/>
              </a:rPr>
              <a:t>textures, i.e. a single common crystal axis parallel to the deformation axis</a:t>
            </a:r>
            <a:endParaRPr lang="en-US" sz="2800" dirty="0">
              <a:cs typeface="Times New Roman"/>
            </a:endParaRPr>
          </a:p>
          <a:p>
            <a:r>
              <a:rPr lang="en-US" sz="2800" dirty="0">
                <a:cs typeface="Times New Roman"/>
              </a:rPr>
              <a:t>Shear gives monoclinic symmetry</a:t>
            </a:r>
          </a:p>
          <a:p>
            <a:r>
              <a:rPr lang="en-US" sz="2800" dirty="0">
                <a:cs typeface="Times New Roman"/>
              </a:rPr>
              <a:t>Plane strain gives orthorhombic symmetry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21B8BC-3488-2D48-91BD-DB6205F32276}" type="slidenum">
              <a:rPr lang="en-US"/>
              <a:pPr/>
              <a:t>14</a:t>
            </a:fld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 sz="4400"/>
              <a:t>Axisymmetric deformation: Extrusion, Drawing</a:t>
            </a:r>
          </a:p>
        </p:txBody>
      </p:sp>
      <p:pic>
        <p:nvPicPr>
          <p:cNvPr id="22543" name="Picture 15" descr="drawin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657350"/>
            <a:ext cx="44259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544" name="Object 16"/>
          <p:cNvGraphicFramePr>
            <a:graphicFrameLocks noChangeAspect="1"/>
          </p:cNvGraphicFramePr>
          <p:nvPr/>
        </p:nvGraphicFramePr>
        <p:xfrm>
          <a:off x="4595813" y="4424363"/>
          <a:ext cx="3336925" cy="138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Equation" r:id="rId5" imgW="1714320" imgH="711000" progId="Equation.3">
                  <p:embed/>
                </p:oleObj>
              </mc:Choice>
              <mc:Fallback>
                <p:oleObj name="Equation" r:id="rId5" imgW="171432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5813" y="4424363"/>
                        <a:ext cx="3336925" cy="1384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46" name="Picture 18" descr="Draw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2120900"/>
            <a:ext cx="335280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21587" y="4648200"/>
            <a:ext cx="35980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a </a:t>
            </a:r>
            <a:r>
              <a:rPr lang="en-US" dirty="0" smtClean="0">
                <a:latin typeface="Arial"/>
                <a:cs typeface="Arial"/>
              </a:rPr>
              <a:t>is the "die angle"; smaller angles give more uniform deformation but higher friction forces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1127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39" b="33900"/>
          <a:stretch>
            <a:fillRect/>
          </a:stretch>
        </p:blipFill>
        <p:spPr bwMode="auto">
          <a:xfrm>
            <a:off x="6477000" y="2674938"/>
            <a:ext cx="2324100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BDB914AC-2A87-5E4C-B87F-82E4814A7165}" type="slidenum">
              <a:rPr lang="en-US" sz="1400">
                <a:latin typeface="Arial"/>
                <a:ea typeface="Times New Roman"/>
                <a:cs typeface="Times New Roman"/>
              </a:rPr>
              <a:pPr/>
              <a:t>15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58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4800" dirty="0"/>
              <a:t>Uniaxial Strain</a:t>
            </a:r>
          </a:p>
        </p:txBody>
      </p:sp>
      <p:sp>
        <p:nvSpPr>
          <p:cNvPr id="35848" name="Oval 3"/>
          <p:cNvSpPr>
            <a:spLocks noChangeArrowheads="1"/>
          </p:cNvSpPr>
          <p:nvPr/>
        </p:nvSpPr>
        <p:spPr bwMode="auto">
          <a:xfrm>
            <a:off x="762000" y="2819400"/>
            <a:ext cx="1981200" cy="1066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Wirefram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5849" name="Oval 4"/>
          <p:cNvSpPr>
            <a:spLocks noChangeArrowheads="1"/>
          </p:cNvSpPr>
          <p:nvPr/>
        </p:nvSpPr>
        <p:spPr bwMode="auto">
          <a:xfrm>
            <a:off x="4648200" y="3276600"/>
            <a:ext cx="10668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20699996" lon="20999996" rev="0"/>
            </a:camera>
            <a:lightRig rig="legacyFlat3" dir="b"/>
          </a:scene3d>
          <a:sp3d extrusionH="3630600" prstMaterial="legacyWirefram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5850" name="AutoShape 5"/>
          <p:cNvSpPr>
            <a:spLocks noChangeArrowheads="1"/>
          </p:cNvSpPr>
          <p:nvPr/>
        </p:nvSpPr>
        <p:spPr bwMode="auto">
          <a:xfrm>
            <a:off x="3276600" y="3048000"/>
            <a:ext cx="1066800" cy="381000"/>
          </a:xfrm>
          <a:prstGeom prst="rightArrow">
            <a:avLst>
              <a:gd name="adj1" fmla="val 50000"/>
              <a:gd name="adj2" fmla="val 7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5851" name="Text Box 6"/>
          <p:cNvSpPr txBox="1">
            <a:spLocks noChangeArrowheads="1"/>
          </p:cNvSpPr>
          <p:nvPr/>
        </p:nvSpPr>
        <p:spPr bwMode="auto">
          <a:xfrm>
            <a:off x="4127500" y="2332038"/>
            <a:ext cx="150794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tension</a:t>
            </a:r>
          </a:p>
        </p:txBody>
      </p:sp>
      <p:sp>
        <p:nvSpPr>
          <p:cNvPr id="35852" name="Oval 7"/>
          <p:cNvSpPr>
            <a:spLocks noChangeArrowheads="1"/>
          </p:cNvSpPr>
          <p:nvPr/>
        </p:nvSpPr>
        <p:spPr bwMode="auto">
          <a:xfrm>
            <a:off x="838200" y="4419600"/>
            <a:ext cx="1981200" cy="1066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Wirefram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5853" name="Oval 8"/>
          <p:cNvSpPr>
            <a:spLocks noChangeArrowheads="1"/>
          </p:cNvSpPr>
          <p:nvPr/>
        </p:nvSpPr>
        <p:spPr bwMode="auto">
          <a:xfrm>
            <a:off x="4724400" y="4876800"/>
            <a:ext cx="10668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20699996" lon="20999996" rev="0"/>
            </a:camera>
            <a:lightRig rig="legacyFlat3" dir="b"/>
          </a:scene3d>
          <a:sp3d extrusionH="3630600" prstMaterial="legacyWirefram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5854" name="AutoShape 10"/>
          <p:cNvSpPr>
            <a:spLocks noChangeArrowheads="1"/>
          </p:cNvSpPr>
          <p:nvPr/>
        </p:nvSpPr>
        <p:spPr bwMode="auto">
          <a:xfrm>
            <a:off x="3276600" y="46482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5855" name="Text Box 11"/>
          <p:cNvSpPr txBox="1">
            <a:spLocks noChangeArrowheads="1"/>
          </p:cNvSpPr>
          <p:nvPr/>
        </p:nvSpPr>
        <p:spPr bwMode="auto">
          <a:xfrm>
            <a:off x="3324225" y="5456238"/>
            <a:ext cx="251102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chemeClr val="accent2"/>
                </a:solidFill>
                <a:latin typeface="Arial"/>
                <a:ea typeface="Times New Roman"/>
                <a:cs typeface="Times New Roman"/>
              </a:rPr>
              <a:t>compression</a:t>
            </a:r>
          </a:p>
        </p:txBody>
      </p:sp>
      <p:sp>
        <p:nvSpPr>
          <p:cNvPr id="35856" name="Line 12"/>
          <p:cNvSpPr>
            <a:spLocks noChangeShapeType="1"/>
          </p:cNvSpPr>
          <p:nvPr/>
        </p:nvSpPr>
        <p:spPr bwMode="auto">
          <a:xfrm flipV="1">
            <a:off x="4419600" y="2819400"/>
            <a:ext cx="2286000" cy="1143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5857" name="Text Box 13"/>
          <p:cNvSpPr txBox="1">
            <a:spLocks noChangeArrowheads="1"/>
          </p:cNvSpPr>
          <p:nvPr/>
        </p:nvSpPr>
        <p:spPr bwMode="auto">
          <a:xfrm>
            <a:off x="6477000" y="2117725"/>
            <a:ext cx="5532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C</a:t>
            </a:r>
            <a:r>
              <a:rPr lang="en-US" baseline="-250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  <a:sym typeface="Symbol" charset="0"/>
              </a:rPr>
              <a:t></a:t>
            </a:r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304800" y="1216025"/>
          <a:ext cx="3276600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0" name="Equation" r:id="rId5" imgW="1574800" imgH="660400" progId="Equation.3">
                  <p:embed/>
                </p:oleObj>
              </mc:Choice>
              <mc:Fallback>
                <p:oleObj name="Equation" r:id="rId5" imgW="1574800" imgH="660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216025"/>
                        <a:ext cx="3276600" cy="137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457200" y="5578475"/>
          <a:ext cx="2819400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1" name="Equation" r:id="rId7" imgW="1574800" imgH="660400" progId="Equation.3">
                  <p:embed/>
                </p:oleObj>
              </mc:Choice>
              <mc:Fallback>
                <p:oleObj name="Equation" r:id="rId7" imgW="1574800" imgH="660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578475"/>
                        <a:ext cx="2819400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8" name="TextBox 18"/>
          <p:cNvSpPr txBox="1">
            <a:spLocks noChangeArrowheads="1"/>
          </p:cNvSpPr>
          <p:nvPr/>
        </p:nvSpPr>
        <p:spPr bwMode="auto">
          <a:xfrm>
            <a:off x="7502525" y="1066800"/>
            <a:ext cx="12109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latin typeface="Arial"/>
                <a:ea typeface="Times New Roman"/>
                <a:cs typeface="Times New Roman"/>
              </a:rPr>
              <a:t>Inverse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Pole 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Figures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(FCC)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63990" y="6248400"/>
            <a:ext cx="3418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660066"/>
                </a:solidFill>
              </a:rPr>
              <a:t>See Ch. 5 in Kocks, Tomé &amp; Wenk</a:t>
            </a:r>
            <a:endParaRPr lang="en-US" sz="1800" dirty="0">
              <a:solidFill>
                <a:srgbClr val="660066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B4F4CB65-D82C-9740-99AB-88F91DF9529D}" type="slidenum">
              <a:rPr lang="en-US" sz="1400">
                <a:latin typeface="Arial"/>
                <a:ea typeface="Times New Roman"/>
                <a:cs typeface="Times New Roman"/>
              </a:rPr>
              <a:pPr/>
              <a:t>16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4800" dirty="0"/>
              <a:t>Uniaxial Modes - C</a:t>
            </a:r>
            <a:r>
              <a:rPr lang="en-US" sz="4800" baseline="-25000" dirty="0">
                <a:sym typeface="Symbol" charset="0"/>
              </a:rPr>
              <a:t></a:t>
            </a:r>
            <a:endParaRPr lang="en-US" sz="4800" dirty="0"/>
          </a:p>
        </p:txBody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u="sng" dirty="0">
                <a:cs typeface="Times New Roman"/>
              </a:rPr>
              <a:t>Deformation mode/    </a:t>
            </a:r>
            <a:r>
              <a:rPr lang="en-US" sz="2800" u="sng" dirty="0" err="1">
                <a:cs typeface="Times New Roman"/>
              </a:rPr>
              <a:t>fcc</a:t>
            </a:r>
            <a:r>
              <a:rPr lang="en-US" sz="2800" u="sng" dirty="0">
                <a:cs typeface="Times New Roman"/>
              </a:rPr>
              <a:t>/       </a:t>
            </a:r>
            <a:r>
              <a:rPr lang="en-US" sz="2800" u="sng" dirty="0">
                <a:solidFill>
                  <a:schemeClr val="accent2"/>
                </a:solidFill>
                <a:cs typeface="Times New Roman"/>
              </a:rPr>
              <a:t>bcc/</a:t>
            </a:r>
            <a:r>
              <a:rPr lang="en-US" sz="2800" u="sng" dirty="0">
                <a:cs typeface="Times New Roman"/>
              </a:rPr>
              <a:t>        </a:t>
            </a:r>
            <a:r>
              <a:rPr lang="en-US" sz="2800" u="sng" dirty="0" err="1">
                <a:cs typeface="Times New Roman"/>
              </a:rPr>
              <a:t>hcp</a:t>
            </a:r>
            <a:r>
              <a:rPr lang="en-US" sz="2800" u="sng" dirty="0">
                <a:cs typeface="Times New Roman"/>
              </a:rPr>
              <a:t> (Ti)</a:t>
            </a:r>
          </a:p>
          <a:p>
            <a:pPr>
              <a:buFontTx/>
              <a:buNone/>
            </a:pPr>
            <a:r>
              <a:rPr lang="en-US" sz="2800" dirty="0">
                <a:cs typeface="Times New Roman"/>
              </a:rPr>
              <a:t>  Wire drawing,	      &lt;111&gt;   </a:t>
            </a:r>
            <a:r>
              <a:rPr lang="en-US" sz="2800" dirty="0">
                <a:solidFill>
                  <a:schemeClr val="accent2"/>
                </a:solidFill>
                <a:cs typeface="Times New Roman"/>
              </a:rPr>
              <a:t>&lt;110&gt;</a:t>
            </a:r>
            <a:r>
              <a:rPr lang="en-US" sz="2800" dirty="0">
                <a:cs typeface="Times New Roman"/>
              </a:rPr>
              <a:t>  </a:t>
            </a:r>
            <a:r>
              <a:rPr lang="en-US" sz="2800" dirty="0" smtClean="0">
                <a:cs typeface="Times New Roman"/>
              </a:rPr>
              <a:t>   </a:t>
            </a:r>
            <a:r>
              <a:rPr lang="en-US" sz="2800" dirty="0">
                <a:cs typeface="Times New Roman"/>
              </a:rPr>
              <a:t>&lt;10-10&gt;</a:t>
            </a:r>
          </a:p>
          <a:p>
            <a:pPr>
              <a:buFontTx/>
              <a:buNone/>
            </a:pPr>
            <a:r>
              <a:rPr lang="en-US" sz="2800" dirty="0">
                <a:cs typeface="Times New Roman"/>
              </a:rPr>
              <a:t> Round extrusion.    &amp; &lt;100&gt;</a:t>
            </a:r>
          </a:p>
          <a:p>
            <a:pPr>
              <a:buFontTx/>
              <a:buNone/>
            </a:pPr>
            <a:r>
              <a:rPr lang="en-US" sz="2800" dirty="0">
                <a:cs typeface="Times New Roman"/>
              </a:rPr>
              <a:t>Upsetting,		      &lt;110&gt;   </a:t>
            </a:r>
            <a:r>
              <a:rPr lang="en-US" sz="2800" dirty="0">
                <a:solidFill>
                  <a:schemeClr val="accent2"/>
                </a:solidFill>
                <a:cs typeface="Times New Roman"/>
              </a:rPr>
              <a:t>&lt;111</a:t>
            </a:r>
            <a:r>
              <a:rPr lang="en-US" sz="2800" dirty="0" smtClean="0">
                <a:solidFill>
                  <a:schemeClr val="accent2"/>
                </a:solidFill>
                <a:cs typeface="Times New Roman"/>
              </a:rPr>
              <a:t>&gt;</a:t>
            </a:r>
            <a:r>
              <a:rPr lang="en-US" sz="2800" dirty="0" smtClean="0">
                <a:cs typeface="Times New Roman"/>
              </a:rPr>
              <a:t>     &lt;</a:t>
            </a:r>
            <a:r>
              <a:rPr lang="en-US" sz="2800" dirty="0">
                <a:cs typeface="Times New Roman"/>
              </a:rPr>
              <a:t>0001&gt;</a:t>
            </a:r>
          </a:p>
          <a:p>
            <a:pPr>
              <a:buFontTx/>
              <a:buNone/>
            </a:pPr>
            <a:r>
              <a:rPr lang="en-US" sz="2800" dirty="0" smtClean="0">
                <a:cs typeface="Times New Roman"/>
              </a:rPr>
              <a:t>Uniaxial </a:t>
            </a:r>
            <a:r>
              <a:rPr lang="en-US" sz="2800" dirty="0">
                <a:cs typeface="Times New Roman"/>
              </a:rPr>
              <a:t>compression.		  </a:t>
            </a:r>
            <a:r>
              <a:rPr lang="en-US" sz="2800" dirty="0">
                <a:solidFill>
                  <a:schemeClr val="accent2"/>
                </a:solidFill>
                <a:cs typeface="Times New Roman"/>
              </a:rPr>
              <a:t>&amp;&lt;100&gt;</a:t>
            </a:r>
            <a:endParaRPr lang="en-US" sz="2800" dirty="0">
              <a:cs typeface="Times New Roman"/>
            </a:endParaRPr>
          </a:p>
          <a:p>
            <a:pPr>
              <a:buFontTx/>
              <a:buNone/>
            </a:pPr>
            <a:endParaRPr lang="en-US" sz="2800" dirty="0">
              <a:cs typeface="Times New Roman"/>
            </a:endParaRPr>
          </a:p>
          <a:p>
            <a:pPr>
              <a:buFontTx/>
              <a:buNone/>
            </a:pPr>
            <a:r>
              <a:rPr lang="en-US" sz="2800" dirty="0">
                <a:cs typeface="Times New Roman"/>
              </a:rPr>
              <a:t>Note exchange of types between </a:t>
            </a:r>
            <a:r>
              <a:rPr lang="en-US" sz="2800" i="1" dirty="0" err="1">
                <a:cs typeface="Times New Roman"/>
              </a:rPr>
              <a:t>fcc</a:t>
            </a:r>
            <a:r>
              <a:rPr lang="en-US" sz="2800" dirty="0">
                <a:cs typeface="Times New Roman"/>
              </a:rPr>
              <a:t> &amp; </a:t>
            </a:r>
            <a:r>
              <a:rPr lang="en-US" sz="2800" i="1" dirty="0">
                <a:solidFill>
                  <a:schemeClr val="accent2"/>
                </a:solidFill>
                <a:cs typeface="Times New Roman"/>
              </a:rPr>
              <a:t>bcc</a:t>
            </a:r>
            <a:endParaRPr lang="en-US" sz="2800" dirty="0">
              <a:cs typeface="Times New Roman"/>
            </a:endParaRPr>
          </a:p>
        </p:txBody>
      </p:sp>
      <p:sp>
        <p:nvSpPr>
          <p:cNvPr id="39942" name="Line 5"/>
          <p:cNvSpPr>
            <a:spLocks noChangeShapeType="1"/>
          </p:cNvSpPr>
          <p:nvPr/>
        </p:nvSpPr>
        <p:spPr bwMode="auto">
          <a:xfrm>
            <a:off x="5410200" y="2057400"/>
            <a:ext cx="0" cy="2971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9943" name="Line 6"/>
          <p:cNvSpPr>
            <a:spLocks noChangeShapeType="1"/>
          </p:cNvSpPr>
          <p:nvPr/>
        </p:nvSpPr>
        <p:spPr bwMode="auto">
          <a:xfrm>
            <a:off x="6858000" y="2039938"/>
            <a:ext cx="0" cy="2971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9944" name="Line 7"/>
          <p:cNvSpPr>
            <a:spLocks noChangeShapeType="1"/>
          </p:cNvSpPr>
          <p:nvPr/>
        </p:nvSpPr>
        <p:spPr bwMode="auto">
          <a:xfrm>
            <a:off x="609600" y="3657600"/>
            <a:ext cx="7848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ABFFD2-79AB-1348-8C87-799287CA1C5D}" type="slidenum">
              <a:rPr lang="en-US"/>
              <a:pPr/>
              <a:t>17</a:t>
            </a:fld>
            <a:endParaRPr lang="en-US"/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346075" y="1579563"/>
            <a:ext cx="8382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914400" indent="-457200"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1pPr>
            <a:lvl2pPr marL="1028700"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>
                <a:cs typeface="Arial Unicode MS" charset="0"/>
              </a:rPr>
              <a:t>In fcc metals, axisymmetric deformation (e.g. wire drawing) produces fiber texture: &lt;111&gt; + &lt;100&gt; duplex, parallel to the wire. </a:t>
            </a: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755650" y="5275263"/>
            <a:ext cx="6477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>
                <a:cs typeface="Arial Unicode MS" charset="0"/>
              </a:rPr>
              <a:t>Schmid and Wassermann (1963)</a:t>
            </a:r>
            <a:r>
              <a:rPr lang="en-US" sz="2000" dirty="0"/>
              <a:t>: 60% &lt;111&gt; + 40% &lt;100&gt;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dirty="0">
                <a:cs typeface="Arial Unicode MS" charset="0"/>
              </a:rPr>
              <a:t>Ahlborn and Wassermann (1963)</a:t>
            </a:r>
            <a:r>
              <a:rPr lang="en-US" sz="2000" dirty="0"/>
              <a:t>: 66% &lt;111&gt; + 34% &lt;100&gt;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7232650" y="5351463"/>
            <a:ext cx="1295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latin typeface="Times New Roman" charset="0"/>
              </a:rPr>
              <a:t>Electrolytic Copper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6927850" y="5335588"/>
            <a:ext cx="304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>
                <a:latin typeface="Times New Roman" charset="0"/>
                <a:cs typeface="Microsoft Sans Serif" charset="0"/>
              </a:rPr>
              <a:t>}</a:t>
            </a:r>
            <a:endParaRPr lang="en-US" sz="4000">
              <a:latin typeface="Times New Roman" charset="0"/>
            </a:endParaRPr>
          </a:p>
        </p:txBody>
      </p:sp>
      <p:graphicFrame>
        <p:nvGraphicFramePr>
          <p:cNvPr id="56328" name="Object 8"/>
          <p:cNvGraphicFramePr>
            <a:graphicFrameLocks noChangeAspect="1"/>
          </p:cNvGraphicFramePr>
          <p:nvPr/>
        </p:nvGraphicFramePr>
        <p:xfrm>
          <a:off x="3141663" y="3065463"/>
          <a:ext cx="2695575" cy="210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1" name="Image" r:id="rId3" imgW="3255822" imgH="2539419" progId="Photoshop.Image.5">
                  <p:embed/>
                </p:oleObj>
              </mc:Choice>
              <mc:Fallback>
                <p:oleObj name="Image" r:id="rId3" imgW="3255822" imgH="2539419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1663" y="3065463"/>
                        <a:ext cx="2695575" cy="2103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5632450" y="4437063"/>
            <a:ext cx="2057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latin typeface="Times New Roman" charset="0"/>
              </a:rPr>
              <a:t>McHargue et al., 1959</a:t>
            </a: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569913" y="3254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i="1">
                <a:solidFill>
                  <a:schemeClr val="accent2"/>
                </a:solidFill>
              </a:rPr>
              <a:t>Axisymmetric deformation</a:t>
            </a:r>
          </a:p>
        </p:txBody>
      </p:sp>
    </p:spTree>
    <p:extLst>
      <p:ext uri="{BB962C8B-B14F-4D97-AF65-F5344CB8AC3E}">
        <p14:creationId xmlns:p14="http://schemas.microsoft.com/office/powerpoint/2010/main" val="3440609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1BE405-25E2-D34A-871C-FA15F4C2C47B}" type="slidenum">
              <a:rPr lang="en-US"/>
              <a:pPr/>
              <a:t>18</a:t>
            </a:fld>
            <a:endParaRPr lang="en-US"/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558800" y="158750"/>
            <a:ext cx="7772400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i="1">
                <a:solidFill>
                  <a:schemeClr val="accent2"/>
                </a:solidFill>
              </a:rPr>
              <a:t>Axisymmetric deformation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439738" y="1020763"/>
            <a:ext cx="855027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5425" indent="-225425"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Axisymmetric deformation ~ higher order symmetry, </a:t>
            </a:r>
            <a:r>
              <a:rPr lang="en-US">
                <a:solidFill>
                  <a:schemeClr val="accent2"/>
                </a:solidFill>
              </a:rPr>
              <a:t>C</a:t>
            </a:r>
            <a:r>
              <a:rPr lang="en-US" baseline="-25000">
                <a:solidFill>
                  <a:schemeClr val="accent2"/>
                </a:solidFill>
                <a:sym typeface="Symbol" charset="0"/>
              </a:rPr>
              <a:t>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Texture can be represented by an </a:t>
            </a:r>
            <a:r>
              <a:rPr lang="en-US" i="1"/>
              <a:t>inverse pole figure</a:t>
            </a:r>
            <a:r>
              <a:rPr lang="en-US"/>
              <a:t> (IPF).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In IPF, contour lines show the frequency with which the various directions, &lt;uvw&gt;, in the crystal coincide with the specimen axis under consideration</a:t>
            </a:r>
          </a:p>
        </p:txBody>
      </p:sp>
      <p:pic>
        <p:nvPicPr>
          <p:cNvPr id="63494" name="Picture 6" descr="angela_dcu165_ip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565525"/>
            <a:ext cx="5472113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2660650" y="5559425"/>
            <a:ext cx="5953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DD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4095750" y="5559425"/>
            <a:ext cx="5953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TD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5710238" y="5557838"/>
            <a:ext cx="59531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ND</a:t>
            </a: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1922463" y="6127750"/>
            <a:ext cx="4702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DD – Drawing direction corresponds to RD in rolling</a:t>
            </a:r>
          </a:p>
        </p:txBody>
      </p:sp>
    </p:spTree>
    <p:extLst>
      <p:ext uri="{BB962C8B-B14F-4D97-AF65-F5344CB8AC3E}">
        <p14:creationId xmlns:p14="http://schemas.microsoft.com/office/powerpoint/2010/main" val="3058803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217F3C-1636-4D44-8931-A540018BAB34}" type="slidenum">
              <a:rPr lang="en-US"/>
              <a:pPr/>
              <a:t>19</a:t>
            </a:fld>
            <a:endParaRPr lang="en-US"/>
          </a:p>
        </p:txBody>
      </p:sp>
      <p:grpSp>
        <p:nvGrpSpPr>
          <p:cNvPr id="57348" name="Group 4"/>
          <p:cNvGrpSpPr>
            <a:grpSpLocks/>
          </p:cNvGrpSpPr>
          <p:nvPr/>
        </p:nvGrpSpPr>
        <p:grpSpPr bwMode="auto">
          <a:xfrm>
            <a:off x="2292350" y="2592388"/>
            <a:ext cx="5524500" cy="3429000"/>
            <a:chOff x="2610" y="1725"/>
            <a:chExt cx="6728" cy="4837"/>
          </a:xfrm>
        </p:grpSpPr>
        <p:pic>
          <p:nvPicPr>
            <p:cNvPr id="57349" name="Picture 5" descr="English-Chin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0" y="1725"/>
              <a:ext cx="6728" cy="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0" name="Line 6"/>
            <p:cNvSpPr>
              <a:spLocks noChangeShapeType="1"/>
            </p:cNvSpPr>
            <p:nvPr/>
          </p:nvSpPr>
          <p:spPr bwMode="auto">
            <a:xfrm flipV="1">
              <a:off x="8925" y="5535"/>
              <a:ext cx="3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685800" y="1066800"/>
            <a:ext cx="8077200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71500" indent="-571500"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1pPr>
            <a:lvl2pPr marL="685800"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charset="0"/>
              <a:buChar char="q"/>
            </a:pPr>
            <a:r>
              <a:rPr lang="en-US" dirty="0">
                <a:cs typeface="Arial Unicode MS" charset="0"/>
              </a:rPr>
              <a:t>The relative proportions of the two components are determined by the stacking fault energy </a:t>
            </a:r>
            <a:r>
              <a:rPr lang="en-US" dirty="0" smtClean="0">
                <a:cs typeface="Arial Unicode MS" charset="0"/>
              </a:rPr>
              <a:t>and </a:t>
            </a:r>
            <a:r>
              <a:rPr lang="en-US" dirty="0">
                <a:cs typeface="Arial Unicode MS" charset="0"/>
              </a:rPr>
              <a:t>vary in a complex manner.</a:t>
            </a: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511175" y="1000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i="1">
                <a:solidFill>
                  <a:schemeClr val="accent2"/>
                </a:solidFill>
              </a:rPr>
              <a:t>Axisymmetric deformation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343400" y="2971800"/>
            <a:ext cx="4640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  <a:cs typeface="Arial Unicode MS" charset="0"/>
              </a:rPr>
              <a:t>English &amp; Chin (1965) </a:t>
            </a:r>
            <a:r>
              <a:rPr lang="en-US" i="1" dirty="0" smtClean="0">
                <a:solidFill>
                  <a:srgbClr val="660066"/>
                </a:solidFill>
                <a:cs typeface="Arial Unicode MS" charset="0"/>
              </a:rPr>
              <a:t>Acta metall.</a:t>
            </a:r>
            <a:endParaRPr lang="en-US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860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ACFCC61A-F108-4247-A834-61685E33741C}" type="slidenum">
              <a:rPr lang="en-US" sz="1400">
                <a:latin typeface="Arial"/>
                <a:ea typeface="Times New Roman"/>
                <a:cs typeface="Times New Roman"/>
              </a:rPr>
              <a:pPr/>
              <a:t>2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4400" dirty="0"/>
              <a:t>Objectives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83820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Introduce you to experimentally observed textures in a wide range of materials.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Develop a taxonomy of textures based on deformation type.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Prepare you for relating observed textures to theoretical (numerical) models of texture development, especially the </a:t>
            </a:r>
            <a:r>
              <a:rPr lang="en-US" sz="2800" i="1" dirty="0"/>
              <a:t>Taylor</a:t>
            </a:r>
            <a:r>
              <a:rPr lang="en-US" sz="2800" dirty="0"/>
              <a:t> model.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See chapter 5 in </a:t>
            </a:r>
            <a:r>
              <a:rPr lang="en-US" sz="2800" dirty="0" err="1"/>
              <a:t>Kocks</a:t>
            </a:r>
            <a:r>
              <a:rPr lang="en-US" sz="2800" dirty="0"/>
              <a:t>, Tomé &amp; </a:t>
            </a:r>
            <a:r>
              <a:rPr lang="en-US" sz="2800" dirty="0" err="1"/>
              <a:t>Wenk</a:t>
            </a:r>
            <a:r>
              <a:rPr lang="en-US" sz="2800" dirty="0" smtClean="0"/>
              <a:t>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Some slides courtesy of Prof. P. </a:t>
            </a:r>
            <a:r>
              <a:rPr lang="en-US" sz="2800" dirty="0" err="1" smtClean="0"/>
              <a:t>Kalu</a:t>
            </a:r>
            <a:r>
              <a:rPr lang="en-US" sz="2800" dirty="0" smtClean="0"/>
              <a:t> (FAMU) and Prof. D. </a:t>
            </a:r>
            <a:r>
              <a:rPr lang="en-US" sz="2800" dirty="0" err="1" smtClean="0"/>
              <a:t>Waryoba</a:t>
            </a:r>
            <a:r>
              <a:rPr lang="en-US" sz="2800" dirty="0" smtClean="0"/>
              <a:t> (Penn State Dubois)</a:t>
            </a:r>
            <a:endParaRPr lang="en-US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943600" y="6248400"/>
            <a:ext cx="2895600" cy="457200"/>
          </a:xfrm>
        </p:spPr>
        <p:txBody>
          <a:bodyPr/>
          <a:lstStyle/>
          <a:p>
            <a:pPr algn="r"/>
            <a:fld id="{9783EE42-8B34-B644-AC07-109A064FA224}" type="slidenum">
              <a:rPr lang="en-US"/>
              <a:pPr algn="r"/>
              <a:t>20</a:t>
            </a:fld>
            <a:endParaRPr lang="en-US"/>
          </a:p>
        </p:txBody>
      </p:sp>
      <p:sp>
        <p:nvSpPr>
          <p:cNvPr id="61480" name="Rectangle 40"/>
          <p:cNvSpPr>
            <a:spLocks noChangeArrowheads="1"/>
          </p:cNvSpPr>
          <p:nvPr/>
        </p:nvSpPr>
        <p:spPr bwMode="auto">
          <a:xfrm>
            <a:off x="879475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 i="1">
                <a:solidFill>
                  <a:schemeClr val="accent2"/>
                </a:solidFill>
              </a:rPr>
              <a:t>Effect of deformation strain</a:t>
            </a:r>
          </a:p>
        </p:txBody>
      </p:sp>
      <p:grpSp>
        <p:nvGrpSpPr>
          <p:cNvPr id="61497" name="Group 57"/>
          <p:cNvGrpSpPr>
            <a:grpSpLocks/>
          </p:cNvGrpSpPr>
          <p:nvPr/>
        </p:nvGrpSpPr>
        <p:grpSpPr bwMode="auto">
          <a:xfrm>
            <a:off x="1712913" y="3727450"/>
            <a:ext cx="5362575" cy="1924050"/>
            <a:chOff x="997" y="2319"/>
            <a:chExt cx="3378" cy="1212"/>
          </a:xfrm>
        </p:grpSpPr>
        <p:grpSp>
          <p:nvGrpSpPr>
            <p:cNvPr id="61487" name="Group 47"/>
            <p:cNvGrpSpPr>
              <a:grpSpLocks/>
            </p:cNvGrpSpPr>
            <p:nvPr/>
          </p:nvGrpSpPr>
          <p:grpSpPr bwMode="auto">
            <a:xfrm>
              <a:off x="997" y="2319"/>
              <a:ext cx="3378" cy="1036"/>
              <a:chOff x="1005" y="2207"/>
              <a:chExt cx="3378" cy="1036"/>
            </a:xfrm>
          </p:grpSpPr>
          <p:pic>
            <p:nvPicPr>
              <p:cNvPr id="61464" name="Picture 24" descr="xdc_212_ipf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8" y="2332"/>
                <a:ext cx="844" cy="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465" name="Picture 25" descr="xdc_410_ip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4" y="2338"/>
                <a:ext cx="839" cy="7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466" name="Picture 26" descr="xdc_182_ipf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3" y="2335"/>
                <a:ext cx="848" cy="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467" name="Text Box 27"/>
              <p:cNvSpPr txBox="1">
                <a:spLocks noChangeArrowheads="1"/>
              </p:cNvSpPr>
              <p:nvPr/>
            </p:nvSpPr>
            <p:spPr bwMode="auto">
              <a:xfrm>
                <a:off x="2167" y="3087"/>
                <a:ext cx="187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sz="800" b="1">
                    <a:latin typeface="Times New Roman" charset="0"/>
                    <a:ea typeface="MS Mincho" charset="0"/>
                    <a:cs typeface="MS Mincho" charset="0"/>
                  </a:rPr>
                  <a:t>001</a:t>
                </a:r>
                <a:endParaRPr lang="en-US"/>
              </a:p>
            </p:txBody>
          </p:sp>
          <p:sp>
            <p:nvSpPr>
              <p:cNvPr id="61468" name="Text Box 28"/>
              <p:cNvSpPr txBox="1">
                <a:spLocks noChangeArrowheads="1"/>
              </p:cNvSpPr>
              <p:nvPr/>
            </p:nvSpPr>
            <p:spPr bwMode="auto">
              <a:xfrm>
                <a:off x="4195" y="3109"/>
                <a:ext cx="18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sz="800" b="1">
                    <a:latin typeface="Times New Roman" charset="0"/>
                    <a:ea typeface="MS Mincho" charset="0"/>
                    <a:cs typeface="MS Mincho" charset="0"/>
                  </a:rPr>
                  <a:t>101</a:t>
                </a:r>
                <a:endParaRPr lang="en-US"/>
              </a:p>
            </p:txBody>
          </p:sp>
          <p:sp>
            <p:nvSpPr>
              <p:cNvPr id="61469" name="Text Box 29"/>
              <p:cNvSpPr txBox="1">
                <a:spLocks noChangeArrowheads="1"/>
              </p:cNvSpPr>
              <p:nvPr/>
            </p:nvSpPr>
            <p:spPr bwMode="auto">
              <a:xfrm>
                <a:off x="2918" y="2207"/>
                <a:ext cx="18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sz="800" b="1">
                    <a:latin typeface="Times New Roman" charset="0"/>
                    <a:ea typeface="MS Mincho" charset="0"/>
                    <a:cs typeface="MS Mincho" charset="0"/>
                  </a:rPr>
                  <a:t>111</a:t>
                </a:r>
                <a:endParaRPr lang="en-US"/>
              </a:p>
            </p:txBody>
          </p:sp>
          <p:sp>
            <p:nvSpPr>
              <p:cNvPr id="61470" name="Text Box 30"/>
              <p:cNvSpPr txBox="1">
                <a:spLocks noChangeArrowheads="1"/>
              </p:cNvSpPr>
              <p:nvPr/>
            </p:nvSpPr>
            <p:spPr bwMode="auto">
              <a:xfrm>
                <a:off x="3316" y="3087"/>
                <a:ext cx="188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sz="800" b="1">
                    <a:latin typeface="Times New Roman" charset="0"/>
                    <a:ea typeface="MS Mincho" charset="0"/>
                    <a:cs typeface="MS Mincho" charset="0"/>
                  </a:rPr>
                  <a:t>001</a:t>
                </a:r>
                <a:endParaRPr lang="en-US"/>
              </a:p>
            </p:txBody>
          </p:sp>
          <p:sp>
            <p:nvSpPr>
              <p:cNvPr id="61471" name="Text Box 31"/>
              <p:cNvSpPr txBox="1">
                <a:spLocks noChangeArrowheads="1"/>
              </p:cNvSpPr>
              <p:nvPr/>
            </p:nvSpPr>
            <p:spPr bwMode="auto">
              <a:xfrm>
                <a:off x="3000" y="3085"/>
                <a:ext cx="18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sz="800" b="1">
                    <a:latin typeface="Times New Roman" charset="0"/>
                    <a:ea typeface="MS Mincho" charset="0"/>
                    <a:cs typeface="MS Mincho" charset="0"/>
                  </a:rPr>
                  <a:t>101</a:t>
                </a:r>
                <a:endParaRPr lang="en-US"/>
              </a:p>
            </p:txBody>
          </p:sp>
          <p:sp>
            <p:nvSpPr>
              <p:cNvPr id="61472" name="Text Box 32"/>
              <p:cNvSpPr txBox="1">
                <a:spLocks noChangeArrowheads="1"/>
              </p:cNvSpPr>
              <p:nvPr/>
            </p:nvSpPr>
            <p:spPr bwMode="auto">
              <a:xfrm>
                <a:off x="4075" y="2231"/>
                <a:ext cx="188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sz="800" b="1">
                    <a:latin typeface="Times New Roman" charset="0"/>
                    <a:ea typeface="MS Mincho" charset="0"/>
                    <a:cs typeface="MS Mincho" charset="0"/>
                  </a:rPr>
                  <a:t>111</a:t>
                </a:r>
                <a:endParaRPr lang="en-US"/>
              </a:p>
            </p:txBody>
          </p:sp>
          <p:sp>
            <p:nvSpPr>
              <p:cNvPr id="61473" name="Text Box 33"/>
              <p:cNvSpPr txBox="1">
                <a:spLocks noChangeArrowheads="1"/>
              </p:cNvSpPr>
              <p:nvPr/>
            </p:nvSpPr>
            <p:spPr bwMode="auto">
              <a:xfrm>
                <a:off x="1005" y="3072"/>
                <a:ext cx="18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sz="800" b="1">
                    <a:latin typeface="Times New Roman" charset="0"/>
                    <a:ea typeface="MS Mincho" charset="0"/>
                    <a:cs typeface="MS Mincho" charset="0"/>
                  </a:rPr>
                  <a:t>001</a:t>
                </a:r>
                <a:endParaRPr lang="en-US"/>
              </a:p>
            </p:txBody>
          </p:sp>
          <p:sp>
            <p:nvSpPr>
              <p:cNvPr id="61474" name="Text Box 34"/>
              <p:cNvSpPr txBox="1">
                <a:spLocks noChangeArrowheads="1"/>
              </p:cNvSpPr>
              <p:nvPr/>
            </p:nvSpPr>
            <p:spPr bwMode="auto">
              <a:xfrm>
                <a:off x="1848" y="3081"/>
                <a:ext cx="18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sz="800" b="1">
                    <a:latin typeface="Times New Roman" charset="0"/>
                    <a:ea typeface="MS Mincho" charset="0"/>
                    <a:cs typeface="MS Mincho" charset="0"/>
                  </a:rPr>
                  <a:t>101</a:t>
                </a:r>
                <a:endParaRPr lang="en-US"/>
              </a:p>
            </p:txBody>
          </p:sp>
          <p:sp>
            <p:nvSpPr>
              <p:cNvPr id="61475" name="Text Box 35"/>
              <p:cNvSpPr txBox="1">
                <a:spLocks noChangeArrowheads="1"/>
              </p:cNvSpPr>
              <p:nvPr/>
            </p:nvSpPr>
            <p:spPr bwMode="auto">
              <a:xfrm>
                <a:off x="1758" y="2225"/>
                <a:ext cx="18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sz="800" b="1">
                    <a:latin typeface="Times New Roman" charset="0"/>
                    <a:ea typeface="MS Mincho" charset="0"/>
                    <a:cs typeface="MS Mincho" charset="0"/>
                  </a:rPr>
                  <a:t>111</a:t>
                </a:r>
                <a:endParaRPr lang="en-US"/>
              </a:p>
            </p:txBody>
          </p:sp>
          <p:sp>
            <p:nvSpPr>
              <p:cNvPr id="61476" name="Text Box 36"/>
              <p:cNvSpPr txBox="1">
                <a:spLocks noChangeArrowheads="1"/>
              </p:cNvSpPr>
              <p:nvPr/>
            </p:nvSpPr>
            <p:spPr bwMode="auto">
              <a:xfrm>
                <a:off x="1151" y="2344"/>
                <a:ext cx="56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altLang="ja-JP" sz="1400">
                    <a:latin typeface="Times New Roman" charset="0"/>
                    <a:ea typeface="MS Mincho" charset="0"/>
                    <a:cs typeface="MS Mincho" charset="0"/>
                  </a:rPr>
                  <a:t>Max = 6.9</a:t>
                </a:r>
                <a:endParaRPr lang="en-US" sz="1400"/>
              </a:p>
            </p:txBody>
          </p:sp>
          <p:sp>
            <p:nvSpPr>
              <p:cNvPr id="61477" name="Text Box 37"/>
              <p:cNvSpPr txBox="1">
                <a:spLocks noChangeArrowheads="1"/>
              </p:cNvSpPr>
              <p:nvPr/>
            </p:nvSpPr>
            <p:spPr bwMode="auto">
              <a:xfrm>
                <a:off x="2235" y="2353"/>
                <a:ext cx="56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altLang="ja-JP" sz="1400">
                    <a:latin typeface="Times New Roman" charset="0"/>
                    <a:ea typeface="MS Mincho" charset="0"/>
                    <a:cs typeface="MS Mincho" charset="0"/>
                  </a:rPr>
                  <a:t>Max = 7.7</a:t>
                </a:r>
                <a:endParaRPr lang="en-US" sz="1400"/>
              </a:p>
            </p:txBody>
          </p:sp>
          <p:sp>
            <p:nvSpPr>
              <p:cNvPr id="61478" name="Text Box 38"/>
              <p:cNvSpPr txBox="1">
                <a:spLocks noChangeArrowheads="1"/>
              </p:cNvSpPr>
              <p:nvPr/>
            </p:nvSpPr>
            <p:spPr bwMode="auto">
              <a:xfrm>
                <a:off x="3336" y="2344"/>
                <a:ext cx="56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altLang="ja-JP" sz="1400">
                    <a:latin typeface="Times New Roman" charset="0"/>
                    <a:ea typeface="MS Mincho" charset="0"/>
                    <a:cs typeface="MS Mincho" charset="0"/>
                  </a:rPr>
                  <a:t>Max = 5.3</a:t>
                </a:r>
                <a:endParaRPr lang="en-US" sz="1400"/>
              </a:p>
            </p:txBody>
          </p:sp>
        </p:grpSp>
        <p:sp>
          <p:nvSpPr>
            <p:cNvPr id="61489" name="Text Box 49"/>
            <p:cNvSpPr txBox="1">
              <a:spLocks noChangeArrowheads="1"/>
            </p:cNvSpPr>
            <p:nvPr/>
          </p:nvSpPr>
          <p:spPr bwMode="auto">
            <a:xfrm>
              <a:off x="1270" y="3358"/>
              <a:ext cx="49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accent2"/>
                  </a:solidFill>
                  <a:sym typeface="Symbol" charset="0"/>
                </a:rPr>
                <a:t> = 2.80</a:t>
              </a:r>
            </a:p>
          </p:txBody>
        </p:sp>
        <p:sp>
          <p:nvSpPr>
            <p:cNvPr id="61490" name="Text Box 50"/>
            <p:cNvSpPr txBox="1">
              <a:spLocks noChangeArrowheads="1"/>
            </p:cNvSpPr>
            <p:nvPr/>
          </p:nvSpPr>
          <p:spPr bwMode="auto">
            <a:xfrm>
              <a:off x="2376" y="3350"/>
              <a:ext cx="49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accent2"/>
                  </a:solidFill>
                  <a:sym typeface="Symbol" charset="0"/>
                </a:rPr>
                <a:t> = 3.10</a:t>
              </a:r>
            </a:p>
          </p:txBody>
        </p:sp>
        <p:sp>
          <p:nvSpPr>
            <p:cNvPr id="61491" name="Text Box 51"/>
            <p:cNvSpPr txBox="1">
              <a:spLocks noChangeArrowheads="1"/>
            </p:cNvSpPr>
            <p:nvPr/>
          </p:nvSpPr>
          <p:spPr bwMode="auto">
            <a:xfrm>
              <a:off x="3498" y="3343"/>
              <a:ext cx="49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accent2"/>
                  </a:solidFill>
                  <a:sym typeface="Symbol" charset="0"/>
                </a:rPr>
                <a:t> = 3.56</a:t>
              </a:r>
            </a:p>
          </p:txBody>
        </p:sp>
      </p:grpSp>
      <p:grpSp>
        <p:nvGrpSpPr>
          <p:cNvPr id="61496" name="Group 56"/>
          <p:cNvGrpSpPr>
            <a:grpSpLocks/>
          </p:cNvGrpSpPr>
          <p:nvPr/>
        </p:nvGrpSpPr>
        <p:grpSpPr bwMode="auto">
          <a:xfrm>
            <a:off x="1581150" y="1460500"/>
            <a:ext cx="6961188" cy="1927225"/>
            <a:chOff x="996" y="920"/>
            <a:chExt cx="4385" cy="1214"/>
          </a:xfrm>
        </p:grpSpPr>
        <p:pic>
          <p:nvPicPr>
            <p:cNvPr id="61444" name="Picture 4" descr="xdc_235_ip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040"/>
              <a:ext cx="893" cy="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45" name="Picture 5" descr="xdc_500_ip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" y="1073"/>
              <a:ext cx="819" cy="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46" name="Picture 6" descr="xdc_300_ip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054"/>
              <a:ext cx="834" cy="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47" name="Picture 7" descr="xdc_560_ip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" y="1043"/>
              <a:ext cx="856" cy="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48" name="Text Box 8"/>
            <p:cNvSpPr txBox="1">
              <a:spLocks noChangeArrowheads="1"/>
            </p:cNvSpPr>
            <p:nvPr/>
          </p:nvSpPr>
          <p:spPr bwMode="auto">
            <a:xfrm>
              <a:off x="996" y="1818"/>
              <a:ext cx="188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800" b="1">
                  <a:latin typeface="Times New Roman" charset="0"/>
                  <a:ea typeface="MS Mincho" charset="0"/>
                  <a:cs typeface="MS Mincho" charset="0"/>
                </a:rPr>
                <a:t>001</a:t>
              </a:r>
              <a:endParaRPr lang="en-US"/>
            </a:p>
          </p:txBody>
        </p:sp>
        <p:sp>
          <p:nvSpPr>
            <p:cNvPr id="61449" name="Text Box 9"/>
            <p:cNvSpPr txBox="1">
              <a:spLocks noChangeArrowheads="1"/>
            </p:cNvSpPr>
            <p:nvPr/>
          </p:nvSpPr>
          <p:spPr bwMode="auto">
            <a:xfrm>
              <a:off x="1869" y="1810"/>
              <a:ext cx="18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800" b="1">
                  <a:latin typeface="Times New Roman" charset="0"/>
                  <a:ea typeface="MS Mincho" charset="0"/>
                  <a:cs typeface="MS Mincho" charset="0"/>
                </a:rPr>
                <a:t>101</a:t>
              </a:r>
              <a:endParaRPr lang="en-US"/>
            </a:p>
          </p:txBody>
        </p:sp>
        <p:sp>
          <p:nvSpPr>
            <p:cNvPr id="61450" name="Text Box 10"/>
            <p:cNvSpPr txBox="1">
              <a:spLocks noChangeArrowheads="1"/>
            </p:cNvSpPr>
            <p:nvPr/>
          </p:nvSpPr>
          <p:spPr bwMode="auto">
            <a:xfrm>
              <a:off x="1764" y="920"/>
              <a:ext cx="205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800" b="1">
                  <a:latin typeface="Times New Roman" charset="0"/>
                  <a:ea typeface="MS Mincho" charset="0"/>
                  <a:cs typeface="MS Mincho" charset="0"/>
                </a:rPr>
                <a:t>111</a:t>
              </a:r>
              <a:endParaRPr lang="en-US"/>
            </a:p>
          </p:txBody>
        </p:sp>
        <p:sp>
          <p:nvSpPr>
            <p:cNvPr id="61451" name="Text Box 11"/>
            <p:cNvSpPr txBox="1">
              <a:spLocks noChangeArrowheads="1"/>
            </p:cNvSpPr>
            <p:nvPr/>
          </p:nvSpPr>
          <p:spPr bwMode="auto">
            <a:xfrm>
              <a:off x="2093" y="1818"/>
              <a:ext cx="18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800" b="1">
                  <a:latin typeface="Times New Roman" charset="0"/>
                  <a:ea typeface="MS Mincho" charset="0"/>
                  <a:cs typeface="MS Mincho" charset="0"/>
                </a:rPr>
                <a:t>001</a:t>
              </a:r>
              <a:endParaRPr lang="en-US"/>
            </a:p>
          </p:txBody>
        </p:sp>
        <p:sp>
          <p:nvSpPr>
            <p:cNvPr id="61452" name="Text Box 12"/>
            <p:cNvSpPr txBox="1">
              <a:spLocks noChangeArrowheads="1"/>
            </p:cNvSpPr>
            <p:nvPr/>
          </p:nvSpPr>
          <p:spPr bwMode="auto">
            <a:xfrm>
              <a:off x="2912" y="1810"/>
              <a:ext cx="188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800" b="1">
                  <a:latin typeface="Times New Roman" charset="0"/>
                  <a:ea typeface="MS Mincho" charset="0"/>
                  <a:cs typeface="MS Mincho" charset="0"/>
                </a:rPr>
                <a:t>101</a:t>
              </a:r>
              <a:endParaRPr lang="en-US"/>
            </a:p>
          </p:txBody>
        </p:sp>
        <p:sp>
          <p:nvSpPr>
            <p:cNvPr id="61453" name="Text Box 13"/>
            <p:cNvSpPr txBox="1">
              <a:spLocks noChangeArrowheads="1"/>
            </p:cNvSpPr>
            <p:nvPr/>
          </p:nvSpPr>
          <p:spPr bwMode="auto">
            <a:xfrm>
              <a:off x="2822" y="954"/>
              <a:ext cx="18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800" b="1">
                  <a:latin typeface="Times New Roman" charset="0"/>
                  <a:ea typeface="MS Mincho" charset="0"/>
                  <a:cs typeface="MS Mincho" charset="0"/>
                </a:rPr>
                <a:t>111</a:t>
              </a:r>
              <a:endParaRPr lang="en-US"/>
            </a:p>
          </p:txBody>
        </p:sp>
        <p:sp>
          <p:nvSpPr>
            <p:cNvPr id="61454" name="Text Box 14"/>
            <p:cNvSpPr txBox="1">
              <a:spLocks noChangeArrowheads="1"/>
            </p:cNvSpPr>
            <p:nvPr/>
          </p:nvSpPr>
          <p:spPr bwMode="auto">
            <a:xfrm>
              <a:off x="3275" y="1812"/>
              <a:ext cx="18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800" b="1">
                  <a:latin typeface="Times New Roman" charset="0"/>
                  <a:ea typeface="MS Mincho" charset="0"/>
                  <a:cs typeface="MS Mincho" charset="0"/>
                </a:rPr>
                <a:t>001</a:t>
              </a:r>
              <a:endParaRPr lang="en-US"/>
            </a:p>
          </p:txBody>
        </p:sp>
        <p:sp>
          <p:nvSpPr>
            <p:cNvPr id="61455" name="Text Box 15"/>
            <p:cNvSpPr txBox="1">
              <a:spLocks noChangeArrowheads="1"/>
            </p:cNvSpPr>
            <p:nvPr/>
          </p:nvSpPr>
          <p:spPr bwMode="auto">
            <a:xfrm>
              <a:off x="4055" y="1812"/>
              <a:ext cx="188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800" b="1">
                  <a:latin typeface="Times New Roman" charset="0"/>
                  <a:ea typeface="MS Mincho" charset="0"/>
                  <a:cs typeface="MS Mincho" charset="0"/>
                </a:rPr>
                <a:t>101</a:t>
              </a:r>
              <a:endParaRPr lang="en-US"/>
            </a:p>
          </p:txBody>
        </p:sp>
        <p:sp>
          <p:nvSpPr>
            <p:cNvPr id="61456" name="Text Box 16"/>
            <p:cNvSpPr txBox="1">
              <a:spLocks noChangeArrowheads="1"/>
            </p:cNvSpPr>
            <p:nvPr/>
          </p:nvSpPr>
          <p:spPr bwMode="auto">
            <a:xfrm>
              <a:off x="3980" y="938"/>
              <a:ext cx="213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800" b="1">
                  <a:latin typeface="Times New Roman" charset="0"/>
                  <a:ea typeface="MS Mincho" charset="0"/>
                  <a:cs typeface="MS Mincho" charset="0"/>
                </a:rPr>
                <a:t>111</a:t>
              </a:r>
              <a:endParaRPr lang="en-US"/>
            </a:p>
          </p:txBody>
        </p:sp>
        <p:sp>
          <p:nvSpPr>
            <p:cNvPr id="61457" name="Text Box 17"/>
            <p:cNvSpPr txBox="1">
              <a:spLocks noChangeArrowheads="1"/>
            </p:cNvSpPr>
            <p:nvPr/>
          </p:nvSpPr>
          <p:spPr bwMode="auto">
            <a:xfrm>
              <a:off x="5088" y="960"/>
              <a:ext cx="18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altLang="ja-JP" sz="800" b="1">
                  <a:latin typeface="Times New Roman" charset="0"/>
                  <a:ea typeface="MS Mincho" charset="0"/>
                  <a:cs typeface="MS Mincho" charset="0"/>
                </a:rPr>
                <a:t>111</a:t>
              </a:r>
              <a:endParaRPr lang="en-US"/>
            </a:p>
          </p:txBody>
        </p:sp>
        <p:sp>
          <p:nvSpPr>
            <p:cNvPr id="61458" name="Text Box 18"/>
            <p:cNvSpPr txBox="1">
              <a:spLocks noChangeArrowheads="1"/>
            </p:cNvSpPr>
            <p:nvPr/>
          </p:nvSpPr>
          <p:spPr bwMode="auto">
            <a:xfrm>
              <a:off x="4405" y="1825"/>
              <a:ext cx="188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800" b="1">
                  <a:latin typeface="Times New Roman" charset="0"/>
                  <a:ea typeface="MS Mincho" charset="0"/>
                  <a:cs typeface="MS Mincho" charset="0"/>
                </a:rPr>
                <a:t>001</a:t>
              </a:r>
              <a:endParaRPr lang="en-US"/>
            </a:p>
          </p:txBody>
        </p:sp>
        <p:sp>
          <p:nvSpPr>
            <p:cNvPr id="61459" name="Text Box 19"/>
            <p:cNvSpPr txBox="1">
              <a:spLocks noChangeArrowheads="1"/>
            </p:cNvSpPr>
            <p:nvPr/>
          </p:nvSpPr>
          <p:spPr bwMode="auto">
            <a:xfrm>
              <a:off x="5193" y="1824"/>
              <a:ext cx="188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altLang="ja-JP" sz="800" b="1">
                  <a:latin typeface="Times New Roman" charset="0"/>
                  <a:ea typeface="MS Mincho" charset="0"/>
                  <a:cs typeface="MS Mincho" charset="0"/>
                </a:rPr>
                <a:t>101</a:t>
              </a:r>
              <a:endParaRPr lang="en-US"/>
            </a:p>
          </p:txBody>
        </p:sp>
        <p:sp>
          <p:nvSpPr>
            <p:cNvPr id="61460" name="Text Box 20"/>
            <p:cNvSpPr txBox="1">
              <a:spLocks noChangeArrowheads="1"/>
            </p:cNvSpPr>
            <p:nvPr/>
          </p:nvSpPr>
          <p:spPr bwMode="auto">
            <a:xfrm>
              <a:off x="1168" y="1069"/>
              <a:ext cx="56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altLang="ja-JP" sz="1400">
                  <a:latin typeface="Times New Roman" charset="0"/>
                  <a:ea typeface="MS Mincho" charset="0"/>
                  <a:cs typeface="MS Mincho" charset="0"/>
                </a:rPr>
                <a:t>Max = 4.1</a:t>
              </a:r>
              <a:endParaRPr lang="en-US" sz="1400"/>
            </a:p>
          </p:txBody>
        </p:sp>
        <p:sp>
          <p:nvSpPr>
            <p:cNvPr id="61461" name="Text Box 21"/>
            <p:cNvSpPr txBox="1">
              <a:spLocks noChangeArrowheads="1"/>
            </p:cNvSpPr>
            <p:nvPr/>
          </p:nvSpPr>
          <p:spPr bwMode="auto">
            <a:xfrm>
              <a:off x="2243" y="1060"/>
              <a:ext cx="56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altLang="ja-JP" sz="1400">
                  <a:latin typeface="Times New Roman" charset="0"/>
                  <a:ea typeface="MS Mincho" charset="0"/>
                  <a:cs typeface="MS Mincho" charset="0"/>
                </a:rPr>
                <a:t>Max = 4.5</a:t>
              </a:r>
              <a:endParaRPr lang="en-US" sz="1400"/>
            </a:p>
          </p:txBody>
        </p:sp>
        <p:sp>
          <p:nvSpPr>
            <p:cNvPr id="61462" name="Text Box 22"/>
            <p:cNvSpPr txBox="1">
              <a:spLocks noChangeArrowheads="1"/>
            </p:cNvSpPr>
            <p:nvPr/>
          </p:nvSpPr>
          <p:spPr bwMode="auto">
            <a:xfrm>
              <a:off x="3327" y="1060"/>
              <a:ext cx="56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altLang="ja-JP" sz="1400">
                  <a:latin typeface="Times New Roman" charset="0"/>
                  <a:ea typeface="MS Mincho" charset="0"/>
                  <a:cs typeface="MS Mincho" charset="0"/>
                </a:rPr>
                <a:t>Max = 5.0</a:t>
              </a:r>
              <a:endParaRPr lang="en-US" sz="1400"/>
            </a:p>
          </p:txBody>
        </p:sp>
        <p:sp>
          <p:nvSpPr>
            <p:cNvPr id="61463" name="Text Box 23"/>
            <p:cNvSpPr txBox="1">
              <a:spLocks noChangeArrowheads="1"/>
            </p:cNvSpPr>
            <p:nvPr/>
          </p:nvSpPr>
          <p:spPr bwMode="auto">
            <a:xfrm>
              <a:off x="4479" y="1069"/>
              <a:ext cx="56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altLang="ja-JP" sz="1400">
                  <a:latin typeface="Times New Roman" charset="0"/>
                  <a:ea typeface="MS Mincho" charset="0"/>
                  <a:cs typeface="MS Mincho" charset="0"/>
                </a:rPr>
                <a:t>Max = 5.4</a:t>
              </a:r>
              <a:endParaRPr lang="en-US" sz="1400"/>
            </a:p>
          </p:txBody>
        </p:sp>
        <p:sp>
          <p:nvSpPr>
            <p:cNvPr id="61481" name="Text Box 41"/>
            <p:cNvSpPr txBox="1">
              <a:spLocks noChangeArrowheads="1"/>
            </p:cNvSpPr>
            <p:nvPr/>
          </p:nvSpPr>
          <p:spPr bwMode="auto">
            <a:xfrm>
              <a:off x="1287" y="1952"/>
              <a:ext cx="49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accent2"/>
                  </a:solidFill>
                  <a:sym typeface="Symbol" charset="0"/>
                </a:rPr>
                <a:t> = 0.0</a:t>
              </a:r>
            </a:p>
          </p:txBody>
        </p:sp>
        <p:sp>
          <p:nvSpPr>
            <p:cNvPr id="61492" name="Text Box 52"/>
            <p:cNvSpPr txBox="1">
              <a:spLocks noChangeArrowheads="1"/>
            </p:cNvSpPr>
            <p:nvPr/>
          </p:nvSpPr>
          <p:spPr bwMode="auto">
            <a:xfrm>
              <a:off x="2432" y="1961"/>
              <a:ext cx="49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accent2"/>
                  </a:solidFill>
                  <a:sym typeface="Symbol" charset="0"/>
                </a:rPr>
                <a:t> = 0.45</a:t>
              </a:r>
            </a:p>
          </p:txBody>
        </p:sp>
        <p:sp>
          <p:nvSpPr>
            <p:cNvPr id="61493" name="Text Box 53"/>
            <p:cNvSpPr txBox="1">
              <a:spLocks noChangeArrowheads="1"/>
            </p:cNvSpPr>
            <p:nvPr/>
          </p:nvSpPr>
          <p:spPr bwMode="auto">
            <a:xfrm>
              <a:off x="3538" y="1953"/>
              <a:ext cx="49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accent2"/>
                  </a:solidFill>
                  <a:sym typeface="Symbol" charset="0"/>
                </a:rPr>
                <a:t> = 1.29</a:t>
              </a:r>
            </a:p>
          </p:txBody>
        </p:sp>
        <p:sp>
          <p:nvSpPr>
            <p:cNvPr id="61494" name="Text Box 54"/>
            <p:cNvSpPr txBox="1">
              <a:spLocks noChangeArrowheads="1"/>
            </p:cNvSpPr>
            <p:nvPr/>
          </p:nvSpPr>
          <p:spPr bwMode="auto">
            <a:xfrm>
              <a:off x="4660" y="1953"/>
              <a:ext cx="49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accent2"/>
                  </a:solidFill>
                  <a:sym typeface="Symbol" charset="0"/>
                </a:rPr>
                <a:t> = 2.31</a:t>
              </a:r>
            </a:p>
          </p:txBody>
        </p:sp>
      </p:grpSp>
      <p:sp>
        <p:nvSpPr>
          <p:cNvPr id="61498" name="Text Box 58"/>
          <p:cNvSpPr txBox="1">
            <a:spLocks noChangeArrowheads="1"/>
          </p:cNvSpPr>
          <p:nvPr/>
        </p:nvSpPr>
        <p:spPr bwMode="auto">
          <a:xfrm>
            <a:off x="1995488" y="6376988"/>
            <a:ext cx="3741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rgbClr val="660066"/>
                </a:solidFill>
              </a:rPr>
              <a:t>D</a:t>
            </a:r>
            <a:r>
              <a:rPr lang="en-US" sz="1400" dirty="0">
                <a:solidFill>
                  <a:srgbClr val="660066"/>
                </a:solidFill>
              </a:rPr>
              <a:t>. R. </a:t>
            </a:r>
            <a:r>
              <a:rPr lang="en-US" sz="1400" dirty="0" err="1">
                <a:solidFill>
                  <a:srgbClr val="660066"/>
                </a:solidFill>
              </a:rPr>
              <a:t>Waryoba</a:t>
            </a:r>
            <a:r>
              <a:rPr lang="en-US" sz="1400" dirty="0">
                <a:solidFill>
                  <a:srgbClr val="660066"/>
                </a:solidFill>
              </a:rPr>
              <a:t>, Ph. D. Dissertation, FSU, </a:t>
            </a:r>
            <a:r>
              <a:rPr lang="en-US" sz="1400" dirty="0" smtClean="0">
                <a:solidFill>
                  <a:srgbClr val="660066"/>
                </a:solidFill>
              </a:rPr>
              <a:t>2003</a:t>
            </a:r>
            <a:endParaRPr lang="en-US" sz="1400" dirty="0">
              <a:solidFill>
                <a:srgbClr val="660066"/>
              </a:solidFill>
            </a:endParaRPr>
          </a:p>
        </p:txBody>
      </p:sp>
      <p:sp>
        <p:nvSpPr>
          <p:cNvPr id="61499" name="Text Box 59"/>
          <p:cNvSpPr txBox="1">
            <a:spLocks noChangeArrowheads="1"/>
          </p:cNvSpPr>
          <p:nvPr/>
        </p:nvSpPr>
        <p:spPr bwMode="auto">
          <a:xfrm>
            <a:off x="1327150" y="5843588"/>
            <a:ext cx="6775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>
                <a:latin typeface="Times New Roman" charset="0"/>
                <a:cs typeface="Times New Roman" charset="0"/>
              </a:rPr>
              <a:t>X-ray IPFs showing the effect of strain on the texture of OFHC copper wire</a:t>
            </a:r>
            <a:endParaRPr lang="en-US" sz="16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24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867400" y="6248400"/>
            <a:ext cx="2895600" cy="457200"/>
          </a:xfrm>
        </p:spPr>
        <p:txBody>
          <a:bodyPr/>
          <a:lstStyle/>
          <a:p>
            <a:pPr algn="r"/>
            <a:fld id="{D4190318-E8B9-104C-87B7-2DE5315BA07A}" type="slidenum">
              <a:rPr lang="en-US"/>
              <a:pPr algn="r"/>
              <a:t>21</a:t>
            </a:fld>
            <a:endParaRPr lang="en-US"/>
          </a:p>
        </p:txBody>
      </p:sp>
      <p:pic>
        <p:nvPicPr>
          <p:cNvPr id="58372" name="Picture 4" descr="DCu212_DIP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743075"/>
            <a:ext cx="1905000" cy="165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Picture 5" descr="180_dcu300_ip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38" y="1695450"/>
            <a:ext cx="17621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2787650" y="1944688"/>
            <a:ext cx="7524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000">
                <a:latin typeface="Times New Roman" charset="0"/>
              </a:rPr>
              <a:t>Max. = 5.29</a:t>
            </a:r>
          </a:p>
        </p:txBody>
      </p:sp>
      <p:pic>
        <p:nvPicPr>
          <p:cNvPr id="58375" name="Picture 7" descr="250_dcu300_ip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1730375"/>
            <a:ext cx="1668463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8" descr="300_dcu300_ip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1722438"/>
            <a:ext cx="1643063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992188" y="1924050"/>
            <a:ext cx="7524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000">
                <a:latin typeface="Times New Roman" charset="0"/>
              </a:rPr>
              <a:t>Max. = 6.85</a:t>
            </a: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4559300" y="1944688"/>
            <a:ext cx="7524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000">
                <a:latin typeface="Times New Roman" charset="0"/>
              </a:rPr>
              <a:t>Max. = 2.06</a:t>
            </a: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6405563" y="1944688"/>
            <a:ext cx="7524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000">
                <a:latin typeface="Times New Roman" charset="0"/>
              </a:rPr>
              <a:t>Max. = 2.10</a:t>
            </a:r>
          </a:p>
        </p:txBody>
      </p:sp>
      <p:grpSp>
        <p:nvGrpSpPr>
          <p:cNvPr id="58380" name="Group 12"/>
          <p:cNvGrpSpPr>
            <a:grpSpLocks/>
          </p:cNvGrpSpPr>
          <p:nvPr/>
        </p:nvGrpSpPr>
        <p:grpSpPr bwMode="auto">
          <a:xfrm>
            <a:off x="488950" y="3524250"/>
            <a:ext cx="7294563" cy="1671638"/>
            <a:chOff x="1500" y="7555"/>
            <a:chExt cx="9225" cy="2030"/>
          </a:xfrm>
        </p:grpSpPr>
        <p:grpSp>
          <p:nvGrpSpPr>
            <p:cNvPr id="58381" name="Group 13"/>
            <p:cNvGrpSpPr>
              <a:grpSpLocks/>
            </p:cNvGrpSpPr>
            <p:nvPr/>
          </p:nvGrpSpPr>
          <p:grpSpPr bwMode="auto">
            <a:xfrm>
              <a:off x="1500" y="7555"/>
              <a:ext cx="9225" cy="2030"/>
              <a:chOff x="1500" y="7555"/>
              <a:chExt cx="9225" cy="2030"/>
            </a:xfrm>
          </p:grpSpPr>
          <p:pic>
            <p:nvPicPr>
              <p:cNvPr id="58382" name="Picture 14" descr="750_dcu300_ip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35" y="7580"/>
                <a:ext cx="2190" cy="19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83" name="Picture 15" descr="600_dcu300_ipf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0" y="7555"/>
                <a:ext cx="2159" cy="2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84" name="Picture 16" descr="500_dcu300_ipf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0" y="7558"/>
                <a:ext cx="2175" cy="2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85" name="Picture 17" descr="450_dcu300_ipf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0" y="7590"/>
                <a:ext cx="2177" cy="1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8386" name="Text Box 18"/>
            <p:cNvSpPr txBox="1">
              <a:spLocks noChangeArrowheads="1"/>
            </p:cNvSpPr>
            <p:nvPr/>
          </p:nvSpPr>
          <p:spPr bwMode="auto">
            <a:xfrm>
              <a:off x="1815" y="7800"/>
              <a:ext cx="99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000">
                  <a:latin typeface="Times New Roman" charset="0"/>
                </a:rPr>
                <a:t>Max. = 2.48</a:t>
              </a:r>
            </a:p>
          </p:txBody>
        </p:sp>
        <p:sp>
          <p:nvSpPr>
            <p:cNvPr id="58387" name="Text Box 19"/>
            <p:cNvSpPr txBox="1">
              <a:spLocks noChangeArrowheads="1"/>
            </p:cNvSpPr>
            <p:nvPr/>
          </p:nvSpPr>
          <p:spPr bwMode="auto">
            <a:xfrm>
              <a:off x="4260" y="7800"/>
              <a:ext cx="99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000">
                  <a:latin typeface="Times New Roman" charset="0"/>
                </a:rPr>
                <a:t>Max. = 2.44</a:t>
              </a:r>
            </a:p>
          </p:txBody>
        </p:sp>
        <p:sp>
          <p:nvSpPr>
            <p:cNvPr id="58388" name="Text Box 20"/>
            <p:cNvSpPr txBox="1">
              <a:spLocks noChangeArrowheads="1"/>
            </p:cNvSpPr>
            <p:nvPr/>
          </p:nvSpPr>
          <p:spPr bwMode="auto">
            <a:xfrm>
              <a:off x="6600" y="7800"/>
              <a:ext cx="99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000">
                  <a:latin typeface="Times New Roman" charset="0"/>
                </a:rPr>
                <a:t>Max. = 4.65</a:t>
              </a:r>
            </a:p>
          </p:txBody>
        </p:sp>
        <p:sp>
          <p:nvSpPr>
            <p:cNvPr id="58389" name="Text Box 21"/>
            <p:cNvSpPr txBox="1">
              <a:spLocks noChangeArrowheads="1"/>
            </p:cNvSpPr>
            <p:nvPr/>
          </p:nvSpPr>
          <p:spPr bwMode="auto">
            <a:xfrm>
              <a:off x="8970" y="7800"/>
              <a:ext cx="99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000">
                  <a:latin typeface="Times New Roman" charset="0"/>
                </a:rPr>
                <a:t>Max. = 5.97</a:t>
              </a:r>
            </a:p>
          </p:txBody>
        </p:sp>
      </p:grpSp>
      <p:graphicFrame>
        <p:nvGraphicFramePr>
          <p:cNvPr id="58390" name="Object 22"/>
          <p:cNvGraphicFramePr>
            <a:graphicFrameLocks noChangeAspect="1"/>
          </p:cNvGraphicFramePr>
          <p:nvPr/>
        </p:nvGraphicFramePr>
        <p:xfrm>
          <a:off x="7808913" y="1771650"/>
          <a:ext cx="965200" cy="334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8" name="Image" r:id="rId11" imgW="965420" imgH="3342040" progId="Photoshop.Image.5">
                  <p:embed/>
                </p:oleObj>
              </mc:Choice>
              <mc:Fallback>
                <p:oleObj name="Image" r:id="rId11" imgW="965420" imgH="3342040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8913" y="1771650"/>
                        <a:ext cx="965200" cy="3341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91" name="Text Box 23"/>
          <p:cNvSpPr txBox="1">
            <a:spLocks noChangeArrowheads="1"/>
          </p:cNvSpPr>
          <p:nvPr/>
        </p:nvSpPr>
        <p:spPr bwMode="auto">
          <a:xfrm>
            <a:off x="1411288" y="2722563"/>
            <a:ext cx="549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600" b="1">
                <a:latin typeface="Times New Roman" charset="0"/>
              </a:rPr>
              <a:t>RT</a:t>
            </a:r>
          </a:p>
        </p:txBody>
      </p:sp>
      <p:sp>
        <p:nvSpPr>
          <p:cNvPr id="58392" name="Text Box 24"/>
          <p:cNvSpPr txBox="1">
            <a:spLocks noChangeArrowheads="1"/>
          </p:cNvSpPr>
          <p:nvPr/>
        </p:nvSpPr>
        <p:spPr bwMode="auto">
          <a:xfrm>
            <a:off x="3460750" y="2686050"/>
            <a:ext cx="614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600" b="1">
                <a:latin typeface="Times New Roman" charset="0"/>
              </a:rPr>
              <a:t>180°C</a:t>
            </a:r>
          </a:p>
        </p:txBody>
      </p:sp>
      <p:sp>
        <p:nvSpPr>
          <p:cNvPr id="58393" name="Text Box 25"/>
          <p:cNvSpPr txBox="1">
            <a:spLocks noChangeArrowheads="1"/>
          </p:cNvSpPr>
          <p:nvPr/>
        </p:nvSpPr>
        <p:spPr bwMode="auto">
          <a:xfrm>
            <a:off x="5154613" y="2720975"/>
            <a:ext cx="5730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600" b="1">
                <a:latin typeface="Times New Roman" charset="0"/>
              </a:rPr>
              <a:t>250°C</a:t>
            </a:r>
          </a:p>
        </p:txBody>
      </p:sp>
      <p:sp>
        <p:nvSpPr>
          <p:cNvPr id="58394" name="Text Box 26"/>
          <p:cNvSpPr txBox="1">
            <a:spLocks noChangeArrowheads="1"/>
          </p:cNvSpPr>
          <p:nvPr/>
        </p:nvSpPr>
        <p:spPr bwMode="auto">
          <a:xfrm>
            <a:off x="6777038" y="2733675"/>
            <a:ext cx="614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600" b="1">
                <a:latin typeface="Times New Roman" charset="0"/>
              </a:rPr>
              <a:t>300°C</a:t>
            </a:r>
          </a:p>
        </p:txBody>
      </p:sp>
      <p:sp>
        <p:nvSpPr>
          <p:cNvPr id="58395" name="Text Box 27"/>
          <p:cNvSpPr txBox="1">
            <a:spLocks noChangeArrowheads="1"/>
          </p:cNvSpPr>
          <p:nvPr/>
        </p:nvSpPr>
        <p:spPr bwMode="auto">
          <a:xfrm>
            <a:off x="1285875" y="4621213"/>
            <a:ext cx="6905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600" b="1">
                <a:latin typeface="Times New Roman" charset="0"/>
              </a:rPr>
              <a:t>450°C</a:t>
            </a:r>
          </a:p>
        </p:txBody>
      </p:sp>
      <p:sp>
        <p:nvSpPr>
          <p:cNvPr id="58396" name="Text Box 28"/>
          <p:cNvSpPr txBox="1">
            <a:spLocks noChangeArrowheads="1"/>
          </p:cNvSpPr>
          <p:nvPr/>
        </p:nvSpPr>
        <p:spPr bwMode="auto">
          <a:xfrm>
            <a:off x="3195638" y="4598988"/>
            <a:ext cx="5603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600" b="1">
                <a:latin typeface="Times New Roman" charset="0"/>
              </a:rPr>
              <a:t>500°C</a:t>
            </a:r>
          </a:p>
        </p:txBody>
      </p:sp>
      <p:sp>
        <p:nvSpPr>
          <p:cNvPr id="58397" name="Text Box 29"/>
          <p:cNvSpPr txBox="1">
            <a:spLocks noChangeArrowheads="1"/>
          </p:cNvSpPr>
          <p:nvPr/>
        </p:nvSpPr>
        <p:spPr bwMode="auto">
          <a:xfrm>
            <a:off x="5105400" y="4598988"/>
            <a:ext cx="6381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600" b="1">
                <a:latin typeface="Times New Roman" charset="0"/>
              </a:rPr>
              <a:t>600°C</a:t>
            </a:r>
          </a:p>
        </p:txBody>
      </p:sp>
      <p:sp>
        <p:nvSpPr>
          <p:cNvPr id="58398" name="Text Box 30"/>
          <p:cNvSpPr txBox="1">
            <a:spLocks noChangeArrowheads="1"/>
          </p:cNvSpPr>
          <p:nvPr/>
        </p:nvSpPr>
        <p:spPr bwMode="auto">
          <a:xfrm>
            <a:off x="6831013" y="4573588"/>
            <a:ext cx="7096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600" b="1">
                <a:latin typeface="Times New Roman" charset="0"/>
              </a:rPr>
              <a:t>750°C</a:t>
            </a:r>
          </a:p>
        </p:txBody>
      </p:sp>
      <p:sp>
        <p:nvSpPr>
          <p:cNvPr id="58399" name="Text Box 31"/>
          <p:cNvSpPr txBox="1">
            <a:spLocks noChangeArrowheads="1"/>
          </p:cNvSpPr>
          <p:nvPr/>
        </p:nvSpPr>
        <p:spPr bwMode="auto">
          <a:xfrm>
            <a:off x="506413" y="5334000"/>
            <a:ext cx="8153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dirty="0">
                <a:latin typeface="Arial"/>
                <a:cs typeface="Arial"/>
              </a:rPr>
              <a:t>X-ray IPFs showing the effect of annealing temperature on the texture of OFHC copper wire, initially drawn to true strain of </a:t>
            </a:r>
            <a:r>
              <a:rPr lang="en-US" sz="1600" dirty="0" smtClean="0">
                <a:latin typeface="Arial"/>
                <a:cs typeface="Arial"/>
              </a:rPr>
              <a:t>2.31.  The strong &lt;111&gt; fiber first decreases with annealing temperature but then increases again.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8400" name="Text Box 32"/>
          <p:cNvSpPr txBox="1">
            <a:spLocks noChangeArrowheads="1"/>
          </p:cNvSpPr>
          <p:nvPr/>
        </p:nvSpPr>
        <p:spPr bwMode="auto">
          <a:xfrm>
            <a:off x="2670175" y="6294438"/>
            <a:ext cx="5641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rgbClr val="660066"/>
                </a:solidFill>
              </a:rPr>
              <a:t>D</a:t>
            </a:r>
            <a:r>
              <a:rPr lang="en-US" sz="1400" dirty="0">
                <a:solidFill>
                  <a:srgbClr val="660066"/>
                </a:solidFill>
              </a:rPr>
              <a:t>. R. </a:t>
            </a:r>
            <a:r>
              <a:rPr lang="en-US" sz="1400" dirty="0" err="1">
                <a:solidFill>
                  <a:srgbClr val="660066"/>
                </a:solidFill>
              </a:rPr>
              <a:t>Waryoba</a:t>
            </a:r>
            <a:r>
              <a:rPr lang="en-US" sz="1400" dirty="0">
                <a:solidFill>
                  <a:srgbClr val="660066"/>
                </a:solidFill>
              </a:rPr>
              <a:t> and P. N. </a:t>
            </a:r>
            <a:r>
              <a:rPr lang="en-US" sz="1400" dirty="0" err="1">
                <a:solidFill>
                  <a:srgbClr val="660066"/>
                </a:solidFill>
              </a:rPr>
              <a:t>Kalu</a:t>
            </a:r>
            <a:r>
              <a:rPr lang="en-US" sz="1400" dirty="0">
                <a:solidFill>
                  <a:srgbClr val="660066"/>
                </a:solidFill>
              </a:rPr>
              <a:t>, TMS 2003,San Diego, </a:t>
            </a:r>
            <a:r>
              <a:rPr lang="en-US" sz="1400" dirty="0" smtClean="0">
                <a:solidFill>
                  <a:srgbClr val="660066"/>
                </a:solidFill>
              </a:rPr>
              <a:t>CA</a:t>
            </a:r>
            <a:endParaRPr lang="en-US" sz="1400" dirty="0">
              <a:solidFill>
                <a:srgbClr val="660066"/>
              </a:solidFill>
            </a:endParaRPr>
          </a:p>
        </p:txBody>
      </p:sp>
      <p:sp>
        <p:nvSpPr>
          <p:cNvPr id="58401" name="Rectangle 33"/>
          <p:cNvSpPr>
            <a:spLocks noChangeArrowheads="1"/>
          </p:cNvSpPr>
          <p:nvPr/>
        </p:nvSpPr>
        <p:spPr bwMode="auto">
          <a:xfrm>
            <a:off x="903288" y="21907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i="1">
                <a:solidFill>
                  <a:schemeClr val="accent2"/>
                </a:solidFill>
              </a:rPr>
              <a:t>Effect of Temperature</a:t>
            </a:r>
          </a:p>
        </p:txBody>
      </p:sp>
    </p:spTree>
    <p:extLst>
      <p:ext uri="{BB962C8B-B14F-4D97-AF65-F5344CB8AC3E}">
        <p14:creationId xmlns:p14="http://schemas.microsoft.com/office/powerpoint/2010/main" val="1439819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3C171259-2515-7C49-B936-9656B7078367}" type="slidenum">
              <a:rPr lang="en-US" sz="1400">
                <a:latin typeface="Arial"/>
                <a:ea typeface="Times New Roman"/>
                <a:cs typeface="Times New Roman"/>
              </a:rPr>
              <a:pPr/>
              <a:t>22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7391400" y="2133600"/>
            <a:ext cx="1604676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latin typeface="Arial"/>
                <a:ea typeface="Times New Roman"/>
                <a:cs typeface="Times New Roman"/>
              </a:rPr>
              <a:t>Initial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texture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/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/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theoretical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texture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/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/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exptl.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texture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457200" y="6308725"/>
            <a:ext cx="4267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i="1" dirty="0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[</a:t>
            </a:r>
            <a:r>
              <a:rPr lang="en-US" sz="2000" i="1" dirty="0" err="1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Kocks</a:t>
            </a:r>
            <a:r>
              <a:rPr lang="en-US" sz="2000" i="1" dirty="0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 Ch. 5: Inverse Pole Figures]</a:t>
            </a:r>
          </a:p>
        </p:txBody>
      </p:sp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78"/>
          <a:stretch>
            <a:fillRect/>
          </a:stretch>
        </p:blipFill>
        <p:spPr bwMode="auto">
          <a:xfrm>
            <a:off x="0" y="1303338"/>
            <a:ext cx="7391400" cy="494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400" dirty="0"/>
              <a:t>Uniaxial Compression: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various fcc metals</a:t>
            </a:r>
            <a:endParaRPr lang="en-US" sz="4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C58D9-1A60-A54E-8FC4-07ECC21E0329}" type="slidenum">
              <a:rPr lang="en-US"/>
              <a:pPr/>
              <a:t>23</a:t>
            </a:fld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5400" dirty="0" smtClean="0"/>
              <a:t>BCC </a:t>
            </a:r>
            <a:r>
              <a:rPr lang="en-US" sz="5400" dirty="0"/>
              <a:t>uniaxial textures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57200" y="1828800"/>
            <a:ext cx="2670923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Arial"/>
              </a:rPr>
              <a:t>92% rolled Ta</a:t>
            </a:r>
            <a:br>
              <a:rPr lang="en-US" sz="3200" dirty="0">
                <a:latin typeface="Arial"/>
              </a:rPr>
            </a:br>
            <a:r>
              <a:rPr lang="en-US" sz="3200" dirty="0">
                <a:latin typeface="Arial"/>
              </a:rPr>
              <a:t>Tensile test in</a:t>
            </a:r>
            <a:br>
              <a:rPr lang="en-US" sz="3200" dirty="0">
                <a:latin typeface="Arial"/>
              </a:rPr>
            </a:br>
            <a:r>
              <a:rPr lang="en-US" sz="3200" dirty="0">
                <a:latin typeface="Arial"/>
              </a:rPr>
              <a:t>original RD to</a:t>
            </a:r>
            <a:br>
              <a:rPr lang="en-US" sz="3200" dirty="0">
                <a:latin typeface="Arial"/>
              </a:rPr>
            </a:br>
            <a:r>
              <a:rPr lang="en-US" sz="3200" dirty="0">
                <a:latin typeface="Arial"/>
              </a:rPr>
              <a:t>strain of 0.6:</a:t>
            </a:r>
            <a:br>
              <a:rPr lang="en-US" sz="3200" dirty="0">
                <a:latin typeface="Arial"/>
              </a:rPr>
            </a:br>
            <a:r>
              <a:rPr lang="en-US" sz="3200" dirty="0">
                <a:latin typeface="Arial"/>
              </a:rPr>
              <a:t>&lt;110&gt; fiber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57200" y="4530725"/>
            <a:ext cx="275907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latin typeface="Times New Roman"/>
              </a:rPr>
              <a:t>(a) Normal and rolling direction inverse pole figures (equal area projection) of 92% rolled Ta and (b) Prior normal and rolling direction inverse pole figures for (a) tested in tension to a strain of 0.6 (tensile direction coincident to prior rolling direction).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346200"/>
            <a:ext cx="4876800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2590800" y="4191000"/>
            <a:ext cx="4343400" cy="1066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000" y="6320135"/>
            <a:ext cx="1791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660066"/>
                </a:solidFill>
              </a:rPr>
              <a:t>Kocks</a:t>
            </a:r>
            <a:r>
              <a:rPr lang="en-US" dirty="0" smtClean="0">
                <a:solidFill>
                  <a:srgbClr val="660066"/>
                </a:solidFill>
              </a:rPr>
              <a:t>, Ch. 5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74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791200" y="6248400"/>
            <a:ext cx="2895600" cy="457200"/>
          </a:xfrm>
        </p:spPr>
        <p:txBody>
          <a:bodyPr/>
          <a:lstStyle/>
          <a:p>
            <a:pPr algn="r"/>
            <a:fld id="{C55B830C-4D80-1E41-BBF5-7E15CF091234}" type="slidenum">
              <a:rPr lang="en-US"/>
              <a:pPr algn="r"/>
              <a:t>24</a:t>
            </a:fld>
            <a:endParaRPr lang="en-US"/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333375" y="219075"/>
            <a:ext cx="8342313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i="1">
                <a:solidFill>
                  <a:schemeClr val="accent2"/>
                </a:solidFill>
              </a:rPr>
              <a:t>Texture inhomogeneity in Drawn Wires</a:t>
            </a:r>
          </a:p>
        </p:txBody>
      </p:sp>
      <p:grpSp>
        <p:nvGrpSpPr>
          <p:cNvPr id="59397" name="Group 5"/>
          <p:cNvGrpSpPr>
            <a:grpSpLocks noChangeAspect="1"/>
          </p:cNvGrpSpPr>
          <p:nvPr/>
        </p:nvGrpSpPr>
        <p:grpSpPr bwMode="auto">
          <a:xfrm>
            <a:off x="4038600" y="1163638"/>
            <a:ext cx="3429000" cy="3395662"/>
            <a:chOff x="1575" y="9414"/>
            <a:chExt cx="3886" cy="3848"/>
          </a:xfrm>
        </p:grpSpPr>
        <p:pic>
          <p:nvPicPr>
            <p:cNvPr id="59398" name="Picture 6" descr="DCu202_5x_OLY_02_scaleb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5" y="9414"/>
              <a:ext cx="3886" cy="3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399" name="Text Box 7"/>
            <p:cNvSpPr txBox="1">
              <a:spLocks noChangeAspect="1" noChangeArrowheads="1"/>
            </p:cNvSpPr>
            <p:nvPr/>
          </p:nvSpPr>
          <p:spPr bwMode="auto">
            <a:xfrm>
              <a:off x="1745" y="11156"/>
              <a:ext cx="427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400" b="1">
                  <a:solidFill>
                    <a:srgbClr val="CC0000"/>
                  </a:solidFill>
                  <a:latin typeface="Times New Roman" charset="0"/>
                </a:rPr>
                <a:t>III</a:t>
              </a:r>
            </a:p>
          </p:txBody>
        </p:sp>
        <p:sp>
          <p:nvSpPr>
            <p:cNvPr id="59400" name="Text Box 8"/>
            <p:cNvSpPr txBox="1">
              <a:spLocks noChangeAspect="1" noChangeArrowheads="1"/>
            </p:cNvSpPr>
            <p:nvPr/>
          </p:nvSpPr>
          <p:spPr bwMode="auto">
            <a:xfrm>
              <a:off x="2479" y="11167"/>
              <a:ext cx="378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400" b="1">
                  <a:solidFill>
                    <a:srgbClr val="CC0000"/>
                  </a:solidFill>
                  <a:latin typeface="Times New Roman" charset="0"/>
                </a:rPr>
                <a:t>II</a:t>
              </a:r>
            </a:p>
          </p:txBody>
        </p:sp>
        <p:sp>
          <p:nvSpPr>
            <p:cNvPr id="59401" name="Text Box 9"/>
            <p:cNvSpPr txBox="1">
              <a:spLocks noChangeAspect="1" noChangeArrowheads="1"/>
            </p:cNvSpPr>
            <p:nvPr/>
          </p:nvSpPr>
          <p:spPr bwMode="auto">
            <a:xfrm>
              <a:off x="3421" y="11172"/>
              <a:ext cx="251" cy="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400" b="1">
                  <a:solidFill>
                    <a:srgbClr val="CC0000"/>
                  </a:solidFill>
                  <a:latin typeface="Times New Roman" charset="0"/>
                </a:rPr>
                <a:t>I</a:t>
              </a:r>
            </a:p>
          </p:txBody>
        </p:sp>
      </p:grpSp>
      <p:sp>
        <p:nvSpPr>
          <p:cNvPr id="59402" name="Line 10"/>
          <p:cNvSpPr>
            <a:spLocks noChangeShapeType="1"/>
          </p:cNvSpPr>
          <p:nvPr/>
        </p:nvSpPr>
        <p:spPr bwMode="auto">
          <a:xfrm flipH="1" flipV="1">
            <a:off x="2590800" y="1925638"/>
            <a:ext cx="18288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3" name="Line 11"/>
          <p:cNvSpPr>
            <a:spLocks noChangeShapeType="1"/>
          </p:cNvSpPr>
          <p:nvPr/>
        </p:nvSpPr>
        <p:spPr bwMode="auto">
          <a:xfrm flipV="1">
            <a:off x="2362200" y="2916238"/>
            <a:ext cx="25908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4" name="Line 12"/>
          <p:cNvSpPr>
            <a:spLocks noChangeShapeType="1"/>
          </p:cNvSpPr>
          <p:nvPr/>
        </p:nvSpPr>
        <p:spPr bwMode="auto">
          <a:xfrm flipH="1">
            <a:off x="3886200" y="2916238"/>
            <a:ext cx="1828800" cy="2514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9405" name="Group 13"/>
          <p:cNvGrpSpPr>
            <a:grpSpLocks/>
          </p:cNvGrpSpPr>
          <p:nvPr/>
        </p:nvGrpSpPr>
        <p:grpSpPr bwMode="auto">
          <a:xfrm>
            <a:off x="914400" y="1163638"/>
            <a:ext cx="1616075" cy="1381125"/>
            <a:chOff x="1635" y="1037"/>
            <a:chExt cx="2544" cy="2176"/>
          </a:xfrm>
        </p:grpSpPr>
        <p:pic>
          <p:nvPicPr>
            <p:cNvPr id="59406" name="Picture 14" descr="dcu235_2_ip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" y="1037"/>
              <a:ext cx="2544" cy="2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7" name="Text Box 15"/>
            <p:cNvSpPr txBox="1">
              <a:spLocks noChangeArrowheads="1"/>
            </p:cNvSpPr>
            <p:nvPr/>
          </p:nvSpPr>
          <p:spPr bwMode="auto">
            <a:xfrm>
              <a:off x="1740" y="1562"/>
              <a:ext cx="1155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200">
                  <a:latin typeface="Times New Roman" charset="0"/>
                </a:rPr>
                <a:t>Max = 4.2</a:t>
              </a:r>
            </a:p>
            <a:p>
              <a:endParaRPr lang="en-US" sz="1200">
                <a:latin typeface="Times New Roman" charset="0"/>
              </a:endParaRPr>
            </a:p>
          </p:txBody>
        </p:sp>
      </p:grpSp>
      <p:grpSp>
        <p:nvGrpSpPr>
          <p:cNvPr id="59408" name="Group 16"/>
          <p:cNvGrpSpPr>
            <a:grpSpLocks/>
          </p:cNvGrpSpPr>
          <p:nvPr/>
        </p:nvGrpSpPr>
        <p:grpSpPr bwMode="auto">
          <a:xfrm>
            <a:off x="762000" y="3221038"/>
            <a:ext cx="1631950" cy="1398587"/>
            <a:chOff x="4740" y="5201"/>
            <a:chExt cx="2570" cy="2202"/>
          </a:xfrm>
        </p:grpSpPr>
        <p:pic>
          <p:nvPicPr>
            <p:cNvPr id="59409" name="Picture 17" descr="A500DCu300_121901_IPF_gr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0" y="5201"/>
              <a:ext cx="2570" cy="2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10" name="Text Box 18"/>
            <p:cNvSpPr txBox="1">
              <a:spLocks noChangeArrowheads="1"/>
            </p:cNvSpPr>
            <p:nvPr/>
          </p:nvSpPr>
          <p:spPr bwMode="auto">
            <a:xfrm>
              <a:off x="4965" y="5748"/>
              <a:ext cx="1155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200">
                  <a:latin typeface="Times New Roman" charset="0"/>
                </a:rPr>
                <a:t>Max = 3.5</a:t>
              </a:r>
            </a:p>
            <a:p>
              <a:endParaRPr lang="en-US" sz="1200">
                <a:latin typeface="Times New Roman" charset="0"/>
              </a:endParaRPr>
            </a:p>
          </p:txBody>
        </p:sp>
      </p:grpSp>
      <p:grpSp>
        <p:nvGrpSpPr>
          <p:cNvPr id="59411" name="Group 19"/>
          <p:cNvGrpSpPr>
            <a:grpSpLocks/>
          </p:cNvGrpSpPr>
          <p:nvPr/>
        </p:nvGrpSpPr>
        <p:grpSpPr bwMode="auto">
          <a:xfrm>
            <a:off x="2286000" y="4668838"/>
            <a:ext cx="1625600" cy="1387475"/>
            <a:chOff x="7999" y="1036"/>
            <a:chExt cx="2561" cy="2187"/>
          </a:xfrm>
        </p:grpSpPr>
        <p:pic>
          <p:nvPicPr>
            <p:cNvPr id="59412" name="Picture 20" descr="DCu161_122001_ip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9" y="1036"/>
              <a:ext cx="2561" cy="2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13" name="Text Box 21"/>
            <p:cNvSpPr txBox="1">
              <a:spLocks noChangeArrowheads="1"/>
            </p:cNvSpPr>
            <p:nvPr/>
          </p:nvSpPr>
          <p:spPr bwMode="auto">
            <a:xfrm>
              <a:off x="8085" y="1562"/>
              <a:ext cx="1155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200">
                  <a:latin typeface="Times New Roman" charset="0"/>
                </a:rPr>
                <a:t>Max = 15.7</a:t>
              </a:r>
            </a:p>
            <a:p>
              <a:endParaRPr lang="en-US" sz="1200">
                <a:latin typeface="Times New Roman" charset="0"/>
              </a:endParaRPr>
            </a:p>
          </p:txBody>
        </p:sp>
      </p:grpSp>
      <p:sp>
        <p:nvSpPr>
          <p:cNvPr id="59414" name="Text Box 22"/>
          <p:cNvSpPr txBox="1">
            <a:spLocks noChangeArrowheads="1"/>
          </p:cNvSpPr>
          <p:nvPr/>
        </p:nvSpPr>
        <p:spPr bwMode="auto">
          <a:xfrm>
            <a:off x="4246563" y="5272088"/>
            <a:ext cx="4706937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Times New Roman" charset="0"/>
                <a:cs typeface="Times New Roman" charset="0"/>
              </a:rPr>
              <a:t>OIM IPFs representing outer region, mid region, and inner core of the OFHC Cu wire drawn to true strain of 2.31 (contours are at 1, 2, 3 … times random)</a:t>
            </a:r>
            <a:r>
              <a:rPr lang="en-US" sz="1400">
                <a:latin typeface="Times New Roman" charset="0"/>
              </a:rPr>
              <a:t> </a:t>
            </a:r>
          </a:p>
        </p:txBody>
      </p:sp>
      <p:sp>
        <p:nvSpPr>
          <p:cNvPr id="59416" name="Text Box 24"/>
          <p:cNvSpPr txBox="1">
            <a:spLocks noChangeArrowheads="1"/>
          </p:cNvSpPr>
          <p:nvPr/>
        </p:nvSpPr>
        <p:spPr bwMode="auto">
          <a:xfrm>
            <a:off x="2590800" y="6330950"/>
            <a:ext cx="4764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rgbClr val="660066"/>
                </a:solidFill>
              </a:rPr>
              <a:t>D</a:t>
            </a:r>
            <a:r>
              <a:rPr lang="en-US" sz="1400" dirty="0">
                <a:solidFill>
                  <a:srgbClr val="660066"/>
                </a:solidFill>
              </a:rPr>
              <a:t>. R. </a:t>
            </a:r>
            <a:r>
              <a:rPr lang="en-US" sz="1400" dirty="0" err="1">
                <a:solidFill>
                  <a:srgbClr val="660066"/>
                </a:solidFill>
              </a:rPr>
              <a:t>Waryoba</a:t>
            </a:r>
            <a:r>
              <a:rPr lang="en-US" sz="1400" dirty="0">
                <a:solidFill>
                  <a:srgbClr val="660066"/>
                </a:solidFill>
              </a:rPr>
              <a:t> and P. N. </a:t>
            </a:r>
            <a:r>
              <a:rPr lang="en-US" sz="1400" dirty="0" err="1">
                <a:solidFill>
                  <a:srgbClr val="660066"/>
                </a:solidFill>
              </a:rPr>
              <a:t>Kalu</a:t>
            </a:r>
            <a:r>
              <a:rPr lang="en-US" sz="1400" dirty="0">
                <a:solidFill>
                  <a:srgbClr val="660066"/>
                </a:solidFill>
              </a:rPr>
              <a:t>, TMS 2005</a:t>
            </a:r>
            <a:r>
              <a:rPr lang="en-US" sz="1400" dirty="0" smtClean="0">
                <a:solidFill>
                  <a:srgbClr val="660066"/>
                </a:solidFill>
              </a:rPr>
              <a:t>, San </a:t>
            </a:r>
            <a:r>
              <a:rPr lang="en-US" sz="1400" dirty="0">
                <a:solidFill>
                  <a:srgbClr val="660066"/>
                </a:solidFill>
              </a:rPr>
              <a:t>Francisco, </a:t>
            </a:r>
            <a:r>
              <a:rPr lang="en-US" sz="1400" dirty="0" smtClean="0">
                <a:solidFill>
                  <a:srgbClr val="660066"/>
                </a:solidFill>
              </a:rPr>
              <a:t>CA</a:t>
            </a:r>
            <a:endParaRPr lang="en-US" sz="1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1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019800" y="6248400"/>
            <a:ext cx="2895600" cy="457200"/>
          </a:xfrm>
        </p:spPr>
        <p:txBody>
          <a:bodyPr/>
          <a:lstStyle/>
          <a:p>
            <a:pPr algn="r"/>
            <a:fld id="{92ADC71D-0765-5241-8D11-89F136C4B273}" type="slidenum">
              <a:rPr lang="en-US"/>
              <a:pPr algn="r"/>
              <a:t>25</a:t>
            </a:fld>
            <a:endParaRPr lang="en-US"/>
          </a:p>
        </p:txBody>
      </p:sp>
      <p:grpSp>
        <p:nvGrpSpPr>
          <p:cNvPr id="60420" name="Group 4"/>
          <p:cNvGrpSpPr>
            <a:grpSpLocks/>
          </p:cNvGrpSpPr>
          <p:nvPr/>
        </p:nvGrpSpPr>
        <p:grpSpPr bwMode="auto">
          <a:xfrm>
            <a:off x="2286000" y="4703763"/>
            <a:ext cx="1582738" cy="1357312"/>
            <a:chOff x="8085" y="1826"/>
            <a:chExt cx="2493" cy="2136"/>
          </a:xfrm>
        </p:grpSpPr>
        <p:pic>
          <p:nvPicPr>
            <p:cNvPr id="60421" name="Picture 5" descr="ARCu954_012602_ip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5" y="1826"/>
              <a:ext cx="2493" cy="2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2" name="Text Box 6"/>
            <p:cNvSpPr txBox="1">
              <a:spLocks noChangeArrowheads="1"/>
            </p:cNvSpPr>
            <p:nvPr/>
          </p:nvSpPr>
          <p:spPr bwMode="auto">
            <a:xfrm>
              <a:off x="8275" y="2173"/>
              <a:ext cx="117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200">
                  <a:latin typeface="Times New Roman" charset="0"/>
                </a:rPr>
                <a:t>Max = 9.2</a:t>
              </a:r>
            </a:p>
          </p:txBody>
        </p:sp>
      </p:grpSp>
      <p:grpSp>
        <p:nvGrpSpPr>
          <p:cNvPr id="60423" name="Group 7"/>
          <p:cNvGrpSpPr>
            <a:grpSpLocks/>
          </p:cNvGrpSpPr>
          <p:nvPr/>
        </p:nvGrpSpPr>
        <p:grpSpPr bwMode="auto">
          <a:xfrm>
            <a:off x="831850" y="3255963"/>
            <a:ext cx="1606550" cy="1362075"/>
            <a:chOff x="5352" y="1824"/>
            <a:chExt cx="2530" cy="2147"/>
          </a:xfrm>
        </p:grpSpPr>
        <p:pic>
          <p:nvPicPr>
            <p:cNvPr id="60424" name="Picture 8" descr="A250DCu202_30min_012504_IP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1824"/>
              <a:ext cx="2530" cy="2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5" name="Text Box 9"/>
            <p:cNvSpPr txBox="1">
              <a:spLocks noChangeArrowheads="1"/>
            </p:cNvSpPr>
            <p:nvPr/>
          </p:nvSpPr>
          <p:spPr bwMode="auto">
            <a:xfrm>
              <a:off x="5677" y="2177"/>
              <a:ext cx="117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200">
                  <a:latin typeface="Times New Roman" charset="0"/>
                </a:rPr>
                <a:t>Max = 5.3</a:t>
              </a:r>
            </a:p>
          </p:txBody>
        </p:sp>
      </p:grpSp>
      <p:grpSp>
        <p:nvGrpSpPr>
          <p:cNvPr id="60426" name="Group 10"/>
          <p:cNvGrpSpPr>
            <a:grpSpLocks/>
          </p:cNvGrpSpPr>
          <p:nvPr/>
        </p:nvGrpSpPr>
        <p:grpSpPr bwMode="auto">
          <a:xfrm>
            <a:off x="963613" y="1246188"/>
            <a:ext cx="1550987" cy="1323975"/>
            <a:chOff x="2695" y="1824"/>
            <a:chExt cx="2442" cy="2085"/>
          </a:xfrm>
        </p:grpSpPr>
        <p:pic>
          <p:nvPicPr>
            <p:cNvPr id="60427" name="Picture 11" descr="A200DCu202_111401_ip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5" y="1824"/>
              <a:ext cx="2442" cy="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8" name="Text Box 12"/>
            <p:cNvSpPr txBox="1">
              <a:spLocks noChangeArrowheads="1"/>
            </p:cNvSpPr>
            <p:nvPr/>
          </p:nvSpPr>
          <p:spPr bwMode="auto">
            <a:xfrm>
              <a:off x="2930" y="2167"/>
              <a:ext cx="117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200">
                  <a:latin typeface="Times New Roman" charset="0"/>
                </a:rPr>
                <a:t>Max = 5.1</a:t>
              </a:r>
            </a:p>
          </p:txBody>
        </p:sp>
      </p:grpSp>
      <p:grpSp>
        <p:nvGrpSpPr>
          <p:cNvPr id="60429" name="Group 13"/>
          <p:cNvGrpSpPr>
            <a:grpSpLocks noChangeAspect="1"/>
          </p:cNvGrpSpPr>
          <p:nvPr/>
        </p:nvGrpSpPr>
        <p:grpSpPr bwMode="auto">
          <a:xfrm>
            <a:off x="4038600" y="1198563"/>
            <a:ext cx="3429000" cy="3411537"/>
            <a:chOff x="1680" y="5200"/>
            <a:chExt cx="3982" cy="3963"/>
          </a:xfrm>
        </p:grpSpPr>
        <p:pic>
          <p:nvPicPr>
            <p:cNvPr id="60430" name="Picture 14" descr="A250DCu202_5x_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5200"/>
              <a:ext cx="3982" cy="3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31" name="Text Box 15"/>
            <p:cNvSpPr txBox="1">
              <a:spLocks noChangeAspect="1" noChangeArrowheads="1"/>
            </p:cNvSpPr>
            <p:nvPr/>
          </p:nvSpPr>
          <p:spPr bwMode="auto">
            <a:xfrm>
              <a:off x="1740" y="5212"/>
              <a:ext cx="900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400" b="1">
                  <a:solidFill>
                    <a:srgbClr val="FFFFFF"/>
                  </a:solidFill>
                  <a:latin typeface="Times New Roman" charset="0"/>
                </a:rPr>
                <a:t>10 min</a:t>
              </a:r>
            </a:p>
          </p:txBody>
        </p:sp>
      </p:grpSp>
      <p:sp>
        <p:nvSpPr>
          <p:cNvPr id="60432" name="Line 16"/>
          <p:cNvSpPr>
            <a:spLocks noChangeShapeType="1"/>
          </p:cNvSpPr>
          <p:nvPr/>
        </p:nvSpPr>
        <p:spPr bwMode="auto">
          <a:xfrm flipH="1" flipV="1">
            <a:off x="2590800" y="1960563"/>
            <a:ext cx="17526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3" name="Line 17"/>
          <p:cNvSpPr>
            <a:spLocks noChangeShapeType="1"/>
          </p:cNvSpPr>
          <p:nvPr/>
        </p:nvSpPr>
        <p:spPr bwMode="auto">
          <a:xfrm flipV="1">
            <a:off x="2362200" y="3027363"/>
            <a:ext cx="22860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4" name="Line 18"/>
          <p:cNvSpPr>
            <a:spLocks noChangeShapeType="1"/>
          </p:cNvSpPr>
          <p:nvPr/>
        </p:nvSpPr>
        <p:spPr bwMode="auto">
          <a:xfrm flipH="1">
            <a:off x="3886200" y="2951163"/>
            <a:ext cx="1828800" cy="2514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5" name="Text Box 19"/>
          <p:cNvSpPr txBox="1">
            <a:spLocks noChangeArrowheads="1"/>
          </p:cNvSpPr>
          <p:nvPr/>
        </p:nvSpPr>
        <p:spPr bwMode="auto">
          <a:xfrm>
            <a:off x="4054475" y="5448300"/>
            <a:ext cx="49339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Times New Roman" charset="0"/>
                <a:cs typeface="Times New Roman" charset="0"/>
              </a:rPr>
              <a:t>OIM IPFs representing outer region, mid region, and inner core of the OFHC Cu wire drawn to true strain of 2.31 and  annealed at 250°C for 10 min (contours are at 1, 2, 3 … times random)</a:t>
            </a:r>
            <a:r>
              <a:rPr lang="en-US" sz="1400">
                <a:latin typeface="Times New Roman" charset="0"/>
              </a:rPr>
              <a:t> </a:t>
            </a:r>
          </a:p>
        </p:txBody>
      </p:sp>
      <p:sp>
        <p:nvSpPr>
          <p:cNvPr id="60436" name="Rectangle 20"/>
          <p:cNvSpPr>
            <a:spLocks noChangeArrowheads="1"/>
          </p:cNvSpPr>
          <p:nvPr/>
        </p:nvSpPr>
        <p:spPr bwMode="auto">
          <a:xfrm>
            <a:off x="333375" y="219075"/>
            <a:ext cx="8342313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i="1">
                <a:solidFill>
                  <a:schemeClr val="accent2"/>
                </a:solidFill>
              </a:rPr>
              <a:t>Texture inhomogeneity in Drawn Wires</a:t>
            </a: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2590800" y="6330950"/>
            <a:ext cx="4764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rgbClr val="660066"/>
                </a:solidFill>
              </a:rPr>
              <a:t>D</a:t>
            </a:r>
            <a:r>
              <a:rPr lang="en-US" sz="1400" dirty="0">
                <a:solidFill>
                  <a:srgbClr val="660066"/>
                </a:solidFill>
              </a:rPr>
              <a:t>. R. </a:t>
            </a:r>
            <a:r>
              <a:rPr lang="en-US" sz="1400" dirty="0" err="1">
                <a:solidFill>
                  <a:srgbClr val="660066"/>
                </a:solidFill>
              </a:rPr>
              <a:t>Waryoba</a:t>
            </a:r>
            <a:r>
              <a:rPr lang="en-US" sz="1400" dirty="0">
                <a:solidFill>
                  <a:srgbClr val="660066"/>
                </a:solidFill>
              </a:rPr>
              <a:t> and P. N. </a:t>
            </a:r>
            <a:r>
              <a:rPr lang="en-US" sz="1400" dirty="0" err="1">
                <a:solidFill>
                  <a:srgbClr val="660066"/>
                </a:solidFill>
              </a:rPr>
              <a:t>Kalu</a:t>
            </a:r>
            <a:r>
              <a:rPr lang="en-US" sz="1400" dirty="0">
                <a:solidFill>
                  <a:srgbClr val="660066"/>
                </a:solidFill>
              </a:rPr>
              <a:t>, TMS 2005</a:t>
            </a:r>
            <a:r>
              <a:rPr lang="en-US" sz="1400" dirty="0" smtClean="0">
                <a:solidFill>
                  <a:srgbClr val="660066"/>
                </a:solidFill>
              </a:rPr>
              <a:t>, San </a:t>
            </a:r>
            <a:r>
              <a:rPr lang="en-US" sz="1400" dirty="0">
                <a:solidFill>
                  <a:srgbClr val="660066"/>
                </a:solidFill>
              </a:rPr>
              <a:t>Francisco, </a:t>
            </a:r>
            <a:r>
              <a:rPr lang="en-US" sz="1400" dirty="0" smtClean="0">
                <a:solidFill>
                  <a:srgbClr val="660066"/>
                </a:solidFill>
              </a:rPr>
              <a:t>CA</a:t>
            </a:r>
            <a:endParaRPr lang="en-US" sz="1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20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E9E69E46-75A5-9248-B1AB-9B00F7153C74}" type="slidenum">
              <a:rPr lang="en-US" sz="1400">
                <a:latin typeface="Arial"/>
                <a:ea typeface="Times New Roman"/>
                <a:cs typeface="Times New Roman"/>
              </a:rPr>
              <a:pPr/>
              <a:t>26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4800" dirty="0" smtClean="0"/>
              <a:t>Rolling = Plane Strain</a:t>
            </a:r>
            <a:endParaRPr lang="en-US" sz="4800" dirty="0"/>
          </a:p>
        </p:txBody>
      </p:sp>
      <p:pic>
        <p:nvPicPr>
          <p:cNvPr id="44038" name="Picture 3" descr="rolling_deform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4487863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9" name="Group 4"/>
          <p:cNvGrpSpPr>
            <a:grpSpLocks/>
          </p:cNvGrpSpPr>
          <p:nvPr/>
        </p:nvGrpSpPr>
        <p:grpSpPr bwMode="auto">
          <a:xfrm>
            <a:off x="5667375" y="1009650"/>
            <a:ext cx="1704975" cy="1379538"/>
            <a:chOff x="3750" y="582"/>
            <a:chExt cx="1074" cy="869"/>
          </a:xfrm>
        </p:grpSpPr>
        <p:sp>
          <p:nvSpPr>
            <p:cNvPr id="44041" name="Line 5"/>
            <p:cNvSpPr>
              <a:spLocks noChangeShapeType="1"/>
            </p:cNvSpPr>
            <p:nvPr/>
          </p:nvSpPr>
          <p:spPr bwMode="auto">
            <a:xfrm>
              <a:off x="3888" y="816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Arial"/>
                <a:ea typeface="Times New Roman"/>
                <a:cs typeface="Times New Roman"/>
              </a:endParaRPr>
            </a:p>
          </p:txBody>
        </p:sp>
        <p:sp>
          <p:nvSpPr>
            <p:cNvPr id="44042" name="Line 6"/>
            <p:cNvSpPr>
              <a:spLocks noChangeShapeType="1"/>
            </p:cNvSpPr>
            <p:nvPr/>
          </p:nvSpPr>
          <p:spPr bwMode="auto">
            <a:xfrm>
              <a:off x="3888" y="1344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Arial"/>
                <a:ea typeface="Times New Roman"/>
                <a:cs typeface="Times New Roman"/>
              </a:endParaRPr>
            </a:p>
          </p:txBody>
        </p:sp>
        <p:sp>
          <p:nvSpPr>
            <p:cNvPr id="44043" name="Oval 7"/>
            <p:cNvSpPr>
              <a:spLocks noChangeArrowheads="1"/>
            </p:cNvSpPr>
            <p:nvPr/>
          </p:nvSpPr>
          <p:spPr bwMode="auto">
            <a:xfrm>
              <a:off x="3864" y="13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Arial"/>
                <a:ea typeface="Times New Roman"/>
                <a:cs typeface="Times New Roman"/>
              </a:endParaRPr>
            </a:p>
          </p:txBody>
        </p:sp>
        <p:sp>
          <p:nvSpPr>
            <p:cNvPr id="44044" name="Text Box 8"/>
            <p:cNvSpPr txBox="1">
              <a:spLocks noChangeArrowheads="1"/>
            </p:cNvSpPr>
            <p:nvPr/>
          </p:nvSpPr>
          <p:spPr bwMode="auto">
            <a:xfrm>
              <a:off x="4470" y="1218"/>
              <a:ext cx="35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>
                  <a:latin typeface="Arial"/>
                  <a:ea typeface="Times New Roman"/>
                  <a:cs typeface="Times New Roman"/>
                </a:rPr>
                <a:t>RD</a:t>
              </a:r>
            </a:p>
          </p:txBody>
        </p:sp>
        <p:sp>
          <p:nvSpPr>
            <p:cNvPr id="44045" name="Text Box 9"/>
            <p:cNvSpPr txBox="1">
              <a:spLocks noChangeArrowheads="1"/>
            </p:cNvSpPr>
            <p:nvPr/>
          </p:nvSpPr>
          <p:spPr bwMode="auto">
            <a:xfrm>
              <a:off x="3750" y="582"/>
              <a:ext cx="35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>
                  <a:latin typeface="Arial"/>
                  <a:ea typeface="Times New Roman"/>
                  <a:cs typeface="Times New Roman"/>
                </a:rPr>
                <a:t>ND</a:t>
              </a:r>
            </a:p>
          </p:txBody>
        </p:sp>
      </p:grpSp>
      <p:sp>
        <p:nvSpPr>
          <p:cNvPr id="44040" name="Text Box 10"/>
          <p:cNvSpPr txBox="1">
            <a:spLocks noChangeArrowheads="1"/>
          </p:cNvSpPr>
          <p:nvPr/>
        </p:nvSpPr>
        <p:spPr bwMode="auto">
          <a:xfrm>
            <a:off x="708025" y="4219575"/>
            <a:ext cx="79502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latin typeface="Arial"/>
                <a:ea typeface="Times New Roman"/>
                <a:cs typeface="Times New Roman"/>
              </a:rPr>
              <a:t>Rolling ~ plane strain deformation means extension or compression in a pair of directions with zero strain in the third direction: a </a:t>
            </a:r>
            <a:r>
              <a:rPr lang="en-US" sz="3200" i="1" dirty="0" err="1">
                <a:latin typeface="Arial"/>
                <a:ea typeface="Times New Roman"/>
                <a:cs typeface="Times New Roman"/>
              </a:rPr>
              <a:t>multiaxial</a:t>
            </a:r>
            <a:r>
              <a:rPr lang="en-US" sz="3200" i="1" dirty="0">
                <a:latin typeface="Arial"/>
                <a:ea typeface="Times New Roman"/>
                <a:cs typeface="Times New Roman"/>
              </a:rPr>
              <a:t> strain</a:t>
            </a:r>
            <a:r>
              <a:rPr lang="en-US" sz="3200" dirty="0">
                <a:latin typeface="Arial"/>
                <a:ea typeface="Times New Roman"/>
                <a:cs typeface="Times New Roman"/>
              </a:rPr>
              <a:t>.</a:t>
            </a:r>
          </a:p>
        </p:txBody>
      </p:sp>
      <p:graphicFrame>
        <p:nvGraphicFramePr>
          <p:cNvPr id="44034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5329238" y="2857500"/>
          <a:ext cx="2200275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9" name="Equation" r:id="rId5" imgW="1193760" imgH="711000" progId="Equation.3">
                  <p:embed/>
                </p:oleObj>
              </mc:Choice>
              <mc:Fallback>
                <p:oleObj name="Equation" r:id="rId5" imgW="1193760" imgH="711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9238" y="2857500"/>
                        <a:ext cx="2200275" cy="131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C4B478D3-4A52-2F4F-B9E0-B447A3A16E09}" type="slidenum">
              <a:rPr lang="en-US" sz="1400">
                <a:latin typeface="Arial"/>
                <a:ea typeface="Times New Roman"/>
                <a:cs typeface="Times New Roman"/>
              </a:rPr>
              <a:pPr/>
              <a:t>27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4800" dirty="0"/>
              <a:t>Plane strain (rolling)</a:t>
            </a:r>
          </a:p>
        </p:txBody>
      </p:sp>
      <p:sp>
        <p:nvSpPr>
          <p:cNvPr id="46086" name="Text Box 3"/>
          <p:cNvSpPr txBox="1">
            <a:spLocks noChangeArrowheads="1"/>
          </p:cNvSpPr>
          <p:nvPr/>
        </p:nvSpPr>
        <p:spPr bwMode="auto">
          <a:xfrm>
            <a:off x="609600" y="1447800"/>
            <a:ext cx="844193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latin typeface="Arial"/>
                <a:ea typeface="Times New Roman"/>
                <a:cs typeface="Times New Roman"/>
              </a:rPr>
              <a:t>Plane strain means extension/compression in </a:t>
            </a:r>
            <a:br>
              <a:rPr lang="en-US" sz="3200" dirty="0">
                <a:latin typeface="Arial"/>
                <a:ea typeface="Times New Roman"/>
                <a:cs typeface="Times New Roman"/>
              </a:rPr>
            </a:br>
            <a:r>
              <a:rPr lang="en-US" sz="3200" dirty="0">
                <a:latin typeface="Arial"/>
                <a:ea typeface="Times New Roman"/>
                <a:cs typeface="Times New Roman"/>
              </a:rPr>
              <a:t>a pair of directions with zero strain in the </a:t>
            </a:r>
            <a:br>
              <a:rPr lang="en-US" sz="3200" dirty="0">
                <a:latin typeface="Arial"/>
                <a:ea typeface="Times New Roman"/>
                <a:cs typeface="Times New Roman"/>
              </a:rPr>
            </a:br>
            <a:r>
              <a:rPr lang="en-US" sz="3200" dirty="0">
                <a:latin typeface="Arial"/>
                <a:ea typeface="Times New Roman"/>
                <a:cs typeface="Times New Roman"/>
              </a:rPr>
              <a:t>third direction: a </a:t>
            </a:r>
            <a:r>
              <a:rPr lang="en-US" sz="3200" i="1" dirty="0" err="1">
                <a:latin typeface="Arial"/>
                <a:ea typeface="Times New Roman"/>
                <a:cs typeface="Times New Roman"/>
              </a:rPr>
              <a:t>multiaxial</a:t>
            </a:r>
            <a:r>
              <a:rPr lang="en-US" sz="3200" i="1" dirty="0">
                <a:latin typeface="Arial"/>
                <a:ea typeface="Times New Roman"/>
                <a:cs typeface="Times New Roman"/>
              </a:rPr>
              <a:t> strain</a:t>
            </a:r>
            <a:r>
              <a:rPr lang="en-US" sz="3200" dirty="0">
                <a:latin typeface="Arial"/>
                <a:ea typeface="Times New Roman"/>
                <a:cs typeface="Times New Roman"/>
              </a:rPr>
              <a:t>.</a:t>
            </a:r>
          </a:p>
        </p:txBody>
      </p:sp>
      <p:sp>
        <p:nvSpPr>
          <p:cNvPr id="46087" name="Rectangle 4"/>
          <p:cNvSpPr>
            <a:spLocks noChangeArrowheads="1"/>
          </p:cNvSpPr>
          <p:nvPr/>
        </p:nvSpPr>
        <p:spPr bwMode="auto">
          <a:xfrm>
            <a:off x="1981200" y="4313237"/>
            <a:ext cx="762000" cy="381000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scene3d>
            <a:camera prst="legacyPerspectiveFront">
              <a:rot lat="1500000" lon="1500000" rev="0"/>
            </a:camera>
            <a:lightRig rig="legacyFlat2" dir="b"/>
          </a:scene3d>
          <a:sp3d extrusionH="36306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6088" name="Rectangle 5"/>
          <p:cNvSpPr>
            <a:spLocks noChangeArrowheads="1"/>
          </p:cNvSpPr>
          <p:nvPr/>
        </p:nvSpPr>
        <p:spPr bwMode="auto">
          <a:xfrm>
            <a:off x="5638800" y="4160837"/>
            <a:ext cx="304800" cy="1066800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scene3d>
            <a:camera prst="legacyPerspectiveFront">
              <a:rot lat="1500000" lon="1500000" rev="0"/>
            </a:camera>
            <a:lightRig rig="legacyFlat2" dir="b"/>
          </a:scene3d>
          <a:sp3d extrusionH="36306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6089" name="AutoShape 6"/>
          <p:cNvSpPr>
            <a:spLocks noChangeArrowheads="1"/>
          </p:cNvSpPr>
          <p:nvPr/>
        </p:nvSpPr>
        <p:spPr bwMode="auto">
          <a:xfrm>
            <a:off x="4152900" y="4008437"/>
            <a:ext cx="838200" cy="533400"/>
          </a:xfrm>
          <a:prstGeom prst="rightArrow">
            <a:avLst>
              <a:gd name="adj1" fmla="val 50000"/>
              <a:gd name="adj2" fmla="val 3928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6090" name="Line 7"/>
          <p:cNvSpPr>
            <a:spLocks noChangeShapeType="1"/>
          </p:cNvSpPr>
          <p:nvPr/>
        </p:nvSpPr>
        <p:spPr bwMode="auto">
          <a:xfrm flipV="1">
            <a:off x="7391400" y="4770437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6091" name="Text Box 8"/>
          <p:cNvSpPr txBox="1">
            <a:spLocks noChangeArrowheads="1"/>
          </p:cNvSpPr>
          <p:nvPr/>
        </p:nvSpPr>
        <p:spPr bwMode="auto">
          <a:xfrm>
            <a:off x="7315200" y="3810000"/>
            <a:ext cx="150794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latin typeface="Arial"/>
                <a:ea typeface="Times New Roman"/>
                <a:cs typeface="Times New Roman"/>
              </a:rPr>
              <a:t>tension</a:t>
            </a:r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6092" name="Line 9"/>
          <p:cNvSpPr>
            <a:spLocks noChangeShapeType="1"/>
          </p:cNvSpPr>
          <p:nvPr/>
        </p:nvSpPr>
        <p:spPr bwMode="auto">
          <a:xfrm>
            <a:off x="6019800" y="5532437"/>
            <a:ext cx="1371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6093" name="Text Box 10"/>
          <p:cNvSpPr txBox="1">
            <a:spLocks noChangeArrowheads="1"/>
          </p:cNvSpPr>
          <p:nvPr/>
        </p:nvSpPr>
        <p:spPr bwMode="auto">
          <a:xfrm>
            <a:off x="3733800" y="5557261"/>
            <a:ext cx="251102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latin typeface="Arial"/>
                <a:ea typeface="Times New Roman"/>
                <a:cs typeface="Times New Roman"/>
              </a:rPr>
              <a:t>compression</a:t>
            </a:r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4587007"/>
              </p:ext>
            </p:extLst>
          </p:nvPr>
        </p:nvGraphicFramePr>
        <p:xfrm>
          <a:off x="681038" y="4824412"/>
          <a:ext cx="2600325" cy="147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20" name="Equation" r:id="rId4" imgW="1168400" imgH="660400" progId="Equation.3">
                  <p:embed/>
                </p:oleObj>
              </mc:Choice>
              <mc:Fallback>
                <p:oleObj name="Equation" r:id="rId4" imgW="1168400" imgH="660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038" y="4824412"/>
                        <a:ext cx="2600325" cy="147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4" name="Text Box 12"/>
          <p:cNvSpPr txBox="1">
            <a:spLocks noChangeArrowheads="1"/>
          </p:cNvSpPr>
          <p:nvPr/>
        </p:nvSpPr>
        <p:spPr bwMode="auto">
          <a:xfrm>
            <a:off x="6232525" y="5135562"/>
            <a:ext cx="372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i="1" dirty="0">
                <a:latin typeface="Arial"/>
                <a:ea typeface="Times New Roman"/>
                <a:cs typeface="Times New Roman"/>
              </a:rPr>
              <a:t>3</a:t>
            </a:r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6095" name="Text Box 13"/>
          <p:cNvSpPr txBox="1">
            <a:spLocks noChangeArrowheads="1"/>
          </p:cNvSpPr>
          <p:nvPr/>
        </p:nvSpPr>
        <p:spPr bwMode="auto">
          <a:xfrm>
            <a:off x="7543800" y="4846637"/>
            <a:ext cx="372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i="1" dirty="0">
                <a:latin typeface="Arial"/>
                <a:ea typeface="Times New Roman"/>
                <a:cs typeface="Times New Roman"/>
              </a:rPr>
              <a:t>1</a:t>
            </a:r>
            <a:endParaRPr lang="en-US" dirty="0">
              <a:latin typeface="Arial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07BA770D-7241-784D-BA8D-5599A76BE877}" type="slidenum">
              <a:rPr lang="en-US" sz="1400">
                <a:latin typeface="Arial"/>
                <a:ea typeface="Times New Roman"/>
                <a:cs typeface="Times New Roman"/>
              </a:rPr>
              <a:pPr/>
              <a:t>28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152400"/>
            <a:ext cx="8639175" cy="828675"/>
          </a:xfrm>
        </p:spPr>
        <p:txBody>
          <a:bodyPr/>
          <a:lstStyle/>
          <a:p>
            <a:r>
              <a:rPr lang="en-US" dirty="0"/>
              <a:t>Typical rolling texture in FCC Materials</a:t>
            </a:r>
          </a:p>
        </p:txBody>
      </p:sp>
      <p:graphicFrame>
        <p:nvGraphicFramePr>
          <p:cNvPr id="59395" name="Group 3"/>
          <p:cNvGraphicFramePr>
            <a:graphicFrameLocks noGrp="1"/>
          </p:cNvGraphicFramePr>
          <p:nvPr>
            <p:ph idx="1"/>
          </p:nvPr>
        </p:nvGraphicFramePr>
        <p:xfrm>
          <a:off x="638175" y="1171575"/>
          <a:ext cx="7570788" cy="5181599"/>
        </p:xfrm>
        <a:graphic>
          <a:graphicData uri="http://schemas.openxmlformats.org/drawingml/2006/table">
            <a:tbl>
              <a:tblPr/>
              <a:tblGrid>
                <a:gridCol w="1208088"/>
                <a:gridCol w="1323975"/>
                <a:gridCol w="1304925"/>
                <a:gridCol w="1123950"/>
                <a:gridCol w="1333500"/>
                <a:gridCol w="1276350"/>
              </a:tblGrid>
              <a:tr h="190500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Type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Component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hkl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}&lt;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uvw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Euler Angles (Bunge)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  <a:sym typeface="Symbol" charset="0"/>
                        </a:rPr>
                        <a:t></a:t>
                      </a:r>
                      <a:r>
                        <a:rPr kumimoji="0" lang="en-US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  <a:sym typeface="Symbol" charset="0"/>
                        </a:rPr>
                        <a:t>1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  <a:sym typeface="Symbol" charset="0"/>
                        </a:rPr>
                        <a:t>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  <a:sym typeface="Symbol" charset="0"/>
                        </a:rPr>
                        <a:t></a:t>
                      </a:r>
                      <a:r>
                        <a:rPr kumimoji="0" lang="en-US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  <a:sym typeface="Symbol" charset="0"/>
                        </a:rPr>
                        <a:t>2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 rowSpan="6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Deformation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{011}&lt;211&gt;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{123}&lt;634&gt;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Cu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{112}&lt;111&gt;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Shear</a:t>
                      </a:r>
                      <a:r>
                        <a:rPr kumimoji="0" lang="en-US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{001}&lt;110&gt;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Shear</a:t>
                      </a:r>
                      <a:r>
                        <a:rPr kumimoji="0" lang="en-US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{111}&lt;110&gt;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Shear</a:t>
                      </a:r>
                      <a:r>
                        <a:rPr kumimoji="0" lang="en-US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{112}&lt;110&gt;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rowSpan="9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Recrystallization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Goss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{011}&lt;001&gt;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Cube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{001}&lt;100&gt;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RC</a:t>
                      </a:r>
                      <a:r>
                        <a:rPr kumimoji="0" lang="en-US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RD1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{013}&lt;100&gt;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RC</a:t>
                      </a:r>
                      <a:r>
                        <a:rPr kumimoji="0" lang="en-US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RD2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{023}&lt;100&gt;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RC</a:t>
                      </a:r>
                      <a:r>
                        <a:rPr kumimoji="0" lang="en-US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ND1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{001}&lt;310&gt;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RC</a:t>
                      </a:r>
                      <a:r>
                        <a:rPr kumimoji="0" lang="en-US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ND2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{001}&lt;320&gt;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{011}&lt;122&gt;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Q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{013}&lt;231&gt;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{124}&lt;211&gt;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817A014-EFA3-7540-B933-7D4C6517C80F}" type="slidenum">
              <a:rPr lang="en-US" sz="1400">
                <a:latin typeface="Arial"/>
                <a:ea typeface="Times New Roman"/>
                <a:cs typeface="Times New Roman"/>
              </a:rPr>
              <a:pPr/>
              <a:t>29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762000"/>
            <a:ext cx="8229600" cy="4114800"/>
          </a:xfrm>
        </p:spPr>
        <p:txBody>
          <a:bodyPr/>
          <a:lstStyle/>
          <a:p>
            <a:pPr indent="6350">
              <a:lnSpc>
                <a:spcPct val="90000"/>
              </a:lnSpc>
              <a:buFontTx/>
              <a:buNone/>
            </a:pPr>
            <a:r>
              <a:rPr lang="en-US" sz="2800" u="sng" dirty="0" err="1">
                <a:cs typeface="Times New Roman"/>
              </a:rPr>
              <a:t>fcc</a:t>
            </a:r>
            <a:r>
              <a:rPr lang="en-US" sz="2800" u="sng" dirty="0">
                <a:cs typeface="Times New Roman"/>
              </a:rPr>
              <a:t>/                          </a:t>
            </a:r>
            <a:r>
              <a:rPr lang="en-US" sz="2800" u="sng" dirty="0">
                <a:solidFill>
                  <a:schemeClr val="accent2"/>
                </a:solidFill>
                <a:cs typeface="Times New Roman"/>
              </a:rPr>
              <a:t>bcc/</a:t>
            </a:r>
            <a:r>
              <a:rPr lang="en-US" sz="2800" u="sng" dirty="0">
                <a:cs typeface="Times New Roman"/>
              </a:rPr>
              <a:t>                     </a:t>
            </a:r>
            <a:r>
              <a:rPr lang="en-US" sz="2800" u="sng" dirty="0" err="1">
                <a:cs typeface="Times New Roman"/>
              </a:rPr>
              <a:t>hcp</a:t>
            </a:r>
            <a:r>
              <a:rPr lang="en-US" sz="2800" u="sng" dirty="0">
                <a:cs typeface="Times New Roman"/>
              </a:rPr>
              <a:t> (Ti)</a:t>
            </a:r>
          </a:p>
          <a:p>
            <a:pPr indent="6350">
              <a:lnSpc>
                <a:spcPct val="90000"/>
              </a:lnSpc>
              <a:buFontTx/>
              <a:buNone/>
            </a:pPr>
            <a:r>
              <a:rPr lang="en-US" sz="2800" dirty="0">
                <a:cs typeface="Times New Roman"/>
              </a:rPr>
              <a:t>Shear:</a:t>
            </a:r>
            <a:br>
              <a:rPr lang="en-US" sz="2800" dirty="0">
                <a:cs typeface="Times New Roman"/>
              </a:rPr>
            </a:br>
            <a:r>
              <a:rPr lang="en-US" sz="2800" dirty="0">
                <a:cs typeface="Times New Roman"/>
              </a:rPr>
              <a:t>A:{111}&lt;</a:t>
            </a:r>
            <a:r>
              <a:rPr lang="en-US" sz="2800" dirty="0" err="1">
                <a:cs typeface="Times New Roman"/>
              </a:rPr>
              <a:t>uvw</a:t>
            </a:r>
            <a:r>
              <a:rPr lang="en-US" sz="2800" dirty="0">
                <a:cs typeface="Times New Roman"/>
              </a:rPr>
              <a:t>&gt;	    </a:t>
            </a:r>
            <a:r>
              <a:rPr lang="en-US" sz="2800" dirty="0">
                <a:solidFill>
                  <a:schemeClr val="accent2"/>
                </a:solidFill>
                <a:cs typeface="Times New Roman"/>
              </a:rPr>
              <a:t>E:{110}&lt;001&gt;        </a:t>
            </a:r>
            <a:r>
              <a:rPr lang="en-US" sz="2800" dirty="0" smtClean="0">
                <a:solidFill>
                  <a:schemeClr val="accent2"/>
                </a:solidFill>
                <a:cs typeface="Times New Roman"/>
              </a:rPr>
              <a:t>?</a:t>
            </a:r>
            <a:r>
              <a:rPr lang="en-US" sz="2800" dirty="0">
                <a:cs typeface="Times New Roman"/>
              </a:rPr>
              <a:t/>
            </a:r>
            <a:br>
              <a:rPr lang="en-US" sz="2800" dirty="0">
                <a:cs typeface="Times New Roman"/>
              </a:rPr>
            </a:br>
            <a:r>
              <a:rPr lang="en-US" sz="2800" dirty="0">
                <a:cs typeface="Times New Roman"/>
              </a:rPr>
              <a:t>B:{</a:t>
            </a:r>
            <a:r>
              <a:rPr lang="en-US" sz="2800" dirty="0" err="1">
                <a:cs typeface="Times New Roman"/>
              </a:rPr>
              <a:t>hkl</a:t>
            </a:r>
            <a:r>
              <a:rPr lang="en-US" sz="2800" dirty="0">
                <a:cs typeface="Times New Roman"/>
              </a:rPr>
              <a:t>}&lt;110&gt;	    </a:t>
            </a:r>
            <a:r>
              <a:rPr lang="en-US" sz="2800" dirty="0">
                <a:solidFill>
                  <a:schemeClr val="accent2"/>
                </a:solidFill>
                <a:cs typeface="Times New Roman"/>
              </a:rPr>
              <a:t>D:{112}&lt;110</a:t>
            </a:r>
            <a:r>
              <a:rPr lang="en-US" sz="2800" dirty="0" smtClean="0">
                <a:solidFill>
                  <a:schemeClr val="accent2"/>
                </a:solidFill>
                <a:cs typeface="Times New Roman"/>
              </a:rPr>
              <a:t>&gt;</a:t>
            </a:r>
            <a:endParaRPr lang="en-US" sz="2800" dirty="0">
              <a:cs typeface="Times New Roman"/>
            </a:endParaRPr>
          </a:p>
          <a:p>
            <a:pPr indent="6350">
              <a:lnSpc>
                <a:spcPct val="90000"/>
              </a:lnSpc>
              <a:buFontTx/>
              <a:buNone/>
            </a:pPr>
            <a:r>
              <a:rPr lang="en-US" sz="2800" dirty="0">
                <a:cs typeface="Times New Roman"/>
              </a:rPr>
              <a:t>C: {001}&lt;110&gt;</a:t>
            </a:r>
          </a:p>
          <a:p>
            <a:pPr indent="6350">
              <a:lnSpc>
                <a:spcPct val="90000"/>
              </a:lnSpc>
              <a:buFontTx/>
              <a:buNone/>
            </a:pPr>
            <a:endParaRPr lang="en-US" sz="2800" dirty="0">
              <a:cs typeface="Times New Roman"/>
            </a:endParaRPr>
          </a:p>
          <a:p>
            <a:pPr indent="6350">
              <a:lnSpc>
                <a:spcPct val="90000"/>
              </a:lnSpc>
              <a:buFontTx/>
              <a:buNone/>
            </a:pPr>
            <a:r>
              <a:rPr lang="en-US" sz="2800" dirty="0">
                <a:cs typeface="Times New Roman"/>
              </a:rPr>
              <a:t>Rolling: Partial Fibers:</a:t>
            </a:r>
          </a:p>
          <a:p>
            <a:pPr indent="6350">
              <a:lnSpc>
                <a:spcPct val="90000"/>
              </a:lnSpc>
              <a:buFontTx/>
              <a:buNone/>
            </a:pPr>
            <a:r>
              <a:rPr lang="en-US" sz="2800" dirty="0">
                <a:cs typeface="Times New Roman"/>
              </a:rPr>
              <a:t>beta, alpha		</a:t>
            </a:r>
            <a:r>
              <a:rPr lang="en-US" sz="2800" dirty="0">
                <a:solidFill>
                  <a:schemeClr val="accent2"/>
                </a:solidFill>
                <a:cs typeface="Times New Roman"/>
              </a:rPr>
              <a:t>gamma, alpha</a:t>
            </a:r>
            <a:r>
              <a:rPr lang="en-US" sz="2800" dirty="0">
                <a:cs typeface="Times New Roman"/>
              </a:rPr>
              <a:t>	   {0001</a:t>
            </a:r>
            <a:r>
              <a:rPr lang="en-US" sz="2800" dirty="0" smtClean="0">
                <a:cs typeface="Times New Roman"/>
              </a:rPr>
              <a:t>}</a:t>
            </a:r>
            <a:br>
              <a:rPr lang="en-US" sz="2800" dirty="0" smtClean="0">
                <a:cs typeface="Times New Roman"/>
              </a:rPr>
            </a:br>
            <a:r>
              <a:rPr lang="en-US" sz="2800" dirty="0" smtClean="0">
                <a:cs typeface="Times New Roman"/>
              </a:rPr>
              <a:t>                                                           </a:t>
            </a:r>
            <a:r>
              <a:rPr lang="en-US" sz="2400" dirty="0" smtClean="0">
                <a:cs typeface="Times New Roman"/>
              </a:rPr>
              <a:t>split to +/-TD</a:t>
            </a:r>
            <a:endParaRPr lang="en-US" sz="2400" dirty="0">
              <a:cs typeface="Times New Roman"/>
            </a:endParaRPr>
          </a:p>
          <a:p>
            <a:pPr indent="6350">
              <a:lnSpc>
                <a:spcPct val="90000"/>
              </a:lnSpc>
              <a:buFontTx/>
              <a:buNone/>
            </a:pPr>
            <a:endParaRPr lang="en-US" sz="2800" dirty="0"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25E93593-D430-CF41-9419-7D9848E90C7D}" type="slidenum">
              <a:rPr lang="en-US" sz="1400">
                <a:latin typeface="Arial"/>
                <a:ea typeface="Times New Roman"/>
                <a:cs typeface="Times New Roman"/>
              </a:rPr>
              <a:pPr/>
              <a:t>3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4800" dirty="0"/>
              <a:t>Taxonomy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4582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cs typeface="Times New Roman"/>
              </a:rPr>
              <a:t>Note that </a:t>
            </a:r>
            <a:r>
              <a:rPr lang="en-US" sz="2800" i="1" dirty="0" smtClean="0">
                <a:cs typeface="Times New Roman"/>
              </a:rPr>
              <a:t>solidification</a:t>
            </a:r>
            <a:r>
              <a:rPr lang="en-US" sz="2800" dirty="0" smtClean="0">
                <a:cs typeface="Times New Roman"/>
              </a:rPr>
              <a:t> often introduces texture where the microstructure is columnar because it is usually dendritic and the preferred growth direction is &lt;100&gt;.  </a:t>
            </a:r>
            <a:r>
              <a:rPr lang="en-US" sz="2800" dirty="0" err="1" smtClean="0">
                <a:cs typeface="Times New Roman"/>
              </a:rPr>
              <a:t>Equi</a:t>
            </a:r>
            <a:r>
              <a:rPr lang="en-US" sz="2800" dirty="0" smtClean="0">
                <a:cs typeface="Times New Roman"/>
              </a:rPr>
              <a:t>-axed microstructures are nearly random.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cs typeface="Times New Roman"/>
              </a:rPr>
              <a:t>Deformation </a:t>
            </a:r>
            <a:r>
              <a:rPr lang="en-US" sz="2800" dirty="0">
                <a:cs typeface="Times New Roman"/>
              </a:rPr>
              <a:t>history more significant than alloy.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cs typeface="Times New Roman"/>
              </a:rPr>
              <a:t>Crystal structure determines texture through slip (and twinning) characteristics.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cs typeface="Times New Roman"/>
              </a:rPr>
              <a:t>Alloy (and temperature) can affect textures through planarity of slip.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cs typeface="Times New Roman"/>
              </a:rPr>
              <a:t>Annealing (recrystallization) sometimes produces a drastic change in </a:t>
            </a:r>
            <a:r>
              <a:rPr lang="en-US" sz="2800" dirty="0" smtClean="0">
                <a:cs typeface="Times New Roman"/>
              </a:rPr>
              <a:t>texture, especially in pure fcc metals.</a:t>
            </a:r>
            <a:endParaRPr lang="en-US" sz="2800" dirty="0"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Fcc rolling textures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next set of slides summarizes rolling textures in fcc metals.  This topic was also presented as an example in the discussion of Orientation Distributions and their graphical representation.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0E32-6040-124C-A8B8-E64D2C7644B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49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2913CFAF-D3CB-144D-8BA4-9D45AA4F01B3}" type="slidenum">
              <a:rPr lang="en-US" sz="1400">
                <a:latin typeface="Arial"/>
                <a:ea typeface="Times New Roman"/>
                <a:cs typeface="Times New Roman"/>
              </a:rPr>
              <a:pPr/>
              <a:t>31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pic>
        <p:nvPicPr>
          <p:cNvPr id="58372" name="Picture 2" descr="IPF_Ideal Orein"/>
          <p:cNvPicPr>
            <a:picLocks noChangeAspect="1" noChangeArrowheads="1"/>
          </p:cNvPicPr>
          <p:nvPr/>
        </p:nvPicPr>
        <p:blipFill>
          <a:blip r:embed="rId3">
            <a:lum bright="-52000" contras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304800"/>
            <a:ext cx="693896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C2C47C28-460E-5B4F-8CFB-18FB08FA62B4}" type="slidenum">
              <a:rPr lang="en-US" sz="1400">
                <a:latin typeface="Arial"/>
                <a:ea typeface="Times New Roman"/>
                <a:cs typeface="Times New Roman"/>
              </a:rPr>
              <a:pPr/>
              <a:t>32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4800" dirty="0"/>
              <a:t>Cartesian Euler Space</a:t>
            </a:r>
          </a:p>
        </p:txBody>
      </p:sp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2870200" y="1974850"/>
          <a:ext cx="5435600" cy="464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1" name="Document" r:id="rId4" imgW="3403600" imgH="2908300" progId="Word.Document.8">
                  <p:embed/>
                </p:oleObj>
              </mc:Choice>
              <mc:Fallback>
                <p:oleObj name="Document" r:id="rId4" imgW="3403600" imgH="29083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0200" y="1974850"/>
                        <a:ext cx="5435600" cy="464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2" name="Line 4"/>
          <p:cNvSpPr>
            <a:spLocks noChangeShapeType="1"/>
          </p:cNvSpPr>
          <p:nvPr/>
        </p:nvSpPr>
        <p:spPr bwMode="auto">
          <a:xfrm flipV="1">
            <a:off x="2895600" y="2133600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0423" name="Line 5"/>
          <p:cNvSpPr>
            <a:spLocks noChangeShapeType="1"/>
          </p:cNvSpPr>
          <p:nvPr/>
        </p:nvSpPr>
        <p:spPr bwMode="auto">
          <a:xfrm flipH="1">
            <a:off x="1371600" y="2133600"/>
            <a:ext cx="1524000" cy="1295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0424" name="Text Box 6"/>
          <p:cNvSpPr txBox="1">
            <a:spLocks noChangeArrowheads="1"/>
          </p:cNvSpPr>
          <p:nvPr/>
        </p:nvSpPr>
        <p:spPr bwMode="auto">
          <a:xfrm>
            <a:off x="4556125" y="1403350"/>
            <a:ext cx="6421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Symbol" charset="0"/>
                <a:ea typeface="Times New Roman"/>
                <a:cs typeface="Times New Roman"/>
              </a:rPr>
              <a:t>f</a:t>
            </a:r>
            <a:r>
              <a:rPr lang="en-US" sz="4000" baseline="-250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1</a:t>
            </a:r>
            <a:endParaRPr lang="en-US" sz="4000" dirty="0">
              <a:solidFill>
                <a:srgbClr val="FF0000"/>
              </a:solidFill>
              <a:latin typeface="Arial"/>
              <a:ea typeface="Times New Roman"/>
              <a:cs typeface="Times New Roman"/>
            </a:endParaRPr>
          </a:p>
        </p:txBody>
      </p:sp>
      <p:sp>
        <p:nvSpPr>
          <p:cNvPr id="60425" name="Text Box 7"/>
          <p:cNvSpPr txBox="1">
            <a:spLocks noChangeArrowheads="1"/>
          </p:cNvSpPr>
          <p:nvPr/>
        </p:nvSpPr>
        <p:spPr bwMode="auto">
          <a:xfrm>
            <a:off x="838200" y="2362200"/>
            <a:ext cx="571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Symbol" charset="0"/>
                <a:ea typeface="Times New Roman"/>
                <a:cs typeface="Times New Roman"/>
              </a:rPr>
              <a:t>F</a:t>
            </a:r>
            <a:endParaRPr lang="en-US" sz="4000" dirty="0">
              <a:solidFill>
                <a:srgbClr val="FF0000"/>
              </a:solidFill>
              <a:latin typeface="Arial"/>
              <a:ea typeface="Times New Roman"/>
              <a:cs typeface="Times New Roman"/>
            </a:endParaRPr>
          </a:p>
        </p:txBody>
      </p:sp>
      <p:sp>
        <p:nvSpPr>
          <p:cNvPr id="60426" name="Line 8"/>
          <p:cNvSpPr>
            <a:spLocks noChangeShapeType="1"/>
          </p:cNvSpPr>
          <p:nvPr/>
        </p:nvSpPr>
        <p:spPr bwMode="auto">
          <a:xfrm>
            <a:off x="2895600" y="2133600"/>
            <a:ext cx="0" cy="2057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0427" name="Text Box 9"/>
          <p:cNvSpPr txBox="1">
            <a:spLocks noChangeArrowheads="1"/>
          </p:cNvSpPr>
          <p:nvPr/>
        </p:nvSpPr>
        <p:spPr bwMode="auto">
          <a:xfrm>
            <a:off x="2667000" y="4170363"/>
            <a:ext cx="6421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Symbol" charset="0"/>
                <a:ea typeface="Times New Roman"/>
                <a:cs typeface="Times New Roman"/>
              </a:rPr>
              <a:t>f</a:t>
            </a:r>
            <a:r>
              <a:rPr lang="en-US" sz="4000" baseline="-250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2</a:t>
            </a:r>
            <a:endParaRPr lang="en-US" sz="4000" dirty="0">
              <a:solidFill>
                <a:srgbClr val="FF0000"/>
              </a:solidFill>
              <a:latin typeface="Arial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61005536-6B94-C244-B3EC-322C725B1720}" type="slidenum">
              <a:rPr lang="en-US" sz="1400">
                <a:latin typeface="Arial"/>
                <a:ea typeface="Times New Roman"/>
                <a:cs typeface="Times New Roman"/>
              </a:rPr>
              <a:pPr/>
              <a:t>33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24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2743200" cy="1143000"/>
          </a:xfrm>
        </p:spPr>
        <p:txBody>
          <a:bodyPr/>
          <a:lstStyle/>
          <a:p>
            <a:r>
              <a:rPr lang="en-US" sz="4800" dirty="0"/>
              <a:t>Sections</a:t>
            </a:r>
          </a:p>
        </p:txBody>
      </p:sp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685800" y="2362200"/>
          <a:ext cx="3606800" cy="308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30" name="Document" r:id="rId4" imgW="3403600" imgH="2908300" progId="Word.Document.8">
                  <p:embed/>
                </p:oleObj>
              </mc:Choice>
              <mc:Fallback>
                <p:oleObj name="Document" r:id="rId4" imgW="3403600" imgH="29083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362200"/>
                        <a:ext cx="3606800" cy="308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7" name="Object 3"/>
          <p:cNvGraphicFramePr>
            <a:graphicFrameLocks noChangeAspect="1"/>
          </p:cNvGraphicFramePr>
          <p:nvPr/>
        </p:nvGraphicFramePr>
        <p:xfrm>
          <a:off x="4191000" y="1447800"/>
          <a:ext cx="4152900" cy="494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31" name="Document" r:id="rId6" imgW="4152900" imgH="4940300" progId="Word.Document.8">
                  <p:embed/>
                </p:oleObj>
              </mc:Choice>
              <mc:Fallback>
                <p:oleObj name="Document" r:id="rId6" imgW="4152900" imgH="49403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447800"/>
                        <a:ext cx="4152900" cy="494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1" name="AutoShape 5"/>
          <p:cNvSpPr>
            <a:spLocks noChangeArrowheads="1"/>
          </p:cNvSpPr>
          <p:nvPr/>
        </p:nvSpPr>
        <p:spPr bwMode="auto">
          <a:xfrm>
            <a:off x="1008063" y="2719388"/>
            <a:ext cx="3048000" cy="381000"/>
          </a:xfrm>
          <a:prstGeom prst="flowChartInputOutput">
            <a:avLst/>
          </a:prstGeom>
          <a:noFill/>
          <a:ln w="57150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2472" name="Rectangle 6"/>
          <p:cNvSpPr>
            <a:spLocks noChangeArrowheads="1"/>
          </p:cNvSpPr>
          <p:nvPr/>
        </p:nvSpPr>
        <p:spPr bwMode="auto">
          <a:xfrm>
            <a:off x="4343400" y="1524000"/>
            <a:ext cx="990600" cy="990600"/>
          </a:xfrm>
          <a:prstGeom prst="rect">
            <a:avLst/>
          </a:prstGeom>
          <a:noFill/>
          <a:ln w="28575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2473" name="AutoShape 7"/>
          <p:cNvSpPr>
            <a:spLocks noChangeArrowheads="1"/>
          </p:cNvSpPr>
          <p:nvPr/>
        </p:nvSpPr>
        <p:spPr bwMode="auto">
          <a:xfrm>
            <a:off x="1001713" y="3048000"/>
            <a:ext cx="3048000" cy="381000"/>
          </a:xfrm>
          <a:prstGeom prst="flowChartInputOutpu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2474" name="Rectangle 8"/>
          <p:cNvSpPr>
            <a:spLocks noChangeArrowheads="1"/>
          </p:cNvSpPr>
          <p:nvPr/>
        </p:nvSpPr>
        <p:spPr bwMode="auto">
          <a:xfrm>
            <a:off x="5334000" y="1524000"/>
            <a:ext cx="990600" cy="990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2475" name="AutoShape 9"/>
          <p:cNvSpPr>
            <a:spLocks noChangeArrowheads="1"/>
          </p:cNvSpPr>
          <p:nvPr/>
        </p:nvSpPr>
        <p:spPr bwMode="auto">
          <a:xfrm>
            <a:off x="1008063" y="3429000"/>
            <a:ext cx="3048000" cy="381000"/>
          </a:xfrm>
          <a:prstGeom prst="flowChartInputOutput">
            <a:avLst/>
          </a:prstGeom>
          <a:noFill/>
          <a:ln w="57150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2476" name="Rectangle 10"/>
          <p:cNvSpPr>
            <a:spLocks noChangeArrowheads="1"/>
          </p:cNvSpPr>
          <p:nvPr/>
        </p:nvSpPr>
        <p:spPr bwMode="auto">
          <a:xfrm>
            <a:off x="6324600" y="1524000"/>
            <a:ext cx="914400" cy="990600"/>
          </a:xfrm>
          <a:prstGeom prst="rect">
            <a:avLst/>
          </a:prstGeom>
          <a:noFill/>
          <a:ln w="2857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2477" name="AutoShape 11"/>
          <p:cNvSpPr>
            <a:spLocks noChangeArrowheads="1"/>
          </p:cNvSpPr>
          <p:nvPr/>
        </p:nvSpPr>
        <p:spPr bwMode="auto">
          <a:xfrm>
            <a:off x="990600" y="3868738"/>
            <a:ext cx="3048000" cy="381000"/>
          </a:xfrm>
          <a:prstGeom prst="flowChartInputOutput">
            <a:avLst/>
          </a:prstGeom>
          <a:noFill/>
          <a:ln w="5715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2478" name="Rectangle 12"/>
          <p:cNvSpPr>
            <a:spLocks noChangeArrowheads="1"/>
          </p:cNvSpPr>
          <p:nvPr/>
        </p:nvSpPr>
        <p:spPr bwMode="auto">
          <a:xfrm>
            <a:off x="7315200" y="1524000"/>
            <a:ext cx="914400" cy="990600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2479" name="Rectangle 13"/>
          <p:cNvSpPr>
            <a:spLocks noChangeArrowheads="1"/>
          </p:cNvSpPr>
          <p:nvPr/>
        </p:nvSpPr>
        <p:spPr bwMode="auto">
          <a:xfrm>
            <a:off x="4343400" y="838200"/>
            <a:ext cx="11041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00CC"/>
                </a:solidFill>
                <a:latin typeface="Symbol" charset="0"/>
                <a:ea typeface="Times New Roman"/>
                <a:cs typeface="Times New Roman"/>
              </a:rPr>
              <a:t>f</a:t>
            </a:r>
            <a:r>
              <a:rPr lang="en-US" baseline="-25000" dirty="0">
                <a:solidFill>
                  <a:srgbClr val="9900CC"/>
                </a:solidFill>
                <a:latin typeface="Arial"/>
                <a:ea typeface="Times New Roman"/>
                <a:cs typeface="Times New Roman"/>
              </a:rPr>
              <a:t>2</a:t>
            </a:r>
            <a:r>
              <a:rPr lang="en-US" dirty="0">
                <a:solidFill>
                  <a:srgbClr val="9900CC"/>
                </a:solidFill>
                <a:latin typeface="Arial"/>
                <a:ea typeface="Times New Roman"/>
                <a:cs typeface="Times New Roman"/>
              </a:rPr>
              <a:t> = 0°</a:t>
            </a:r>
          </a:p>
        </p:txBody>
      </p:sp>
      <p:sp>
        <p:nvSpPr>
          <p:cNvPr id="62480" name="Rectangle 14"/>
          <p:cNvSpPr>
            <a:spLocks noChangeArrowheads="1"/>
          </p:cNvSpPr>
          <p:nvPr/>
        </p:nvSpPr>
        <p:spPr bwMode="auto">
          <a:xfrm>
            <a:off x="5357813" y="590550"/>
            <a:ext cx="11041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 charset="0"/>
                <a:ea typeface="Times New Roman"/>
                <a:cs typeface="Times New Roman"/>
              </a:rPr>
              <a:t>f</a:t>
            </a:r>
            <a:r>
              <a:rPr lang="en-US" baseline="-250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2</a:t>
            </a:r>
            <a:r>
              <a:rPr lang="en-US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 = 5°</a:t>
            </a:r>
          </a:p>
        </p:txBody>
      </p:sp>
      <p:sp>
        <p:nvSpPr>
          <p:cNvPr id="62481" name="Rectangle 15"/>
          <p:cNvSpPr>
            <a:spLocks noChangeArrowheads="1"/>
          </p:cNvSpPr>
          <p:nvPr/>
        </p:nvSpPr>
        <p:spPr bwMode="auto">
          <a:xfrm>
            <a:off x="7262813" y="590550"/>
            <a:ext cx="1275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Symbol" charset="0"/>
                <a:ea typeface="Times New Roman"/>
                <a:cs typeface="Times New Roman"/>
              </a:rPr>
              <a:t>f</a:t>
            </a:r>
            <a:r>
              <a:rPr lang="en-US" baseline="-25000" dirty="0">
                <a:solidFill>
                  <a:srgbClr val="0000CC"/>
                </a:solidFill>
                <a:latin typeface="Arial"/>
                <a:ea typeface="Times New Roman"/>
                <a:cs typeface="Times New Roman"/>
              </a:rPr>
              <a:t>2</a:t>
            </a:r>
            <a:r>
              <a:rPr lang="en-US" dirty="0">
                <a:solidFill>
                  <a:srgbClr val="0000CC"/>
                </a:solidFill>
                <a:latin typeface="Arial"/>
                <a:ea typeface="Times New Roman"/>
                <a:cs typeface="Times New Roman"/>
              </a:rPr>
              <a:t> = 15°</a:t>
            </a:r>
          </a:p>
        </p:txBody>
      </p:sp>
      <p:sp>
        <p:nvSpPr>
          <p:cNvPr id="62482" name="Rectangle 16"/>
          <p:cNvSpPr>
            <a:spLocks noChangeArrowheads="1"/>
          </p:cNvSpPr>
          <p:nvPr/>
        </p:nvSpPr>
        <p:spPr bwMode="auto">
          <a:xfrm>
            <a:off x="6248400" y="914400"/>
            <a:ext cx="1275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80"/>
                </a:solidFill>
                <a:latin typeface="Symbol" charset="0"/>
                <a:ea typeface="Times New Roman"/>
                <a:cs typeface="Times New Roman"/>
              </a:rPr>
              <a:t>f</a:t>
            </a:r>
            <a:r>
              <a:rPr lang="en-US" baseline="-25000" dirty="0">
                <a:solidFill>
                  <a:srgbClr val="008080"/>
                </a:solidFill>
                <a:latin typeface="Arial"/>
                <a:ea typeface="Times New Roman"/>
                <a:cs typeface="Times New Roman"/>
              </a:rPr>
              <a:t>2</a:t>
            </a:r>
            <a:r>
              <a:rPr lang="en-US" dirty="0">
                <a:solidFill>
                  <a:srgbClr val="008080"/>
                </a:solidFill>
                <a:latin typeface="Arial"/>
                <a:ea typeface="Times New Roman"/>
                <a:cs typeface="Times New Roman"/>
              </a:rPr>
              <a:t> = 10°</a:t>
            </a:r>
          </a:p>
        </p:txBody>
      </p:sp>
      <p:sp>
        <p:nvSpPr>
          <p:cNvPr id="62483" name="Line 17"/>
          <p:cNvSpPr>
            <a:spLocks noChangeShapeType="1"/>
          </p:cNvSpPr>
          <p:nvPr/>
        </p:nvSpPr>
        <p:spPr bwMode="auto">
          <a:xfrm flipV="1">
            <a:off x="533400" y="2286000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2484" name="Line 18"/>
          <p:cNvSpPr>
            <a:spLocks noChangeShapeType="1"/>
          </p:cNvSpPr>
          <p:nvPr/>
        </p:nvSpPr>
        <p:spPr bwMode="auto">
          <a:xfrm flipH="1">
            <a:off x="0" y="2286000"/>
            <a:ext cx="533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2485" name="Text Box 19"/>
          <p:cNvSpPr txBox="1">
            <a:spLocks noChangeArrowheads="1"/>
          </p:cNvSpPr>
          <p:nvPr/>
        </p:nvSpPr>
        <p:spPr bwMode="auto">
          <a:xfrm>
            <a:off x="2193925" y="1555750"/>
            <a:ext cx="6421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Symbol" charset="0"/>
                <a:ea typeface="Times New Roman"/>
                <a:cs typeface="Times New Roman"/>
              </a:rPr>
              <a:t>f</a:t>
            </a:r>
            <a:r>
              <a:rPr lang="en-US" sz="4000" baseline="-250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1</a:t>
            </a:r>
            <a:endParaRPr lang="en-US" sz="4000" dirty="0">
              <a:solidFill>
                <a:srgbClr val="FF0000"/>
              </a:solidFill>
              <a:latin typeface="Arial"/>
              <a:ea typeface="Times New Roman"/>
              <a:cs typeface="Times New Roman"/>
            </a:endParaRPr>
          </a:p>
        </p:txBody>
      </p:sp>
      <p:sp>
        <p:nvSpPr>
          <p:cNvPr id="62486" name="Text Box 20"/>
          <p:cNvSpPr txBox="1">
            <a:spLocks noChangeArrowheads="1"/>
          </p:cNvSpPr>
          <p:nvPr/>
        </p:nvSpPr>
        <p:spPr bwMode="auto">
          <a:xfrm>
            <a:off x="0" y="1371600"/>
            <a:ext cx="571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Symbol" charset="0"/>
                <a:ea typeface="Times New Roman"/>
                <a:cs typeface="Times New Roman"/>
              </a:rPr>
              <a:t>F</a:t>
            </a:r>
            <a:endParaRPr lang="en-US" sz="4000" dirty="0">
              <a:solidFill>
                <a:srgbClr val="FF0000"/>
              </a:solidFill>
              <a:latin typeface="Arial"/>
              <a:ea typeface="Times New Roman"/>
              <a:cs typeface="Times New Roman"/>
            </a:endParaRPr>
          </a:p>
        </p:txBody>
      </p:sp>
      <p:sp>
        <p:nvSpPr>
          <p:cNvPr id="62487" name="Line 21"/>
          <p:cNvSpPr>
            <a:spLocks noChangeShapeType="1"/>
          </p:cNvSpPr>
          <p:nvPr/>
        </p:nvSpPr>
        <p:spPr bwMode="auto">
          <a:xfrm>
            <a:off x="533400" y="2286000"/>
            <a:ext cx="0" cy="2057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2488" name="Text Box 22"/>
          <p:cNvSpPr txBox="1">
            <a:spLocks noChangeArrowheads="1"/>
          </p:cNvSpPr>
          <p:nvPr/>
        </p:nvSpPr>
        <p:spPr bwMode="auto">
          <a:xfrm>
            <a:off x="228600" y="4322763"/>
            <a:ext cx="6421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Symbol" charset="0"/>
                <a:ea typeface="Times New Roman"/>
                <a:cs typeface="Times New Roman"/>
              </a:rPr>
              <a:t>f</a:t>
            </a:r>
            <a:r>
              <a:rPr lang="en-US" sz="4000" baseline="-250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2</a:t>
            </a:r>
            <a:endParaRPr lang="en-US" sz="4000" dirty="0">
              <a:solidFill>
                <a:srgbClr val="FF0000"/>
              </a:solidFill>
              <a:latin typeface="Arial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AB0A94-6FD2-2249-9DBB-E446515F066B}" type="slidenum">
              <a:rPr lang="en-US"/>
              <a:pPr/>
              <a:t>34</a:t>
            </a:fld>
            <a:endParaRPr lang="en-US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1028700"/>
            <a:ext cx="681037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538163" y="153988"/>
            <a:ext cx="77724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4400" i="1">
                <a:solidFill>
                  <a:schemeClr val="accent2"/>
                </a:solidFill>
              </a:rPr>
              <a:t>PF Representation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533400" y="5257800"/>
            <a:ext cx="46672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Note how very different components</a:t>
            </a:r>
            <a:br>
              <a:rPr lang="en-US" dirty="0"/>
            </a:br>
            <a:r>
              <a:rPr lang="en-US" dirty="0"/>
              <a:t>tend to overlap in a pole figure.</a:t>
            </a:r>
          </a:p>
        </p:txBody>
      </p:sp>
    </p:spTree>
    <p:extLst>
      <p:ext uri="{BB962C8B-B14F-4D97-AF65-F5344CB8AC3E}">
        <p14:creationId xmlns:p14="http://schemas.microsoft.com/office/powerpoint/2010/main" val="2819226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FF0875C7-5696-9844-8F13-E35A062E7548}" type="slidenum">
              <a:rPr lang="en-US" sz="1400">
                <a:latin typeface="Arial"/>
                <a:ea typeface="Times New Roman"/>
                <a:cs typeface="Times New Roman"/>
              </a:rPr>
              <a:pPr/>
              <a:t>35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graphicFrame>
        <p:nvGraphicFramePr>
          <p:cNvPr id="64514" name="Object 2"/>
          <p:cNvGraphicFramePr>
            <a:graphicFrameLocks noChangeAspect="1"/>
          </p:cNvGraphicFramePr>
          <p:nvPr/>
        </p:nvGraphicFramePr>
        <p:xfrm>
          <a:off x="4267200" y="0"/>
          <a:ext cx="4494213" cy="683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66" name="Document" r:id="rId4" imgW="4686300" imgH="7124700" progId="Word.Document.8">
                  <p:embed/>
                </p:oleObj>
              </mc:Choice>
              <mc:Fallback>
                <p:oleObj name="Document" r:id="rId4" imgW="4686300" imgH="71247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0"/>
                        <a:ext cx="4494213" cy="683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8" name="Text Box 3"/>
          <p:cNvSpPr txBox="1">
            <a:spLocks noChangeArrowheads="1"/>
          </p:cNvSpPr>
          <p:nvPr/>
        </p:nvSpPr>
        <p:spPr bwMode="auto">
          <a:xfrm>
            <a:off x="1027113" y="185738"/>
            <a:ext cx="3468687" cy="3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i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</a:rPr>
              <a:t>Fiber Plots</a:t>
            </a:r>
            <a:r>
              <a:rPr lang="en-US" dirty="0">
                <a:latin typeface="Arial"/>
                <a:ea typeface="Times New Roman"/>
                <a:cs typeface="Times New Roman"/>
              </a:rPr>
              <a:t>: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various rolling 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reductions:</a:t>
            </a:r>
          </a:p>
          <a:p>
            <a:r>
              <a:rPr lang="en-US" dirty="0">
                <a:latin typeface="Arial"/>
                <a:ea typeface="Times New Roman"/>
                <a:cs typeface="Times New Roman"/>
              </a:rPr>
              <a:t>(a)  intensity versus</a:t>
            </a:r>
          </a:p>
          <a:p>
            <a:r>
              <a:rPr lang="en-US" dirty="0">
                <a:latin typeface="Arial"/>
                <a:ea typeface="Times New Roman"/>
                <a:cs typeface="Times New Roman"/>
              </a:rPr>
              <a:t>position along 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the fiber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(b) angular position 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of intensity maximum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versus position along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the fiber</a:t>
            </a:r>
          </a:p>
        </p:txBody>
      </p:sp>
      <p:sp>
        <p:nvSpPr>
          <p:cNvPr id="64519" name="Text Box 4"/>
          <p:cNvSpPr txBox="1">
            <a:spLocks noChangeArrowheads="1"/>
          </p:cNvSpPr>
          <p:nvPr/>
        </p:nvSpPr>
        <p:spPr bwMode="auto">
          <a:xfrm>
            <a:off x="3733800" y="2286000"/>
            <a:ext cx="13968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i="1" dirty="0" err="1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Kocks</a:t>
            </a:r>
            <a:r>
              <a:rPr lang="en-US" sz="1600" i="1" dirty="0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, Ch. 2</a:t>
            </a:r>
          </a:p>
        </p:txBody>
      </p:sp>
      <p:grpSp>
        <p:nvGrpSpPr>
          <p:cNvPr id="64520" name="Group 11"/>
          <p:cNvGrpSpPr>
            <a:grpSpLocks/>
          </p:cNvGrpSpPr>
          <p:nvPr/>
        </p:nvGrpSpPr>
        <p:grpSpPr bwMode="auto">
          <a:xfrm>
            <a:off x="533400" y="4114800"/>
            <a:ext cx="2921000" cy="2495550"/>
            <a:chOff x="336" y="2592"/>
            <a:chExt cx="1840" cy="1572"/>
          </a:xfrm>
        </p:grpSpPr>
        <p:graphicFrame>
          <p:nvGraphicFramePr>
            <p:cNvPr id="64515" name="Object 3"/>
            <p:cNvGraphicFramePr>
              <a:graphicFrameLocks noChangeAspect="1"/>
            </p:cNvGraphicFramePr>
            <p:nvPr/>
          </p:nvGraphicFramePr>
          <p:xfrm>
            <a:off x="336" y="2592"/>
            <a:ext cx="1840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567" name="Document" r:id="rId6" imgW="3403600" imgH="2908300" progId="Word.Document.8">
                    <p:embed/>
                  </p:oleObj>
                </mc:Choice>
                <mc:Fallback>
                  <p:oleObj name="Document" r:id="rId6" imgW="3403600" imgH="2908300" progId="Word.Document.8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2592"/>
                          <a:ext cx="1840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524" name="Line 7"/>
            <p:cNvSpPr>
              <a:spLocks noChangeShapeType="1"/>
            </p:cNvSpPr>
            <p:nvPr/>
          </p:nvSpPr>
          <p:spPr bwMode="auto">
            <a:xfrm flipV="1">
              <a:off x="1152" y="3408"/>
              <a:ext cx="768" cy="62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Arial"/>
                <a:ea typeface="Times New Roman"/>
                <a:cs typeface="Times New Roman"/>
              </a:endParaRPr>
            </a:p>
          </p:txBody>
        </p:sp>
      </p:grpSp>
      <p:sp>
        <p:nvSpPr>
          <p:cNvPr id="64521" name="Freeform 8"/>
          <p:cNvSpPr>
            <a:spLocks/>
          </p:cNvSpPr>
          <p:nvPr/>
        </p:nvSpPr>
        <p:spPr bwMode="auto">
          <a:xfrm>
            <a:off x="3048000" y="3048000"/>
            <a:ext cx="2133600" cy="2286000"/>
          </a:xfrm>
          <a:custGeom>
            <a:avLst/>
            <a:gdLst>
              <a:gd name="T0" fmla="*/ 2133600 w 1344"/>
              <a:gd name="T1" fmla="*/ 0 h 1440"/>
              <a:gd name="T2" fmla="*/ 1981200 w 1344"/>
              <a:gd name="T3" fmla="*/ 304800 h 1440"/>
              <a:gd name="T4" fmla="*/ 1828800 w 1344"/>
              <a:gd name="T5" fmla="*/ 762000 h 1440"/>
              <a:gd name="T6" fmla="*/ 1219200 w 1344"/>
              <a:gd name="T7" fmla="*/ 1371600 h 1440"/>
              <a:gd name="T8" fmla="*/ 0 w 1344"/>
              <a:gd name="T9" fmla="*/ 2286000 h 1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4"/>
              <a:gd name="T16" fmla="*/ 0 h 1440"/>
              <a:gd name="T17" fmla="*/ 1344 w 1344"/>
              <a:gd name="T18" fmla="*/ 1440 h 1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4" h="1440">
                <a:moveTo>
                  <a:pt x="1344" y="0"/>
                </a:moveTo>
                <a:cubicBezTo>
                  <a:pt x="1312" y="56"/>
                  <a:pt x="1280" y="112"/>
                  <a:pt x="1248" y="192"/>
                </a:cubicBezTo>
                <a:cubicBezTo>
                  <a:pt x="1216" y="272"/>
                  <a:pt x="1232" y="368"/>
                  <a:pt x="1152" y="480"/>
                </a:cubicBezTo>
                <a:cubicBezTo>
                  <a:pt x="1072" y="592"/>
                  <a:pt x="960" y="704"/>
                  <a:pt x="768" y="864"/>
                </a:cubicBezTo>
                <a:cubicBezTo>
                  <a:pt x="576" y="1024"/>
                  <a:pt x="288" y="1232"/>
                  <a:pt x="0" y="144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4522" name="Freeform 9"/>
          <p:cNvSpPr>
            <a:spLocks/>
          </p:cNvSpPr>
          <p:nvPr/>
        </p:nvSpPr>
        <p:spPr bwMode="auto">
          <a:xfrm>
            <a:off x="1905000" y="3048000"/>
            <a:ext cx="6235700" cy="3683000"/>
          </a:xfrm>
          <a:custGeom>
            <a:avLst/>
            <a:gdLst>
              <a:gd name="T0" fmla="*/ 6172200 w 3928"/>
              <a:gd name="T1" fmla="*/ 0 h 2320"/>
              <a:gd name="T2" fmla="*/ 6172200 w 3928"/>
              <a:gd name="T3" fmla="*/ 228600 h 2320"/>
              <a:gd name="T4" fmla="*/ 5867400 w 3928"/>
              <a:gd name="T5" fmla="*/ 304800 h 2320"/>
              <a:gd name="T6" fmla="*/ 3962400 w 3928"/>
              <a:gd name="T7" fmla="*/ 381000 h 2320"/>
              <a:gd name="T8" fmla="*/ 3352800 w 3928"/>
              <a:gd name="T9" fmla="*/ 381000 h 2320"/>
              <a:gd name="T10" fmla="*/ 3048000 w 3928"/>
              <a:gd name="T11" fmla="*/ 762000 h 2320"/>
              <a:gd name="T12" fmla="*/ 2514600 w 3928"/>
              <a:gd name="T13" fmla="*/ 1676400 h 2320"/>
              <a:gd name="T14" fmla="*/ 1600200 w 3928"/>
              <a:gd name="T15" fmla="*/ 3200400 h 2320"/>
              <a:gd name="T16" fmla="*/ 533400 w 3928"/>
              <a:gd name="T17" fmla="*/ 3657600 h 2320"/>
              <a:gd name="T18" fmla="*/ 0 w 3928"/>
              <a:gd name="T19" fmla="*/ 3352800 h 23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928"/>
              <a:gd name="T31" fmla="*/ 0 h 2320"/>
              <a:gd name="T32" fmla="*/ 3928 w 3928"/>
              <a:gd name="T33" fmla="*/ 2320 h 23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928" h="2320">
                <a:moveTo>
                  <a:pt x="3888" y="0"/>
                </a:moveTo>
                <a:cubicBezTo>
                  <a:pt x="3904" y="56"/>
                  <a:pt x="3920" y="112"/>
                  <a:pt x="3888" y="144"/>
                </a:cubicBezTo>
                <a:cubicBezTo>
                  <a:pt x="3856" y="176"/>
                  <a:pt x="3928" y="176"/>
                  <a:pt x="3696" y="192"/>
                </a:cubicBezTo>
                <a:cubicBezTo>
                  <a:pt x="3464" y="208"/>
                  <a:pt x="2760" y="232"/>
                  <a:pt x="2496" y="240"/>
                </a:cubicBezTo>
                <a:cubicBezTo>
                  <a:pt x="2232" y="248"/>
                  <a:pt x="2208" y="200"/>
                  <a:pt x="2112" y="240"/>
                </a:cubicBezTo>
                <a:cubicBezTo>
                  <a:pt x="2016" y="280"/>
                  <a:pt x="2008" y="344"/>
                  <a:pt x="1920" y="480"/>
                </a:cubicBezTo>
                <a:cubicBezTo>
                  <a:pt x="1832" y="616"/>
                  <a:pt x="1736" y="800"/>
                  <a:pt x="1584" y="1056"/>
                </a:cubicBezTo>
                <a:cubicBezTo>
                  <a:pt x="1432" y="1312"/>
                  <a:pt x="1216" y="1808"/>
                  <a:pt x="1008" y="2016"/>
                </a:cubicBezTo>
                <a:cubicBezTo>
                  <a:pt x="800" y="2224"/>
                  <a:pt x="504" y="2288"/>
                  <a:pt x="336" y="2304"/>
                </a:cubicBezTo>
                <a:cubicBezTo>
                  <a:pt x="168" y="2320"/>
                  <a:pt x="84" y="2216"/>
                  <a:pt x="0" y="2112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4523" name="Text Box 10"/>
          <p:cNvSpPr txBox="1">
            <a:spLocks noChangeArrowheads="1"/>
          </p:cNvSpPr>
          <p:nvPr/>
        </p:nvSpPr>
        <p:spPr bwMode="auto">
          <a:xfrm>
            <a:off x="2743200" y="5800725"/>
            <a:ext cx="8188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i="1" dirty="0">
                <a:solidFill>
                  <a:srgbClr val="FF0000"/>
                </a:solidFill>
                <a:latin typeface="Symbol" charset="0"/>
                <a:ea typeface="Times New Roman"/>
                <a:cs typeface="Times New Roman"/>
              </a:rPr>
              <a:t>b</a:t>
            </a:r>
            <a:r>
              <a:rPr lang="en-US" sz="1600" i="1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-fiber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17BC773E-10D7-454F-961F-5F2BBC4163AF}" type="slidenum">
              <a:rPr lang="en-US" sz="1400">
                <a:latin typeface="Arial"/>
                <a:ea typeface="Times New Roman"/>
                <a:cs typeface="Times New Roman"/>
              </a:rPr>
              <a:pPr/>
              <a:t>36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65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6705600" cy="1143000"/>
          </a:xfrm>
        </p:spPr>
        <p:txBody>
          <a:bodyPr/>
          <a:lstStyle/>
          <a:p>
            <a:r>
              <a:rPr lang="en-US" dirty="0"/>
              <a:t>Volume fraction vs. </a:t>
            </a:r>
            <a:br>
              <a:rPr lang="en-US" dirty="0"/>
            </a:br>
            <a:r>
              <a:rPr lang="en-US" dirty="0"/>
              <a:t>density (intensity)</a:t>
            </a:r>
            <a:endParaRPr lang="en-US" sz="4800" dirty="0"/>
          </a:p>
        </p:txBody>
      </p:sp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4238625" y="1371600"/>
          <a:ext cx="4371975" cy="544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14" name="Document" r:id="rId4" imgW="2743200" imgH="3413760" progId="Word.Document.8">
                  <p:embed/>
                </p:oleObj>
              </mc:Choice>
              <mc:Fallback>
                <p:oleObj name="Document" r:id="rId4" imgW="2743200" imgH="341376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25" y="1371600"/>
                        <a:ext cx="4371975" cy="544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7" name="Text Box 4"/>
          <p:cNvSpPr txBox="1">
            <a:spLocks noChangeArrowheads="1"/>
          </p:cNvSpPr>
          <p:nvPr/>
        </p:nvSpPr>
        <p:spPr bwMode="auto">
          <a:xfrm>
            <a:off x="517525" y="1416050"/>
            <a:ext cx="3677735" cy="483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>
                <a:latin typeface="Arial"/>
                <a:ea typeface="Times New Roman"/>
                <a:cs typeface="Times New Roman"/>
              </a:rPr>
              <a:t>• Volume fraction</a:t>
            </a:r>
            <a:br>
              <a:rPr lang="en-US" sz="2800" dirty="0">
                <a:latin typeface="Arial"/>
                <a:ea typeface="Times New Roman"/>
                <a:cs typeface="Times New Roman"/>
              </a:rPr>
            </a:br>
            <a:r>
              <a:rPr lang="en-US" sz="2800" dirty="0">
                <a:latin typeface="Arial"/>
                <a:ea typeface="Times New Roman"/>
                <a:cs typeface="Times New Roman"/>
              </a:rPr>
              <a:t>associated with </a:t>
            </a:r>
            <a:br>
              <a:rPr lang="en-US" sz="2800" dirty="0">
                <a:latin typeface="Arial"/>
                <a:ea typeface="Times New Roman"/>
                <a:cs typeface="Times New Roman"/>
              </a:rPr>
            </a:br>
            <a:r>
              <a:rPr lang="en-US" sz="2800" dirty="0">
                <a:latin typeface="Arial"/>
                <a:ea typeface="Times New Roman"/>
                <a:cs typeface="Times New Roman"/>
              </a:rPr>
              <a:t>region around</a:t>
            </a:r>
            <a:br>
              <a:rPr lang="en-US" sz="2800" dirty="0">
                <a:latin typeface="Arial"/>
                <a:ea typeface="Times New Roman"/>
                <a:cs typeface="Times New Roman"/>
              </a:rPr>
            </a:br>
            <a:r>
              <a:rPr lang="en-US" sz="2800" dirty="0">
                <a:latin typeface="Arial"/>
                <a:ea typeface="Times New Roman"/>
                <a:cs typeface="Times New Roman"/>
              </a:rPr>
              <a:t>the fiber in a given</a:t>
            </a:r>
            <a:br>
              <a:rPr lang="en-US" sz="2800" dirty="0">
                <a:latin typeface="Arial"/>
                <a:ea typeface="Times New Roman"/>
                <a:cs typeface="Times New Roman"/>
              </a:rPr>
            </a:br>
            <a:r>
              <a:rPr lang="en-US" sz="2800" dirty="0">
                <a:latin typeface="Arial"/>
                <a:ea typeface="Times New Roman"/>
                <a:cs typeface="Times New Roman"/>
              </a:rPr>
              <a:t>section.</a:t>
            </a:r>
          </a:p>
          <a:p>
            <a:r>
              <a:rPr lang="en-US" sz="2800" dirty="0">
                <a:latin typeface="Arial"/>
                <a:ea typeface="Times New Roman"/>
                <a:cs typeface="Times New Roman"/>
              </a:rPr>
              <a:t>• </a:t>
            </a:r>
            <a:r>
              <a:rPr lang="en-US" sz="2800" i="1" dirty="0" err="1">
                <a:latin typeface="Arial"/>
                <a:ea typeface="Times New Roman"/>
                <a:cs typeface="Times New Roman"/>
              </a:rPr>
              <a:t>V</a:t>
            </a:r>
            <a:r>
              <a:rPr lang="en-US" sz="2800" i="1" baseline="-25000" dirty="0" err="1">
                <a:latin typeface="Arial"/>
                <a:ea typeface="Times New Roman"/>
                <a:cs typeface="Times New Roman"/>
              </a:rPr>
              <a:t>f</a:t>
            </a:r>
            <a:r>
              <a:rPr lang="en-US" sz="2800" dirty="0">
                <a:latin typeface="Arial"/>
                <a:ea typeface="Times New Roman"/>
                <a:cs typeface="Times New Roman"/>
              </a:rPr>
              <a:t> increases faster </a:t>
            </a:r>
            <a:br>
              <a:rPr lang="en-US" sz="2800" dirty="0">
                <a:latin typeface="Arial"/>
                <a:ea typeface="Times New Roman"/>
                <a:cs typeface="Times New Roman"/>
              </a:rPr>
            </a:br>
            <a:r>
              <a:rPr lang="en-US" sz="2800" dirty="0">
                <a:latin typeface="Arial"/>
                <a:ea typeface="Times New Roman"/>
                <a:cs typeface="Times New Roman"/>
              </a:rPr>
              <a:t>than density with</a:t>
            </a:r>
            <a:br>
              <a:rPr lang="en-US" sz="2800" dirty="0">
                <a:latin typeface="Arial"/>
                <a:ea typeface="Times New Roman"/>
                <a:cs typeface="Times New Roman"/>
              </a:rPr>
            </a:br>
            <a:r>
              <a:rPr lang="en-US" sz="2800" dirty="0">
                <a:latin typeface="Arial"/>
                <a:ea typeface="Times New Roman"/>
                <a:cs typeface="Times New Roman"/>
              </a:rPr>
              <a:t>increasing </a:t>
            </a:r>
            <a:r>
              <a:rPr lang="en-US" sz="2800" i="1" dirty="0">
                <a:latin typeface="Symbol" charset="0"/>
                <a:ea typeface="Times New Roman"/>
                <a:cs typeface="Times New Roman"/>
              </a:rPr>
              <a:t>F</a:t>
            </a:r>
            <a:r>
              <a:rPr lang="en-US" sz="2800" dirty="0">
                <a:latin typeface="Arial"/>
                <a:ea typeface="Times New Roman"/>
                <a:cs typeface="Times New Roman"/>
              </a:rPr>
              <a:t>.</a:t>
            </a:r>
            <a:br>
              <a:rPr lang="en-US" sz="2800" dirty="0">
                <a:latin typeface="Arial"/>
                <a:ea typeface="Times New Roman"/>
                <a:cs typeface="Times New Roman"/>
              </a:rPr>
            </a:br>
            <a:r>
              <a:rPr lang="en-US" sz="2800" dirty="0">
                <a:latin typeface="Arial"/>
                <a:ea typeface="Times New Roman"/>
                <a:cs typeface="Times New Roman"/>
              </a:rPr>
              <a:t>• Location of max. </a:t>
            </a:r>
            <a:br>
              <a:rPr lang="en-US" sz="2800" dirty="0">
                <a:latin typeface="Arial"/>
                <a:ea typeface="Times New Roman"/>
                <a:cs typeface="Times New Roman"/>
              </a:rPr>
            </a:br>
            <a:r>
              <a:rPr lang="en-US" sz="2800" dirty="0">
                <a:latin typeface="Arial"/>
                <a:ea typeface="Times New Roman"/>
                <a:cs typeface="Times New Roman"/>
              </a:rPr>
              <a:t>density not at nominal</a:t>
            </a:r>
            <a:br>
              <a:rPr lang="en-US" sz="2800" dirty="0">
                <a:latin typeface="Arial"/>
                <a:ea typeface="Times New Roman"/>
                <a:cs typeface="Times New Roman"/>
              </a:rPr>
            </a:br>
            <a:r>
              <a:rPr lang="en-US" sz="2800" dirty="0">
                <a:latin typeface="Arial"/>
                <a:ea typeface="Times New Roman"/>
                <a:cs typeface="Times New Roman"/>
              </a:rPr>
              <a:t>location.</a:t>
            </a:r>
          </a:p>
        </p:txBody>
      </p:sp>
      <p:sp>
        <p:nvSpPr>
          <p:cNvPr id="66568" name="Text Box 6"/>
          <p:cNvSpPr txBox="1">
            <a:spLocks noChangeArrowheads="1"/>
          </p:cNvSpPr>
          <p:nvPr/>
        </p:nvSpPr>
        <p:spPr bwMode="auto">
          <a:xfrm>
            <a:off x="1447800" y="6262688"/>
            <a:ext cx="29589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i="1" dirty="0" smtClean="0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Kocks, Tomé, Wenk: </a:t>
            </a:r>
            <a:r>
              <a:rPr lang="en-US" sz="1800" i="1" dirty="0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Ch. 2</a:t>
            </a:r>
          </a:p>
        </p:txBody>
      </p:sp>
      <p:grpSp>
        <p:nvGrpSpPr>
          <p:cNvPr id="66569" name="Group 7"/>
          <p:cNvGrpSpPr>
            <a:grpSpLocks/>
          </p:cNvGrpSpPr>
          <p:nvPr/>
        </p:nvGrpSpPr>
        <p:grpSpPr bwMode="auto">
          <a:xfrm>
            <a:off x="7239000" y="152400"/>
            <a:ext cx="1600200" cy="1143000"/>
            <a:chOff x="336" y="2592"/>
            <a:chExt cx="1840" cy="1572"/>
          </a:xfrm>
        </p:grpSpPr>
        <p:graphicFrame>
          <p:nvGraphicFramePr>
            <p:cNvPr id="66563" name="Object 3"/>
            <p:cNvGraphicFramePr>
              <a:graphicFrameLocks noChangeAspect="1"/>
            </p:cNvGraphicFramePr>
            <p:nvPr/>
          </p:nvGraphicFramePr>
          <p:xfrm>
            <a:off x="336" y="2592"/>
            <a:ext cx="1840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615" name="Document" r:id="rId6" imgW="3403600" imgH="2908300" progId="Word.Document.8">
                    <p:embed/>
                  </p:oleObj>
                </mc:Choice>
                <mc:Fallback>
                  <p:oleObj name="Document" r:id="rId6" imgW="3403600" imgH="2908300" progId="Word.Document.8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2592"/>
                          <a:ext cx="1840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6570" name="Line 9"/>
            <p:cNvSpPr>
              <a:spLocks noChangeShapeType="1"/>
            </p:cNvSpPr>
            <p:nvPr/>
          </p:nvSpPr>
          <p:spPr bwMode="auto">
            <a:xfrm flipV="1">
              <a:off x="1152" y="3408"/>
              <a:ext cx="768" cy="62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Arial"/>
                <a:ea typeface="Times New Roman"/>
                <a:cs typeface="Times New Roman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FC43A5ED-D32B-6E4C-A583-5AC1B99F153D}" type="slidenum">
              <a:rPr lang="en-US" sz="1400">
                <a:latin typeface="Arial"/>
                <a:ea typeface="Times New Roman"/>
                <a:cs typeface="Times New Roman"/>
              </a:rPr>
              <a:pPr/>
              <a:t>37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2057400" cy="3962400"/>
          </a:xfrm>
        </p:spPr>
        <p:txBody>
          <a:bodyPr/>
          <a:lstStyle/>
          <a:p>
            <a:r>
              <a:rPr lang="en-US" dirty="0"/>
              <a:t>Rolling</a:t>
            </a:r>
            <a:br>
              <a:rPr lang="en-US" dirty="0"/>
            </a:br>
            <a:r>
              <a:rPr lang="en-US" dirty="0" err="1"/>
              <a:t>fcc</a:t>
            </a:r>
            <a:r>
              <a:rPr lang="en-US" dirty="0"/>
              <a:t> Cu:</a:t>
            </a:r>
            <a:br>
              <a:rPr lang="en-US" dirty="0"/>
            </a:br>
            <a:r>
              <a:rPr lang="en-US" dirty="0"/>
              <a:t>Effect of Strain</a:t>
            </a:r>
          </a:p>
        </p:txBody>
      </p:sp>
      <p:sp>
        <p:nvSpPr>
          <p:cNvPr id="56325" name="Text Box 4"/>
          <p:cNvSpPr txBox="1">
            <a:spLocks noChangeArrowheads="1"/>
          </p:cNvSpPr>
          <p:nvPr/>
        </p:nvSpPr>
        <p:spPr bwMode="auto">
          <a:xfrm>
            <a:off x="2589213" y="5715000"/>
            <a:ext cx="65359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latin typeface="Arial"/>
                <a:ea typeface="Times New Roman"/>
                <a:cs typeface="Times New Roman"/>
              </a:rPr>
              <a:t>von </a:t>
            </a:r>
            <a:r>
              <a:rPr lang="en-US" dirty="0" err="1">
                <a:latin typeface="Arial"/>
                <a:ea typeface="Times New Roman"/>
                <a:cs typeface="Times New Roman"/>
              </a:rPr>
              <a:t>Mises</a:t>
            </a:r>
            <a:r>
              <a:rPr lang="en-US" dirty="0">
                <a:latin typeface="Arial"/>
                <a:ea typeface="Times New Roman"/>
                <a:cs typeface="Times New Roman"/>
              </a:rPr>
              <a:t> strains= initial, 0.5, 1.0, 2.0, 2.7, 3.5</a:t>
            </a:r>
          </a:p>
        </p:txBody>
      </p:sp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0"/>
            <a:ext cx="6688137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TextBox 7"/>
          <p:cNvSpPr txBox="1">
            <a:spLocks noChangeArrowheads="1"/>
          </p:cNvSpPr>
          <p:nvPr/>
        </p:nvSpPr>
        <p:spPr bwMode="auto">
          <a:xfrm>
            <a:off x="533400" y="4800600"/>
            <a:ext cx="27568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latin typeface="Arial"/>
                <a:ea typeface="Times New Roman"/>
                <a:cs typeface="Times New Roman"/>
              </a:rPr>
              <a:t>{111} Pole Figures,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RD vertical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31DE4A43-FC8A-704A-B969-E635D4CEBC2C}" type="slidenum">
              <a:rPr lang="en-US" sz="1400">
                <a:latin typeface="Arial"/>
                <a:ea typeface="Times New Roman"/>
                <a:cs typeface="Times New Roman"/>
              </a:rPr>
              <a:pPr/>
              <a:t>38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r>
              <a:rPr lang="en-US" dirty="0"/>
              <a:t>Effect of Alloying: Cu-Zn (brass); the texture transition</a:t>
            </a:r>
            <a:endParaRPr lang="en-US" sz="4400" dirty="0"/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1339850" y="6553200"/>
            <a:ext cx="75236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>
                <a:latin typeface="Times New Roman"/>
                <a:ea typeface="Times New Roman"/>
                <a:cs typeface="Times New Roman"/>
              </a:rPr>
              <a:t>Zn content: (a) 0%, (b) 2.5%, (c) 5%, (d) 10%, (e) 20% and (f) 30% </a:t>
            </a:r>
            <a:r>
              <a:rPr lang="en-US" sz="1400" dirty="0">
                <a:solidFill>
                  <a:srgbClr val="660066"/>
                </a:solidFill>
                <a:latin typeface="Times New Roman"/>
                <a:ea typeface="Times New Roman"/>
                <a:cs typeface="Times New Roman"/>
              </a:rPr>
              <a:t>[Stephens </a:t>
            </a:r>
            <a:r>
              <a:rPr lang="en-US" sz="1400" dirty="0" smtClean="0">
                <a:solidFill>
                  <a:srgbClr val="660066"/>
                </a:solidFill>
                <a:latin typeface="Times New Roman"/>
                <a:ea typeface="Times New Roman"/>
                <a:cs typeface="Times New Roman"/>
              </a:rPr>
              <a:t>PhD, U Arizona, 1968</a:t>
            </a:r>
            <a:r>
              <a:rPr lang="en-US" sz="1400" dirty="0">
                <a:solidFill>
                  <a:srgbClr val="660066"/>
                </a:solidFill>
                <a:latin typeface="Times New Roman"/>
                <a:ea typeface="Times New Roman"/>
                <a:cs typeface="Times New Roman"/>
              </a:rPr>
              <a:t>]</a:t>
            </a:r>
          </a:p>
        </p:txBody>
      </p:sp>
      <p:pic>
        <p:nvPicPr>
          <p:cNvPr id="6861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239000" cy="509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Line 14"/>
          <p:cNvSpPr>
            <a:spLocks noChangeShapeType="1"/>
          </p:cNvSpPr>
          <p:nvPr/>
        </p:nvSpPr>
        <p:spPr bwMode="auto">
          <a:xfrm>
            <a:off x="1676400" y="20574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8616" name="Line 15"/>
          <p:cNvSpPr>
            <a:spLocks noChangeShapeType="1"/>
          </p:cNvSpPr>
          <p:nvPr/>
        </p:nvSpPr>
        <p:spPr bwMode="auto">
          <a:xfrm flipH="1">
            <a:off x="7086600" y="3962400"/>
            <a:ext cx="7620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8617" name="Line 16"/>
          <p:cNvSpPr>
            <a:spLocks noChangeShapeType="1"/>
          </p:cNvSpPr>
          <p:nvPr/>
        </p:nvSpPr>
        <p:spPr bwMode="auto">
          <a:xfrm flipH="1">
            <a:off x="7924800" y="4038600"/>
            <a:ext cx="762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8618" name="Line 17"/>
          <p:cNvSpPr>
            <a:spLocks noChangeShapeType="1"/>
          </p:cNvSpPr>
          <p:nvPr/>
        </p:nvSpPr>
        <p:spPr bwMode="auto">
          <a:xfrm flipH="1">
            <a:off x="1295400" y="1524000"/>
            <a:ext cx="7620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8619" name="Text Box 18"/>
          <p:cNvSpPr txBox="1">
            <a:spLocks noChangeArrowheads="1"/>
          </p:cNvSpPr>
          <p:nvPr/>
        </p:nvSpPr>
        <p:spPr bwMode="auto">
          <a:xfrm>
            <a:off x="214313" y="1311275"/>
            <a:ext cx="17107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Copper</a:t>
            </a:r>
            <a:br>
              <a:rPr lang="en-US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</a:br>
            <a:r>
              <a:rPr lang="en-US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component</a:t>
            </a:r>
          </a:p>
        </p:txBody>
      </p:sp>
      <p:sp>
        <p:nvSpPr>
          <p:cNvPr id="68620" name="Text Box 19"/>
          <p:cNvSpPr txBox="1">
            <a:spLocks noChangeArrowheads="1"/>
          </p:cNvSpPr>
          <p:nvPr/>
        </p:nvSpPr>
        <p:spPr bwMode="auto">
          <a:xfrm>
            <a:off x="7762875" y="3429000"/>
            <a:ext cx="123363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Brass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E9448ACF-AAE5-284E-8FF5-8D789F5E611F}" type="slidenum">
              <a:rPr lang="en-US" sz="1400">
                <a:latin typeface="Arial"/>
                <a:ea typeface="Times New Roman"/>
                <a:cs typeface="Times New Roman"/>
              </a:rPr>
              <a:pPr/>
              <a:t>39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7066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010400" cy="1143000"/>
          </a:xfrm>
        </p:spPr>
        <p:txBody>
          <a:bodyPr/>
          <a:lstStyle/>
          <a:p>
            <a:r>
              <a:rPr lang="en-US" sz="4400" dirty="0"/>
              <a:t>Alloy, Precipitation Effects</a:t>
            </a:r>
          </a:p>
        </p:txBody>
      </p:sp>
      <p:pic>
        <p:nvPicPr>
          <p:cNvPr id="7066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315200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Text Box 4"/>
          <p:cNvSpPr txBox="1">
            <a:spLocks noChangeArrowheads="1"/>
          </p:cNvSpPr>
          <p:nvPr/>
        </p:nvSpPr>
        <p:spPr bwMode="auto">
          <a:xfrm>
            <a:off x="762000" y="6324600"/>
            <a:ext cx="42222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Hirsch &amp; Lücke, 1988 , </a:t>
            </a:r>
            <a:r>
              <a:rPr lang="en-US" sz="1600" dirty="0" err="1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Acta</a:t>
            </a:r>
            <a:r>
              <a:rPr lang="en-US" sz="1600" dirty="0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 metall. </a:t>
            </a:r>
            <a:r>
              <a:rPr lang="en-US" sz="1600" b="1" dirty="0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36</a:t>
            </a:r>
            <a:r>
              <a:rPr lang="en-US" sz="1600" dirty="0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, 2863</a:t>
            </a:r>
          </a:p>
        </p:txBody>
      </p:sp>
      <p:sp>
        <p:nvSpPr>
          <p:cNvPr id="70664" name="Text Box 5"/>
          <p:cNvSpPr txBox="1">
            <a:spLocks noChangeArrowheads="1"/>
          </p:cNvSpPr>
          <p:nvPr/>
        </p:nvSpPr>
        <p:spPr bwMode="auto">
          <a:xfrm>
            <a:off x="5181600" y="6324600"/>
            <a:ext cx="38803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Engler et al., 1989, </a:t>
            </a:r>
            <a:r>
              <a:rPr lang="en-US" sz="1600" dirty="0" err="1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Acta</a:t>
            </a:r>
            <a:r>
              <a:rPr lang="en-US" sz="1600" dirty="0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 metall. </a:t>
            </a:r>
            <a:r>
              <a:rPr lang="en-US" sz="1600" b="1" dirty="0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37</a:t>
            </a:r>
            <a:r>
              <a:rPr lang="en-US" sz="1600" dirty="0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, 2743</a:t>
            </a:r>
          </a:p>
        </p:txBody>
      </p:sp>
      <p:sp>
        <p:nvSpPr>
          <p:cNvPr id="70665" name="Text Box 7"/>
          <p:cNvSpPr txBox="1">
            <a:spLocks noChangeArrowheads="1"/>
          </p:cNvSpPr>
          <p:nvPr/>
        </p:nvSpPr>
        <p:spPr bwMode="auto">
          <a:xfrm>
            <a:off x="974725" y="4754563"/>
            <a:ext cx="144142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copper</a:t>
            </a:r>
          </a:p>
        </p:txBody>
      </p:sp>
      <p:sp>
        <p:nvSpPr>
          <p:cNvPr id="70666" name="Text Box 9"/>
          <p:cNvSpPr txBox="1">
            <a:spLocks noChangeArrowheads="1"/>
          </p:cNvSpPr>
          <p:nvPr/>
        </p:nvSpPr>
        <p:spPr bwMode="auto">
          <a:xfrm>
            <a:off x="4648200" y="4830763"/>
            <a:ext cx="144142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copper</a:t>
            </a:r>
          </a:p>
        </p:txBody>
      </p:sp>
      <p:sp>
        <p:nvSpPr>
          <p:cNvPr id="70667" name="Text Box 10"/>
          <p:cNvSpPr txBox="1">
            <a:spLocks noChangeArrowheads="1"/>
          </p:cNvSpPr>
          <p:nvPr/>
        </p:nvSpPr>
        <p:spPr bwMode="auto">
          <a:xfrm>
            <a:off x="3717925" y="4700588"/>
            <a:ext cx="118814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brass</a:t>
            </a:r>
          </a:p>
        </p:txBody>
      </p:sp>
      <p:sp>
        <p:nvSpPr>
          <p:cNvPr id="70668" name="Text Box 11"/>
          <p:cNvSpPr txBox="1">
            <a:spLocks noChangeArrowheads="1"/>
          </p:cNvSpPr>
          <p:nvPr/>
        </p:nvSpPr>
        <p:spPr bwMode="auto">
          <a:xfrm>
            <a:off x="7432675" y="4794250"/>
            <a:ext cx="118814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brass</a:t>
            </a:r>
          </a:p>
        </p:txBody>
      </p:sp>
      <p:grpSp>
        <p:nvGrpSpPr>
          <p:cNvPr id="70669" name="Group 12"/>
          <p:cNvGrpSpPr>
            <a:grpSpLocks/>
          </p:cNvGrpSpPr>
          <p:nvPr/>
        </p:nvGrpSpPr>
        <p:grpSpPr bwMode="auto">
          <a:xfrm>
            <a:off x="7239000" y="152400"/>
            <a:ext cx="1600200" cy="1143000"/>
            <a:chOff x="336" y="2592"/>
            <a:chExt cx="1840" cy="1572"/>
          </a:xfrm>
        </p:grpSpPr>
        <p:graphicFrame>
          <p:nvGraphicFramePr>
            <p:cNvPr id="70658" name="Object 2"/>
            <p:cNvGraphicFramePr>
              <a:graphicFrameLocks noChangeAspect="1"/>
            </p:cNvGraphicFramePr>
            <p:nvPr/>
          </p:nvGraphicFramePr>
          <p:xfrm>
            <a:off x="336" y="2592"/>
            <a:ext cx="1840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694" name="Document" r:id="rId5" imgW="3403600" imgH="2908300" progId="Word.Document.8">
                    <p:embed/>
                  </p:oleObj>
                </mc:Choice>
                <mc:Fallback>
                  <p:oleObj name="Document" r:id="rId5" imgW="3403600" imgH="2908300" progId="Word.Document.8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2592"/>
                          <a:ext cx="1840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670" name="Line 14"/>
            <p:cNvSpPr>
              <a:spLocks noChangeShapeType="1"/>
            </p:cNvSpPr>
            <p:nvPr/>
          </p:nvSpPr>
          <p:spPr bwMode="auto">
            <a:xfrm flipV="1">
              <a:off x="1152" y="3408"/>
              <a:ext cx="768" cy="62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Arial"/>
                <a:ea typeface="Times New Roman"/>
                <a:cs typeface="Times New Roman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4ED6062-2423-9F47-9E12-F8A69A4189D3}" type="slidenum">
              <a:rPr lang="en-US" sz="1400">
                <a:latin typeface="Arial"/>
                <a:ea typeface="Times New Roman"/>
                <a:cs typeface="Times New Roman"/>
              </a:rPr>
              <a:pPr/>
              <a:t>4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z="4400" dirty="0"/>
              <a:t>Why does deformation result in texture development?</a:t>
            </a:r>
          </a:p>
        </p:txBody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cs typeface="Times New Roman"/>
              </a:rPr>
              <a:t>Qualitative discussion:</a:t>
            </a:r>
          </a:p>
          <a:p>
            <a:pPr>
              <a:lnSpc>
                <a:spcPct val="90000"/>
              </a:lnSpc>
            </a:pPr>
            <a:r>
              <a:rPr lang="en-US" dirty="0">
                <a:cs typeface="Times New Roman"/>
              </a:rPr>
              <a:t>Deformation means that a body changes its shape, which is quantified by the plastic strain, </a:t>
            </a:r>
            <a:r>
              <a:rPr lang="en-US" i="1" dirty="0" err="1">
                <a:latin typeface="Symbol" charset="0"/>
                <a:cs typeface="Times New Roman"/>
              </a:rPr>
              <a:t>e</a:t>
            </a:r>
            <a:r>
              <a:rPr lang="en-US" i="1" baseline="-25000" dirty="0" err="1">
                <a:cs typeface="Times New Roman"/>
              </a:rPr>
              <a:t>p</a:t>
            </a:r>
            <a:r>
              <a:rPr lang="en-US" dirty="0" err="1">
                <a:cs typeface="Times New Roman"/>
              </a:rPr>
              <a:t>.</a:t>
            </a:r>
            <a:endParaRPr lang="en-US" dirty="0"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dirty="0">
                <a:cs typeface="Times New Roman"/>
              </a:rPr>
              <a:t>Plastic strain is accommodated in crystalline materials by dislocation motion, or by re-alignment of long chain molecules in polymers.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/>
          <a:p>
            <a:fld id="{966EC5DE-070F-2540-9083-0FABFB24A9DE}" type="slidenum">
              <a:rPr lang="en-US"/>
              <a:pPr/>
              <a:t>40</a:t>
            </a:fld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2590800" cy="3124200"/>
          </a:xfrm>
        </p:spPr>
        <p:txBody>
          <a:bodyPr/>
          <a:lstStyle/>
          <a:p>
            <a:r>
              <a:rPr lang="en-US" dirty="0"/>
              <a:t>Rolling Textures </a:t>
            </a:r>
            <a:r>
              <a:rPr lang="en-US" dirty="0" smtClean="0"/>
              <a:t>BCC</a:t>
            </a:r>
            <a:endParaRPr lang="en-US" dirty="0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57200" y="3886200"/>
            <a:ext cx="2530475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latin typeface="Times New Roman"/>
              </a:rPr>
              <a:t>{110} and {100} pole figures (equal area projection; rolling direction vertical) for (a) low-carbon steel cold rolled to a reduction in thickness of 80% (approximate equivalent strain of 2); (b) tantalum, </a:t>
            </a:r>
            <a:r>
              <a:rPr lang="en-US" sz="1400" dirty="0" err="1">
                <a:latin typeface="Times New Roman"/>
              </a:rPr>
              <a:t>unidirectionally</a:t>
            </a:r>
            <a:r>
              <a:rPr lang="en-US" sz="1400" dirty="0">
                <a:latin typeface="Times New Roman"/>
              </a:rPr>
              <a:t> rolled at room temperature to a reduction in thickness of 91%.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31775"/>
            <a:ext cx="5502275" cy="594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53000" y="6320135"/>
            <a:ext cx="1791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660066"/>
                </a:solidFill>
              </a:rPr>
              <a:t>Kocks</a:t>
            </a:r>
            <a:r>
              <a:rPr lang="en-US" dirty="0" smtClean="0">
                <a:solidFill>
                  <a:srgbClr val="660066"/>
                </a:solidFill>
              </a:rPr>
              <a:t>, Ch. 5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213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62800" y="6248400"/>
            <a:ext cx="1905000" cy="457200"/>
          </a:xfrm>
        </p:spPr>
        <p:txBody>
          <a:bodyPr/>
          <a:lstStyle/>
          <a:p>
            <a:fld id="{8E5A7C29-8B3A-7F4C-A264-B1AE3B9E56BA}" type="slidenum">
              <a:rPr lang="en-US"/>
              <a:pPr/>
              <a:t>41</a:t>
            </a:fld>
            <a:endParaRPr 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3733800" cy="4495800"/>
          </a:xfrm>
        </p:spPr>
        <p:txBody>
          <a:bodyPr/>
          <a:lstStyle/>
          <a:p>
            <a:pPr algn="l"/>
            <a:r>
              <a:rPr lang="en-US" dirty="0"/>
              <a:t>{100} Pole figure for certain components of rolled </a:t>
            </a:r>
            <a:r>
              <a:rPr lang="en-US" dirty="0" smtClean="0"/>
              <a:t>BCC </a:t>
            </a:r>
            <a:r>
              <a:rPr lang="en-US" dirty="0"/>
              <a:t>metals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4114800" y="152400"/>
          <a:ext cx="4365625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8" name="Document" r:id="rId4" imgW="0" imgH="0" progId="Word.Document.8">
                  <p:embed/>
                </p:oleObj>
              </mc:Choice>
              <mc:Fallback>
                <p:oleObj name="Document" r:id="rId4" imgW="0" imgH="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695" r="7390"/>
                      <a:stretch>
                        <a:fillRect/>
                      </a:stretch>
                    </p:blipFill>
                    <p:spPr bwMode="auto">
                      <a:xfrm>
                        <a:off x="4114800" y="152400"/>
                        <a:ext cx="4365625" cy="632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57200" y="5013325"/>
            <a:ext cx="51060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</a:rPr>
              <a:t>Note how very different components</a:t>
            </a:r>
            <a:br>
              <a:rPr lang="en-US" dirty="0">
                <a:latin typeface="Arial"/>
              </a:rPr>
            </a:br>
            <a:r>
              <a:rPr lang="en-US" dirty="0">
                <a:latin typeface="Arial"/>
              </a:rPr>
              <a:t>tend to overlap in a pole figure.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3800" y="6320135"/>
            <a:ext cx="1791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660066"/>
                </a:solidFill>
              </a:rPr>
              <a:t>Kocks</a:t>
            </a:r>
            <a:r>
              <a:rPr lang="en-US" dirty="0" smtClean="0">
                <a:solidFill>
                  <a:srgbClr val="660066"/>
                </a:solidFill>
              </a:rPr>
              <a:t>, Ch. 5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6284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-degr-section-ODF.jpe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77" r="12458" b="15152"/>
          <a:stretch/>
        </p:blipFill>
        <p:spPr>
          <a:xfrm>
            <a:off x="2643760" y="1820332"/>
            <a:ext cx="4900040" cy="4504268"/>
          </a:xfrm>
          <a:prstGeom prst="rect">
            <a:avLst/>
          </a:prstGeom>
        </p:spPr>
      </p:pic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/>
          <a:p>
            <a:fld id="{51A19EBD-60D9-454D-865D-8374139FF120}" type="slidenum">
              <a:rPr lang="en-US"/>
              <a:pPr/>
              <a:t>42</a:t>
            </a:fld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BCC </a:t>
            </a:r>
            <a:r>
              <a:rPr lang="en-US" dirty="0"/>
              <a:t>fibers: the </a:t>
            </a:r>
            <a:r>
              <a:rPr lang="en-US" dirty="0">
                <a:latin typeface="Symbol" charset="0"/>
              </a:rPr>
              <a:t>f</a:t>
            </a:r>
            <a:r>
              <a:rPr lang="en-US" baseline="-25000" dirty="0"/>
              <a:t>2</a:t>
            </a:r>
            <a:r>
              <a:rPr lang="en-US" dirty="0"/>
              <a:t> = 45° section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962400" y="5029200"/>
            <a:ext cx="194756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ymbol" charset="0"/>
              </a:rPr>
              <a:t>g</a:t>
            </a:r>
            <a:r>
              <a:rPr lang="en-US" dirty="0">
                <a:solidFill>
                  <a:srgbClr val="FF0000"/>
                </a:solidFill>
                <a:latin typeface="Symbol" charset="0"/>
              </a:rPr>
              <a:t>,</a:t>
            </a:r>
            <a:r>
              <a:rPr lang="en-US" dirty="0">
                <a:solidFill>
                  <a:srgbClr val="FF0000"/>
                </a:solidFill>
                <a:latin typeface="Arial"/>
              </a:rPr>
              <a:t> &lt;111&gt;||ND</a:t>
            </a:r>
            <a:endParaRPr lang="en-US" sz="1800" dirty="0">
              <a:latin typeface="Arial"/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838200" y="3810000"/>
            <a:ext cx="236652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Symbol" charset="0"/>
              </a:rPr>
              <a:t>a,</a:t>
            </a:r>
          </a:p>
          <a:p>
            <a:r>
              <a:rPr lang="en-US" sz="3600" dirty="0">
                <a:solidFill>
                  <a:schemeClr val="accent2"/>
                </a:solidFill>
                <a:latin typeface="Arial"/>
              </a:rPr>
              <a:t>&lt;110&gt;||RD</a:t>
            </a:r>
            <a:endParaRPr lang="en-US" sz="2000" dirty="0">
              <a:latin typeface="Arial"/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7149905" y="3200400"/>
            <a:ext cx="184169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660066"/>
                </a:solidFill>
                <a:latin typeface="Symbol" charset="0"/>
              </a:rPr>
              <a:t>    e,</a:t>
            </a:r>
            <a:br>
              <a:rPr lang="en-US" sz="3600" dirty="0">
                <a:solidFill>
                  <a:srgbClr val="660066"/>
                </a:solidFill>
                <a:latin typeface="Symbol" charset="0"/>
              </a:rPr>
            </a:br>
            <a:r>
              <a:rPr lang="en-US" sz="2800" dirty="0">
                <a:solidFill>
                  <a:srgbClr val="660066"/>
                </a:solidFill>
                <a:latin typeface="Arial"/>
              </a:rPr>
              <a:t>&lt;110&gt;||TD</a:t>
            </a:r>
            <a:endParaRPr lang="en-US" sz="2000" dirty="0">
              <a:latin typeface="Arial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7239000" y="5562600"/>
            <a:ext cx="114246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Arial"/>
              </a:rPr>
              <a:t>Goss</a:t>
            </a:r>
            <a:endParaRPr lang="en-US" sz="32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>
            <a:off x="3657600" y="4758268"/>
            <a:ext cx="3429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>
            <a:off x="3691465" y="2607734"/>
            <a:ext cx="0" cy="3505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>
            <a:off x="7107766" y="2590800"/>
            <a:ext cx="0" cy="3505200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2590800" y="5638800"/>
            <a:ext cx="53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latin typeface="Symbol" charset="0"/>
              </a:rPr>
              <a:t>F</a:t>
            </a:r>
            <a:endParaRPr lang="en-US" dirty="0">
              <a:latin typeface="Arial"/>
            </a:endParaRP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6477000" y="1600200"/>
            <a:ext cx="5746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latin typeface="Symbol" charset="0"/>
              </a:rPr>
              <a:t>f</a:t>
            </a:r>
            <a:r>
              <a:rPr lang="en-US" sz="3600" baseline="-25000" dirty="0">
                <a:latin typeface="Symbol" charset="0"/>
              </a:rPr>
              <a:t>1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88148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/>
          <a:p>
            <a:fld id="{AF6373B8-FFA1-CF4A-B0B9-AD3A921912E6}" type="slidenum">
              <a:rPr lang="en-US"/>
              <a:pPr/>
              <a:t>43</a:t>
            </a:fld>
            <a:endParaRPr lang="en-US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2895600" cy="3200400"/>
          </a:xfrm>
        </p:spPr>
        <p:txBody>
          <a:bodyPr/>
          <a:lstStyle/>
          <a:p>
            <a:r>
              <a:rPr lang="en-US" sz="4800" dirty="0"/>
              <a:t>Ta</a:t>
            </a:r>
            <a:r>
              <a:rPr lang="en-US" sz="4800" dirty="0" smtClean="0"/>
              <a:t>, Fe </a:t>
            </a:r>
            <a:r>
              <a:rPr lang="en-US" sz="4800" dirty="0"/>
              <a:t>rolling textures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lum bright="-94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4619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81000" y="3429000"/>
            <a:ext cx="357361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Arial"/>
              </a:rPr>
              <a:t>Note: Euler angles</a:t>
            </a:r>
            <a:br>
              <a:rPr lang="en-US" sz="3200" dirty="0">
                <a:latin typeface="Arial"/>
              </a:rPr>
            </a:br>
            <a:r>
              <a:rPr lang="en-US" sz="3200" dirty="0">
                <a:latin typeface="Arial"/>
              </a:rPr>
              <a:t>are Roe angles:</a:t>
            </a:r>
            <a:br>
              <a:rPr lang="en-US" sz="3200" dirty="0">
                <a:latin typeface="Arial"/>
              </a:rPr>
            </a:br>
            <a:r>
              <a:rPr lang="en-US" sz="3200" dirty="0">
                <a:latin typeface="Arial"/>
              </a:rPr>
              <a:t>axes transposed</a:t>
            </a:r>
            <a:br>
              <a:rPr lang="en-US" sz="3200" dirty="0">
                <a:latin typeface="Arial"/>
              </a:rPr>
            </a:br>
            <a:r>
              <a:rPr lang="en-US" sz="3200" dirty="0">
                <a:latin typeface="Arial"/>
              </a:rPr>
              <a:t>with </a:t>
            </a:r>
            <a:r>
              <a:rPr lang="en-US" sz="3200" dirty="0">
                <a:latin typeface="Symbol" charset="0"/>
              </a:rPr>
              <a:t>Q</a:t>
            </a:r>
            <a:r>
              <a:rPr lang="en-US" sz="3200" dirty="0">
                <a:latin typeface="Arial"/>
              </a:rPr>
              <a:t> </a:t>
            </a:r>
            <a:r>
              <a:rPr lang="en-US" sz="3200" dirty="0" err="1">
                <a:latin typeface="Arial"/>
              </a:rPr>
              <a:t>horiz</a:t>
            </a:r>
            <a:r>
              <a:rPr lang="en-US" sz="3200" dirty="0">
                <a:latin typeface="Arial"/>
              </a:rPr>
              <a:t>.,</a:t>
            </a:r>
            <a:br>
              <a:rPr lang="en-US" sz="3200" dirty="0">
                <a:latin typeface="Arial"/>
              </a:rPr>
            </a:br>
            <a:r>
              <a:rPr lang="en-US" sz="3200" dirty="0">
                <a:latin typeface="Symbol" charset="0"/>
              </a:rPr>
              <a:t>y</a:t>
            </a:r>
            <a:r>
              <a:rPr lang="en-US" sz="3200" dirty="0">
                <a:latin typeface="Arial"/>
              </a:rPr>
              <a:t> vertical.</a:t>
            </a:r>
          </a:p>
        </p:txBody>
      </p:sp>
    </p:spTree>
    <p:extLst>
      <p:ext uri="{BB962C8B-B14F-4D97-AF65-F5344CB8AC3E}">
        <p14:creationId xmlns:p14="http://schemas.microsoft.com/office/powerpoint/2010/main" val="5362771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fld id="{6FB9C8A9-7086-924D-AE58-F5398EBC460E}" type="slidenum">
              <a:rPr lang="en-US"/>
              <a:pPr/>
              <a:t>44</a:t>
            </a:fld>
            <a:endParaRPr 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3200400" cy="3429000"/>
          </a:xfrm>
        </p:spPr>
        <p:txBody>
          <a:bodyPr/>
          <a:lstStyle/>
          <a:p>
            <a:r>
              <a:rPr lang="en-US" dirty="0" smtClean="0"/>
              <a:t>Fe, Fe</a:t>
            </a:r>
            <a:r>
              <a:rPr lang="en-US" dirty="0"/>
              <a:t>-Si rolling fiber plots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"/>
            <a:ext cx="4970463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533400" y="4267200"/>
            <a:ext cx="280211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</a:rPr>
              <a:t>Note the marked </a:t>
            </a:r>
            <a:br>
              <a:rPr lang="en-US" dirty="0">
                <a:latin typeface="Arial"/>
              </a:rPr>
            </a:br>
            <a:r>
              <a:rPr lang="en-US" dirty="0">
                <a:latin typeface="Arial"/>
              </a:rPr>
              <a:t>alloy dependence</a:t>
            </a:r>
            <a:br>
              <a:rPr lang="en-US" dirty="0">
                <a:latin typeface="Arial"/>
              </a:rPr>
            </a:br>
            <a:r>
              <a:rPr lang="en-US" dirty="0">
                <a:latin typeface="Arial"/>
              </a:rPr>
              <a:t>in the alpha fiber;</a:t>
            </a:r>
            <a:br>
              <a:rPr lang="en-US" dirty="0">
                <a:latin typeface="Arial"/>
              </a:rPr>
            </a:br>
            <a:r>
              <a:rPr lang="en-US" dirty="0">
                <a:latin typeface="Arial"/>
              </a:rPr>
              <a:t>smaller variations</a:t>
            </a:r>
            <a:br>
              <a:rPr lang="en-US" dirty="0">
                <a:latin typeface="Arial"/>
              </a:rPr>
            </a:br>
            <a:r>
              <a:rPr lang="en-US" dirty="0">
                <a:latin typeface="Arial"/>
              </a:rPr>
              <a:t>in the gamma fiber.</a:t>
            </a:r>
          </a:p>
        </p:txBody>
      </p:sp>
    </p:spTree>
    <p:extLst>
      <p:ext uri="{BB962C8B-B14F-4D97-AF65-F5344CB8AC3E}">
        <p14:creationId xmlns:p14="http://schemas.microsoft.com/office/powerpoint/2010/main" val="19471339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C9346C8A-937E-9B48-9522-3640FD1BB9F1}" type="slidenum">
              <a:rPr lang="en-US" sz="1400">
                <a:latin typeface="Arial"/>
                <a:ea typeface="Times New Roman"/>
                <a:cs typeface="Times New Roman"/>
              </a:rPr>
              <a:pPr/>
              <a:t>45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7270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4800" dirty="0"/>
              <a:t>Summary: part 1</a:t>
            </a:r>
          </a:p>
        </p:txBody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305800" cy="5562600"/>
          </a:xfrm>
        </p:spPr>
        <p:txBody>
          <a:bodyPr/>
          <a:lstStyle/>
          <a:p>
            <a:r>
              <a:rPr lang="en-US" sz="2400" dirty="0">
                <a:cs typeface="Times New Roman"/>
              </a:rPr>
              <a:t>Typical textures illustrated for </a:t>
            </a:r>
            <a:r>
              <a:rPr lang="en-US" sz="2400" dirty="0" smtClean="0">
                <a:cs typeface="Times New Roman"/>
              </a:rPr>
              <a:t>FCC &amp; BCC metals </a:t>
            </a:r>
            <a:r>
              <a:rPr lang="en-US" sz="2400" dirty="0">
                <a:cs typeface="Times New Roman"/>
              </a:rPr>
              <a:t>as a function of alloy type (stacking fault energy) and deformation character (strain type).</a:t>
            </a:r>
          </a:p>
          <a:p>
            <a:r>
              <a:rPr lang="en-US" sz="2400" dirty="0">
                <a:cs typeface="Times New Roman"/>
              </a:rPr>
              <a:t>Pole figures are recognizable for standard deformation histories but orientation distributions provide much more detailed information.  Inverse pole figures are also useful, especially for uniaxial textures.</a:t>
            </a:r>
          </a:p>
          <a:p>
            <a:r>
              <a:rPr lang="en-US" sz="2400" dirty="0">
                <a:cs typeface="Times New Roman"/>
              </a:rPr>
              <a:t>Measure strain using von </a:t>
            </a:r>
            <a:r>
              <a:rPr lang="en-US" sz="2400" dirty="0" err="1">
                <a:cs typeface="Times New Roman"/>
              </a:rPr>
              <a:t>Mises</a:t>
            </a:r>
            <a:r>
              <a:rPr lang="en-US" sz="2400" dirty="0">
                <a:cs typeface="Times New Roman"/>
              </a:rPr>
              <a:t> equivalent strain.</a:t>
            </a:r>
          </a:p>
          <a:p>
            <a:r>
              <a:rPr lang="en-US" sz="2400" dirty="0">
                <a:cs typeface="Times New Roman"/>
              </a:rPr>
              <a:t>Plane strain (rolling) textures concentrate on characteristic lines ("partial fibers") in orientation space.</a:t>
            </a:r>
          </a:p>
          <a:p>
            <a:r>
              <a:rPr lang="en-US" sz="2400" dirty="0">
                <a:cs typeface="Times New Roman"/>
              </a:rPr>
              <a:t>Uniaxial textures align certain crystal axes with the deformation axis.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2: shear/ torsion textures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r>
              <a:rPr lang="en-US" dirty="0" smtClean="0"/>
              <a:t>This section covers shear (torsion) textures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72C21-5C24-E54A-8C67-B53CA91C921E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58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217E-34DE-BC48-A454-83B188A2748D}" type="slidenum">
              <a:rPr lang="en-US"/>
              <a:pPr/>
              <a:t>47</a:t>
            </a:fld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/>
              <a:t>Shear Texture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1676400"/>
          </a:xfrm>
        </p:spPr>
        <p:txBody>
          <a:bodyPr/>
          <a:lstStyle/>
          <a:p>
            <a:r>
              <a:rPr lang="en-US" sz="2400" dirty="0"/>
              <a:t>Shear strain means that displacements are tangential to the direction in which they increase.</a:t>
            </a:r>
          </a:p>
          <a:p>
            <a:r>
              <a:rPr lang="en-US" sz="2400" dirty="0"/>
              <a:t>Shear direction=1, Shear Plane </a:t>
            </a:r>
            <a:r>
              <a:rPr lang="en-US" sz="2400" dirty="0">
                <a:sym typeface="Symbol" charset="0"/>
              </a:rPr>
              <a:t> 2-</a:t>
            </a:r>
            <a:r>
              <a:rPr lang="en-US" sz="2400" dirty="0" smtClean="0">
                <a:sym typeface="Symbol" charset="0"/>
              </a:rPr>
              <a:t>axis</a:t>
            </a:r>
          </a:p>
          <a:p>
            <a:r>
              <a:rPr lang="en-US" sz="2400" dirty="0" smtClean="0">
                <a:sym typeface="Symbol" charset="0"/>
              </a:rPr>
              <a:t>The matrix shows the velocity gradient; the strain (rate) is the symmetrized version of </a:t>
            </a:r>
            <a:r>
              <a:rPr lang="en-US" sz="2400" i="1" dirty="0" smtClean="0">
                <a:latin typeface="Cambria Math"/>
                <a:cs typeface="Cambria Math"/>
                <a:sym typeface="Symbol" charset="0"/>
              </a:rPr>
              <a:t>L</a:t>
            </a:r>
            <a:r>
              <a:rPr lang="en-US" sz="2400" i="1" dirty="0" smtClean="0">
                <a:sym typeface="Symbol" charset="0"/>
              </a:rPr>
              <a:t>.</a:t>
            </a:r>
            <a:endParaRPr lang="en-US" sz="2400" dirty="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819400" y="3810000"/>
            <a:ext cx="2286000" cy="1371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2819400" y="3810000"/>
            <a:ext cx="3124200" cy="1371600"/>
          </a:xfrm>
          <a:prstGeom prst="parallelogram">
            <a:avLst>
              <a:gd name="adj" fmla="val 56944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3810000" y="3505200"/>
            <a:ext cx="1981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 flipH="1">
            <a:off x="3048000" y="5486400"/>
            <a:ext cx="1752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6019800" y="3200400"/>
            <a:ext cx="87090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Symbol" charset="0"/>
              </a:rPr>
              <a:t>e</a:t>
            </a:r>
            <a:r>
              <a:rPr lang="en-US" sz="2800" baseline="-25000" dirty="0" smtClean="0">
                <a:solidFill>
                  <a:srgbClr val="FF0000"/>
                </a:solidFill>
                <a:latin typeface="Arial"/>
              </a:rPr>
              <a:t>12</a:t>
            </a:r>
            <a:r>
              <a:rPr lang="en-US" sz="2800" dirty="0" smtClean="0">
                <a:solidFill>
                  <a:srgbClr val="FF0000"/>
                </a:solidFill>
                <a:latin typeface="Arial"/>
              </a:rPr>
              <a:t>=</a:t>
            </a:r>
            <a:br>
              <a:rPr lang="en-US" sz="2800" dirty="0" smtClean="0">
                <a:solidFill>
                  <a:srgbClr val="FF0000"/>
                </a:solidFill>
                <a:latin typeface="Arial"/>
              </a:rPr>
            </a:br>
            <a:r>
              <a:rPr lang="en-US" sz="2800" dirty="0" err="1" smtClean="0">
                <a:solidFill>
                  <a:srgbClr val="000090"/>
                </a:solidFill>
                <a:latin typeface="Arial"/>
              </a:rPr>
              <a:t>tan</a:t>
            </a:r>
            <a:r>
              <a:rPr lang="en-US" sz="2800" dirty="0" err="1" smtClean="0">
                <a:solidFill>
                  <a:srgbClr val="000090"/>
                </a:solidFill>
                <a:latin typeface="Symbol" charset="0"/>
              </a:rPr>
              <a:t>q</a:t>
            </a:r>
            <a:endParaRPr lang="en-US" sz="2800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 flipV="1">
            <a:off x="1676400" y="43434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>
            <a:off x="1676400" y="5791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838200" y="5791200"/>
            <a:ext cx="48225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i="1" dirty="0">
                <a:latin typeface="Arial"/>
              </a:rPr>
              <a:t>1 = Shear Direction = &lt;</a:t>
            </a:r>
            <a:r>
              <a:rPr lang="en-US" sz="2800" i="1" dirty="0" err="1">
                <a:latin typeface="Arial"/>
              </a:rPr>
              <a:t>uvw</a:t>
            </a:r>
            <a:r>
              <a:rPr lang="en-US" sz="2800" i="1" dirty="0">
                <a:latin typeface="Arial"/>
              </a:rPr>
              <a:t>&gt;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235568" y="3733800"/>
            <a:ext cx="143607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800" i="1" dirty="0">
                <a:latin typeface="Arial"/>
              </a:rPr>
              <a:t>2 =</a:t>
            </a:r>
            <a:br>
              <a:rPr lang="en-US" sz="2800" i="1" dirty="0">
                <a:latin typeface="Arial"/>
              </a:rPr>
            </a:br>
            <a:r>
              <a:rPr lang="en-US" sz="2800" i="1" dirty="0">
                <a:latin typeface="Arial"/>
              </a:rPr>
              <a:t>Torsion</a:t>
            </a:r>
            <a:br>
              <a:rPr lang="en-US" sz="2800" i="1" dirty="0">
                <a:latin typeface="Arial"/>
              </a:rPr>
            </a:br>
            <a:r>
              <a:rPr lang="en-US" sz="2800" i="1" dirty="0">
                <a:latin typeface="Arial"/>
              </a:rPr>
              <a:t>Axis</a:t>
            </a:r>
            <a:br>
              <a:rPr lang="en-US" sz="2800" i="1" dirty="0">
                <a:latin typeface="Arial"/>
              </a:rPr>
            </a:br>
            <a:r>
              <a:rPr lang="en-US" sz="2800" i="1" dirty="0">
                <a:latin typeface="Arial"/>
              </a:rPr>
              <a:t>= {</a:t>
            </a:r>
            <a:r>
              <a:rPr lang="en-US" sz="2800" i="1" dirty="0" err="1">
                <a:latin typeface="Arial"/>
              </a:rPr>
              <a:t>hkl</a:t>
            </a:r>
            <a:r>
              <a:rPr lang="en-US" sz="2800" i="1" dirty="0">
                <a:latin typeface="Arial"/>
              </a:rPr>
              <a:t>}</a:t>
            </a:r>
          </a:p>
        </p:txBody>
      </p:sp>
      <p:graphicFrame>
        <p:nvGraphicFramePr>
          <p:cNvPr id="1742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831127"/>
              </p:ext>
            </p:extLst>
          </p:nvPr>
        </p:nvGraphicFramePr>
        <p:xfrm>
          <a:off x="5395913" y="4716463"/>
          <a:ext cx="2627312" cy="163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4" name="Equation" r:id="rId4" imgW="1181100" imgH="736600" progId="Equation.3">
                  <p:embed/>
                </p:oleObj>
              </mc:Choice>
              <mc:Fallback>
                <p:oleObj name="Equation" r:id="rId4" imgW="1181100" imgH="736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913" y="4716463"/>
                        <a:ext cx="2627312" cy="163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2" name="Line 14"/>
          <p:cNvSpPr>
            <a:spLocks noChangeShapeType="1"/>
          </p:cNvSpPr>
          <p:nvPr/>
        </p:nvSpPr>
        <p:spPr bwMode="auto">
          <a:xfrm>
            <a:off x="6553200" y="4114800"/>
            <a:ext cx="3810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62800" y="3276600"/>
            <a:ext cx="19049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Note the definition of strain, </a:t>
            </a:r>
            <a:r>
              <a:rPr lang="en-US" sz="1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400" baseline="-25000" dirty="0" err="1" smtClean="0">
                <a:solidFill>
                  <a:srgbClr val="0000FF"/>
                </a:solidFill>
              </a:rPr>
              <a:t>ij</a:t>
            </a:r>
            <a:r>
              <a:rPr lang="en-US" sz="1400" dirty="0" smtClean="0">
                <a:solidFill>
                  <a:srgbClr val="0000FF"/>
                </a:solidFill>
              </a:rPr>
              <a:t>, as the derivative of the displacement </a:t>
            </a:r>
            <a:r>
              <a:rPr lang="en-US" sz="1400" dirty="0" err="1" smtClean="0">
                <a:solidFill>
                  <a:srgbClr val="0000FF"/>
                </a:solidFill>
              </a:rPr>
              <a:t>u</a:t>
            </a:r>
            <a:r>
              <a:rPr lang="en-US" sz="1400" baseline="-25000" dirty="0" err="1" smtClean="0">
                <a:solidFill>
                  <a:srgbClr val="0000FF"/>
                </a:solidFill>
              </a:rPr>
              <a:t>i</a:t>
            </a:r>
            <a:r>
              <a:rPr lang="en-US" sz="1400" dirty="0" smtClean="0">
                <a:solidFill>
                  <a:srgbClr val="0000FF"/>
                </a:solidFill>
              </a:rPr>
              <a:t> with respect to coordinate </a:t>
            </a:r>
            <a:r>
              <a:rPr lang="en-US" sz="1400" dirty="0" err="1" smtClean="0">
                <a:solidFill>
                  <a:srgbClr val="0000FF"/>
                </a:solidFill>
              </a:rPr>
              <a:t>x</a:t>
            </a:r>
            <a:r>
              <a:rPr lang="en-US" sz="1400" baseline="-25000" dirty="0" err="1" smtClean="0">
                <a:solidFill>
                  <a:srgbClr val="0000FF"/>
                </a:solidFill>
              </a:rPr>
              <a:t>j</a:t>
            </a:r>
            <a:r>
              <a:rPr lang="en-US" sz="1400" dirty="0" smtClean="0">
                <a:solidFill>
                  <a:srgbClr val="0000FF"/>
                </a:solidFill>
              </a:rPr>
              <a:t>. 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3" name="Arc 2"/>
          <p:cNvSpPr/>
          <p:nvPr/>
        </p:nvSpPr>
        <p:spPr bwMode="auto">
          <a:xfrm>
            <a:off x="2175932" y="3918793"/>
            <a:ext cx="1295400" cy="586740"/>
          </a:xfrm>
          <a:prstGeom prst="arc">
            <a:avLst>
              <a:gd name="adj1" fmla="val 16200000"/>
              <a:gd name="adj2" fmla="val 21006518"/>
            </a:avLst>
          </a:prstGeom>
          <a:noFill/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06183" y="3911601"/>
            <a:ext cx="345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Symbol" charset="0"/>
              </a:rPr>
              <a:t>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5716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Metals.textures.part3</a:t>
            </a: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E5790-1BBB-D046-AD39-ECBF92188D62}" type="slidenum">
              <a:rPr lang="en-US"/>
              <a:pPr/>
              <a:t>48</a:t>
            </a:fld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Torsion Textures: twisting of a hollow cylinder specimen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28800"/>
            <a:ext cx="4975225" cy="484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1371600" y="4648200"/>
            <a:ext cx="609600" cy="1524000"/>
          </a:xfrm>
          <a:prstGeom prst="curvedRightArrow">
            <a:avLst>
              <a:gd name="adj1" fmla="val 50000"/>
              <a:gd name="adj2" fmla="val 100000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 rot="-5559777">
            <a:off x="4541838" y="4991100"/>
            <a:ext cx="1752600" cy="609600"/>
          </a:xfrm>
          <a:prstGeom prst="curvedUpArrow">
            <a:avLst>
              <a:gd name="adj1" fmla="val 57500"/>
              <a:gd name="adj2" fmla="val 115000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394325" y="2803525"/>
            <a:ext cx="5608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</a:rPr>
              <a:t>(a)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7070725" y="4327525"/>
            <a:ext cx="5608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</a:rPr>
              <a:t>(b)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2422525" y="4251325"/>
            <a:ext cx="5435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</a:rPr>
              <a:t>(c)</a:t>
            </a: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 flipV="1">
            <a:off x="4419600" y="3429000"/>
            <a:ext cx="1905000" cy="1905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6232525" y="3108325"/>
            <a:ext cx="18267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/>
              </a:rPr>
              <a:t>Torsion Axis</a:t>
            </a:r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 flipV="1">
            <a:off x="6477000" y="3581400"/>
            <a:ext cx="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 rot="16200000" flipH="1">
            <a:off x="-190500" y="4914900"/>
            <a:ext cx="2209800" cy="609600"/>
            <a:chOff x="2819400" y="3810000"/>
            <a:chExt cx="3124200" cy="1371600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2819400" y="3810000"/>
              <a:ext cx="2286000" cy="13716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/>
              </a:endParaRPr>
            </a:p>
          </p:txBody>
        </p:sp>
        <p:sp>
          <p:nvSpPr>
            <p:cNvPr id="16" name="AutoShape 5"/>
            <p:cNvSpPr>
              <a:spLocks noChangeArrowheads="1"/>
            </p:cNvSpPr>
            <p:nvPr/>
          </p:nvSpPr>
          <p:spPr bwMode="auto">
            <a:xfrm>
              <a:off x="2819400" y="3810000"/>
              <a:ext cx="3124200" cy="1371600"/>
            </a:xfrm>
            <a:prstGeom prst="parallelogram">
              <a:avLst>
                <a:gd name="adj" fmla="val 56944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81000" y="2971800"/>
            <a:ext cx="190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</a:rPr>
              <a:t>Sense of shear: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9904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09A9-47AE-2C48-A318-501F79611477}" type="slidenum">
              <a:rPr lang="en-US"/>
              <a:pPr/>
              <a:t>49</a:t>
            </a:fld>
            <a:endParaRPr 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3733800" cy="4114800"/>
          </a:xfrm>
        </p:spPr>
        <p:txBody>
          <a:bodyPr/>
          <a:lstStyle/>
          <a:p>
            <a:r>
              <a:rPr lang="en-US" dirty="0"/>
              <a:t>Shear Textures: </a:t>
            </a:r>
            <a:br>
              <a:rPr lang="en-US" dirty="0"/>
            </a:br>
            <a:r>
              <a:rPr lang="en-US" dirty="0"/>
              <a:t>idealized texture components for </a:t>
            </a:r>
            <a:r>
              <a:rPr lang="en-US" i="0" dirty="0" smtClean="0"/>
              <a:t>FCC </a:t>
            </a:r>
            <a:r>
              <a:rPr lang="en-US" dirty="0"/>
              <a:t>metals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"/>
          <a:stretch>
            <a:fillRect/>
          </a:stretch>
        </p:blipFill>
        <p:spPr bwMode="auto">
          <a:xfrm>
            <a:off x="4572000" y="609600"/>
            <a:ext cx="4219575" cy="567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810000" y="76200"/>
            <a:ext cx="18267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/>
              </a:rPr>
              <a:t>Torsion Axis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V="1">
            <a:off x="4054475" y="549275"/>
            <a:ext cx="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715000" y="6248400"/>
            <a:ext cx="22547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/>
              </a:rPr>
              <a:t>Shear direction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914400" y="5562600"/>
            <a:ext cx="37555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</a:rPr>
              <a:t>C component: {001}&lt;110&gt;</a:t>
            </a: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939800" y="5054600"/>
            <a:ext cx="35326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</a:rPr>
              <a:t>B partial fiber {</a:t>
            </a:r>
            <a:r>
              <a:rPr lang="en-US" dirty="0" err="1">
                <a:latin typeface="Arial"/>
              </a:rPr>
              <a:t>hkl</a:t>
            </a:r>
            <a:r>
              <a:rPr lang="en-US" dirty="0">
                <a:latin typeface="Arial"/>
              </a:rPr>
              <a:t>}&lt;110&gt;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944563" y="4546600"/>
            <a:ext cx="36595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</a:rPr>
              <a:t>A partial fiber {111}&lt;</a:t>
            </a:r>
            <a:r>
              <a:rPr lang="en-US" dirty="0" err="1">
                <a:latin typeface="Arial"/>
              </a:rPr>
              <a:t>uvw</a:t>
            </a:r>
            <a:r>
              <a:rPr lang="en-US" dirty="0">
                <a:latin typeface="Arial"/>
              </a:rPr>
              <a:t>&gt;</a:t>
            </a: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 flipV="1">
            <a:off x="3352800" y="2286000"/>
            <a:ext cx="1524000" cy="2286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 flipV="1">
            <a:off x="4343400" y="4191000"/>
            <a:ext cx="762000" cy="1066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 flipV="1">
            <a:off x="4572000" y="5638800"/>
            <a:ext cx="381000" cy="1651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6172200"/>
            <a:ext cx="495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660066"/>
                </a:solidFill>
              </a:rPr>
              <a:t>Canova </a:t>
            </a:r>
            <a:r>
              <a:rPr lang="en-US" sz="1200" i="1" dirty="0" smtClean="0">
                <a:solidFill>
                  <a:srgbClr val="660066"/>
                </a:solidFill>
              </a:rPr>
              <a:t>et al. </a:t>
            </a:r>
            <a:r>
              <a:rPr lang="en-US" sz="1200" dirty="0" smtClean="0">
                <a:solidFill>
                  <a:srgbClr val="660066"/>
                </a:solidFill>
              </a:rPr>
              <a:t>(1982), </a:t>
            </a:r>
            <a:r>
              <a:rPr lang="en-US" sz="1200" dirty="0">
                <a:solidFill>
                  <a:srgbClr val="660066"/>
                </a:solidFill>
              </a:rPr>
              <a:t>'Texture Development Prediction for Deformation in Torsion and Tension at Large Strains', </a:t>
            </a:r>
            <a:r>
              <a:rPr lang="en-US" sz="1200" i="1" dirty="0" smtClean="0">
                <a:solidFill>
                  <a:srgbClr val="660066"/>
                </a:solidFill>
              </a:rPr>
              <a:t>J. Metals</a:t>
            </a:r>
            <a:r>
              <a:rPr lang="en-US" sz="1200" dirty="0">
                <a:solidFill>
                  <a:srgbClr val="660066"/>
                </a:solidFill>
              </a:rPr>
              <a:t> </a:t>
            </a:r>
            <a:r>
              <a:rPr lang="en-US" sz="1200" b="1" dirty="0" smtClean="0">
                <a:solidFill>
                  <a:srgbClr val="660066"/>
                </a:solidFill>
              </a:rPr>
              <a:t>35</a:t>
            </a:r>
            <a:r>
              <a:rPr lang="en-US" sz="1200" dirty="0" smtClean="0">
                <a:solidFill>
                  <a:srgbClr val="660066"/>
                </a:solidFill>
              </a:rPr>
              <a:t> </a:t>
            </a:r>
            <a:r>
              <a:rPr lang="en-US" sz="1200" dirty="0">
                <a:solidFill>
                  <a:srgbClr val="660066"/>
                </a:solidFill>
              </a:rPr>
              <a:t>A21-A21; </a:t>
            </a:r>
            <a:r>
              <a:rPr lang="en-US" sz="1200" dirty="0" smtClean="0">
                <a:solidFill>
                  <a:srgbClr val="660066"/>
                </a:solidFill>
              </a:rPr>
              <a:t>Canova </a:t>
            </a:r>
            <a:r>
              <a:rPr lang="en-US" sz="1200" i="1" dirty="0" smtClean="0">
                <a:solidFill>
                  <a:srgbClr val="660066"/>
                </a:solidFill>
              </a:rPr>
              <a:t>et al</a:t>
            </a:r>
            <a:r>
              <a:rPr lang="en-US" sz="1200" dirty="0" smtClean="0">
                <a:solidFill>
                  <a:srgbClr val="660066"/>
                </a:solidFill>
              </a:rPr>
              <a:t>. (1984), </a:t>
            </a:r>
            <a:r>
              <a:rPr lang="en-US" sz="1200" dirty="0">
                <a:solidFill>
                  <a:srgbClr val="660066"/>
                </a:solidFill>
              </a:rPr>
              <a:t>'Theory of Torsion Texture Development', </a:t>
            </a:r>
            <a:r>
              <a:rPr lang="en-US" sz="1200" i="1" dirty="0">
                <a:solidFill>
                  <a:srgbClr val="660066"/>
                </a:solidFill>
              </a:rPr>
              <a:t>Acta </a:t>
            </a:r>
            <a:r>
              <a:rPr lang="en-US" sz="1200" i="1" dirty="0" smtClean="0">
                <a:solidFill>
                  <a:srgbClr val="660066"/>
                </a:solidFill>
              </a:rPr>
              <a:t>metall</a:t>
            </a:r>
            <a:r>
              <a:rPr lang="en-US" sz="1200" dirty="0" smtClean="0">
                <a:solidFill>
                  <a:srgbClr val="660066"/>
                </a:solidFill>
              </a:rPr>
              <a:t>. </a:t>
            </a:r>
            <a:r>
              <a:rPr lang="en-US" sz="1200" b="1" dirty="0" smtClean="0">
                <a:solidFill>
                  <a:srgbClr val="660066"/>
                </a:solidFill>
              </a:rPr>
              <a:t>32</a:t>
            </a:r>
            <a:r>
              <a:rPr lang="en-US" sz="1200" dirty="0" smtClean="0">
                <a:solidFill>
                  <a:srgbClr val="660066"/>
                </a:solidFill>
              </a:rPr>
              <a:t> 211</a:t>
            </a:r>
            <a:endParaRPr lang="en-US" sz="12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84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B60602A2-9498-B244-B8C0-2971CE95A861}" type="slidenum">
              <a:rPr lang="en-US" sz="1400">
                <a:latin typeface="Arial"/>
                <a:ea typeface="Times New Roman"/>
                <a:cs typeface="Times New Roman"/>
              </a:rPr>
              <a:pPr/>
              <a:t>5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z="4800" dirty="0"/>
              <a:t>Dislocation glide ⇒ </a:t>
            </a:r>
            <a:br>
              <a:rPr lang="en-US" sz="4800" dirty="0"/>
            </a:br>
            <a:r>
              <a:rPr lang="en-US" sz="4800" dirty="0"/>
              <a:t>grain reorientation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8229600" cy="4800600"/>
          </a:xfrm>
        </p:spPr>
        <p:txBody>
          <a:bodyPr/>
          <a:lstStyle/>
          <a:p>
            <a:r>
              <a:rPr lang="en-US" sz="2800" dirty="0">
                <a:cs typeface="Times New Roman"/>
              </a:rPr>
              <a:t>Dislocation motion at low (</a:t>
            </a:r>
            <a:r>
              <a:rPr lang="en-US" sz="2800" dirty="0" smtClean="0">
                <a:cs typeface="Times New Roman"/>
              </a:rPr>
              <a:t>homologous) temperatures </a:t>
            </a:r>
            <a:r>
              <a:rPr lang="en-US" sz="2800" dirty="0">
                <a:cs typeface="Times New Roman"/>
              </a:rPr>
              <a:t>occurs by glide of loops on crystallographic planes in crystallographic directions: </a:t>
            </a:r>
            <a:r>
              <a:rPr lang="en-US" sz="2800" i="1" dirty="0">
                <a:cs typeface="Times New Roman"/>
              </a:rPr>
              <a:t>restricted glide</a:t>
            </a:r>
            <a:r>
              <a:rPr lang="en-US" sz="2800" dirty="0">
                <a:cs typeface="Times New Roman"/>
              </a:rPr>
              <a:t>.</a:t>
            </a:r>
          </a:p>
          <a:p>
            <a:r>
              <a:rPr lang="en-US" sz="2800" dirty="0">
                <a:cs typeface="Times New Roman"/>
              </a:rPr>
              <a:t>Restricted glide throughout the volume is equivalent to uniform shear.</a:t>
            </a:r>
          </a:p>
          <a:p>
            <a:r>
              <a:rPr lang="en-US" sz="2800" dirty="0">
                <a:cs typeface="Times New Roman"/>
              </a:rPr>
              <a:t>In general, shear requires lattice rotation in order to maintain grain alignment: </a:t>
            </a:r>
            <a:r>
              <a:rPr lang="en-US" sz="2800" i="1" dirty="0" smtClean="0">
                <a:cs typeface="Times New Roman"/>
              </a:rPr>
              <a:t>compatibility</a:t>
            </a:r>
            <a:r>
              <a:rPr lang="en-US" sz="2800" dirty="0" smtClean="0">
                <a:cs typeface="Times New Roman"/>
              </a:rPr>
              <a:t> is required, which is the basis for the Taylor model.</a:t>
            </a:r>
            <a:endParaRPr lang="en-US" sz="2800" dirty="0">
              <a:cs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993-9934-E248-B5F2-A8CE7800DDC9}" type="slidenum">
              <a:rPr lang="en-US"/>
              <a:pPr/>
              <a:t>50</a:t>
            </a:fld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2362200" cy="2514600"/>
          </a:xfrm>
        </p:spPr>
        <p:txBody>
          <a:bodyPr/>
          <a:lstStyle/>
          <a:p>
            <a:r>
              <a:rPr lang="en-US" dirty="0" smtClean="0"/>
              <a:t>FCC </a:t>
            </a:r>
            <a:r>
              <a:rPr lang="en-US" dirty="0"/>
              <a:t>Torsion Textures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28600" y="2590800"/>
            <a:ext cx="2667000" cy="360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/>
            <a:r>
              <a:rPr lang="en-US" sz="1200" dirty="0">
                <a:latin typeface="Times New Roman"/>
              </a:rPr>
              <a:t>Plots of {111} and {200} pole figures (equal area projection; torsion axis vertical) for the following materials deformed in torsion; the shear direction points to the left in these figures.</a:t>
            </a:r>
          </a:p>
          <a:p>
            <a:pPr lvl="1"/>
            <a:r>
              <a:rPr lang="en-US" sz="1200" dirty="0">
                <a:latin typeface="Times New Roman"/>
              </a:rPr>
              <a:t>a) Nickel at </a:t>
            </a:r>
            <a:r>
              <a:rPr lang="en-US" sz="1200" dirty="0">
                <a:latin typeface="Symbol" charset="0"/>
              </a:rPr>
              <a:t>g</a:t>
            </a:r>
            <a:r>
              <a:rPr lang="en-US" sz="1200" dirty="0">
                <a:latin typeface="Times New Roman"/>
              </a:rPr>
              <a:t>=3.6</a:t>
            </a:r>
          </a:p>
          <a:p>
            <a:pPr lvl="1"/>
            <a:r>
              <a:rPr lang="en-US" sz="1200" dirty="0">
                <a:latin typeface="Times New Roman"/>
              </a:rPr>
              <a:t>b) Copper at </a:t>
            </a:r>
            <a:r>
              <a:rPr lang="en-US" sz="1200" dirty="0">
                <a:latin typeface="Symbol" charset="0"/>
              </a:rPr>
              <a:t>g</a:t>
            </a:r>
            <a:r>
              <a:rPr lang="en-US" sz="1200" dirty="0">
                <a:latin typeface="Times New Roman"/>
              </a:rPr>
              <a:t>=3.5</a:t>
            </a:r>
          </a:p>
          <a:p>
            <a:pPr lvl="1"/>
            <a:r>
              <a:rPr lang="en-US" sz="1200" dirty="0">
                <a:latin typeface="Times New Roman"/>
              </a:rPr>
              <a:t>c) Silver at </a:t>
            </a:r>
            <a:r>
              <a:rPr lang="en-US" sz="1200" dirty="0">
                <a:latin typeface="Symbol" charset="0"/>
              </a:rPr>
              <a:t>g</a:t>
            </a:r>
            <a:r>
              <a:rPr lang="en-US" sz="1200" dirty="0">
                <a:latin typeface="Times New Roman"/>
              </a:rPr>
              <a:t>=3.5</a:t>
            </a:r>
          </a:p>
          <a:p>
            <a:pPr lvl="1"/>
            <a:r>
              <a:rPr lang="en-US" sz="1200" dirty="0">
                <a:latin typeface="Times New Roman"/>
              </a:rPr>
              <a:t>d) Cu-30Zn at </a:t>
            </a:r>
            <a:r>
              <a:rPr lang="en-US" sz="1200" dirty="0">
                <a:latin typeface="Symbol" charset="0"/>
              </a:rPr>
              <a:t>g</a:t>
            </a:r>
            <a:r>
              <a:rPr lang="en-US" sz="1200" dirty="0">
                <a:latin typeface="Times New Roman"/>
              </a:rPr>
              <a:t>=3.5</a:t>
            </a:r>
          </a:p>
          <a:p>
            <a:pPr lvl="1"/>
            <a:r>
              <a:rPr lang="en-US" sz="1200" dirty="0">
                <a:latin typeface="Times New Roman"/>
              </a:rPr>
              <a:t>e) Ni-60Co at </a:t>
            </a:r>
            <a:r>
              <a:rPr lang="en-US" sz="1200" dirty="0">
                <a:latin typeface="Symbol" charset="0"/>
              </a:rPr>
              <a:t>g</a:t>
            </a:r>
            <a:r>
              <a:rPr lang="en-US" sz="1200" dirty="0">
                <a:latin typeface="Times New Roman"/>
              </a:rPr>
              <a:t>=3.2</a:t>
            </a:r>
          </a:p>
          <a:p>
            <a:r>
              <a:rPr lang="en-US" sz="1200" dirty="0">
                <a:latin typeface="Times New Roman"/>
              </a:rPr>
              <a:t>Note that the partial "A" fiber is present in Ni and Cu, but is absent in the other materials.  Silver, brass and Ni-60Co show instead a "D" fiber which is similar to the A fiber but rotated approximately 90° about the torsion axis.  The B fiber is present to varying degrees in all the materials.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80963"/>
            <a:ext cx="6105525" cy="593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3000" y="6172200"/>
            <a:ext cx="1791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660066"/>
                </a:solidFill>
              </a:rPr>
              <a:t>Kocks</a:t>
            </a:r>
            <a:r>
              <a:rPr lang="en-US" dirty="0" smtClean="0">
                <a:solidFill>
                  <a:srgbClr val="660066"/>
                </a:solidFill>
              </a:rPr>
              <a:t>, Ch. 5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605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18E9-E7F7-4144-B7F7-E5D1F05C7434}" type="slidenum">
              <a:rPr lang="en-US"/>
              <a:pPr/>
              <a:t>51</a:t>
            </a:fld>
            <a:endParaRPr 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Shear Texture Components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4114800"/>
          </a:xfrm>
        </p:spPr>
        <p:txBody>
          <a:bodyPr/>
          <a:lstStyle/>
          <a:p>
            <a:r>
              <a:rPr lang="en-US"/>
              <a:t>Why study shear textures?  Shear strain is common near the surface of rolled parts, for example.</a:t>
            </a:r>
          </a:p>
          <a:p>
            <a:r>
              <a:rPr lang="en-US"/>
              <a:t>Partial Fibers:    A/D	{111}&lt;uvw&gt;…&lt;110&gt;</a:t>
            </a:r>
            <a:br>
              <a:rPr lang="en-US"/>
            </a:br>
            <a:r>
              <a:rPr lang="en-US"/>
              <a:t>			   B		{hkl}&lt;110&gt; … {112}</a:t>
            </a:r>
            <a:br>
              <a:rPr lang="en-US"/>
            </a:br>
            <a:r>
              <a:rPr lang="en-US"/>
              <a:t>Components	   C		{001}&lt;110&gt;</a:t>
            </a:r>
            <a:br>
              <a:rPr lang="en-US"/>
            </a:br>
            <a:r>
              <a:rPr lang="en-US"/>
              <a:t>			   D		{112}&lt;111&gt;</a:t>
            </a:r>
            <a:br>
              <a:rPr lang="en-US"/>
            </a:br>
            <a:r>
              <a:rPr lang="en-US"/>
              <a:t>			   E		{011}&lt;111&gt;</a:t>
            </a:r>
            <a:br>
              <a:rPr lang="en-US"/>
            </a:br>
            <a:r>
              <a:rPr lang="en-US"/>
              <a:t>			   F		{110}&lt;001&gt;	</a:t>
            </a:r>
          </a:p>
        </p:txBody>
      </p:sp>
    </p:spTree>
    <p:extLst>
      <p:ext uri="{BB962C8B-B14F-4D97-AF65-F5344CB8AC3E}">
        <p14:creationId xmlns:p14="http://schemas.microsoft.com/office/powerpoint/2010/main" val="26445181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C3BA2-B829-EA4D-AEE2-CCD3D56B8966}" type="slidenum">
              <a:rPr lang="en-US"/>
              <a:pPr/>
              <a:t>52</a:t>
            </a:fld>
            <a:endParaRPr lang="en-US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4495800" cy="1676400"/>
          </a:xfrm>
        </p:spPr>
        <p:txBody>
          <a:bodyPr/>
          <a:lstStyle/>
          <a:p>
            <a:r>
              <a:rPr lang="en-US" sz="4000" dirty="0" smtClean="0"/>
              <a:t>FCC vs. BCC</a:t>
            </a:r>
            <a:br>
              <a:rPr lang="en-US" sz="4000" dirty="0" smtClean="0"/>
            </a:br>
            <a:r>
              <a:rPr lang="en-US" sz="4000" dirty="0" smtClean="0"/>
              <a:t>{</a:t>
            </a:r>
            <a:r>
              <a:rPr lang="en-US" sz="4000" dirty="0"/>
              <a:t>100} Pole </a:t>
            </a:r>
            <a:r>
              <a:rPr lang="en-US" sz="4000" dirty="0" smtClean="0"/>
              <a:t>figures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81200"/>
            <a:ext cx="7239000" cy="417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3213"/>
            <a:ext cx="2678113" cy="183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574925" y="1646238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3200" dirty="0">
              <a:latin typeface="Arial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381000" y="4373563"/>
            <a:ext cx="102804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Arial"/>
              </a:rPr>
              <a:t>FCC</a:t>
            </a:r>
            <a:endParaRPr lang="en-US" sz="3200" dirty="0">
              <a:latin typeface="Arial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7772400" y="4343400"/>
            <a:ext cx="105108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Arial"/>
              </a:rPr>
              <a:t>BCC</a:t>
            </a:r>
            <a:endParaRPr lang="en-US" sz="3200" dirty="0"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5667" y="6243935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660066"/>
                </a:solidFill>
              </a:rPr>
              <a:t>Montheillet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i="1" dirty="0">
                <a:solidFill>
                  <a:srgbClr val="660066"/>
                </a:solidFill>
              </a:rPr>
              <a:t>et al</a:t>
            </a:r>
            <a:r>
              <a:rPr lang="en-US" dirty="0" smtClean="0">
                <a:solidFill>
                  <a:srgbClr val="660066"/>
                </a:solidFill>
              </a:rPr>
              <a:t>. (1985), </a:t>
            </a:r>
            <a:r>
              <a:rPr lang="en-US" i="1" dirty="0" smtClean="0">
                <a:solidFill>
                  <a:srgbClr val="660066"/>
                </a:solidFill>
              </a:rPr>
              <a:t>Acta </a:t>
            </a:r>
            <a:r>
              <a:rPr lang="en-US" i="1" dirty="0">
                <a:solidFill>
                  <a:srgbClr val="660066"/>
                </a:solidFill>
              </a:rPr>
              <a:t>metall</a:t>
            </a:r>
            <a:r>
              <a:rPr lang="en-US" dirty="0">
                <a:solidFill>
                  <a:srgbClr val="660066"/>
                </a:solidFill>
              </a:rPr>
              <a:t>., </a:t>
            </a:r>
            <a:r>
              <a:rPr lang="en-US" b="1" dirty="0" smtClean="0">
                <a:solidFill>
                  <a:srgbClr val="660066"/>
                </a:solidFill>
              </a:rPr>
              <a:t>33</a:t>
            </a:r>
            <a:r>
              <a:rPr lang="en-US" dirty="0" smtClean="0">
                <a:solidFill>
                  <a:srgbClr val="660066"/>
                </a:solidFill>
              </a:rPr>
              <a:t> 705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4154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fld id="{1510C273-8056-3C40-B8D1-336DDB5CC0B5}" type="slidenum">
              <a:rPr lang="en-US"/>
              <a:pPr/>
              <a:t>53</a:t>
            </a:fld>
            <a:endParaRPr 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0" y="304800"/>
            <a:ext cx="5562600" cy="1143000"/>
          </a:xfrm>
        </p:spPr>
        <p:txBody>
          <a:bodyPr/>
          <a:lstStyle/>
          <a:p>
            <a:r>
              <a:rPr lang="en-US" dirty="0" smtClean="0"/>
              <a:t>BCC </a:t>
            </a:r>
            <a:r>
              <a:rPr lang="en-US" dirty="0"/>
              <a:t>torsion textures: Fe</a:t>
            </a: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7467600" y="1524000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7391400" y="1752600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376488"/>
            <a:ext cx="6858000" cy="432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9" t="7303" b="17839"/>
          <a:stretch>
            <a:fillRect/>
          </a:stretch>
        </p:blipFill>
        <p:spPr bwMode="auto">
          <a:xfrm>
            <a:off x="152400" y="0"/>
            <a:ext cx="2971800" cy="264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2290763" y="1371600"/>
            <a:ext cx="185201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latin typeface="Arial"/>
              </a:rPr>
              <a:t>Ideal |{100} </a:t>
            </a:r>
            <a:br>
              <a:rPr lang="en-US" i="1" dirty="0">
                <a:latin typeface="Arial"/>
              </a:rPr>
            </a:br>
            <a:r>
              <a:rPr lang="en-US" i="1" dirty="0">
                <a:latin typeface="Arial"/>
              </a:rPr>
              <a:t>pole figures</a:t>
            </a:r>
          </a:p>
        </p:txBody>
      </p:sp>
    </p:spTree>
    <p:extLst>
      <p:ext uri="{BB962C8B-B14F-4D97-AF65-F5344CB8AC3E}">
        <p14:creationId xmlns:p14="http://schemas.microsoft.com/office/powerpoint/2010/main" val="10304551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fld id="{E3A46A95-FD5D-BA4E-BF8A-5C7934CD8052}" type="slidenum">
              <a:rPr lang="en-US"/>
              <a:pPr/>
              <a:t>54</a:t>
            </a:fld>
            <a:endParaRPr 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3429000" cy="1676400"/>
          </a:xfrm>
        </p:spPr>
        <p:txBody>
          <a:bodyPr/>
          <a:lstStyle/>
          <a:p>
            <a:r>
              <a:rPr lang="en-US" dirty="0" smtClean="0"/>
              <a:t>BCC </a:t>
            </a:r>
            <a:r>
              <a:rPr lang="en-US" dirty="0"/>
              <a:t>torsion textures: Ta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609600" y="2133600"/>
            <a:ext cx="340049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Arial"/>
              </a:rPr>
              <a:t>(a) initial texture</a:t>
            </a:r>
            <a:br>
              <a:rPr lang="en-US" sz="3200" dirty="0">
                <a:latin typeface="Arial"/>
              </a:rPr>
            </a:br>
            <a:r>
              <a:rPr lang="en-US" sz="3200" dirty="0">
                <a:latin typeface="Arial"/>
              </a:rPr>
              <a:t>from swaged rod;</a:t>
            </a:r>
          </a:p>
          <a:p>
            <a:r>
              <a:rPr lang="en-US" sz="3200" dirty="0">
                <a:latin typeface="Arial"/>
              </a:rPr>
              <a:t>(b) torsion texture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462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9" t="7303" b="17839"/>
          <a:stretch>
            <a:fillRect/>
          </a:stretch>
        </p:blipFill>
        <p:spPr bwMode="auto">
          <a:xfrm>
            <a:off x="152400" y="4056063"/>
            <a:ext cx="2971800" cy="264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2290763" y="5427663"/>
            <a:ext cx="185201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latin typeface="Arial"/>
              </a:rPr>
              <a:t>Ideal |{100} </a:t>
            </a:r>
            <a:br>
              <a:rPr lang="en-US" i="1" dirty="0">
                <a:latin typeface="Arial"/>
              </a:rPr>
            </a:br>
            <a:r>
              <a:rPr lang="en-US" i="1" dirty="0">
                <a:latin typeface="Arial"/>
              </a:rPr>
              <a:t>pole figures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90073" y="6396335"/>
            <a:ext cx="1791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660066"/>
                </a:solidFill>
              </a:rPr>
              <a:t>Kocks</a:t>
            </a:r>
            <a:r>
              <a:rPr lang="en-US" dirty="0" smtClean="0">
                <a:solidFill>
                  <a:srgbClr val="660066"/>
                </a:solidFill>
              </a:rPr>
              <a:t>, Ch. 5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176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49DE75CA-F2D0-4F4A-8DBF-90106E8938B4}" type="slidenum">
              <a:rPr lang="en-US" altLang="ja-JP" sz="1400">
                <a:latin typeface="Times New Roman"/>
                <a:ea typeface="Times New Roman"/>
                <a:cs typeface="Times New Roman"/>
              </a:rPr>
              <a:pPr/>
              <a:t>55</a:t>
            </a:fld>
            <a:endParaRPr lang="en-US" altLang="ja-JP" sz="14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Hexagonal Metals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Common to show the (0001) pole figure: provides most information needed.</a:t>
            </a:r>
          </a:p>
          <a:p>
            <a:r>
              <a:rPr lang="en-US" dirty="0"/>
              <a:t>Easy slip on the basal plane means that compression generally aligns the basal plane normal with the compression axis.</a:t>
            </a:r>
          </a:p>
          <a:p>
            <a:r>
              <a:rPr lang="en-US" dirty="0"/>
              <a:t>Tension typically aligns basal plane </a:t>
            </a:r>
            <a:r>
              <a:rPr lang="en-US" dirty="0" err="1"/>
              <a:t>normals</a:t>
            </a:r>
            <a:r>
              <a:rPr lang="en-US" dirty="0"/>
              <a:t> perpendicular to the axis.</a:t>
            </a:r>
          </a:p>
        </p:txBody>
      </p:sp>
    </p:spTree>
    <p:extLst>
      <p:ext uri="{BB962C8B-B14F-4D97-AF65-F5344CB8AC3E}">
        <p14:creationId xmlns:p14="http://schemas.microsoft.com/office/powerpoint/2010/main" val="23475953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Deformation systems, hexagonal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7913" r="7913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0E32-6040-124C-A8B8-E64D2C7644B1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71800" y="6324600"/>
            <a:ext cx="3897751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baseline="30000" dirty="0">
                <a:solidFill>
                  <a:srgbClr val="660066"/>
                </a:solidFill>
              </a:rPr>
              <a:t>Acta mater</a:t>
            </a:r>
            <a:r>
              <a:rPr lang="en-US" sz="3200" baseline="30000" dirty="0">
                <a:solidFill>
                  <a:srgbClr val="660066"/>
                </a:solidFill>
              </a:rPr>
              <a:t>. </a:t>
            </a:r>
            <a:r>
              <a:rPr lang="en-US" sz="3200" b="1" baseline="30000" dirty="0">
                <a:solidFill>
                  <a:srgbClr val="660066"/>
                </a:solidFill>
              </a:rPr>
              <a:t>49 </a:t>
            </a:r>
            <a:r>
              <a:rPr lang="en-US" sz="3200" baseline="30000" dirty="0">
                <a:solidFill>
                  <a:srgbClr val="660066"/>
                </a:solidFill>
              </a:rPr>
              <a:t>(2001) 3085–3096</a:t>
            </a:r>
            <a:endParaRPr lang="en-US" sz="32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632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E3EFF37E-26CE-474D-91EA-39177E769419}" type="slidenum">
              <a:rPr lang="en-US" altLang="ja-JP" sz="1400">
                <a:latin typeface="Times New Roman"/>
                <a:ea typeface="Times New Roman"/>
                <a:cs typeface="Times New Roman"/>
              </a:rPr>
              <a:pPr/>
              <a:t>57</a:t>
            </a:fld>
            <a:endParaRPr lang="en-US" altLang="ja-JP" sz="14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2362200" cy="4572000"/>
          </a:xfrm>
        </p:spPr>
        <p:txBody>
          <a:bodyPr/>
          <a:lstStyle/>
          <a:p>
            <a:r>
              <a:rPr lang="en-US" dirty="0"/>
              <a:t>Uniaxial textures in Ti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17525" y="4708525"/>
            <a:ext cx="2060179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ja-JP" dirty="0">
                <a:latin typeface="Times New Roman"/>
                <a:ea typeface="Times New Roman"/>
                <a:cs typeface="Times New Roman"/>
              </a:rPr>
              <a:t>Compression:</a:t>
            </a:r>
            <a:br>
              <a:rPr lang="en-US" altLang="ja-JP" dirty="0">
                <a:latin typeface="Times New Roman"/>
                <a:ea typeface="Times New Roman"/>
                <a:cs typeface="Times New Roman"/>
              </a:rPr>
            </a:br>
            <a:r>
              <a:rPr lang="en-US" altLang="ja-JP" dirty="0">
                <a:latin typeface="Times New Roman"/>
                <a:ea typeface="Times New Roman"/>
                <a:cs typeface="Times New Roman"/>
              </a:rPr>
              <a:t>25° from 0001,</a:t>
            </a:r>
          </a:p>
          <a:p>
            <a:r>
              <a:rPr lang="en-US" altLang="ja-JP" dirty="0">
                <a:latin typeface="Times New Roman"/>
                <a:ea typeface="Times New Roman"/>
                <a:cs typeface="Times New Roman"/>
              </a:rPr>
              <a:t>~ &lt;11-24&gt;</a:t>
            </a:r>
          </a:p>
        </p:txBody>
      </p:sp>
      <p:pic>
        <p:nvPicPr>
          <p:cNvPr id="18437" name="Picture 8" descr="Kocks.Ch5.fig20.tiff                                           0001F80EiMac HD 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0"/>
            <a:ext cx="54864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3200400" y="3138488"/>
            <a:ext cx="226215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ja-JP" sz="3200" dirty="0">
                <a:latin typeface="Times New Roman"/>
                <a:ea typeface="Times New Roman"/>
                <a:cs typeface="Times New Roman"/>
              </a:rPr>
              <a:t>compression</a:t>
            </a:r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3581400" y="914400"/>
            <a:ext cx="1358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ja-JP" sz="3200" dirty="0">
                <a:latin typeface="Times New Roman"/>
                <a:ea typeface="Times New Roman"/>
                <a:cs typeface="Times New Roman"/>
              </a:rPr>
              <a:t>tension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90073" y="6396335"/>
            <a:ext cx="1791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660066"/>
                </a:solidFill>
              </a:rPr>
              <a:t>Kocks</a:t>
            </a:r>
            <a:r>
              <a:rPr lang="en-US" dirty="0" smtClean="0">
                <a:solidFill>
                  <a:srgbClr val="660066"/>
                </a:solidFill>
              </a:rPr>
              <a:t>, Ch. 5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332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CE0DF8FD-5422-894F-BD8A-5417A5E2E32E}" type="slidenum">
              <a:rPr lang="en-US" altLang="ja-JP" sz="1400">
                <a:latin typeface="Times New Roman"/>
                <a:ea typeface="Times New Roman"/>
                <a:cs typeface="Times New Roman"/>
              </a:rPr>
              <a:pPr/>
              <a:t>58</a:t>
            </a:fld>
            <a:endParaRPr lang="en-US" altLang="ja-JP" sz="14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3276600" cy="4876800"/>
          </a:xfrm>
        </p:spPr>
        <p:txBody>
          <a:bodyPr/>
          <a:lstStyle/>
          <a:p>
            <a:r>
              <a:rPr lang="en-US" dirty="0"/>
              <a:t>Zr: compression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Ti: compression</a:t>
            </a:r>
          </a:p>
        </p:txBody>
      </p:sp>
      <p:pic>
        <p:nvPicPr>
          <p:cNvPr id="19460" name="Picture 6" descr="Kocks.Ch5.fig21.tiff                                           0001F80EiMac HD 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46075"/>
            <a:ext cx="4725988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Kocks.Ch5.fig20.tiff                                           0001F80EiMac HD     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42448" r="23610" b="13467"/>
          <a:stretch>
            <a:fillRect/>
          </a:stretch>
        </p:blipFill>
        <p:spPr bwMode="auto">
          <a:xfrm>
            <a:off x="4038600" y="3429000"/>
            <a:ext cx="43434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90073" y="6396335"/>
            <a:ext cx="1791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660066"/>
                </a:solidFill>
              </a:rPr>
              <a:t>Kocks</a:t>
            </a:r>
            <a:r>
              <a:rPr lang="en-US" dirty="0" smtClean="0">
                <a:solidFill>
                  <a:srgbClr val="660066"/>
                </a:solidFill>
              </a:rPr>
              <a:t>, Ch. 5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4360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773726BF-A54C-DA4E-84DE-21ECECD07CD2}" type="slidenum">
              <a:rPr lang="en-US" altLang="ja-JP" sz="1400">
                <a:latin typeface="Times New Roman"/>
                <a:ea typeface="Times New Roman"/>
                <a:cs typeface="Times New Roman"/>
              </a:rPr>
              <a:pPr/>
              <a:t>59</a:t>
            </a:fld>
            <a:endParaRPr lang="en-US" altLang="ja-JP" sz="14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3048000" cy="2819400"/>
          </a:xfrm>
        </p:spPr>
        <p:txBody>
          <a:bodyPr/>
          <a:lstStyle/>
          <a:p>
            <a:r>
              <a:rPr lang="en-US" dirty="0" smtClean="0"/>
              <a:t>Hexagonal </a:t>
            </a:r>
            <a:r>
              <a:rPr lang="en-US" dirty="0"/>
              <a:t>Rolling Textures; schematic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12725" y="2895600"/>
            <a:ext cx="290937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latin typeface="Times New Roman"/>
                <a:ea typeface="Times New Roman"/>
                <a:cs typeface="Times New Roman"/>
              </a:rPr>
              <a:t>c/a &gt; 1.633:</a:t>
            </a:r>
            <a:br>
              <a:rPr lang="en-US" sz="3200" dirty="0">
                <a:latin typeface="Times New Roman"/>
                <a:ea typeface="Times New Roman"/>
                <a:cs typeface="Times New Roman"/>
              </a:rPr>
            </a:br>
            <a:r>
              <a:rPr lang="en-US" sz="3200" dirty="0">
                <a:latin typeface="Times New Roman"/>
                <a:ea typeface="Times New Roman"/>
                <a:cs typeface="Times New Roman"/>
              </a:rPr>
              <a:t>RD split in 0001</a:t>
            </a:r>
          </a:p>
          <a:p>
            <a:endParaRPr lang="en-US" sz="3200" dirty="0">
              <a:latin typeface="Times New Roman"/>
              <a:ea typeface="Times New Roman"/>
              <a:cs typeface="Times New Roman"/>
            </a:endParaRPr>
          </a:p>
          <a:p>
            <a:r>
              <a:rPr lang="en-US" sz="3200" dirty="0">
                <a:latin typeface="Times New Roman"/>
                <a:ea typeface="Times New Roman"/>
                <a:cs typeface="Times New Roman"/>
              </a:rPr>
              <a:t>c/a &lt; 1.633:</a:t>
            </a:r>
          </a:p>
          <a:p>
            <a:r>
              <a:rPr lang="en-US" sz="3200" dirty="0">
                <a:latin typeface="Times New Roman"/>
                <a:ea typeface="Times New Roman"/>
                <a:cs typeface="Times New Roman"/>
              </a:rPr>
              <a:t>TD split in 0001</a:t>
            </a:r>
          </a:p>
        </p:txBody>
      </p:sp>
      <p:sp>
        <p:nvSpPr>
          <p:cNvPr id="20485" name="AutoShape 5"/>
          <p:cNvSpPr>
            <a:spLocks noChangeArrowheads="1"/>
          </p:cNvSpPr>
          <p:nvPr/>
        </p:nvSpPr>
        <p:spPr bwMode="auto">
          <a:xfrm>
            <a:off x="3429000" y="533400"/>
            <a:ext cx="914400" cy="381000"/>
          </a:xfrm>
          <a:prstGeom prst="rightArrow">
            <a:avLst>
              <a:gd name="adj1" fmla="val 50000"/>
              <a:gd name="adj2" fmla="val 60000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0486" name="Picture 6" descr="Kocks.Ch5.fig22.tiff                                           0001F80EiMac HD 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5943600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53000" y="6172200"/>
            <a:ext cx="1791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660066"/>
                </a:solidFill>
              </a:rPr>
              <a:t>Kocks</a:t>
            </a:r>
            <a:r>
              <a:rPr lang="en-US" dirty="0" smtClean="0">
                <a:solidFill>
                  <a:srgbClr val="660066"/>
                </a:solidFill>
              </a:rPr>
              <a:t>, Ch. 5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3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3400" y="6324600"/>
            <a:ext cx="6858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B8556184-4361-144D-965E-6AC0484D1A53}" type="slidenum">
              <a:rPr lang="en-US" sz="1400">
                <a:latin typeface="Arial"/>
                <a:ea typeface="Times New Roman"/>
                <a:cs typeface="Times New Roman"/>
              </a:rPr>
              <a:pPr/>
              <a:t>6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400" dirty="0"/>
              <a:t>Re-orientation </a:t>
            </a:r>
            <a:r>
              <a:rPr lang="en-US" sz="4400" dirty="0">
                <a:sym typeface="Symbol" charset="0"/>
              </a:rPr>
              <a:t> Preferred orientation</a:t>
            </a:r>
            <a:endParaRPr lang="en-US" sz="4400" dirty="0"/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dirty="0">
                <a:cs typeface="Times New Roman"/>
              </a:rPr>
              <a:t>Reorientations experienced by grains depend on the type of strain (compression versus rolling, e.g.) and the type of slip (e.g. {111}&lt;110&gt; in </a:t>
            </a:r>
            <a:r>
              <a:rPr lang="en-US" dirty="0" err="1">
                <a:cs typeface="Times New Roman"/>
              </a:rPr>
              <a:t>fcc</a:t>
            </a:r>
            <a:r>
              <a:rPr lang="en-US" dirty="0">
                <a:cs typeface="Times New Roman"/>
              </a:rPr>
              <a:t>).</a:t>
            </a:r>
          </a:p>
          <a:p>
            <a:r>
              <a:rPr lang="en-US" dirty="0">
                <a:cs typeface="Times New Roman"/>
              </a:rPr>
              <a:t>In general, some orientations are unstable (</a:t>
            </a:r>
            <a:r>
              <a:rPr lang="en-US" i="1" dirty="0">
                <a:cs typeface="Times New Roman"/>
              </a:rPr>
              <a:t>f(g)</a:t>
            </a:r>
            <a:r>
              <a:rPr lang="en-US" dirty="0">
                <a:cs typeface="Times New Roman"/>
              </a:rPr>
              <a:t> decreases) and some are stable (</a:t>
            </a:r>
            <a:r>
              <a:rPr lang="en-US" i="1" dirty="0">
                <a:cs typeface="Times New Roman"/>
              </a:rPr>
              <a:t>f(g)</a:t>
            </a:r>
            <a:r>
              <a:rPr lang="en-US" dirty="0">
                <a:cs typeface="Times New Roman"/>
              </a:rPr>
              <a:t> increases) with respect to the deformation imposed, hence </a:t>
            </a:r>
            <a:r>
              <a:rPr lang="en-US" i="1" dirty="0">
                <a:cs typeface="Times New Roman"/>
              </a:rPr>
              <a:t>texture development</a:t>
            </a:r>
            <a:r>
              <a:rPr lang="en-US" dirty="0">
                <a:cs typeface="Times New Roman"/>
              </a:rPr>
              <a:t>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85794228-3DA7-CA4A-BF08-D8C6C341C0D5}" type="slidenum">
              <a:rPr lang="en-US" altLang="ja-JP" sz="1400">
                <a:latin typeface="Times New Roman"/>
                <a:ea typeface="Times New Roman"/>
                <a:cs typeface="Times New Roman"/>
              </a:rPr>
              <a:pPr/>
              <a:t>60</a:t>
            </a:fld>
            <a:endParaRPr lang="en-US" altLang="ja-JP" sz="14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276600" cy="4495800"/>
          </a:xfrm>
        </p:spPr>
        <p:txBody>
          <a:bodyPr/>
          <a:lstStyle/>
          <a:p>
            <a:r>
              <a:rPr lang="en-US" dirty="0" smtClean="0"/>
              <a:t>Hexagonal Rolling </a:t>
            </a:r>
            <a:r>
              <a:rPr lang="en-US" dirty="0"/>
              <a:t>Textures: exptl.</a:t>
            </a:r>
          </a:p>
        </p:txBody>
      </p:sp>
      <p:pic>
        <p:nvPicPr>
          <p:cNvPr id="21508" name="Picture 5" descr="Kocks.Ch5.fig23.tiff                                           0001F80EiMac HD 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" b="1166"/>
          <a:stretch>
            <a:fillRect/>
          </a:stretch>
        </p:blipFill>
        <p:spPr bwMode="auto">
          <a:xfrm>
            <a:off x="3733800" y="0"/>
            <a:ext cx="40592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53000" y="6172200"/>
            <a:ext cx="1791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660066"/>
                </a:solidFill>
              </a:rPr>
              <a:t>Kocks</a:t>
            </a:r>
            <a:r>
              <a:rPr lang="en-US" dirty="0" smtClean="0">
                <a:solidFill>
                  <a:srgbClr val="660066"/>
                </a:solidFill>
              </a:rPr>
              <a:t>, Ch. 5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696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E70045FA-3094-004D-B830-3969F89FD5EF}" type="slidenum">
              <a:rPr lang="en-US" altLang="ja-JP" sz="1400">
                <a:latin typeface="Times New Roman"/>
                <a:ea typeface="Times New Roman"/>
                <a:cs typeface="Times New Roman"/>
              </a:rPr>
              <a:pPr/>
              <a:t>61</a:t>
            </a:fld>
            <a:endParaRPr lang="en-US" altLang="ja-JP" sz="14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33400"/>
            <a:ext cx="2895600" cy="4495800"/>
          </a:xfrm>
        </p:spPr>
        <p:txBody>
          <a:bodyPr/>
          <a:lstStyle/>
          <a:p>
            <a:r>
              <a:rPr lang="en-US" dirty="0"/>
              <a:t>Hexagonal Rolling: strain dependence</a:t>
            </a:r>
          </a:p>
        </p:txBody>
      </p:sp>
      <p:pic>
        <p:nvPicPr>
          <p:cNvPr id="22532" name="Picture 9" descr="Kocks.Ch5.fig24.tiff                                           0001F80EiMac HD 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212" b="6410"/>
          <a:stretch>
            <a:fillRect/>
          </a:stretch>
        </p:blipFill>
        <p:spPr bwMode="auto">
          <a:xfrm>
            <a:off x="3048000" y="381000"/>
            <a:ext cx="585628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11"/>
          <p:cNvSpPr txBox="1">
            <a:spLocks noChangeArrowheads="1"/>
          </p:cNvSpPr>
          <p:nvPr/>
        </p:nvSpPr>
        <p:spPr bwMode="auto">
          <a:xfrm>
            <a:off x="4022725" y="655638"/>
            <a:ext cx="94128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ja-JP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20%</a:t>
            </a:r>
          </a:p>
        </p:txBody>
      </p:sp>
      <p:sp>
        <p:nvSpPr>
          <p:cNvPr id="22534" name="Text Box 12"/>
          <p:cNvSpPr txBox="1">
            <a:spLocks noChangeArrowheads="1"/>
          </p:cNvSpPr>
          <p:nvPr/>
        </p:nvSpPr>
        <p:spPr bwMode="auto">
          <a:xfrm>
            <a:off x="6553200" y="762000"/>
            <a:ext cx="94128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ja-JP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30%</a:t>
            </a:r>
          </a:p>
        </p:txBody>
      </p:sp>
      <p:sp>
        <p:nvSpPr>
          <p:cNvPr id="22535" name="Text Box 13"/>
          <p:cNvSpPr txBox="1">
            <a:spLocks noChangeArrowheads="1"/>
          </p:cNvSpPr>
          <p:nvPr/>
        </p:nvSpPr>
        <p:spPr bwMode="auto">
          <a:xfrm>
            <a:off x="3649663" y="3429000"/>
            <a:ext cx="94128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ja-JP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55%</a:t>
            </a:r>
          </a:p>
        </p:txBody>
      </p:sp>
      <p:sp>
        <p:nvSpPr>
          <p:cNvPr id="22536" name="Text Box 14"/>
          <p:cNvSpPr txBox="1">
            <a:spLocks noChangeArrowheads="1"/>
          </p:cNvSpPr>
          <p:nvPr/>
        </p:nvSpPr>
        <p:spPr bwMode="auto">
          <a:xfrm>
            <a:off x="6477000" y="3429000"/>
            <a:ext cx="94128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ja-JP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97%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53000" y="6172200"/>
            <a:ext cx="1791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660066"/>
                </a:solidFill>
              </a:rPr>
              <a:t>Kocks</a:t>
            </a:r>
            <a:r>
              <a:rPr lang="en-US" dirty="0" smtClean="0">
                <a:solidFill>
                  <a:srgbClr val="660066"/>
                </a:solidFill>
              </a:rPr>
              <a:t>, Ch. 5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275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dirty="0" smtClean="0"/>
              <a:t>Hexagonal: clock rolling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B9DA-1F91-924E-B026-FB5846B33BCF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85800"/>
            <a:ext cx="8529747" cy="2971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5399782"/>
            <a:ext cx="2438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aseline="30000" dirty="0" smtClean="0">
                <a:solidFill>
                  <a:srgbClr val="660066"/>
                </a:solidFill>
              </a:rPr>
              <a:t>Tom</a:t>
            </a:r>
            <a:r>
              <a:rPr lang="en-US" sz="3200" baseline="30000" dirty="0" smtClean="0">
                <a:solidFill>
                  <a:srgbClr val="660066"/>
                </a:solidFill>
              </a:rPr>
              <a:t>é </a:t>
            </a:r>
            <a:r>
              <a:rPr lang="en-US" sz="3200" i="1" baseline="30000" dirty="0" smtClean="0">
                <a:solidFill>
                  <a:srgbClr val="660066"/>
                </a:solidFill>
              </a:rPr>
              <a:t>et al. </a:t>
            </a:r>
            <a:r>
              <a:rPr lang="en-US" sz="3200" baseline="30000" dirty="0">
                <a:solidFill>
                  <a:srgbClr val="660066"/>
                </a:solidFill>
              </a:rPr>
              <a:t>(2001) </a:t>
            </a:r>
            <a:r>
              <a:rPr lang="en-US" sz="3200" i="1" baseline="30000" dirty="0" smtClean="0">
                <a:solidFill>
                  <a:srgbClr val="660066"/>
                </a:solidFill>
              </a:rPr>
              <a:t>Acta </a:t>
            </a:r>
            <a:r>
              <a:rPr lang="en-US" sz="3200" i="1" baseline="30000" dirty="0">
                <a:solidFill>
                  <a:srgbClr val="660066"/>
                </a:solidFill>
              </a:rPr>
              <a:t>mater</a:t>
            </a:r>
            <a:r>
              <a:rPr lang="en-US" sz="3200" baseline="30000" dirty="0">
                <a:solidFill>
                  <a:srgbClr val="660066"/>
                </a:solidFill>
              </a:rPr>
              <a:t>. </a:t>
            </a:r>
            <a:r>
              <a:rPr lang="en-US" sz="3200" b="1" baseline="30000" dirty="0">
                <a:solidFill>
                  <a:srgbClr val="660066"/>
                </a:solidFill>
              </a:rPr>
              <a:t>49 </a:t>
            </a:r>
            <a:r>
              <a:rPr lang="en-US" sz="3200" baseline="30000" dirty="0" smtClean="0">
                <a:solidFill>
                  <a:srgbClr val="660066"/>
                </a:solidFill>
              </a:rPr>
              <a:t>3085</a:t>
            </a:r>
            <a:r>
              <a:rPr lang="en-US" sz="3200" baseline="30000" dirty="0">
                <a:solidFill>
                  <a:srgbClr val="660066"/>
                </a:solidFill>
              </a:rPr>
              <a:t>–3096</a:t>
            </a:r>
            <a:endParaRPr lang="en-US" sz="3200" dirty="0">
              <a:solidFill>
                <a:srgbClr val="6600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3810000"/>
            <a:ext cx="5795987" cy="2882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1" y="3657600"/>
            <a:ext cx="2971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Note the strong anisotropy caused by texture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7529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B101A1D8-DAD1-4444-A7BD-6E28089ACC7B}" type="slidenum">
              <a:rPr lang="en-US" sz="1400">
                <a:latin typeface="Arial"/>
                <a:ea typeface="Times New Roman"/>
                <a:cs typeface="Times New Roman"/>
              </a:rPr>
              <a:pPr/>
              <a:t>7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4800" dirty="0"/>
              <a:t>The Taylor model</a:t>
            </a:r>
          </a:p>
        </p:txBody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n-US" dirty="0">
                <a:cs typeface="Times New Roman"/>
              </a:rPr>
              <a:t>The </a:t>
            </a:r>
            <a:r>
              <a:rPr lang="en-US" i="1" dirty="0">
                <a:cs typeface="Times New Roman"/>
              </a:rPr>
              <a:t>Taylor</a:t>
            </a:r>
            <a:r>
              <a:rPr lang="en-US" dirty="0">
                <a:cs typeface="Times New Roman"/>
              </a:rPr>
              <a:t> model has one basic assumption: the change in shape (micro-strain) of each grain is identical to the body</a:t>
            </a:r>
            <a:r>
              <a:rPr lang="ja-JP" altLang="en-US" dirty="0">
                <a:cs typeface="Times New Roman"/>
              </a:rPr>
              <a:t>’</a:t>
            </a:r>
            <a:r>
              <a:rPr lang="en-US" dirty="0">
                <a:cs typeface="Times New Roman"/>
              </a:rPr>
              <a:t>s change in shape (macro-strain).</a:t>
            </a:r>
          </a:p>
          <a:p>
            <a:r>
              <a:rPr lang="en-US" dirty="0">
                <a:cs typeface="Times New Roman"/>
              </a:rPr>
              <a:t>Named for G.I. Taylor, English physicist, mid-20th century; first to provide a quantitative explanation of texture development.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B101A1D8-DAD1-4444-A7BD-6E28089ACC7B}" type="slidenum">
              <a:rPr lang="en-US" sz="1400">
                <a:latin typeface="Arial"/>
                <a:ea typeface="Times New Roman"/>
                <a:cs typeface="Times New Roman"/>
              </a:rPr>
              <a:pPr/>
              <a:t>8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4800" dirty="0"/>
              <a:t>The Taylor model</a:t>
            </a:r>
          </a:p>
        </p:txBody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924800" cy="4572000"/>
          </a:xfrm>
        </p:spPr>
        <p:txBody>
          <a:bodyPr/>
          <a:lstStyle/>
          <a:p>
            <a:r>
              <a:rPr lang="en-US" sz="2800" dirty="0">
                <a:cs typeface="Times New Roman"/>
              </a:rPr>
              <a:t>The </a:t>
            </a:r>
            <a:r>
              <a:rPr lang="en-US" sz="2800" i="1" dirty="0">
                <a:cs typeface="Times New Roman"/>
              </a:rPr>
              <a:t>Taylor</a:t>
            </a:r>
            <a:r>
              <a:rPr lang="en-US" sz="2800" dirty="0">
                <a:cs typeface="Times New Roman"/>
              </a:rPr>
              <a:t> model has one basic assumption: the change in shape (micro-strain) of each grain is identical to the body</a:t>
            </a:r>
            <a:r>
              <a:rPr lang="ja-JP" altLang="en-US" sz="2800" dirty="0">
                <a:cs typeface="Times New Roman"/>
              </a:rPr>
              <a:t>’</a:t>
            </a:r>
            <a:r>
              <a:rPr lang="en-US" sz="2800" dirty="0">
                <a:cs typeface="Times New Roman"/>
              </a:rPr>
              <a:t>s change in shape (macro-strain).</a:t>
            </a:r>
          </a:p>
          <a:p>
            <a:r>
              <a:rPr lang="en-US" sz="2800" dirty="0">
                <a:cs typeface="Times New Roman"/>
              </a:rPr>
              <a:t>Named for G.I. Taylor, English physicist, mid-20th century; first to provide a quantitative explanation of texture development</a:t>
            </a:r>
            <a:r>
              <a:rPr lang="en-US" sz="2800" dirty="0" smtClean="0">
                <a:cs typeface="Times New Roman"/>
              </a:rPr>
              <a:t>.</a:t>
            </a:r>
          </a:p>
          <a:p>
            <a:r>
              <a:rPr lang="en-US" sz="2800" dirty="0" smtClean="0">
                <a:cs typeface="Times New Roman"/>
              </a:rPr>
              <a:t>This was discussed in the lecture on multiple slip (L11).</a:t>
            </a:r>
            <a:endParaRPr lang="en-US" sz="2800" dirty="0"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6243935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Taylor G (1938) "Plastic strain in metals", </a:t>
            </a:r>
            <a:r>
              <a:rPr lang="en-US" i="1" dirty="0">
                <a:solidFill>
                  <a:srgbClr val="660066"/>
                </a:solidFill>
              </a:rPr>
              <a:t>J. Inst. Metals </a:t>
            </a:r>
            <a:r>
              <a:rPr lang="en-US" dirty="0">
                <a:solidFill>
                  <a:srgbClr val="660066"/>
                </a:solidFill>
              </a:rPr>
              <a:t>(U.K.) </a:t>
            </a:r>
            <a:r>
              <a:rPr lang="en-US" b="1" dirty="0">
                <a:solidFill>
                  <a:srgbClr val="660066"/>
                </a:solidFill>
              </a:rPr>
              <a:t>62 </a:t>
            </a:r>
            <a:r>
              <a:rPr lang="en-US" dirty="0">
                <a:solidFill>
                  <a:srgbClr val="660066"/>
                </a:solidFill>
              </a:rPr>
              <a:t>307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297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74750364-83F8-854F-A3C0-C8438A5766B0}" type="slidenum">
              <a:rPr lang="en-US" sz="1400">
                <a:latin typeface="Arial"/>
                <a:ea typeface="Times New Roman"/>
                <a:cs typeface="Times New Roman"/>
              </a:rPr>
              <a:pPr/>
              <a:t>9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4800" dirty="0"/>
              <a:t>Single slip models ineffective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Times New Roman"/>
              </a:rPr>
              <a:t>Elementary approach to single crystal deformation emphasizes slip on a single deformation system.</a:t>
            </a:r>
          </a:p>
          <a:p>
            <a:r>
              <a:rPr lang="en-US" dirty="0">
                <a:cs typeface="Times New Roman"/>
              </a:rPr>
              <a:t>Polycrystal texture development requires </a:t>
            </a:r>
            <a:r>
              <a:rPr lang="en-US" i="1" dirty="0">
                <a:cs typeface="Times New Roman"/>
              </a:rPr>
              <a:t>multiple slip systems </a:t>
            </a:r>
            <a:r>
              <a:rPr lang="en-US" dirty="0">
                <a:cs typeface="Times New Roman"/>
              </a:rPr>
              <a:t>(5 or more, as dictated by von </a:t>
            </a:r>
            <a:r>
              <a:rPr lang="en-US" dirty="0" err="1">
                <a:cs typeface="Times New Roman"/>
              </a:rPr>
              <a:t>Mises</a:t>
            </a:r>
            <a:r>
              <a:rPr lang="en-US" dirty="0">
                <a:cs typeface="Times New Roman"/>
              </a:rPr>
              <a:t>).</a:t>
            </a:r>
          </a:p>
          <a:p>
            <a:r>
              <a:rPr lang="en-US" i="1" dirty="0">
                <a:cs typeface="Times New Roman"/>
              </a:rPr>
              <a:t>Cannot use simple rules</a:t>
            </a:r>
            <a:r>
              <a:rPr lang="en-US" dirty="0">
                <a:cs typeface="Times New Roman"/>
              </a:rPr>
              <a:t>, e.g</a:t>
            </a:r>
            <a:r>
              <a:rPr lang="en-US" dirty="0" smtClean="0">
                <a:cs typeface="Times New Roman"/>
              </a:rPr>
              <a:t>., </a:t>
            </a:r>
            <a:r>
              <a:rPr lang="en-US" dirty="0">
                <a:cs typeface="Times New Roman"/>
              </a:rPr>
              <a:t>alignment of slip plane with compression plane!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Verdan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9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iMac HD:Applications (Mac OS 9):Microsoft Office 98:Templates:Blank Presentation</Template>
  <TotalTime>740</TotalTime>
  <Words>2806</Words>
  <Application>Microsoft Macintosh PowerPoint</Application>
  <PresentationFormat>On-screen Show (4:3)</PresentationFormat>
  <Paragraphs>517</Paragraphs>
  <Slides>62</Slides>
  <Notes>42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Blank Presentation</vt:lpstr>
      <vt:lpstr>Equation</vt:lpstr>
      <vt:lpstr>Image</vt:lpstr>
      <vt:lpstr>Document</vt:lpstr>
      <vt:lpstr>PowerPoint Presentation</vt:lpstr>
      <vt:lpstr>Objectives</vt:lpstr>
      <vt:lpstr>Taxonomy</vt:lpstr>
      <vt:lpstr>Why does deformation result in texture development?</vt:lpstr>
      <vt:lpstr>Dislocation glide ⇒  grain reorientation</vt:lpstr>
      <vt:lpstr>Re-orientation  Preferred orientation</vt:lpstr>
      <vt:lpstr>The Taylor model</vt:lpstr>
      <vt:lpstr>The Taylor model</vt:lpstr>
      <vt:lpstr>Single slip models ineffective</vt:lpstr>
      <vt:lpstr>Deformation systems (typical)</vt:lpstr>
      <vt:lpstr>Deformation systems (typical)</vt:lpstr>
      <vt:lpstr>Strain Measures</vt:lpstr>
      <vt:lpstr>Deformation Modes: sample symmetry</vt:lpstr>
      <vt:lpstr>Axisymmetric deformation: Extrusion, Drawing</vt:lpstr>
      <vt:lpstr>Uniaxial Strain</vt:lpstr>
      <vt:lpstr>Uniaxial Modes - C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Uniaxial Compression:  various fcc metals</vt:lpstr>
      <vt:lpstr>BCC uniaxial textures</vt:lpstr>
      <vt:lpstr>PowerPoint Presentation</vt:lpstr>
      <vt:lpstr>PowerPoint Presentation</vt:lpstr>
      <vt:lpstr>Rolling = Plane Strain</vt:lpstr>
      <vt:lpstr>Plane strain (rolling)</vt:lpstr>
      <vt:lpstr>Typical rolling texture in FCC Materials</vt:lpstr>
      <vt:lpstr>PowerPoint Presentation</vt:lpstr>
      <vt:lpstr>Fcc rolling textures</vt:lpstr>
      <vt:lpstr>PowerPoint Presentation</vt:lpstr>
      <vt:lpstr>Cartesian Euler Space</vt:lpstr>
      <vt:lpstr>Sections</vt:lpstr>
      <vt:lpstr>PowerPoint Presentation</vt:lpstr>
      <vt:lpstr>PowerPoint Presentation</vt:lpstr>
      <vt:lpstr>Volume fraction vs.  density (intensity)</vt:lpstr>
      <vt:lpstr>Rolling fcc Cu: Effect of Strain</vt:lpstr>
      <vt:lpstr>Effect of Alloying: Cu-Zn (brass); the texture transition</vt:lpstr>
      <vt:lpstr>Alloy, Precipitation Effects</vt:lpstr>
      <vt:lpstr>Rolling Textures BCC</vt:lpstr>
      <vt:lpstr>{100} Pole figure for certain components of rolled BCC metals</vt:lpstr>
      <vt:lpstr>BCC fibers: the f2 = 45° section</vt:lpstr>
      <vt:lpstr>Ta, Fe rolling textures</vt:lpstr>
      <vt:lpstr>Fe, Fe-Si rolling fiber plots</vt:lpstr>
      <vt:lpstr>Summary: part 1</vt:lpstr>
      <vt:lpstr>Part 2: shear/ torsion textures</vt:lpstr>
      <vt:lpstr>Shear Texture</vt:lpstr>
      <vt:lpstr>Torsion Textures: twisting of a hollow cylinder specimen</vt:lpstr>
      <vt:lpstr>Shear Textures:  idealized texture components for FCC metals</vt:lpstr>
      <vt:lpstr>FCC Torsion Textures</vt:lpstr>
      <vt:lpstr>Shear Texture Components</vt:lpstr>
      <vt:lpstr>FCC vs. BCC {100} Pole figures</vt:lpstr>
      <vt:lpstr>BCC torsion textures: Fe</vt:lpstr>
      <vt:lpstr>BCC torsion textures: Ta</vt:lpstr>
      <vt:lpstr>Hexagonal Metals</vt:lpstr>
      <vt:lpstr>Deformation systems, hexagonal</vt:lpstr>
      <vt:lpstr>Uniaxial textures in Ti</vt:lpstr>
      <vt:lpstr>Zr: compression   Ti: compression</vt:lpstr>
      <vt:lpstr>Hexagonal Rolling Textures; schematic</vt:lpstr>
      <vt:lpstr>Hexagonal Rolling Textures: exptl.</vt:lpstr>
      <vt:lpstr>Hexagonal Rolling: strain dependence</vt:lpstr>
      <vt:lpstr>Hexagonal: clock rolling</vt:lpstr>
    </vt:vector>
  </TitlesOfParts>
  <Company>mse/cmu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Typical Textures: Thermomechanical Processing (TMP)</dc:title>
  <dc:creator>a. d. rollett</dc:creator>
  <cp:lastModifiedBy>Anthony Rollett</cp:lastModifiedBy>
  <cp:revision>71</cp:revision>
  <cp:lastPrinted>2014-04-26T16:09:08Z</cp:lastPrinted>
  <dcterms:created xsi:type="dcterms:W3CDTF">2009-02-15T02:57:24Z</dcterms:created>
  <dcterms:modified xsi:type="dcterms:W3CDTF">2016-04-26T13:34:37Z</dcterms:modified>
</cp:coreProperties>
</file>