
<file path=[Content_Types].xml><?xml version="1.0" encoding="utf-8"?>
<Types xmlns="http://schemas.openxmlformats.org/package/2006/content-types">
  <Default Extension="emf" ContentType="image/x-emf"/>
  <Default Extension="xls" ContentType="application/vnd.ms-excel"/>
  <Default Extension="doc" ContentType="application/msword"/>
  <Default Extension="xml" ContentType="application/xml"/>
  <Default Extension="jpeg" ContentType="image/jpeg"/>
  <Default Extension="vml" ContentType="application/vnd.openxmlformats-officedocument.vmlDrawing"/>
  <Default Extension="wdp" ContentType="image/vnd.ms-photo"/>
  <Default Extension="bin" ContentType="application/vnd.openxmlformats-officedocument.presentationml.printerSettings"/>
  <Default Extension="png" ContentType="image/png"/>
  <Default Extension="wmf" ContentType="image/x-wmf"/>
  <Default Extension="rels" ContentType="application/vnd.openxmlformats-package.relationships+xml"/>
  <Default Extension="avi"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30.bin" ContentType="application/vnd.openxmlformats-officedocument.oleObject"/>
  <Override PartName="/ppt/notesSlides/notesSlide23.xml" ContentType="application/vnd.openxmlformats-officedocument.presentationml.notesSlide+xml"/>
  <Override PartName="/ppt/embeddings/oleObject31.bin" ContentType="application/vnd.openxmlformats-officedocument.oleObject"/>
  <Override PartName="/ppt/notesSlides/notesSlide24.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notesSlides/notesSlide25.xml" ContentType="application/vnd.openxmlformats-officedocument.presentationml.notesSlide+xml"/>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46.bin" ContentType="application/vnd.openxmlformats-officedocument.oleObject"/>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embeddings/oleObject47.bin" ContentType="application/vnd.openxmlformats-officedocument.oleObject"/>
  <Override PartName="/ppt/embeddings/oleObject48.bin" ContentType="application/vnd.openxmlformats-officedocument.oleObject"/>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embeddings/oleObject49.bin" ContentType="application/vnd.openxmlformats-officedocument.oleObject"/>
  <Override PartName="/ppt/notesSlides/notesSlide37.xml" ContentType="application/vnd.openxmlformats-officedocument.presentationml.notesSlide+xml"/>
  <Override PartName="/ppt/notesSlides/notesSlide38.xml" ContentType="application/vnd.openxmlformats-officedocument.presentationml.notesSlide+xml"/>
  <Override PartName="/ppt/embeddings/oleObject50.bin" ContentType="application/vnd.openxmlformats-officedocument.oleObject"/>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notesSlides/notesSlide41.xml" ContentType="application/vnd.openxmlformats-officedocument.presentationml.notesSlide+xml"/>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9"/>
  </p:notesMasterIdLst>
  <p:handoutMasterIdLst>
    <p:handoutMasterId r:id="rId110"/>
  </p:handoutMasterIdLst>
  <p:sldIdLst>
    <p:sldId id="402" r:id="rId2"/>
    <p:sldId id="478" r:id="rId3"/>
    <p:sldId id="602" r:id="rId4"/>
    <p:sldId id="588" r:id="rId5"/>
    <p:sldId id="589" r:id="rId6"/>
    <p:sldId id="623" r:id="rId7"/>
    <p:sldId id="624" r:id="rId8"/>
    <p:sldId id="622" r:id="rId9"/>
    <p:sldId id="595" r:id="rId10"/>
    <p:sldId id="587" r:id="rId11"/>
    <p:sldId id="596" r:id="rId12"/>
    <p:sldId id="659" r:id="rId13"/>
    <p:sldId id="660" r:id="rId14"/>
    <p:sldId id="661" r:id="rId15"/>
    <p:sldId id="662" r:id="rId16"/>
    <p:sldId id="663" r:id="rId17"/>
    <p:sldId id="664" r:id="rId18"/>
    <p:sldId id="665" r:id="rId19"/>
    <p:sldId id="666" r:id="rId20"/>
    <p:sldId id="667" r:id="rId21"/>
    <p:sldId id="670" r:id="rId22"/>
    <p:sldId id="671" r:id="rId23"/>
    <p:sldId id="672" r:id="rId24"/>
    <p:sldId id="673" r:id="rId25"/>
    <p:sldId id="674" r:id="rId26"/>
    <p:sldId id="675" r:id="rId27"/>
    <p:sldId id="676" r:id="rId28"/>
    <p:sldId id="677" r:id="rId29"/>
    <p:sldId id="678" r:id="rId30"/>
    <p:sldId id="679" r:id="rId31"/>
    <p:sldId id="608" r:id="rId32"/>
    <p:sldId id="685" r:id="rId33"/>
    <p:sldId id="686" r:id="rId34"/>
    <p:sldId id="610" r:id="rId35"/>
    <p:sldId id="606" r:id="rId36"/>
    <p:sldId id="618" r:id="rId37"/>
    <p:sldId id="609" r:id="rId38"/>
    <p:sldId id="687" r:id="rId39"/>
    <p:sldId id="688" r:id="rId40"/>
    <p:sldId id="689" r:id="rId41"/>
    <p:sldId id="690" r:id="rId42"/>
    <p:sldId id="691" r:id="rId43"/>
    <p:sldId id="545" r:id="rId44"/>
    <p:sldId id="604" r:id="rId45"/>
    <p:sldId id="603" r:id="rId46"/>
    <p:sldId id="635" r:id="rId47"/>
    <p:sldId id="605" r:id="rId48"/>
    <p:sldId id="634" r:id="rId49"/>
    <p:sldId id="636" r:id="rId50"/>
    <p:sldId id="637" r:id="rId51"/>
    <p:sldId id="638" r:id="rId52"/>
    <p:sldId id="639" r:id="rId53"/>
    <p:sldId id="640" r:id="rId54"/>
    <p:sldId id="641" r:id="rId55"/>
    <p:sldId id="642" r:id="rId56"/>
    <p:sldId id="643" r:id="rId57"/>
    <p:sldId id="644" r:id="rId58"/>
    <p:sldId id="645" r:id="rId59"/>
    <p:sldId id="646" r:id="rId60"/>
    <p:sldId id="647" r:id="rId61"/>
    <p:sldId id="648" r:id="rId62"/>
    <p:sldId id="649" r:id="rId63"/>
    <p:sldId id="650" r:id="rId64"/>
    <p:sldId id="651" r:id="rId65"/>
    <p:sldId id="652" r:id="rId66"/>
    <p:sldId id="654" r:id="rId67"/>
    <p:sldId id="653" r:id="rId68"/>
    <p:sldId id="655" r:id="rId69"/>
    <p:sldId id="656" r:id="rId70"/>
    <p:sldId id="657" r:id="rId71"/>
    <p:sldId id="658" r:id="rId72"/>
    <p:sldId id="692" r:id="rId73"/>
    <p:sldId id="554" r:id="rId74"/>
    <p:sldId id="625" r:id="rId75"/>
    <p:sldId id="626" r:id="rId76"/>
    <p:sldId id="627" r:id="rId77"/>
    <p:sldId id="628" r:id="rId78"/>
    <p:sldId id="629" r:id="rId79"/>
    <p:sldId id="630" r:id="rId80"/>
    <p:sldId id="631" r:id="rId81"/>
    <p:sldId id="552" r:id="rId82"/>
    <p:sldId id="668" r:id="rId83"/>
    <p:sldId id="669" r:id="rId84"/>
    <p:sldId id="443" r:id="rId85"/>
    <p:sldId id="616" r:id="rId86"/>
    <p:sldId id="680" r:id="rId87"/>
    <p:sldId id="681" r:id="rId88"/>
    <p:sldId id="682" r:id="rId89"/>
    <p:sldId id="683" r:id="rId90"/>
    <p:sldId id="684" r:id="rId91"/>
    <p:sldId id="584" r:id="rId92"/>
    <p:sldId id="612" r:id="rId93"/>
    <p:sldId id="613" r:id="rId94"/>
    <p:sldId id="614" r:id="rId95"/>
    <p:sldId id="615" r:id="rId96"/>
    <p:sldId id="620" r:id="rId97"/>
    <p:sldId id="517" r:id="rId98"/>
    <p:sldId id="558" r:id="rId99"/>
    <p:sldId id="559" r:id="rId100"/>
    <p:sldId id="560" r:id="rId101"/>
    <p:sldId id="537" r:id="rId102"/>
    <p:sldId id="561" r:id="rId103"/>
    <p:sldId id="562" r:id="rId104"/>
    <p:sldId id="563" r:id="rId105"/>
    <p:sldId id="568" r:id="rId106"/>
    <p:sldId id="569" r:id="rId107"/>
    <p:sldId id="553" r:id="rId10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008000"/>
    <a:srgbClr val="FF0080"/>
    <a:srgbClr val="0080FF"/>
    <a:srgbClr val="FF0F2B"/>
    <a:srgbClr val="071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p:normalViewPr horzBarState="maximized">
    <p:restoredLeft sz="15620"/>
    <p:restoredTop sz="97789" autoAdjust="0"/>
  </p:normalViewPr>
  <p:slideViewPr>
    <p:cSldViewPr>
      <p:cViewPr>
        <p:scale>
          <a:sx n="150" d="100"/>
          <a:sy n="150" d="100"/>
        </p:scale>
        <p:origin x="-1576" y="-8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handoutMaster" Target="handoutMasters/handout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printerSettings" Target="printerSettings/printerSettings1.bin"/><Relationship Id="rId112" Type="http://schemas.openxmlformats.org/officeDocument/2006/relationships/presProps" Target="presProps.xml"/><Relationship Id="rId113" Type="http://schemas.openxmlformats.org/officeDocument/2006/relationships/viewProps" Target="viewProps.xml"/><Relationship Id="rId114" Type="http://schemas.openxmlformats.org/officeDocument/2006/relationships/theme" Target="theme/theme1.xml"/><Relationship Id="rId115"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2.emf"/><Relationship Id="rId2" Type="http://schemas.openxmlformats.org/officeDocument/2006/relationships/image" Target="../media/image93.emf"/><Relationship Id="rId3" Type="http://schemas.openxmlformats.org/officeDocument/2006/relationships/image" Target="../media/image9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7.emf"/><Relationship Id="rId2" Type="http://schemas.openxmlformats.org/officeDocument/2006/relationships/image" Target="../media/image98.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0.emf"/><Relationship Id="rId2" Type="http://schemas.openxmlformats.org/officeDocument/2006/relationships/image" Target="../media/image101.emf"/><Relationship Id="rId3" Type="http://schemas.openxmlformats.org/officeDocument/2006/relationships/image" Target="../media/image10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3.emf"/><Relationship Id="rId2" Type="http://schemas.openxmlformats.org/officeDocument/2006/relationships/image" Target="../media/image10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06.emf"/><Relationship Id="rId2" Type="http://schemas.openxmlformats.org/officeDocument/2006/relationships/image" Target="../media/image10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0.emf"/><Relationship Id="rId4" Type="http://schemas.openxmlformats.org/officeDocument/2006/relationships/image" Target="../media/image81.emf"/><Relationship Id="rId5" Type="http://schemas.openxmlformats.org/officeDocument/2006/relationships/image" Target="../media/image82.emf"/><Relationship Id="rId1" Type="http://schemas.openxmlformats.org/officeDocument/2006/relationships/image" Target="../media/image78.emf"/><Relationship Id="rId2" Type="http://schemas.openxmlformats.org/officeDocument/2006/relationships/image" Target="../media/image7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15.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19.emf"/><Relationship Id="rId2" Type="http://schemas.openxmlformats.org/officeDocument/2006/relationships/image" Target="../media/image120.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1" Type="http://schemas.openxmlformats.org/officeDocument/2006/relationships/image" Target="../media/image121.emf"/><Relationship Id="rId2" Type="http://schemas.openxmlformats.org/officeDocument/2006/relationships/image" Target="../media/image122.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25.e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128.emf"/><Relationship Id="rId4" Type="http://schemas.openxmlformats.org/officeDocument/2006/relationships/image" Target="../media/image129.emf"/><Relationship Id="rId1" Type="http://schemas.openxmlformats.org/officeDocument/2006/relationships/image" Target="../media/image126.emf"/><Relationship Id="rId2" Type="http://schemas.openxmlformats.org/officeDocument/2006/relationships/image" Target="../media/image127.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132.emf"/><Relationship Id="rId4" Type="http://schemas.openxmlformats.org/officeDocument/2006/relationships/image" Target="../media/image133.emf"/><Relationship Id="rId5" Type="http://schemas.openxmlformats.org/officeDocument/2006/relationships/image" Target="../media/image134.emf"/><Relationship Id="rId6" Type="http://schemas.openxmlformats.org/officeDocument/2006/relationships/image" Target="../media/image135.emf"/><Relationship Id="rId1" Type="http://schemas.openxmlformats.org/officeDocument/2006/relationships/image" Target="../media/image130.emf"/><Relationship Id="rId2" Type="http://schemas.openxmlformats.org/officeDocument/2006/relationships/image" Target="../media/image1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36.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39.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46.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87.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88.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197.emf"/><Relationship Id="rId4" Type="http://schemas.openxmlformats.org/officeDocument/2006/relationships/image" Target="../media/image198.emf"/><Relationship Id="rId5" Type="http://schemas.openxmlformats.org/officeDocument/2006/relationships/image" Target="../media/image199.emf"/><Relationship Id="rId6" Type="http://schemas.openxmlformats.org/officeDocument/2006/relationships/image" Target="../media/image200.emf"/><Relationship Id="rId7" Type="http://schemas.openxmlformats.org/officeDocument/2006/relationships/image" Target="../media/image201.emf"/><Relationship Id="rId8" Type="http://schemas.openxmlformats.org/officeDocument/2006/relationships/image" Target="../media/image202.emf"/><Relationship Id="rId9" Type="http://schemas.openxmlformats.org/officeDocument/2006/relationships/image" Target="../media/image203.emf"/><Relationship Id="rId1" Type="http://schemas.openxmlformats.org/officeDocument/2006/relationships/image" Target="../media/image195.emf"/><Relationship Id="rId2" Type="http://schemas.openxmlformats.org/officeDocument/2006/relationships/image" Target="../media/image196.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204.emf"/><Relationship Id="rId2" Type="http://schemas.openxmlformats.org/officeDocument/2006/relationships/image" Target="../media/image202.emf"/><Relationship Id="rId3" Type="http://schemas.openxmlformats.org/officeDocument/2006/relationships/image" Target="../media/image205.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20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emf"/><Relationship Id="rId2" Type="http://schemas.openxmlformats.org/officeDocument/2006/relationships/image" Target="../media/image8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0.emf"/><Relationship Id="rId2" Type="http://schemas.openxmlformats.org/officeDocument/2006/relationships/image" Target="../media/image9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0" hangingPunct="0">
              <a:defRPr sz="1200"/>
            </a:lvl1pPr>
          </a:lstStyle>
          <a:p>
            <a:fld id="{A88A6351-49C6-E742-81EF-BD65C02DFC27}" type="datetime1">
              <a:rPr lang="en-US"/>
              <a:pPr/>
              <a:t>4/21/16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0" hangingPunct="0">
              <a:defRPr sz="1200"/>
            </a:lvl1pPr>
          </a:lstStyle>
          <a:p>
            <a:fld id="{7048B4F1-ABA1-F346-B549-7B868DBF780A}" type="slidenum">
              <a:rPr lang="en-US"/>
              <a:pPr/>
              <a:t>‹#›</a:t>
            </a:fld>
            <a:endParaRPr lang="en-US"/>
          </a:p>
        </p:txBody>
      </p:sp>
    </p:spTree>
    <p:extLst>
      <p:ext uri="{BB962C8B-B14F-4D97-AF65-F5344CB8AC3E}">
        <p14:creationId xmlns:p14="http://schemas.microsoft.com/office/powerpoint/2010/main" val="3723979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mn-ea"/>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11405D98-88A9-3F40-A3B3-5532D2097594}" type="slidenum">
              <a:rPr lang="en-US"/>
              <a:pPr/>
              <a:t>‹#›</a:t>
            </a:fld>
            <a:endParaRPr lang="en-US"/>
          </a:p>
        </p:txBody>
      </p:sp>
    </p:spTree>
    <p:extLst>
      <p:ext uri="{BB962C8B-B14F-4D97-AF65-F5344CB8AC3E}">
        <p14:creationId xmlns:p14="http://schemas.microsoft.com/office/powerpoint/2010/main" val="272782283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40A503-0B5A-0749-930B-22C7D11C6E86}" type="slidenum">
              <a:rPr lang="en-US" sz="1200"/>
              <a:pPr/>
              <a:t>5</a:t>
            </a:fld>
            <a:endParaRPr lang="en-US" sz="1200"/>
          </a:p>
        </p:txBody>
      </p:sp>
      <p:sp>
        <p:nvSpPr>
          <p:cNvPr id="22531" name="Rectangle 2"/>
          <p:cNvSpPr>
            <a:spLocks noGrp="1" noRot="1" noChangeAspect="1" noChangeArrowheads="1" noTextEdit="1"/>
          </p:cNvSpPr>
          <p:nvPr>
            <p:ph type="sldImg"/>
          </p:nvPr>
        </p:nvSpPr>
        <p:spPr>
          <a:solidFill>
            <a:srgbClr val="FFFFFF"/>
          </a:solidFill>
          <a:ln/>
        </p:spPr>
      </p:sp>
      <p:sp>
        <p:nvSpPr>
          <p:cNvPr id="2253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A68A1E4C-B8B0-8440-8C29-E36165A2E4A0}" type="slidenum">
              <a:rPr lang="en-US" sz="1200" b="0">
                <a:latin typeface="Times New Roman" charset="0"/>
              </a:rPr>
              <a:pPr/>
              <a:t>25</a:t>
            </a:fld>
            <a:endParaRPr lang="en-US" sz="1200" b="0">
              <a:latin typeface="Times New Roman"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0ECFF143-B1A3-D54C-9886-D225CEBDACC6}" type="slidenum">
              <a:rPr lang="en-US" sz="1200" b="0">
                <a:latin typeface="Times New Roman" charset="0"/>
              </a:rPr>
              <a:pPr/>
              <a:t>26</a:t>
            </a:fld>
            <a:endParaRPr lang="en-US" sz="1200" b="0">
              <a:latin typeface="Times New Roman"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Top down:</a:t>
            </a:r>
          </a:p>
          <a:p>
            <a:r>
              <a:rPr lang="en-US">
                <a:latin typeface="Times New Roman" charset="0"/>
                <a:ea typeface="ＭＳ Ｐゴシック" charset="0"/>
                <a:cs typeface="ＭＳ Ｐゴシック" charset="0"/>
              </a:rPr>
              <a:t>Fe-3Si goss grain in transformer steel - textured</a:t>
            </a:r>
          </a:p>
          <a:p>
            <a:r>
              <a:rPr lang="en-US">
                <a:latin typeface="Times New Roman" charset="0"/>
                <a:ea typeface="ＭＳ Ｐゴシック" charset="0"/>
                <a:cs typeface="ＭＳ Ｐゴシック" charset="0"/>
              </a:rPr>
              <a:t>PLD n-Ni film - untextured</a:t>
            </a:r>
          </a:p>
          <a:p>
            <a:r>
              <a:rPr lang="en-US">
                <a:latin typeface="Times New Roman" charset="0"/>
                <a:ea typeface="ＭＳ Ｐゴシック" charset="0"/>
                <a:cs typeface="ＭＳ Ｐゴシック" charset="0"/>
              </a:rPr>
              <a:t>Subgrains in Al, growing in a texture gradient</a:t>
            </a:r>
          </a:p>
          <a:p>
            <a:r>
              <a:rPr lang="en-US">
                <a:latin typeface="Times New Roman" charset="0"/>
                <a:ea typeface="ＭＳ Ｐゴシック" charset="0"/>
                <a:cs typeface="ＭＳ Ｐゴシック" charset="0"/>
              </a:rPr>
              <a:t>Al-Cu near ppt solvus</a:t>
            </a:r>
          </a:p>
          <a:p>
            <a:r>
              <a:rPr lang="en-US">
                <a:latin typeface="Times New Roman" charset="0"/>
                <a:ea typeface="ＭＳ Ｐゴシック" charset="0"/>
                <a:cs typeface="ＭＳ Ｐゴシック" charset="0"/>
              </a:rPr>
              <a:t>Cu film (nanocrystalline)</a:t>
            </a:r>
          </a:p>
          <a:p>
            <a:r>
              <a:rPr lang="en-US">
                <a:latin typeface="Times New Roman" charset="0"/>
                <a:ea typeface="ＭＳ Ｐゴシック" charset="0"/>
                <a:cs typeface="ＭＳ Ｐゴシック" charset="0"/>
              </a:rPr>
              <a:t>n-Ni film, abnormal grain with included defects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D6642FA0-A111-2942-8F3E-C5B8A13CDB7C}" type="slidenum">
              <a:rPr lang="en-US" sz="1200" b="0">
                <a:latin typeface="Times New Roman" charset="0"/>
              </a:rPr>
              <a:pPr/>
              <a:t>27</a:t>
            </a:fld>
            <a:endParaRPr lang="en-US" sz="1200" b="0">
              <a:latin typeface="Times New Roman"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69260E37-D9B8-614E-A68E-27E70D6CDF6B}" type="slidenum">
              <a:rPr lang="en-US" sz="1200" b="0">
                <a:latin typeface="Times New Roman" charset="0"/>
              </a:rPr>
              <a:pPr/>
              <a:t>28</a:t>
            </a:fld>
            <a:endParaRPr lang="en-US" sz="1200" b="0">
              <a:latin typeface="Times New Roman"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B6DECFF8-610E-9A4A-9B16-0C0C41F3687D}" type="slidenum">
              <a:rPr lang="en-US" sz="1200" b="0">
                <a:latin typeface="Times New Roman" charset="0"/>
              </a:rPr>
              <a:pPr/>
              <a:t>29</a:t>
            </a:fld>
            <a:endParaRPr lang="en-US" sz="1200" b="0">
              <a:latin typeface="Times New Roman"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B4C5397D-F310-AD4A-80FA-28049191ABDD}" type="slidenum">
              <a:rPr lang="en-US" sz="1200" b="0">
                <a:latin typeface="Times New Roman" charset="0"/>
              </a:rPr>
              <a:pPr/>
              <a:t>30</a:t>
            </a:fld>
            <a:endParaRPr lang="en-US" sz="1200" b="0">
              <a:latin typeface="Times New Roman"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F = 0.05, Ro = 20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TextEdit="1"/>
          </p:cNvSpPr>
          <p:nvPr>
            <p:ph type="sldImg"/>
          </p:nvPr>
        </p:nvSpPr>
        <p:spPr>
          <a:ln/>
        </p:spPr>
      </p:sp>
      <p:sp>
        <p:nvSpPr>
          <p:cNvPr id="2969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•In my opinion, one of the most unforeseen and exciting  achievements was the discovery of grain boundary complexions.  This effort was led by Martin Harmer and Shen Dillon, at Lehigh. </a:t>
            </a:r>
          </a:p>
          <a:p>
            <a:r>
              <a:rPr lang="en-US">
                <a:latin typeface="Arial" charset="0"/>
                <a:ea typeface="ＭＳ Ｐゴシック" charset="0"/>
                <a:cs typeface="ＭＳ Ｐゴシック" charset="0"/>
              </a:rPr>
              <a:t>•In very simple terms, we have found that compositional changes at grain boundaries can lead to very different properties (such as mobility)</a:t>
            </a:r>
          </a:p>
          <a:p>
            <a:r>
              <a:rPr lang="en-US">
                <a:latin typeface="Arial" charset="0"/>
                <a:ea typeface="ＭＳ Ｐゴシック" charset="0"/>
                <a:cs typeface="ＭＳ Ｐゴシック" charset="0"/>
              </a:rPr>
              <a:t>•In a sample of this type, with a bimodal grain size distribution, if one separately characterizes the boundaries surrounding the large and small grains, they have different energies, populations, and atomic level structures.</a:t>
            </a:r>
          </a:p>
          <a:p>
            <a:r>
              <a:rPr lang="en-US">
                <a:latin typeface="Arial" charset="0"/>
                <a:ea typeface="ＭＳ Ｐゴシック" charset="0"/>
                <a:cs typeface="ＭＳ Ｐゴシック" charset="0"/>
              </a:rPr>
              <a:t>•The interpretation is that one group of these boundaries has changed it complexion and, with it, the mobility has also changed.</a:t>
            </a:r>
          </a:p>
          <a:p>
            <a:r>
              <a:rPr lang="en-US">
                <a:latin typeface="Arial" charset="0"/>
                <a:ea typeface="ＭＳ Ｐゴシック" charset="0"/>
                <a:cs typeface="ＭＳ Ｐゴシック" charset="0"/>
              </a:rPr>
              <a:t>•By controlling these complexion transitions, it is possible to control microstructural evolution.</a:t>
            </a:r>
          </a:p>
          <a:p>
            <a:r>
              <a:rPr lang="en-US">
                <a:latin typeface="Arial" charset="0"/>
                <a:ea typeface="ＭＳ Ｐゴシック" charset="0"/>
                <a:cs typeface="ＭＳ Ｐゴシック" charset="0"/>
              </a:rPr>
              <a:t>•If this is a general phenomenon, then it has tremendous potential for engineering optimum microstructures.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9B308F-F272-4D46-974F-8E4A525297DD}" type="slidenum">
              <a:rPr lang="en-US" sz="1200"/>
              <a:pPr/>
              <a:t>35</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US">
                <a:latin typeface="Arial" charset="0"/>
                <a:ea typeface="ＭＳ Ｐゴシック" charset="0"/>
                <a:cs typeface="ＭＳ Ｐゴシック" charset="0"/>
              </a:rPr>
              <a:t>Difference in scales and clearly the difference in texture</a:t>
            </a:r>
          </a:p>
          <a:p>
            <a:pPr>
              <a:buFontTx/>
              <a:buChar char="-"/>
            </a:pPr>
            <a:r>
              <a:rPr lang="en-US">
                <a:latin typeface="Arial" charset="0"/>
                <a:ea typeface="ＭＳ Ｐゴシック" charset="0"/>
                <a:cs typeface="ＭＳ Ｐゴシック" charset="0"/>
              </a:rPr>
              <a:t> These samples were doped and sintered at the same temperature but at different times</a:t>
            </a:r>
          </a:p>
          <a:p>
            <a:pPr>
              <a:buFontTx/>
              <a:buChar char="-"/>
            </a:pPr>
            <a:endParaRPr lang="en-US">
              <a:latin typeface="Arial" charset="0"/>
              <a:ea typeface="ＭＳ Ｐゴシック" charset="0"/>
              <a:cs typeface="ＭＳ Ｐゴシック" charset="0"/>
            </a:endParaRPr>
          </a:p>
          <a:p>
            <a:pPr>
              <a:buFontTx/>
              <a:buChar char="-"/>
            </a:pPr>
            <a:endParaRPr lang="en-US">
              <a:latin typeface="Arial" charset="0"/>
              <a:ea typeface="ＭＳ Ｐゴシック" charset="0"/>
              <a:cs typeface="ＭＳ Ｐゴシック" charset="0"/>
            </a:endParaRPr>
          </a:p>
          <a:p>
            <a:pPr>
              <a:buFontTx/>
              <a:buChar char="-"/>
            </a:pPr>
            <a:r>
              <a:rPr lang="en-US">
                <a:latin typeface="Arial" charset="0"/>
                <a:ea typeface="ＭＳ Ｐゴシック" charset="0"/>
                <a:cs typeface="ＭＳ Ｐゴシック" charset="0"/>
              </a:rPr>
              <a:t>This could be because specifc boundaries underwent the complexion transition and grew forming the abnormal grains. </a:t>
            </a:r>
          </a:p>
          <a:p>
            <a:pPr>
              <a:buFontTx/>
              <a:buChar char="-"/>
            </a:pPr>
            <a:r>
              <a:rPr lang="en-US">
                <a:latin typeface="Arial" charset="0"/>
                <a:ea typeface="ＭＳ Ｐゴシック" charset="0"/>
                <a:cs typeface="ＭＳ Ｐゴシック" charset="0"/>
              </a:rPr>
              <a:t>Texture like this also occurs, most often in metallic systems, as a result of surface energy, where the (111) is most stable and will thus be the predominate plane on the surface. </a:t>
            </a: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092C98D-4E47-6945-BAC7-88BFC957C2E0}" type="slidenum">
              <a:rPr lang="en-US" sz="1200"/>
              <a:pPr/>
              <a:t>36</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ln/>
        </p:spPr>
      </p:sp>
      <p:sp>
        <p:nvSpPr>
          <p:cNvPr id="276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9FA7EE6-901B-AE4E-A7B3-29E3921DE0D6}" type="slidenum">
              <a:rPr lang="en-US"/>
              <a:pPr/>
              <a:t>6</a:t>
            </a:fld>
            <a:endParaRPr lang="en-US"/>
          </a:p>
        </p:txBody>
      </p:sp>
      <p:sp>
        <p:nvSpPr>
          <p:cNvPr id="48131" name="Rectangle 2"/>
          <p:cNvSpPr>
            <a:spLocks noGrp="1" noRot="1" noChangeAspect="1" noChangeArrowheads="1" noTextEdit="1"/>
          </p:cNvSpPr>
          <p:nvPr>
            <p:ph type="sldImg"/>
          </p:nvPr>
        </p:nvSpPr>
        <p:spPr>
          <a:solidFill>
            <a:srgbClr val="FFFFFF"/>
          </a:solidFill>
          <a:ln/>
        </p:spPr>
      </p:sp>
      <p:sp>
        <p:nvSpPr>
          <p:cNvPr id="4813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Comparing the experiment with contact with a high E interface</a:t>
            </a:r>
            <a:r>
              <a:rPr lang="en-US" baseline="0" dirty="0" smtClean="0"/>
              <a:t> versus the low E interface, GBs in contact with the high E were more likely (higher fraction) to transition.  2. Grain boundaries near or adjacent to abnormal grains have transitioned more often than remote GBs.</a:t>
            </a:r>
            <a:endParaRPr lang="en-US" dirty="0"/>
          </a:p>
        </p:txBody>
      </p:sp>
      <p:sp>
        <p:nvSpPr>
          <p:cNvPr id="4" name="Slide Number Placeholder 3"/>
          <p:cNvSpPr>
            <a:spLocks noGrp="1"/>
          </p:cNvSpPr>
          <p:nvPr>
            <p:ph type="sldNum" sz="quarter" idx="10"/>
          </p:nvPr>
        </p:nvSpPr>
        <p:spPr/>
        <p:txBody>
          <a:bodyPr/>
          <a:lstStyle/>
          <a:p>
            <a:fld id="{1E6BDCBF-8168-5644-9DA2-6B3D2201DAE4}" type="slidenum">
              <a:rPr lang="en-US" smtClean="0"/>
              <a:t>38</a:t>
            </a:fld>
            <a:endParaRPr lang="en-US"/>
          </a:p>
        </p:txBody>
      </p:sp>
    </p:spTree>
    <p:extLst>
      <p:ext uri="{BB962C8B-B14F-4D97-AF65-F5344CB8AC3E}">
        <p14:creationId xmlns:p14="http://schemas.microsoft.com/office/powerpoint/2010/main" val="3511213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D7D7750-DACC-B544-A854-E47AFDB14A82}" type="slidenum">
              <a:rPr lang="en-US" sz="1200"/>
              <a:pPr/>
              <a:t>73</a:t>
            </a:fld>
            <a:endParaRPr lang="en-US" sz="120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This cartoon neglects some real characters of deformed materials, but it illustrates how the microstructure will evolve at different strain levels. </a:t>
            </a:r>
            <a:r>
              <a:rPr lang="en-US">
                <a:latin typeface="Verdana" charset="0"/>
                <a:ea typeface="ＭＳ Ｐゴシック" charset="0"/>
                <a:cs typeface="ＭＳ Ｐゴシック" charset="0"/>
              </a:rPr>
              <a:t>During deformation at low temperatures i.e. during cold work (typically less than 150</a:t>
            </a:r>
            <a:r>
              <a:rPr lang="en-US">
                <a:latin typeface="Verdana" charset="0"/>
                <a:ea typeface="ヒラギノ角ゴ Pro W3" charset="0"/>
                <a:cs typeface="ヒラギノ角ゴ Pro W3" charset="0"/>
              </a:rPr>
              <a:t>ﾊ｡</a:t>
            </a:r>
            <a:r>
              <a:rPr lang="en-US">
                <a:latin typeface="Verdana" charset="0"/>
                <a:ea typeface="ＭＳ Ｐゴシック" charset="0"/>
                <a:cs typeface="ＭＳ Ｐゴシック" charset="0"/>
              </a:rPr>
              <a:t>C, for Al alloys), work expended on the crystal lattice distorts the lattice by introduction of defects and consequently microstructural changes occur. These include</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elongated grains, with accompanying increase in grain surface per unit volume (micrographs below)</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dislocation density</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increase in entanglement of dislocations</a:t>
            </a:r>
            <a:r>
              <a:rPr lang="en-US">
                <a:latin typeface="Verdana" charset="0"/>
                <a:ea typeface="ヒラギノ角ゴ Pro W3" charset="0"/>
                <a:cs typeface="ヒラギノ角ゴ Pro W3" charset="0"/>
              </a:rPr>
              <a:t>･</a:t>
            </a:r>
            <a:r>
              <a:rPr lang="en-US">
                <a:latin typeface="Verdana" charset="0"/>
                <a:ea typeface="ＭＳ Ｐゴシック" charset="0"/>
                <a:cs typeface="ＭＳ Ｐゴシック" charset="0"/>
              </a:rPr>
              <a:t>re-orientation of grains relative to the direction of applied stressFor alloys which do not strain harden, the stored energy per unit volume due to plastic strain </a:t>
            </a:r>
            <a:r>
              <a:rPr lang="en-US">
                <a:latin typeface="Arial" charset="0"/>
                <a:ea typeface="ＭＳ Ｐゴシック" charset="0"/>
                <a:cs typeface="ＭＳ Ｐゴシック" charset="0"/>
              </a:rPr>
              <a:t>ε</a:t>
            </a:r>
            <a:r>
              <a:rPr lang="en-US">
                <a:latin typeface="Verdana" charset="0"/>
                <a:ea typeface="ＭＳ Ｐゴシック" charset="0"/>
                <a:cs typeface="ＭＳ Ｐゴシック" charset="0"/>
              </a:rPr>
              <a:t> for deformation at a stress </a:t>
            </a:r>
            <a:r>
              <a:rPr lang="en-US">
                <a:latin typeface="Arial" charset="0"/>
                <a:ea typeface="ＭＳ Ｐゴシック" charset="0"/>
                <a:cs typeface="ＭＳ Ｐゴシック" charset="0"/>
              </a:rPr>
              <a:t>σ</a:t>
            </a:r>
            <a:r>
              <a:rPr lang="en-US">
                <a:latin typeface="Verdana" charset="0"/>
                <a:ea typeface="ＭＳ Ｐゴシック" charset="0"/>
                <a:cs typeface="ＭＳ Ｐゴシック" charset="0"/>
              </a:rPr>
              <a:t> is </a:t>
            </a:r>
            <a:r>
              <a:rPr lang="en-US">
                <a:latin typeface="Arial" charset="0"/>
                <a:ea typeface="ＭＳ Ｐゴシック" charset="0"/>
                <a:cs typeface="ＭＳ Ｐゴシック" charset="0"/>
              </a:rPr>
              <a:t>ε′σ′</a:t>
            </a:r>
            <a:r>
              <a:rPr lang="en-US">
                <a:latin typeface="Verdana" charset="0"/>
                <a:ea typeface="ＭＳ Ｐゴシック" charset="0"/>
                <a:cs typeface="ＭＳ Ｐゴシック" charset="0"/>
              </a:rPr>
              <a:t> 0.05 because only about 5% of the work done in deformation is actually stored in the metal. The rest is dissipated as heat.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40B593-68CF-C346-8656-0DC57833AA7F}" type="slidenum">
              <a:rPr lang="en-US"/>
              <a:pPr/>
              <a:t>74</a:t>
            </a:fld>
            <a:endParaRPr lang="en-US"/>
          </a:p>
        </p:txBody>
      </p:sp>
      <p:sp>
        <p:nvSpPr>
          <p:cNvPr id="921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a:xfrm>
            <a:off x="685800" y="4343400"/>
            <a:ext cx="5486400" cy="4116388"/>
          </a:xfrm>
        </p:spPr>
        <p:txBody>
          <a:bodyPr/>
          <a:lstStyle/>
          <a:p>
            <a:r>
              <a:rPr lang="en-US"/>
              <a:t>Before I show my own results, I would like to talk a little about Holm</a:t>
            </a:r>
            <a:r>
              <a:rPr lang="ja-JP" altLang="en-US">
                <a:latin typeface="Arial"/>
              </a:rPr>
              <a:t>’</a:t>
            </a:r>
            <a:r>
              <a:rPr lang="en-US"/>
              <a:t>s theory in order to compare my findings with hers. This work was published in 2003 in acta. This theory is about 2D monte carlo simulation of subgrain growth on a single phase, strain-free subgrain structures with experimentally validated microstructure, texture, boundary character, and boundary properties. They found boundary mobility anisotropy is the major factor influencing abnormal growth probability. And this anistorpy is varied by changing critical angle defining a jump in mobility.</a:t>
            </a:r>
          </a:p>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56BBDE-7EE3-AC41-85B8-EA1525692179}" type="slidenum">
              <a:rPr lang="en-US"/>
              <a:pPr/>
              <a:t>75</a:t>
            </a:fld>
            <a:endParaRPr lang="en-US"/>
          </a:p>
        </p:txBody>
      </p:sp>
      <p:sp>
        <p:nvSpPr>
          <p:cNvPr id="11266"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a:xfrm>
            <a:off x="685800" y="4343400"/>
            <a:ext cx="5486400" cy="4116388"/>
          </a:xfrm>
        </p:spPr>
        <p:txBody>
          <a:bodyPr/>
          <a:lstStyle/>
          <a:p>
            <a:r>
              <a:rPr lang="en-US"/>
              <a:t>Fit equation for number fractions. Looks similar to Holm</a:t>
            </a:r>
            <a:r>
              <a:rPr lang="ja-JP" altLang="en-US">
                <a:latin typeface="Arial"/>
              </a:rPr>
              <a:t>’</a:t>
            </a:r>
            <a:r>
              <a:rPr lang="en-US"/>
              <a:t>s curve.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0D1F01-26C9-3B4A-9D3A-1EFE2741808A}" type="slidenum">
              <a:rPr lang="en-US"/>
              <a:pPr/>
              <a:t>77</a:t>
            </a:fld>
            <a:endParaRPr lang="en-US"/>
          </a:p>
        </p:txBody>
      </p:sp>
      <p:sp>
        <p:nvSpPr>
          <p:cNvPr id="14338" name="Rectangle 2"/>
          <p:cNvSpPr>
            <a:spLocks noGrp="1" noRot="1" noChangeAspect="1" noChangeArrowheads="1" noTextEdit="1"/>
          </p:cNvSpPr>
          <p:nvPr>
            <p:ph type="sldImg"/>
          </p:nvPr>
        </p:nvSpPr>
        <p:spPr>
          <a:xfrm>
            <a:off x="1144588" y="684213"/>
            <a:ext cx="4572000" cy="3429000"/>
          </a:xfrm>
          <a:ln/>
          <a:extLst>
            <a:ext uri="{FAA26D3D-D897-4be2-8F04-BA451C77F1D7}">
              <ma14:placeholderFlag xmlns:ma14="http://schemas.microsoft.com/office/mac/drawingml/2011/main" val="1"/>
            </a:ext>
          </a:extLst>
        </p:spPr>
      </p:sp>
      <p:sp>
        <p:nvSpPr>
          <p:cNvPr id="14339" name="Rectangle 3"/>
          <p:cNvSpPr>
            <a:spLocks noGrp="1" noChangeArrowheads="1"/>
          </p:cNvSpPr>
          <p:nvPr>
            <p:ph type="body" idx="1"/>
          </p:nvPr>
        </p:nvSpPr>
        <p:spPr>
          <a:xfrm>
            <a:off x="685800" y="4343400"/>
            <a:ext cx="5486400" cy="4116388"/>
          </a:xfrm>
        </p:spPr>
        <p:txBody>
          <a:bodyPr/>
          <a:lstStyle/>
          <a:p>
            <a:r>
              <a:rPr lang="en-US"/>
              <a:t>Prototype of 3D modeling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ECF3B51-AAB4-A642-A331-0D8791AC854B}" type="slidenum">
              <a:rPr lang="en-US"/>
              <a:pPr/>
              <a:t>79</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r>
              <a:rPr lang="en-US"/>
              <a:t>C=8.8857</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E5FA095-233A-A643-B4D6-635495BB2660}" type="slidenum">
              <a:rPr lang="en-US" sz="1200"/>
              <a:pPr/>
              <a:t>81</a:t>
            </a:fld>
            <a:endParaRPr lang="en-US" sz="1200"/>
          </a:p>
        </p:txBody>
      </p:sp>
      <p:sp>
        <p:nvSpPr>
          <p:cNvPr id="9318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C5C0FCC4-149F-364B-837E-D050215E826A}" type="slidenum">
              <a:rPr lang="en-US" sz="1100"/>
              <a:pPr algn="r"/>
              <a:t>81</a:t>
            </a:fld>
            <a:endParaRPr lang="en-US" sz="1100"/>
          </a:p>
        </p:txBody>
      </p:sp>
      <p:sp>
        <p:nvSpPr>
          <p:cNvPr id="93188" name="Rectangle 2"/>
          <p:cNvSpPr>
            <a:spLocks noGrp="1" noRot="1" noChangeAspect="1" noChangeArrowheads="1" noTextEdit="1"/>
          </p:cNvSpPr>
          <p:nvPr>
            <p:ph type="sldImg"/>
          </p:nvPr>
        </p:nvSpPr>
        <p:spPr>
          <a:solidFill>
            <a:srgbClr val="FFFFFF"/>
          </a:solidFill>
          <a:ln/>
        </p:spPr>
      </p:sp>
      <p:sp>
        <p:nvSpPr>
          <p:cNvPr id="9318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1891300-9F6A-0341-944C-FED1D289F9EF}" type="slidenum">
              <a:rPr lang="en-US" sz="1200"/>
              <a:pPr/>
              <a:t>86</a:t>
            </a:fld>
            <a:endParaRPr lang="en-US" sz="120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Now onto the alloy. The material of choice was Waspaloy.</a:t>
            </a:r>
          </a:p>
          <a:p>
            <a:pPr eaLnBrk="1" hangingPunct="1"/>
            <a:r>
              <a:rPr lang="en-US">
                <a:latin typeface="Arial" charset="0"/>
                <a:ea typeface="ＭＳ Ｐゴシック" charset="0"/>
                <a:cs typeface="ＭＳ Ｐゴシック" charset="0"/>
              </a:rPr>
              <a:t>Here is the composition (trace elements excluded).</a:t>
            </a:r>
          </a:p>
          <a:p>
            <a:pPr eaLnBrk="1" hangingPunct="1"/>
            <a:r>
              <a:rPr lang="en-US">
                <a:latin typeface="Arial" charset="0"/>
                <a:ea typeface="ＭＳ Ｐゴシック" charset="0"/>
                <a:cs typeface="ＭＳ Ｐゴシック" charset="0"/>
              </a:rPr>
              <a:t>The ternary PD shows that the major constituents (Ni-Cr-Co) lie in the austenitic region, better known as the gamma phase in nickel alloys.</a:t>
            </a:r>
          </a:p>
          <a:p>
            <a:pPr eaLnBrk="1" hangingPunct="1"/>
            <a:r>
              <a:rPr lang="en-US">
                <a:latin typeface="Arial" charset="0"/>
                <a:ea typeface="ＭＳ Ｐゴシック" charset="0"/>
                <a:cs typeface="ＭＳ Ｐゴシック" charset="0"/>
              </a:rPr>
              <a:t>IN addition, previous work has examined the stability of carbides. The graph suggests that only [MC] type carbides are stable at 1100C.</a:t>
            </a:r>
          </a:p>
          <a:p>
            <a:pPr eaLnBrk="1" hangingPunct="1"/>
            <a:r>
              <a:rPr lang="en-US">
                <a:latin typeface="Arial" charset="0"/>
                <a:ea typeface="ＭＳ Ｐゴシック" charset="0"/>
                <a:cs typeface="ＭＳ Ｐゴシック" charset="0"/>
              </a:rPr>
              <a:t>The processing history is…</a:t>
            </a:r>
          </a:p>
          <a:p>
            <a:pPr eaLnBrk="1" hangingPunct="1"/>
            <a:r>
              <a:rPr lang="en-US">
                <a:latin typeface="Arial" charset="0"/>
                <a:ea typeface="ＭＳ Ｐゴシック" charset="0"/>
                <a:cs typeface="ＭＳ Ｐゴシック" charset="0"/>
              </a:rPr>
              <a:t>The use of a high temperature simplifies the problem…. 1) 2) 3)</a:t>
            </a:r>
          </a:p>
          <a:p>
            <a:pPr eaLnBrk="1" hangingPunct="1"/>
            <a:r>
              <a:rPr lang="en-US">
                <a:latin typeface="Arial" charset="0"/>
                <a:ea typeface="ＭＳ Ｐゴシック" charset="0"/>
                <a:cs typeface="ＭＳ Ｐゴシック" charset="0"/>
              </a:rPr>
              <a:t>In addition, the simulation model is simplified such that only 2 phases must be accounted for: matrix and inert particles.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C7A2B0DE-3A5E-C846-8BA1-E1DE9791C1D5}" type="slidenum">
              <a:rPr lang="en-US"/>
              <a:pPr/>
              <a:t>87</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r>
              <a:rPr lang="en-US"/>
              <a:t>Given that we are interested in the boundary migration, a method was proposed to quantify the number fraction of particles on boundaries.</a:t>
            </a:r>
          </a:p>
          <a:p>
            <a:pPr eaLnBrk="1" hangingPunct="1"/>
            <a:r>
              <a:rPr lang="en-US"/>
              <a:t>Only useful to radial plane since axial plane is far from a random spatial distribution.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21C5851-2593-0847-A028-D1A281851857}" type="slidenum">
              <a:rPr lang="en-US" sz="1200"/>
              <a:pPr/>
              <a:t>88</a:t>
            </a:fld>
            <a:endParaRPr lang="en-US"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Recalling our previous discussion, I will now focus on the sample annealed for 2 weeks.  Originally, we were focused on obtaining a pinned microstructure, but the outcome was different.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DA2EEE0C-2BF1-CA4D-8602-231CA9575A3C}" type="slidenum">
              <a:rPr lang="en-US"/>
              <a:pPr/>
              <a:t>7</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AF8F1A8-00C4-E644-9BF0-95E7938DC979}" type="slidenum">
              <a:rPr lang="en-US" sz="1200"/>
              <a:pPr/>
              <a:t>89</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In the end, the MC model successfully simulates abnormal grain growth as was observed in the nickel alloy!!</a:t>
            </a:r>
          </a:p>
          <a:p>
            <a:pPr eaLnBrk="1" hangingPunct="1"/>
            <a:r>
              <a:rPr lang="en-US">
                <a:latin typeface="Arial" charset="0"/>
                <a:ea typeface="ＭＳ Ｐゴシック" charset="0"/>
                <a:cs typeface="ＭＳ Ｐゴシック" charset="0"/>
              </a:rPr>
              <a:t>Both analyses (exp &amp; sim) reach an identical conclusion: AGG is not texture-induced.</a:t>
            </a:r>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102FA3BA-31D3-2B4C-BB7D-FFDB659309BD}" type="slidenum">
              <a:rPr lang="en-US" sz="1200"/>
              <a:pPr/>
              <a:t>90</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421CAEE-7164-7448-AC8E-D4DE3B365BDC}" type="slidenum">
              <a:rPr lang="en-US" sz="1200"/>
              <a:pPr/>
              <a:t>97</a:t>
            </a:fld>
            <a:endParaRPr lang="en-US" sz="1200"/>
          </a:p>
        </p:txBody>
      </p:sp>
      <p:sp>
        <p:nvSpPr>
          <p:cNvPr id="62467" name="Rectangle 2"/>
          <p:cNvSpPr>
            <a:spLocks noGrp="1" noRot="1" noChangeAspect="1" noChangeArrowheads="1" noTextEdit="1"/>
          </p:cNvSpPr>
          <p:nvPr>
            <p:ph type="sldImg"/>
          </p:nvPr>
        </p:nvSpPr>
        <p:spPr>
          <a:xfrm>
            <a:off x="1144588" y="685800"/>
            <a:ext cx="4570412" cy="3429000"/>
          </a:xfrm>
          <a:ln/>
        </p:spPr>
      </p:sp>
      <p:sp>
        <p:nvSpPr>
          <p:cNvPr id="62468"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50000"/>
              </a:spcBef>
            </a:pPr>
            <a:r>
              <a:rPr lang="en-US" i="1">
                <a:latin typeface="Arial" charset="0"/>
                <a:ea typeface="ＭＳ Ｐゴシック" charset="0"/>
                <a:cs typeface="ＭＳ Ｐゴシック" charset="0"/>
              </a:rPr>
              <a:t>Note: Misorientation  calculation is based on only nearest neighbors in a 3D voxelized structure. </a:t>
            </a:r>
          </a:p>
          <a:p>
            <a:pPr>
              <a:spcBef>
                <a:spcPct val="50000"/>
              </a:spcBef>
            </a:pPr>
            <a:r>
              <a:rPr lang="en-US" i="1">
                <a:solidFill>
                  <a:srgbClr val="FF0066"/>
                </a:solidFill>
                <a:latin typeface="Arial" charset="0"/>
                <a:ea typeface="ＭＳ Ｐゴシック" charset="0"/>
                <a:cs typeface="ＭＳ Ｐゴシック" charset="0"/>
              </a:rPr>
              <a:t>The new pictures are very nice!  Also fascinating how the HAGBs seem to be clustered.</a:t>
            </a:r>
            <a:endParaRPr lang="en-US" i="1">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169FB3-3E32-1647-86CE-A2CA6BB54299}" type="slidenum">
              <a:rPr lang="en-US" sz="1200"/>
              <a:pPr/>
              <a:t>98</a:t>
            </a:fld>
            <a:endParaRPr lang="en-US" sz="1200"/>
          </a:p>
        </p:txBody>
      </p:sp>
      <p:sp>
        <p:nvSpPr>
          <p:cNvPr id="6451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1D5A58D-ECCD-E64E-921A-962AEE5ABBC0}" type="slidenum">
              <a:rPr lang="en-US" sz="1100"/>
              <a:pPr algn="r"/>
              <a:t>98</a:t>
            </a:fld>
            <a:endParaRPr lang="en-US" sz="1100"/>
          </a:p>
        </p:txBody>
      </p:sp>
      <p:sp>
        <p:nvSpPr>
          <p:cNvPr id="64516"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4517"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Here there are some Monte Carlo simulation snapshots showing that as deviation increases, the number of abnormally large grains increases.</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E120196-FDE6-CC4E-B7EA-3B1C3243F2BD}" type="slidenum">
              <a:rPr lang="en-US" sz="1200"/>
              <a:pPr/>
              <a:t>99</a:t>
            </a:fld>
            <a:endParaRPr lang="en-US" sz="1200"/>
          </a:p>
        </p:txBody>
      </p:sp>
      <p:sp>
        <p:nvSpPr>
          <p:cNvPr id="66563"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7925A2FE-55FD-854F-A032-80EF8DCA8295}" type="slidenum">
              <a:rPr lang="en-US" sz="1100"/>
              <a:pPr algn="r"/>
              <a:t>99</a:t>
            </a:fld>
            <a:endParaRPr lang="en-US" sz="1100"/>
          </a:p>
        </p:txBody>
      </p:sp>
      <p:sp>
        <p:nvSpPr>
          <p:cNvPr id="66564"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6565" name="Rectangle 3"/>
          <p:cNvSpPr>
            <a:spLocks noGrp="1" noChangeArrowheads="1"/>
          </p:cNvSpPr>
          <p:nvPr>
            <p:ph type="body" idx="1"/>
          </p:nvPr>
        </p:nvSpPr>
        <p:spPr>
          <a:xfrm>
            <a:off x="915988" y="4343400"/>
            <a:ext cx="5026025" cy="4116388"/>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same phenomenon is observed for S texture.</a:t>
            </a:r>
          </a:p>
          <a:p>
            <a:pPr eaLnBrk="1" hangingPunct="1"/>
            <a:r>
              <a:rPr lang="en-US">
                <a:latin typeface="Arial" charset="0"/>
                <a:ea typeface="ＭＳ Ｐゴシック" charset="0"/>
                <a:cs typeface="ＭＳ Ｐゴシック" charset="0"/>
              </a:rPr>
              <a:t>If we only look at grain boundaries, we can see only those highly mobile boundaries have advantage to migrate faster than the rest of them. </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6469128-DCDA-8348-9528-8D77168BF221}" type="slidenum">
              <a:rPr lang="en-US" sz="1200"/>
              <a:pPr/>
              <a:t>100</a:t>
            </a:fld>
            <a:endParaRPr lang="en-US" sz="1200"/>
          </a:p>
        </p:txBody>
      </p:sp>
      <p:sp>
        <p:nvSpPr>
          <p:cNvPr id="68611" name="Rectangle 2"/>
          <p:cNvSpPr>
            <a:spLocks noGrp="1" noRot="1" noChangeAspect="1" noChangeArrowheads="1" noTextEdit="1"/>
          </p:cNvSpPr>
          <p:nvPr>
            <p:ph type="sldImg"/>
          </p:nvPr>
        </p:nvSpPr>
        <p:spPr>
          <a:xfrm>
            <a:off x="1144588" y="684213"/>
            <a:ext cx="4570412" cy="3429000"/>
          </a:xfrm>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If 2 texture components are involved, then the interface btw them will play an important role, especially for low strain levels. For example, for 5 GROD, only those subgrains along the high angle boundaries bulge into the other region. This phenomenon is similar to what observed in 50s by Sperry and Beck based on high purity Al after 20% reduction in thickness.</a:t>
            </a: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There is no stress field in this digital microstructure, but the resultant grain boundary configuration is similar.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13650CE-0981-D34B-A105-84A7CD23D954}" type="slidenum">
              <a:rPr lang="en-US" sz="1200"/>
              <a:pPr/>
              <a:t>101</a:t>
            </a:fld>
            <a:endParaRPr lang="en-US" sz="1200"/>
          </a:p>
        </p:txBody>
      </p:sp>
      <p:sp>
        <p:nvSpPr>
          <p:cNvPr id="70659" name="Rectangle 2"/>
          <p:cNvSpPr>
            <a:spLocks noGrp="1" noRot="1" noChangeAspect="1" noChangeArrowheads="1" noTextEdit="1"/>
          </p:cNvSpPr>
          <p:nvPr>
            <p:ph type="sldImg"/>
          </p:nvPr>
        </p:nvSpPr>
        <p:spPr>
          <a:xfrm>
            <a:off x="1144588" y="684213"/>
            <a:ext cx="4570412" cy="3429000"/>
          </a:xfrm>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Due to the in homogeneity of a deformed structure, GOS varies from region to region. </a:t>
            </a:r>
          </a:p>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This is the map illustrating growth mechanism as GOD varies in a digital material. If both of block have GOD less than 8 degree, then SIBM is the mechanism. If the GOD is between 8 and 15, then Abnormal growth is the major mechanism. For random texture, we will see normal growth. Even though this is a simplified model, it can shed some light on the growth mechanism during annealing.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7F9A0B82-337F-6244-8364-C16F42439590}" type="slidenum">
              <a:rPr lang="en-US" sz="1200"/>
              <a:pPr/>
              <a:t>102</a:t>
            </a:fld>
            <a:endParaRPr lang="en-US" sz="1200"/>
          </a:p>
        </p:txBody>
      </p:sp>
      <p:sp>
        <p:nvSpPr>
          <p:cNvPr id="72707"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E45DBE4D-64C3-4043-86EF-AB32BEF90AC1}" type="slidenum">
              <a:rPr lang="en-US" sz="1100"/>
              <a:pPr algn="r"/>
              <a:t>102</a:t>
            </a:fld>
            <a:endParaRPr lang="en-US" sz="1100"/>
          </a:p>
        </p:txBody>
      </p:sp>
      <p:sp>
        <p:nvSpPr>
          <p:cNvPr id="72708" name="Rectangle 2"/>
          <p:cNvSpPr>
            <a:spLocks noGrp="1" noRot="1" noChangeAspect="1" noChangeArrowheads="1" noTextEdit="1"/>
          </p:cNvSpPr>
          <p:nvPr>
            <p:ph type="sldImg"/>
          </p:nvPr>
        </p:nvSpPr>
        <p:spPr>
          <a:xfrm>
            <a:off x="1146175" y="685800"/>
            <a:ext cx="4570413" cy="3429000"/>
          </a:xfrm>
          <a:solidFill>
            <a:srgbClr val="FFFFFF"/>
          </a:solidFill>
          <a:ln/>
        </p:spPr>
      </p:sp>
      <p:sp>
        <p:nvSpPr>
          <p:cNvPr id="7270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Of course, different nucleation mechanisms take place simultaneously in practice depending on the deformation conditions. This diagram summarizes which mechanisms are dominant in different situations.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A9D222-6017-574D-BD58-245768DB2B83}" type="slidenum">
              <a:rPr lang="en-US" sz="1200"/>
              <a:pPr/>
              <a:t>103</a:t>
            </a:fld>
            <a:endParaRPr lang="en-US" sz="1200"/>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pPr>
              <a:spcBef>
                <a:spcPct val="50000"/>
              </a:spcBef>
            </a:pPr>
            <a:r>
              <a:rPr lang="en-US" sz="1100">
                <a:latin typeface="Arial" charset="0"/>
                <a:ea typeface="ＭＳ Ｐゴシック" charset="0"/>
                <a:cs typeface="ＭＳ Ｐゴシック" charset="0"/>
              </a:rPr>
              <a:t>Where </a:t>
            </a:r>
            <a:r>
              <a:rPr lang="en-US" sz="1100" i="1">
                <a:latin typeface="Arial" charset="0"/>
                <a:ea typeface="ＭＳ Ｐゴシック" charset="0"/>
                <a:cs typeface="ＭＳ Ｐゴシック" charset="0"/>
              </a:rPr>
              <a:t>k</a:t>
            </a:r>
            <a:r>
              <a:rPr lang="en-US" sz="1100">
                <a:latin typeface="Arial" charset="0"/>
                <a:ea typeface="ＭＳ Ｐゴシック" charset="0"/>
                <a:cs typeface="ＭＳ Ｐゴシック" charset="0"/>
              </a:rPr>
              <a:t> is a constant, </a:t>
            </a:r>
            <a:r>
              <a:rPr lang="en-US" altLang="zh-CN" sz="1100">
                <a:latin typeface="Arial" charset="0"/>
                <a:ea typeface="宋体" charset="0"/>
                <a:cs typeface="宋体" charset="0"/>
              </a:rPr>
              <a:t>~</a:t>
            </a:r>
            <a:r>
              <a:rPr lang="en-US" sz="1100" b="1">
                <a:latin typeface="Arial" charset="0"/>
                <a:ea typeface="ＭＳ Ｐゴシック" charset="0"/>
                <a:cs typeface="ＭＳ Ｐゴシック" charset="0"/>
              </a:rPr>
              <a:t> </a:t>
            </a:r>
            <a:r>
              <a:rPr lang="en-US" altLang="zh-CN" sz="1100">
                <a:latin typeface="Arial" charset="0"/>
                <a:ea typeface="宋体" charset="0"/>
                <a:cs typeface="宋体" charset="0"/>
              </a:rPr>
              <a:t>1.50º for incidental subgrain boundaries (IDBs) and ~7.21º for geometrically necessary boundaries (GNBs).  </a:t>
            </a:r>
          </a:p>
          <a:p>
            <a:pPr>
              <a:spcBef>
                <a:spcPct val="50000"/>
              </a:spcBef>
            </a:pPr>
            <a:r>
              <a:rPr lang="en-US" altLang="zh-CN" sz="1100">
                <a:latin typeface="Arial" charset="0"/>
                <a:ea typeface="宋体" charset="0"/>
                <a:cs typeface="宋体" charset="0"/>
                <a:sym typeface="Symbol" charset="0"/>
              </a:rPr>
              <a:t></a:t>
            </a:r>
            <a:r>
              <a:rPr lang="en-US" altLang="zh-CN" sz="1100" baseline="-25000">
                <a:latin typeface="Arial" charset="0"/>
                <a:ea typeface="宋体" charset="0"/>
                <a:cs typeface="宋体" charset="0"/>
              </a:rPr>
              <a:t>vM</a:t>
            </a:r>
            <a:r>
              <a:rPr lang="en-US" altLang="zh-CN" sz="1100">
                <a:latin typeface="Arial" charset="0"/>
                <a:ea typeface="宋体" charset="0"/>
                <a:cs typeface="宋体" charset="0"/>
              </a:rPr>
              <a:t> is von Mises strain.</a:t>
            </a:r>
          </a:p>
          <a:p>
            <a:pPr>
              <a:spcBef>
                <a:spcPct val="5000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60E98C-5DA8-1F49-BF0B-44513A6F0F1F}" type="slidenum">
              <a:rPr lang="en-US" sz="1200"/>
              <a:pPr/>
              <a:t>104</a:t>
            </a:fld>
            <a:endParaRPr lang="en-US" sz="1200"/>
          </a:p>
        </p:txBody>
      </p:sp>
      <p:sp>
        <p:nvSpPr>
          <p:cNvPr id="76803" name="Rectangle 2"/>
          <p:cNvSpPr>
            <a:spLocks noGrp="1" noRot="1" noChangeAspect="1" noChangeArrowheads="1" noTextEdit="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Incidental subgrain boundaries represent the random local accumulation of statistical dislocations involved in the deformation of the crystal. GNBs are dislocations required to accommodate the gradients of plastic strain induced by the deformation.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83BCDF3-811A-8548-9C8B-66BDEB7629A7}" type="slidenum">
              <a:rPr lang="en-US" sz="1200"/>
              <a:pPr/>
              <a:t>9</a:t>
            </a:fld>
            <a:endParaRPr lang="en-US" sz="120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6BD0A62-41D3-3F48-B5C8-A645F7F87E1E}" type="slidenum">
              <a:rPr lang="en-US" sz="1200"/>
              <a:pPr/>
              <a:t>105</a:t>
            </a:fld>
            <a:endParaRPr lang="en-US" sz="1200"/>
          </a:p>
        </p:txBody>
      </p:sp>
      <p:sp>
        <p:nvSpPr>
          <p:cNvPr id="89091" name="Rectangle 2"/>
          <p:cNvSpPr>
            <a:spLocks noGrp="1" noRot="1" noChangeAspect="1" noChangeArrowheads="1"/>
          </p:cNvSpPr>
          <p:nvPr>
            <p:ph type="sldImg"/>
          </p:nvPr>
        </p:nvSpPr>
        <p:spPr>
          <a:solidFill>
            <a:srgbClr val="FFFFFF"/>
          </a:solidFill>
          <a:ln/>
        </p:spPr>
      </p:sp>
      <p:sp>
        <p:nvSpPr>
          <p:cNvPr id="8909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A31B81F-9D38-1C4E-93D0-03EB7C2B0911}" type="slidenum">
              <a:rPr lang="en-US" sz="1200"/>
              <a:pPr/>
              <a:t>106</a:t>
            </a:fld>
            <a:endParaRPr lang="en-US" sz="1200"/>
          </a:p>
        </p:txBody>
      </p:sp>
      <p:sp>
        <p:nvSpPr>
          <p:cNvPr id="91139" name="Rectangle 2"/>
          <p:cNvSpPr>
            <a:spLocks noGrp="1" noRot="1" noChangeAspect="1" noChangeArrowheads="1"/>
          </p:cNvSpPr>
          <p:nvPr>
            <p:ph type="sldImg"/>
          </p:nvPr>
        </p:nvSpPr>
        <p:spPr>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Subgrain size goes down with strain. Beyond 0.5, subgrain size remain relatively constant.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5A3BFB0-701C-BB46-A62B-9760A9240A6E}" type="slidenum">
              <a:rPr lang="en-US" sz="1200"/>
              <a:pPr/>
              <a:t>107</a:t>
            </a:fld>
            <a:endParaRPr lang="en-US" sz="1200"/>
          </a:p>
        </p:txBody>
      </p:sp>
      <p:sp>
        <p:nvSpPr>
          <p:cNvPr id="95235" name="Rectangle 7"/>
          <p:cNvSpPr txBox="1">
            <a:spLocks noGrp="1" noChangeArrowheads="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b"/>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fld id="{BCC90D48-2B9F-6646-83FD-252848DA027B}" type="slidenum">
              <a:rPr lang="en-US" sz="1100"/>
              <a:pPr algn="r"/>
              <a:t>107</a:t>
            </a:fld>
            <a:endParaRPr lang="en-US" sz="1100"/>
          </a:p>
        </p:txBody>
      </p:sp>
      <p:sp>
        <p:nvSpPr>
          <p:cNvPr id="95236" name="Rectangle 2"/>
          <p:cNvSpPr>
            <a:spLocks noGrp="1" noRot="1" noChangeAspect="1" noChangeArrowheads="1" noTextEdit="1"/>
          </p:cNvSpPr>
          <p:nvPr>
            <p:ph type="sldImg"/>
          </p:nvPr>
        </p:nvSpPr>
        <p:spPr>
          <a:solidFill>
            <a:srgbClr val="FFFFFF"/>
          </a:solidFill>
          <a:ln/>
        </p:spPr>
      </p:sp>
      <p:sp>
        <p:nvSpPr>
          <p:cNvPr id="9523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Last but not least, we need to validate our model using expl. data. So we combined the probability model with the subgrain size function, which was obtained from literature. The integrated model is a red dotted line in this plot. Exptl data are obtained from 4 different sources. AA5012 data fit the curve very well. The remarkable thing is that hot-rolled AA5005 for this study also fall into the prediction line.</a:t>
            </a:r>
          </a:p>
          <a:p>
            <a:pPr eaLnBrk="1" hangingPunct="1"/>
            <a:r>
              <a:rPr lang="en-US">
                <a:latin typeface="Arial" charset="0"/>
                <a:ea typeface="ＭＳ Ｐゴシック" charset="0"/>
                <a:cs typeface="ＭＳ Ｐゴシック" charset="0"/>
              </a:rPr>
              <a:t>However, AA2012 does not mainly due to another recrystallization nucleation mechanism in 2-phase materials, which is particle stimulated nucleation. </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2D62CB-FD63-EA4A-B6A5-157438A7396F}" type="slidenum">
              <a:rPr lang="en-US"/>
              <a:pPr/>
              <a:t>18</a:t>
            </a:fld>
            <a:endParaRPr lang="en-US"/>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77968B39-B713-3748-BC3C-32B9D73A7753}" type="slidenum">
              <a:rPr lang="en-US" sz="1200" b="0">
                <a:latin typeface="Times New Roman" charset="0"/>
              </a:rPr>
              <a:pPr/>
              <a:t>21</a:t>
            </a:fld>
            <a:endParaRPr lang="en-US" sz="1200" b="0">
              <a:latin typeface="Times New Roman"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Top: AGG in Al-Cu from Calvet and Renon, Mem Sci Rev Met, 1960. Near the ppt solvus.</a:t>
            </a:r>
          </a:p>
          <a:p>
            <a:r>
              <a:rPr lang="en-US">
                <a:latin typeface="Times New Roman" charset="0"/>
                <a:ea typeface="ＭＳ Ｐゴシック" charset="0"/>
                <a:cs typeface="ＭＳ Ｐゴシック" charset="0"/>
              </a:rPr>
              <a:t>Bottom: AGG in RENE 88 from Yoon and Henry, Met Trans A, 2001. Pinning carbide particles remain at the AGG temperature.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p:spPr>
        <p:txBody>
          <a:bodyPr/>
          <a:lstStyle/>
          <a:p>
            <a:pPr eaLnBrk="1" hangingPunct="1"/>
            <a:r>
              <a:rPr lang="en-US" smtClean="0">
                <a:latin typeface="Arial" charset="0"/>
                <a:ea typeface="ＭＳ Ｐゴシック" charset="-128"/>
                <a:cs typeface="ＭＳ Ｐゴシック" charset="-128"/>
              </a:rPr>
              <a:t>In the end, the MC model successfully simulates abnormal grain growth as was observed in the nickel alloy!!</a:t>
            </a:r>
          </a:p>
          <a:p>
            <a:pPr eaLnBrk="1" hangingPunct="1"/>
            <a:r>
              <a:rPr lang="en-US" smtClean="0">
                <a:latin typeface="Arial" charset="0"/>
                <a:ea typeface="ＭＳ Ｐゴシック" charset="-128"/>
                <a:cs typeface="ＭＳ Ｐゴシック" charset="-128"/>
              </a:rPr>
              <a:t>Both analyses (exp &amp; sim) reach an identical conclusion: AGG is not texture-induced.</a:t>
            </a:r>
          </a:p>
        </p:txBody>
      </p:sp>
      <p:sp>
        <p:nvSpPr>
          <p:cNvPr id="59396" name="Slide Number Placeholder 3"/>
          <p:cNvSpPr>
            <a:spLocks noGrp="1"/>
          </p:cNvSpPr>
          <p:nvPr>
            <p:ph type="sldNum" sz="quarter" idx="5"/>
          </p:nvPr>
        </p:nvSpPr>
        <p:spPr>
          <a:noFill/>
        </p:spPr>
        <p:txBody>
          <a:bodyPr/>
          <a:lstStyle/>
          <a:p>
            <a:fld id="{0B901A82-B58E-734F-B86F-A8541FC4EA2B}" type="slidenum">
              <a:rPr lang="en-US"/>
              <a:pPr/>
              <a:t>22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C272DA19-F9D1-3548-9872-347E7F1A501A}" type="slidenum">
              <a:rPr lang="en-US" sz="1200" b="0">
                <a:latin typeface="Times New Roman" charset="0"/>
              </a:rPr>
              <a:pPr/>
              <a:t>23</a:t>
            </a:fld>
            <a:endParaRPr lang="en-US" sz="1200" b="0">
              <a:latin typeface="Times New Roman"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Arial" charset="0"/>
                <a:ea typeface="ＭＳ Ｐゴシック" charset="0"/>
                <a:cs typeface="ＭＳ Ｐゴシック" charset="0"/>
              </a:defRPr>
            </a:lvl1pPr>
            <a:lvl2pPr marL="37541028" indent="-37088537">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2491" eaLnBrk="0" fontAlgn="base" hangingPunct="0">
              <a:spcBef>
                <a:spcPct val="0"/>
              </a:spcBef>
              <a:spcAft>
                <a:spcPct val="0"/>
              </a:spcAft>
              <a:defRPr sz="1600" b="1">
                <a:solidFill>
                  <a:schemeClr val="tx1"/>
                </a:solidFill>
                <a:latin typeface="Arial" charset="0"/>
                <a:ea typeface="ＭＳ Ｐゴシック" charset="0"/>
              </a:defRPr>
            </a:lvl6pPr>
            <a:lvl7pPr marL="904982" eaLnBrk="0" fontAlgn="base" hangingPunct="0">
              <a:spcBef>
                <a:spcPct val="0"/>
              </a:spcBef>
              <a:spcAft>
                <a:spcPct val="0"/>
              </a:spcAft>
              <a:defRPr sz="1600" b="1">
                <a:solidFill>
                  <a:schemeClr val="tx1"/>
                </a:solidFill>
                <a:latin typeface="Arial" charset="0"/>
                <a:ea typeface="ＭＳ Ｐゴシック" charset="0"/>
              </a:defRPr>
            </a:lvl7pPr>
            <a:lvl8pPr marL="1357473" eaLnBrk="0" fontAlgn="base" hangingPunct="0">
              <a:spcBef>
                <a:spcPct val="0"/>
              </a:spcBef>
              <a:spcAft>
                <a:spcPct val="0"/>
              </a:spcAft>
              <a:defRPr sz="1600" b="1">
                <a:solidFill>
                  <a:schemeClr val="tx1"/>
                </a:solidFill>
                <a:latin typeface="Arial" charset="0"/>
                <a:ea typeface="ＭＳ Ｐゴシック" charset="0"/>
              </a:defRPr>
            </a:lvl8pPr>
            <a:lvl9pPr marL="1809963" eaLnBrk="0" fontAlgn="base" hangingPunct="0">
              <a:spcBef>
                <a:spcPct val="0"/>
              </a:spcBef>
              <a:spcAft>
                <a:spcPct val="0"/>
              </a:spcAft>
              <a:defRPr sz="1600" b="1">
                <a:solidFill>
                  <a:schemeClr val="tx1"/>
                </a:solidFill>
                <a:latin typeface="Arial" charset="0"/>
                <a:ea typeface="ＭＳ Ｐゴシック" charset="0"/>
              </a:defRPr>
            </a:lvl9pPr>
          </a:lstStyle>
          <a:p>
            <a:fld id="{4C8584AA-795C-894A-A449-5913CBF870B0}" type="slidenum">
              <a:rPr lang="en-US" sz="1200" b="0">
                <a:latin typeface="Times New Roman" charset="0"/>
              </a:rPr>
              <a:pPr/>
              <a:t>24</a:t>
            </a:fld>
            <a:endParaRPr lang="en-US" sz="1200" b="0">
              <a:latin typeface="Times New Roman"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Pictures are at 10000 (initial), 40000, 70000, and 100000 MCS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7"/>
          <p:cNvGrpSpPr>
            <a:grpSpLocks/>
          </p:cNvGrpSpPr>
          <p:nvPr/>
        </p:nvGrpSpPr>
        <p:grpSpPr bwMode="auto">
          <a:xfrm>
            <a:off x="533400" y="5689600"/>
            <a:ext cx="8029575" cy="1016000"/>
            <a:chOff x="336" y="3584"/>
            <a:chExt cx="5058" cy="640"/>
          </a:xfrm>
        </p:grpSpPr>
        <p:sp>
          <p:nvSpPr>
            <p:cNvPr id="3" name="Line 4"/>
            <p:cNvSpPr>
              <a:spLocks noChangeShapeType="1"/>
            </p:cNvSpPr>
            <p:nvPr/>
          </p:nvSpPr>
          <p:spPr bwMode="auto">
            <a:xfrm flipV="1">
              <a:off x="1388" y="4161"/>
              <a:ext cx="4006" cy="0"/>
            </a:xfrm>
            <a:prstGeom prst="line">
              <a:avLst/>
            </a:prstGeom>
            <a:noFill/>
            <a:ln w="38100">
              <a:solidFill>
                <a:srgbClr val="CC0000"/>
              </a:solidFill>
              <a:round/>
              <a:headEnd/>
              <a:tailEnd/>
            </a:ln>
            <a:effectLst/>
          </p:spPr>
          <p:txBody>
            <a:bodyPr wrap="none" anchor="ctr"/>
            <a:lstStyle/>
            <a:p>
              <a:pPr eaLnBrk="0" hangingPunct="0">
                <a:defRPr/>
              </a:pPr>
              <a:endParaRPr lang="en-US">
                <a:latin typeface="Arial" pitchFamily="-112" charset="0"/>
                <a:ea typeface="+mn-ea"/>
                <a:cs typeface="+mn-cs"/>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3584"/>
              <a:ext cx="9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3954308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0E31326C-123C-ED44-AB89-95474E0DEBE9}" type="slidenum">
              <a:rPr lang="en-US"/>
              <a:pPr/>
              <a:t>‹#›</a:t>
            </a:fld>
            <a:endParaRPr lang="en-US"/>
          </a:p>
        </p:txBody>
      </p:sp>
    </p:spTree>
    <p:extLst>
      <p:ext uri="{BB962C8B-B14F-4D97-AF65-F5344CB8AC3E}">
        <p14:creationId xmlns:p14="http://schemas.microsoft.com/office/powerpoint/2010/main" val="282812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FB172A5B-0F8D-B343-A544-494F4C940679}" type="slidenum">
              <a:rPr lang="en-US"/>
              <a:pPr/>
              <a:t>‹#›</a:t>
            </a:fld>
            <a:endParaRPr lang="en-US"/>
          </a:p>
        </p:txBody>
      </p:sp>
    </p:spTree>
    <p:extLst>
      <p:ext uri="{BB962C8B-B14F-4D97-AF65-F5344CB8AC3E}">
        <p14:creationId xmlns:p14="http://schemas.microsoft.com/office/powerpoint/2010/main" val="15815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a:lvl1pPr>
          </a:lstStyle>
          <a:p>
            <a:endParaRPr lang="en-US"/>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eaLnBrk="0" hangingPunct="0">
              <a:defRPr>
                <a:ea typeface="+mn-ea"/>
                <a:cs typeface="+mn-cs"/>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220961B9-AAFA-2C47-8A66-A5F0928A3421}" type="slidenum">
              <a:rPr lang="en-US"/>
              <a:pPr/>
              <a:t>‹#›</a:t>
            </a:fld>
            <a:endParaRPr lang="en-US"/>
          </a:p>
        </p:txBody>
      </p:sp>
    </p:spTree>
    <p:extLst>
      <p:ext uri="{BB962C8B-B14F-4D97-AF65-F5344CB8AC3E}">
        <p14:creationId xmlns:p14="http://schemas.microsoft.com/office/powerpoint/2010/main" val="2351623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A5BD681-1527-9E48-A3AD-A93E4E7EF59C}" type="slidenum">
              <a:rPr lang="en-US"/>
              <a:pPr/>
              <a:t>‹#›</a:t>
            </a:fld>
            <a:endParaRPr lang="en-US"/>
          </a:p>
        </p:txBody>
      </p:sp>
    </p:spTree>
    <p:extLst>
      <p:ext uri="{BB962C8B-B14F-4D97-AF65-F5344CB8AC3E}">
        <p14:creationId xmlns:p14="http://schemas.microsoft.com/office/powerpoint/2010/main" val="3004067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sldNum" sz="quarter" idx="10"/>
          </p:nvPr>
        </p:nvSpPr>
        <p:spPr>
          <a:ln/>
        </p:spPr>
        <p:txBody>
          <a:bodyPr/>
          <a:lstStyle>
            <a:lvl1pPr>
              <a:defRPr/>
            </a:lvl1pPr>
          </a:lstStyle>
          <a:p>
            <a:fld id="{BF92E7FA-BD0C-0346-B728-E72E333AF83E}" type="slidenum">
              <a:rPr lang="en-US"/>
              <a:pPr/>
              <a:t>‹#›</a:t>
            </a:fld>
            <a:endParaRPr lang="en-US"/>
          </a:p>
        </p:txBody>
      </p:sp>
    </p:spTree>
    <p:extLst>
      <p:ext uri="{BB962C8B-B14F-4D97-AF65-F5344CB8AC3E}">
        <p14:creationId xmlns:p14="http://schemas.microsoft.com/office/powerpoint/2010/main" val="378442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6"/>
          <p:cNvSpPr>
            <a:spLocks noGrp="1" noChangeArrowheads="1"/>
          </p:cNvSpPr>
          <p:nvPr>
            <p:ph type="sldNum" sz="quarter" idx="10"/>
          </p:nvPr>
        </p:nvSpPr>
        <p:spPr>
          <a:ln/>
        </p:spPr>
        <p:txBody>
          <a:bodyPr/>
          <a:lstStyle>
            <a:lvl1pPr>
              <a:defRPr/>
            </a:lvl1pPr>
          </a:lstStyle>
          <a:p>
            <a:fld id="{62669B23-BE3C-4841-B65F-470FA101F070}" type="slidenum">
              <a:rPr lang="en-US"/>
              <a:pPr/>
              <a:t>‹#›</a:t>
            </a:fld>
            <a:endParaRPr lang="en-US"/>
          </a:p>
        </p:txBody>
      </p:sp>
    </p:spTree>
    <p:extLst>
      <p:ext uri="{BB962C8B-B14F-4D97-AF65-F5344CB8AC3E}">
        <p14:creationId xmlns:p14="http://schemas.microsoft.com/office/powerpoint/2010/main" val="402823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6"/>
          <p:cNvSpPr>
            <a:spLocks noGrp="1" noChangeArrowheads="1"/>
          </p:cNvSpPr>
          <p:nvPr>
            <p:ph type="sldNum" sz="quarter" idx="10"/>
          </p:nvPr>
        </p:nvSpPr>
        <p:spPr>
          <a:ln/>
        </p:spPr>
        <p:txBody>
          <a:bodyPr/>
          <a:lstStyle>
            <a:lvl1pPr>
              <a:defRPr/>
            </a:lvl1pPr>
          </a:lstStyle>
          <a:p>
            <a:fld id="{160B6F74-743B-AC40-808E-23303DFA6D17}" type="slidenum">
              <a:rPr lang="en-US"/>
              <a:pPr/>
              <a:t>‹#›</a:t>
            </a:fld>
            <a:endParaRPr lang="en-US"/>
          </a:p>
        </p:txBody>
      </p:sp>
    </p:spTree>
    <p:extLst>
      <p:ext uri="{BB962C8B-B14F-4D97-AF65-F5344CB8AC3E}">
        <p14:creationId xmlns:p14="http://schemas.microsoft.com/office/powerpoint/2010/main" val="12335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6"/>
          <p:cNvSpPr>
            <a:spLocks noGrp="1" noChangeArrowheads="1"/>
          </p:cNvSpPr>
          <p:nvPr>
            <p:ph type="sldNum" sz="quarter" idx="10"/>
          </p:nvPr>
        </p:nvSpPr>
        <p:spPr>
          <a:ln/>
        </p:spPr>
        <p:txBody>
          <a:bodyPr/>
          <a:lstStyle>
            <a:lvl1pPr>
              <a:defRPr/>
            </a:lvl1pPr>
          </a:lstStyle>
          <a:p>
            <a:fld id="{C9DFA417-41DE-0144-AC66-957676A2C866}" type="slidenum">
              <a:rPr lang="en-US"/>
              <a:pPr/>
              <a:t>‹#›</a:t>
            </a:fld>
            <a:endParaRPr lang="en-US"/>
          </a:p>
        </p:txBody>
      </p:sp>
    </p:spTree>
    <p:extLst>
      <p:ext uri="{BB962C8B-B14F-4D97-AF65-F5344CB8AC3E}">
        <p14:creationId xmlns:p14="http://schemas.microsoft.com/office/powerpoint/2010/main" val="2586929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6"/>
          <p:cNvSpPr>
            <a:spLocks noGrp="1" noChangeArrowheads="1"/>
          </p:cNvSpPr>
          <p:nvPr>
            <p:ph type="sldNum" sz="quarter" idx="10"/>
          </p:nvPr>
        </p:nvSpPr>
        <p:spPr>
          <a:ln/>
        </p:spPr>
        <p:txBody>
          <a:bodyPr/>
          <a:lstStyle>
            <a:lvl1pPr>
              <a:defRPr/>
            </a:lvl1pPr>
          </a:lstStyle>
          <a:p>
            <a:fld id="{6C6B62CC-A41F-A44C-9A34-0C46F1F345B8}" type="slidenum">
              <a:rPr lang="en-US"/>
              <a:pPr/>
              <a:t>‹#›</a:t>
            </a:fld>
            <a:endParaRPr lang="en-US"/>
          </a:p>
        </p:txBody>
      </p:sp>
    </p:spTree>
    <p:extLst>
      <p:ext uri="{BB962C8B-B14F-4D97-AF65-F5344CB8AC3E}">
        <p14:creationId xmlns:p14="http://schemas.microsoft.com/office/powerpoint/2010/main" val="4238241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p:cNvSpPr>
            <a:spLocks noGrp="1" noChangeArrowheads="1"/>
          </p:cNvSpPr>
          <p:nvPr>
            <p:ph type="sldNum" sz="quarter" idx="10"/>
          </p:nvPr>
        </p:nvSpPr>
        <p:spPr>
          <a:ln/>
        </p:spPr>
        <p:txBody>
          <a:bodyPr/>
          <a:lstStyle>
            <a:lvl1pPr>
              <a:defRPr/>
            </a:lvl1pPr>
          </a:lstStyle>
          <a:p>
            <a:fld id="{E39E21C6-02C2-7041-86BF-361B5EAE0BDA}" type="slidenum">
              <a:rPr lang="en-US"/>
              <a:pPr/>
              <a:t>‹#›</a:t>
            </a:fld>
            <a:endParaRPr lang="en-US"/>
          </a:p>
        </p:txBody>
      </p:sp>
    </p:spTree>
    <p:extLst>
      <p:ext uri="{BB962C8B-B14F-4D97-AF65-F5344CB8AC3E}">
        <p14:creationId xmlns:p14="http://schemas.microsoft.com/office/powerpoint/2010/main" val="1569360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B48665DC-A04D-F34D-AA3C-D1D280494B15}" type="slidenum">
              <a:rPr lang="en-US"/>
              <a:pPr/>
              <a:t>‹#›</a:t>
            </a:fld>
            <a:endParaRPr lang="en-US"/>
          </a:p>
        </p:txBody>
      </p:sp>
    </p:spTree>
    <p:extLst>
      <p:ext uri="{BB962C8B-B14F-4D97-AF65-F5344CB8AC3E}">
        <p14:creationId xmlns:p14="http://schemas.microsoft.com/office/powerpoint/2010/main" val="69943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6"/>
          <p:cNvSpPr>
            <a:spLocks noGrp="1" noChangeArrowheads="1"/>
          </p:cNvSpPr>
          <p:nvPr>
            <p:ph type="sldNum" sz="quarter" idx="10"/>
          </p:nvPr>
        </p:nvSpPr>
        <p:spPr>
          <a:ln/>
        </p:spPr>
        <p:txBody>
          <a:bodyPr/>
          <a:lstStyle>
            <a:lvl1pPr>
              <a:defRPr/>
            </a:lvl1pPr>
          </a:lstStyle>
          <a:p>
            <a:fld id="{6E5BC46D-E085-FE4C-BB89-BBBF547E2AD0}" type="slidenum">
              <a:rPr lang="en-US"/>
              <a:pPr/>
              <a:t>‹#›</a:t>
            </a:fld>
            <a:endParaRPr lang="en-US"/>
          </a:p>
        </p:txBody>
      </p:sp>
    </p:spTree>
    <p:extLst>
      <p:ext uri="{BB962C8B-B14F-4D97-AF65-F5344CB8AC3E}">
        <p14:creationId xmlns:p14="http://schemas.microsoft.com/office/powerpoint/2010/main" val="39934288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4"/>
          <p:cNvSpPr>
            <a:spLocks noGrp="1" noChangeArrowheads="1"/>
          </p:cNvSpPr>
          <p:nvPr>
            <p:ph type="title"/>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15"/>
          <p:cNvSpPr>
            <a:spLocks noGrp="1" noChangeArrowheads="1"/>
          </p:cNvSpPr>
          <p:nvPr>
            <p:ph type="body" idx="1"/>
          </p:nvPr>
        </p:nvSpPr>
        <p:spPr bwMode="auto">
          <a:xfrm>
            <a:off x="685800" y="1600200"/>
            <a:ext cx="7772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0" name="Rectangle 16"/>
          <p:cNvSpPr>
            <a:spLocks noGrp="1" noChangeArrowheads="1"/>
          </p:cNvSpPr>
          <p:nvPr>
            <p:ph type="sldNum" sz="quarter" idx="4"/>
          </p:nvPr>
        </p:nvSpPr>
        <p:spPr bwMode="auto">
          <a:xfrm>
            <a:off x="0" y="0"/>
            <a:ext cx="609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fld id="{46D995D4-83BB-6843-8FB2-AA79655ECB5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04"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5" r:id="rId12"/>
    <p:sldLayoutId id="2147483707" r:id="rId13"/>
  </p:sldLayoutIdLst>
  <p:hf hdr="0" ftr="0" dt="0"/>
  <p:txStyles>
    <p:title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00.xml.rels><?xml version="1.0" encoding="UTF-8" standalone="yes"?>
<Relationships xmlns="http://schemas.openxmlformats.org/package/2006/relationships"><Relationship Id="rId11" Type="http://schemas.openxmlformats.org/officeDocument/2006/relationships/image" Target="../media/image184.png"/><Relationship Id="rId12" Type="http://schemas.openxmlformats.org/officeDocument/2006/relationships/image" Target="../media/image185.jpe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7" Type="http://schemas.openxmlformats.org/officeDocument/2006/relationships/image" Target="../media/image180.png"/><Relationship Id="rId8" Type="http://schemas.openxmlformats.org/officeDocument/2006/relationships/image" Target="../media/image181.png"/><Relationship Id="rId9" Type="http://schemas.openxmlformats.org/officeDocument/2006/relationships/image" Target="../media/image182.png"/><Relationship Id="rId10" Type="http://schemas.openxmlformats.org/officeDocument/2006/relationships/image" Target="../media/image18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oleObject" Target="../embeddings/oleObject49.bin"/><Relationship Id="rId5" Type="http://schemas.openxmlformats.org/officeDocument/2006/relationships/image" Target="../media/image186.emf"/><Relationship Id="rId1" Type="http://schemas.openxmlformats.org/officeDocument/2006/relationships/vmlDrawing" Target="../drawings/vmlDrawing33.vml"/><Relationship Id="rId2"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37.xml"/><Relationship Id="rId4" Type="http://schemas.openxmlformats.org/officeDocument/2006/relationships/oleObject" Target="???" TargetMode="External"/><Relationship Id="rId5" Type="http://schemas.openxmlformats.org/officeDocument/2006/relationships/image" Target="../media/image187.png"/><Relationship Id="rId1" Type="http://schemas.openxmlformats.org/officeDocument/2006/relationships/vmlDrawing" Target="../drawings/vmlDrawing34.vml"/><Relationship Id="rId2"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oleObject" Target="../embeddings/oleObject50.bin"/><Relationship Id="rId5" Type="http://schemas.openxmlformats.org/officeDocument/2006/relationships/image" Target="../media/image188.emf"/><Relationship Id="rId1" Type="http://schemas.openxmlformats.org/officeDocument/2006/relationships/vmlDrawing" Target="../drawings/vmlDrawing35.vml"/><Relationship Id="rId2"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9.emf"/><Relationship Id="rId4" Type="http://schemas.openxmlformats.org/officeDocument/2006/relationships/image" Target="../media/image190.emf"/><Relationship Id="rId5" Type="http://schemas.openxmlformats.org/officeDocument/2006/relationships/image" Target="../media/image191.emf"/><Relationship Id="rId6" Type="http://schemas.openxmlformats.org/officeDocument/2006/relationships/image" Target="../media/image192.png"/><Relationship Id="rId7" Type="http://schemas.openxmlformats.org/officeDocument/2006/relationships/image" Target="../media/image193.emf"/><Relationship Id="rId8" Type="http://schemas.openxmlformats.org/officeDocument/2006/relationships/image" Target="../media/image194.emf"/><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105.xml.rels><?xml version="1.0" encoding="UTF-8" standalone="yes"?>
<Relationships xmlns="http://schemas.openxmlformats.org/package/2006/relationships"><Relationship Id="rId9" Type="http://schemas.openxmlformats.org/officeDocument/2006/relationships/image" Target="../media/image197.emf"/><Relationship Id="rId20" Type="http://schemas.openxmlformats.org/officeDocument/2006/relationships/oleObject" Target="../embeddings/oleObject59.bin"/><Relationship Id="rId21" Type="http://schemas.openxmlformats.org/officeDocument/2006/relationships/image" Target="../media/image203.emf"/><Relationship Id="rId10" Type="http://schemas.openxmlformats.org/officeDocument/2006/relationships/oleObject" Target="../embeddings/oleObject54.bin"/><Relationship Id="rId11" Type="http://schemas.openxmlformats.org/officeDocument/2006/relationships/image" Target="../media/image198.emf"/><Relationship Id="rId12" Type="http://schemas.openxmlformats.org/officeDocument/2006/relationships/oleObject" Target="../embeddings/oleObject55.bin"/><Relationship Id="rId13" Type="http://schemas.openxmlformats.org/officeDocument/2006/relationships/image" Target="../media/image199.emf"/><Relationship Id="rId14" Type="http://schemas.openxmlformats.org/officeDocument/2006/relationships/oleObject" Target="../embeddings/oleObject56.bin"/><Relationship Id="rId15" Type="http://schemas.openxmlformats.org/officeDocument/2006/relationships/image" Target="../media/image200.emf"/><Relationship Id="rId16" Type="http://schemas.openxmlformats.org/officeDocument/2006/relationships/oleObject" Target="../embeddings/oleObject57.bin"/><Relationship Id="rId17" Type="http://schemas.openxmlformats.org/officeDocument/2006/relationships/image" Target="../media/image201.emf"/><Relationship Id="rId18" Type="http://schemas.openxmlformats.org/officeDocument/2006/relationships/oleObject" Target="../embeddings/oleObject58.bin"/><Relationship Id="rId19" Type="http://schemas.openxmlformats.org/officeDocument/2006/relationships/image" Target="../media/image202.emf"/><Relationship Id="rId1" Type="http://schemas.openxmlformats.org/officeDocument/2006/relationships/vmlDrawing" Target="../drawings/vmlDrawing36.vml"/><Relationship Id="rId2" Type="http://schemas.openxmlformats.org/officeDocument/2006/relationships/slideLayout" Target="../slideLayouts/slideLayout4.xml"/><Relationship Id="rId3" Type="http://schemas.openxmlformats.org/officeDocument/2006/relationships/notesSlide" Target="../notesSlides/notesSlide40.xml"/><Relationship Id="rId4" Type="http://schemas.openxmlformats.org/officeDocument/2006/relationships/oleObject" Target="../embeddings/oleObject51.bin"/><Relationship Id="rId5" Type="http://schemas.openxmlformats.org/officeDocument/2006/relationships/image" Target="../media/image195.emf"/><Relationship Id="rId6" Type="http://schemas.openxmlformats.org/officeDocument/2006/relationships/oleObject" Target="../embeddings/oleObject52.bin"/><Relationship Id="rId7" Type="http://schemas.openxmlformats.org/officeDocument/2006/relationships/image" Target="../media/image196.emf"/><Relationship Id="rId8" Type="http://schemas.openxmlformats.org/officeDocument/2006/relationships/oleObject" Target="../embeddings/oleObject53.bin"/></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1.xml"/><Relationship Id="rId4" Type="http://schemas.openxmlformats.org/officeDocument/2006/relationships/oleObject" Target="../embeddings/oleObject60.bin"/><Relationship Id="rId5" Type="http://schemas.openxmlformats.org/officeDocument/2006/relationships/image" Target="../media/image204.emf"/><Relationship Id="rId6" Type="http://schemas.openxmlformats.org/officeDocument/2006/relationships/oleObject" Target="../embeddings/oleObject61.bin"/><Relationship Id="rId7" Type="http://schemas.openxmlformats.org/officeDocument/2006/relationships/image" Target="../media/image202.emf"/><Relationship Id="rId8" Type="http://schemas.openxmlformats.org/officeDocument/2006/relationships/oleObject" Target="../embeddings/oleObject62.bin"/><Relationship Id="rId9" Type="http://schemas.openxmlformats.org/officeDocument/2006/relationships/image" Target="../media/image205.emf"/><Relationship Id="rId1" Type="http://schemas.openxmlformats.org/officeDocument/2006/relationships/vmlDrawing" Target="../drawings/vmlDrawing37.vml"/><Relationship Id="rId2"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207.emf"/><Relationship Id="rId5" Type="http://schemas.openxmlformats.org/officeDocument/2006/relationships/image" Target="../media/image208.emf"/><Relationship Id="rId6" Type="http://schemas.openxmlformats.org/officeDocument/2006/relationships/oleObject" Target="???" TargetMode="External"/><Relationship Id="rId7" Type="http://schemas.openxmlformats.org/officeDocument/2006/relationships/image" Target="../media/image206.png"/><Relationship Id="rId1" Type="http://schemas.openxmlformats.org/officeDocument/2006/relationships/vmlDrawing" Target="../drawings/vmlDrawing38.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4" Type="http://schemas.microsoft.com/office/2007/relationships/hdphoto" Target="../media/hdphoto1.wdp"/><Relationship Id="rId5" Type="http://schemas.openxmlformats.org/officeDocument/2006/relationships/image" Target="../media/image32.jpeg"/><Relationship Id="rId6"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6"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png"/><Relationship Id="rId3"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56.png"/><Relationship Id="rId5" Type="http://schemas.openxmlformats.org/officeDocument/2006/relationships/oleObject" Target="???" TargetMode="External"/><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7.png"/><Relationship Id="rId9" Type="http://schemas.openxmlformats.org/officeDocument/2006/relationships/image" Target="../media/image58.png"/><Relationship Id="rId10" Type="http://schemas.openxmlformats.org/officeDocument/2006/relationships/image" Target="../media/image59.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microsoft.com/office/2007/relationships/media" Target="../media/media2.avi"/><Relationship Id="rId4" Type="http://schemas.openxmlformats.org/officeDocument/2006/relationships/video" Target="../media/media2.avi"/><Relationship Id="rId5" Type="http://schemas.openxmlformats.org/officeDocument/2006/relationships/slideLayout" Target="../slideLayouts/slideLayout6.xml"/><Relationship Id="rId6" Type="http://schemas.openxmlformats.org/officeDocument/2006/relationships/image" Target="../media/image73.png"/><Relationship Id="rId7" Type="http://schemas.openxmlformats.org/officeDocument/2006/relationships/image" Target="../media/image74.png"/><Relationship Id="rId1" Type="http://schemas.microsoft.com/office/2007/relationships/media" Target="../media/media1.avi"/><Relationship Id="rId2" Type="http://schemas.openxmlformats.org/officeDocument/2006/relationships/video" Target="../media/media1.avi"/></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6.xml"/><Relationship Id="rId2" Type="http://schemas.openxmlformats.org/officeDocument/2006/relationships/image" Target="../media/image7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1" Type="http://schemas.openxmlformats.org/officeDocument/2006/relationships/oleObject" Target="../embeddings/oleObject5.bin"/><Relationship Id="rId12" Type="http://schemas.openxmlformats.org/officeDocument/2006/relationships/image" Target="../media/image82.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78.emf"/><Relationship Id="rId5" Type="http://schemas.openxmlformats.org/officeDocument/2006/relationships/oleObject" Target="../embeddings/oleObject2.bin"/><Relationship Id="rId6" Type="http://schemas.openxmlformats.org/officeDocument/2006/relationships/image" Target="../media/image79.emf"/><Relationship Id="rId7" Type="http://schemas.openxmlformats.org/officeDocument/2006/relationships/oleObject" Target="../embeddings/oleObject3.bin"/><Relationship Id="rId8" Type="http://schemas.openxmlformats.org/officeDocument/2006/relationships/image" Target="../media/image80.emf"/><Relationship Id="rId9" Type="http://schemas.openxmlformats.org/officeDocument/2006/relationships/oleObject" Target="../embeddings/oleObject4.bin"/><Relationship Id="rId10" Type="http://schemas.openxmlformats.org/officeDocument/2006/relationships/image" Target="../media/image8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Word_97_-_2004_Document1.doc"/><Relationship Id="rId4" Type="http://schemas.openxmlformats.org/officeDocument/2006/relationships/image" Target="../media/image83.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bin"/><Relationship Id="rId4" Type="http://schemas.openxmlformats.org/officeDocument/2006/relationships/image" Target="../media/image8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7.bin"/><Relationship Id="rId4" Type="http://schemas.openxmlformats.org/officeDocument/2006/relationships/image" Target="../media/image85.emf"/><Relationship Id="rId5" Type="http://schemas.openxmlformats.org/officeDocument/2006/relationships/oleObject" Target="../embeddings/Microsoft_Word_97_-_2004_Document2.doc"/><Relationship Id="rId6" Type="http://schemas.openxmlformats.org/officeDocument/2006/relationships/image" Target="../media/image86.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87.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9.bin"/><Relationship Id="rId4" Type="http://schemas.openxmlformats.org/officeDocument/2006/relationships/image" Target="../media/image88.emf"/><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bin"/><Relationship Id="rId4" Type="http://schemas.openxmlformats.org/officeDocument/2006/relationships/image" Target="../media/image89.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90.emf"/><Relationship Id="rId5" Type="http://schemas.openxmlformats.org/officeDocument/2006/relationships/oleObject" Target="../embeddings/oleObject12.bin"/><Relationship Id="rId6" Type="http://schemas.openxmlformats.org/officeDocument/2006/relationships/image" Target="../media/image91.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3.bin"/><Relationship Id="rId4" Type="http://schemas.openxmlformats.org/officeDocument/2006/relationships/image" Target="../media/image92.emf"/><Relationship Id="rId5" Type="http://schemas.openxmlformats.org/officeDocument/2006/relationships/oleObject" Target="../embeddings/oleObject14.bin"/><Relationship Id="rId6" Type="http://schemas.openxmlformats.org/officeDocument/2006/relationships/image" Target="../media/image93.emf"/><Relationship Id="rId7" Type="http://schemas.openxmlformats.org/officeDocument/2006/relationships/oleObject" Target="../embeddings/Microsoft_Word_97_-_2004_Document3.doc"/><Relationship Id="rId8" Type="http://schemas.openxmlformats.org/officeDocument/2006/relationships/image" Target="../media/image94.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5.bin"/><Relationship Id="rId4" Type="http://schemas.openxmlformats.org/officeDocument/2006/relationships/image" Target="../media/image95.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6.bin"/><Relationship Id="rId4" Type="http://schemas.openxmlformats.org/officeDocument/2006/relationships/image" Target="../media/image96.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image" Target="../media/image97.emf"/><Relationship Id="rId5" Type="http://schemas.openxmlformats.org/officeDocument/2006/relationships/oleObject" Target="../embeddings/oleObject18.bin"/><Relationship Id="rId6" Type="http://schemas.openxmlformats.org/officeDocument/2006/relationships/image" Target="../media/image98.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9.bin"/><Relationship Id="rId4" Type="http://schemas.openxmlformats.org/officeDocument/2006/relationships/image" Target="../media/image99.emf"/><Relationship Id="rId1" Type="http://schemas.openxmlformats.org/officeDocument/2006/relationships/vmlDrawing" Target="../drawings/vmlDrawing14.vml"/><Relationship Id="rId2"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image" Target="../media/image100.emf"/><Relationship Id="rId5" Type="http://schemas.openxmlformats.org/officeDocument/2006/relationships/oleObject" Target="../embeddings/oleObject21.bin"/><Relationship Id="rId6" Type="http://schemas.openxmlformats.org/officeDocument/2006/relationships/image" Target="../media/image101.emf"/><Relationship Id="rId7" Type="http://schemas.openxmlformats.org/officeDocument/2006/relationships/oleObject" Target="../embeddings/oleObject22.bin"/><Relationship Id="rId8" Type="http://schemas.openxmlformats.org/officeDocument/2006/relationships/image" Target="../media/image102.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image" Target="../media/image103.emf"/><Relationship Id="rId5" Type="http://schemas.openxmlformats.org/officeDocument/2006/relationships/oleObject" Target="../embeddings/oleObject24.bin"/><Relationship Id="rId6" Type="http://schemas.openxmlformats.org/officeDocument/2006/relationships/image" Target="../media/image104.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5.bin"/><Relationship Id="rId4" Type="http://schemas.openxmlformats.org/officeDocument/2006/relationships/image" Target="../media/image105.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image" Target="../media/image106.emf"/><Relationship Id="rId5" Type="http://schemas.openxmlformats.org/officeDocument/2006/relationships/oleObject" Target="../embeddings/oleObject27.bin"/><Relationship Id="rId6" Type="http://schemas.openxmlformats.org/officeDocument/2006/relationships/image" Target="../media/image107.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108.emf"/><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image" Target="../media/image109.emf"/><Relationship Id="rId1" Type="http://schemas.openxmlformats.org/officeDocument/2006/relationships/vmlDrawing" Target="../drawings/vmlDrawing20.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Microsoft_Word_97_-_2004_Document4.doc"/><Relationship Id="rId4" Type="http://schemas.openxmlformats.org/officeDocument/2006/relationships/image" Target="../media/image110.emf"/><Relationship Id="rId1" Type="http://schemas.openxmlformats.org/officeDocument/2006/relationships/vmlDrawing" Target="../drawings/vmlDrawing21.vml"/><Relationship Id="rId2"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2.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oleObject" Target="../embeddings/Microsoft_Word_97_-_2004_Document5.doc"/><Relationship Id="rId4" Type="http://schemas.openxmlformats.org/officeDocument/2006/relationships/image" Target="../media/image111.emf"/><Relationship Id="rId1" Type="http://schemas.openxmlformats.org/officeDocument/2006/relationships/vmlDrawing" Target="../drawings/vmlDrawing22.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116.png"/><Relationship Id="rId5" Type="http://schemas.openxmlformats.org/officeDocument/2006/relationships/oleObject" Target="../embeddings/oleObject30.bin"/><Relationship Id="rId6" Type="http://schemas.openxmlformats.org/officeDocument/2006/relationships/image" Target="../media/image115.emf"/><Relationship Id="rId7" Type="http://schemas.openxmlformats.org/officeDocument/2006/relationships/image" Target="../media/image117.png"/><Relationship Id="rId1" Type="http://schemas.openxmlformats.org/officeDocument/2006/relationships/vmlDrawing" Target="../drawings/vmlDrawing23.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Microsoft_Excel_97_-_2004_Worksheet6.xls"/><Relationship Id="rId5" Type="http://schemas.openxmlformats.org/officeDocument/2006/relationships/image" Target="../media/image118.emf"/><Relationship Id="rId1" Type="http://schemas.openxmlformats.org/officeDocument/2006/relationships/vmlDrawing" Target="../drawings/vmlDrawing24.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119.emf"/><Relationship Id="rId5" Type="http://schemas.openxmlformats.org/officeDocument/2006/relationships/oleObject" Target="../embeddings/Microsoft_Excel_97_-_2004_Worksheet7.xls"/><Relationship Id="rId6" Type="http://schemas.openxmlformats.org/officeDocument/2006/relationships/image" Target="../media/image120.emf"/><Relationship Id="rId1" Type="http://schemas.openxmlformats.org/officeDocument/2006/relationships/vmlDrawing" Target="../drawings/vmlDrawing25.vml"/><Relationship Id="rId2"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oleObject" Target="../embeddings/oleObject32.bin"/><Relationship Id="rId5" Type="http://schemas.openxmlformats.org/officeDocument/2006/relationships/image" Target="../media/image121.emf"/><Relationship Id="rId6" Type="http://schemas.openxmlformats.org/officeDocument/2006/relationships/oleObject" Target="../embeddings/oleObject33.bin"/><Relationship Id="rId7" Type="http://schemas.openxmlformats.org/officeDocument/2006/relationships/image" Target="../media/image122.emf"/><Relationship Id="rId8" Type="http://schemas.openxmlformats.org/officeDocument/2006/relationships/oleObject" Target="../embeddings/oleObject34.bin"/><Relationship Id="rId9" Type="http://schemas.openxmlformats.org/officeDocument/2006/relationships/image" Target="../media/image123.emf"/><Relationship Id="rId10" Type="http://schemas.openxmlformats.org/officeDocument/2006/relationships/oleObject" Target="../embeddings/oleObject35.bin"/><Relationship Id="rId11" Type="http://schemas.openxmlformats.org/officeDocument/2006/relationships/image" Target="../media/image124.emf"/><Relationship Id="rId1" Type="http://schemas.openxmlformats.org/officeDocument/2006/relationships/vmlDrawing" Target="../drawings/vmlDrawing26.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Microsoft_Excel_97_-_2004_Worksheet8.xls"/><Relationship Id="rId4" Type="http://schemas.openxmlformats.org/officeDocument/2006/relationships/image" Target="../media/image125.emf"/><Relationship Id="rId1" Type="http://schemas.openxmlformats.org/officeDocument/2006/relationships/vmlDrawing" Target="../drawings/vmlDrawing27.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36.bin"/><Relationship Id="rId5" Type="http://schemas.openxmlformats.org/officeDocument/2006/relationships/image" Target="../media/image126.emf"/><Relationship Id="rId6" Type="http://schemas.openxmlformats.org/officeDocument/2006/relationships/oleObject" Target="../embeddings/oleObject37.bin"/><Relationship Id="rId7" Type="http://schemas.openxmlformats.org/officeDocument/2006/relationships/image" Target="../media/image127.emf"/><Relationship Id="rId8" Type="http://schemas.openxmlformats.org/officeDocument/2006/relationships/oleObject" Target="../embeddings/oleObject38.bin"/><Relationship Id="rId9" Type="http://schemas.openxmlformats.org/officeDocument/2006/relationships/image" Target="../media/image128.emf"/><Relationship Id="rId10" Type="http://schemas.openxmlformats.org/officeDocument/2006/relationships/oleObject" Target="../embeddings/oleObject39.bin"/><Relationship Id="rId11" Type="http://schemas.openxmlformats.org/officeDocument/2006/relationships/image" Target="../media/image129.emf"/><Relationship Id="rId1" Type="http://schemas.openxmlformats.org/officeDocument/2006/relationships/vmlDrawing" Target="../drawings/vmlDrawing28.vml"/><Relationship Id="rId2"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80.xml.rels><?xml version="1.0" encoding="UTF-8" standalone="yes"?>
<Relationships xmlns="http://schemas.openxmlformats.org/package/2006/relationships"><Relationship Id="rId11" Type="http://schemas.openxmlformats.org/officeDocument/2006/relationships/oleObject" Target="../embeddings/oleObject44.bin"/><Relationship Id="rId12" Type="http://schemas.openxmlformats.org/officeDocument/2006/relationships/image" Target="../media/image134.emf"/><Relationship Id="rId13" Type="http://schemas.openxmlformats.org/officeDocument/2006/relationships/oleObject" Target="../embeddings/oleObject45.bin"/><Relationship Id="rId14" Type="http://schemas.openxmlformats.org/officeDocument/2006/relationships/image" Target="../media/image135.emf"/><Relationship Id="rId1" Type="http://schemas.openxmlformats.org/officeDocument/2006/relationships/vmlDrawing" Target="../drawings/vmlDrawing29.vml"/><Relationship Id="rId2" Type="http://schemas.openxmlformats.org/officeDocument/2006/relationships/slideLayout" Target="../slideLayouts/slideLayout12.xml"/><Relationship Id="rId3" Type="http://schemas.openxmlformats.org/officeDocument/2006/relationships/oleObject" Target="../embeddings/oleObject40.bin"/><Relationship Id="rId4" Type="http://schemas.openxmlformats.org/officeDocument/2006/relationships/image" Target="../media/image130.emf"/><Relationship Id="rId5" Type="http://schemas.openxmlformats.org/officeDocument/2006/relationships/oleObject" Target="../embeddings/oleObject41.bin"/><Relationship Id="rId6" Type="http://schemas.openxmlformats.org/officeDocument/2006/relationships/image" Target="../media/image131.emf"/><Relationship Id="rId7" Type="http://schemas.openxmlformats.org/officeDocument/2006/relationships/oleObject" Target="../embeddings/oleObject42.bin"/><Relationship Id="rId8" Type="http://schemas.openxmlformats.org/officeDocument/2006/relationships/image" Target="../media/image132.emf"/><Relationship Id="rId9" Type="http://schemas.openxmlformats.org/officeDocument/2006/relationships/oleObject" Target="../embeddings/oleObject43.bin"/><Relationship Id="rId10" Type="http://schemas.openxmlformats.org/officeDocument/2006/relationships/image" Target="../media/image133.emf"/></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137.emf"/><Relationship Id="rId5" Type="http://schemas.openxmlformats.org/officeDocument/2006/relationships/image" Target="../media/image138.emf"/><Relationship Id="rId6" Type="http://schemas.openxmlformats.org/officeDocument/2006/relationships/oleObject" Target="???" TargetMode="External"/><Relationship Id="rId7" Type="http://schemas.openxmlformats.org/officeDocument/2006/relationships/image" Target="../media/image136.png"/><Relationship Id="rId1" Type="http://schemas.openxmlformats.org/officeDocument/2006/relationships/vmlDrawing" Target="../drawings/vmlDrawing30.vml"/><Relationship Id="rId2"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46.bin"/><Relationship Id="rId5" Type="http://schemas.openxmlformats.org/officeDocument/2006/relationships/image" Target="../media/image139.wmf"/><Relationship Id="rId1" Type="http://schemas.openxmlformats.org/officeDocument/2006/relationships/vmlDrawing" Target="../drawings/vmlDrawing31.vml"/><Relationship Id="rId2"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140.jpeg"/><Relationship Id="rId5" Type="http://schemas.openxmlformats.org/officeDocument/2006/relationships/image" Target="../media/image141.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89.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4.jpeg"/></Relationships>
</file>

<file path=ppt/slides/_rels/slide90.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91.xml.rels><?xml version="1.0" encoding="UTF-8" standalone="yes"?>
<Relationships xmlns="http://schemas.openxmlformats.org/package/2006/relationships"><Relationship Id="rId3" Type="http://schemas.openxmlformats.org/officeDocument/2006/relationships/hyperlink" Target="http://matforge.org/cmu/" TargetMode="External"/><Relationship Id="rId4" Type="http://schemas.openxmlformats.org/officeDocument/2006/relationships/hyperlink" Target="http://latir.materials.cmu.edu/websvn" TargetMode="External"/><Relationship Id="rId5" Type="http://schemas.openxmlformats.org/officeDocument/2006/relationships/hyperlink" Target="http://mimp.materials.cmu.edu/research/downloads.html" TargetMode="External"/><Relationship Id="rId6" Type="http://schemas.openxmlformats.org/officeDocument/2006/relationships/hyperlink" Target="http://neon.materials.cmu.edu/rollett/texture_subroutines" TargetMode="External"/><Relationship Id="rId1" Type="http://schemas.openxmlformats.org/officeDocument/2006/relationships/slideLayout" Target="../slideLayouts/slideLayout7.xml"/><Relationship Id="rId2" Type="http://schemas.openxmlformats.org/officeDocument/2006/relationships/hyperlink" Target="http://code.google.com/p/mbuilder/"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emsl.pnl.gov/docs/global/" TargetMode="External"/><Relationship Id="rId3" Type="http://schemas.openxmlformats.org/officeDocument/2006/relationships/hyperlink" Target="http://www.mcs.anl.gov/petsc/petsc-as/"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oleObject" Target="../embeddings/oleObject47.bin"/><Relationship Id="rId5" Type="http://schemas.openxmlformats.org/officeDocument/2006/relationships/image" Target="../media/image145.emf"/><Relationship Id="rId6" Type="http://schemas.openxmlformats.org/officeDocument/2006/relationships/oleObject" Target="../embeddings/oleObject48.bin"/><Relationship Id="rId7" Type="http://schemas.openxmlformats.org/officeDocument/2006/relationships/image" Target="../media/image146.emf"/><Relationship Id="rId8" Type="http://schemas.openxmlformats.org/officeDocument/2006/relationships/image" Target="../media/image147.png"/><Relationship Id="rId9" Type="http://schemas.openxmlformats.org/officeDocument/2006/relationships/image" Target="../media/image148.png"/><Relationship Id="rId10" Type="http://schemas.openxmlformats.org/officeDocument/2006/relationships/image" Target="../media/image149.png"/><Relationship Id="rId11" Type="http://schemas.openxmlformats.org/officeDocument/2006/relationships/image" Target="../media/image150.png"/><Relationship Id="rId1" Type="http://schemas.openxmlformats.org/officeDocument/2006/relationships/vmlDrawing" Target="../drawings/vmlDrawing32.vml"/><Relationship Id="rId2"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1" Type="http://schemas.openxmlformats.org/officeDocument/2006/relationships/image" Target="../media/image159.png"/><Relationship Id="rId12" Type="http://schemas.openxmlformats.org/officeDocument/2006/relationships/image" Target="../media/image160.png"/><Relationship Id="rId13" Type="http://schemas.openxmlformats.org/officeDocument/2006/relationships/image" Target="../media/image161.png"/><Relationship Id="rId14" Type="http://schemas.openxmlformats.org/officeDocument/2006/relationships/image" Target="../media/image162.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1.png"/><Relationship Id="rId4" Type="http://schemas.openxmlformats.org/officeDocument/2006/relationships/image" Target="../media/image152.png"/><Relationship Id="rId5" Type="http://schemas.openxmlformats.org/officeDocument/2006/relationships/image" Target="../media/image153.png"/><Relationship Id="rId6" Type="http://schemas.openxmlformats.org/officeDocument/2006/relationships/image" Target="../media/image154.png"/><Relationship Id="rId7" Type="http://schemas.openxmlformats.org/officeDocument/2006/relationships/image" Target="../media/image155.png"/><Relationship Id="rId8" Type="http://schemas.openxmlformats.org/officeDocument/2006/relationships/image" Target="../media/image156.png"/><Relationship Id="rId9" Type="http://schemas.openxmlformats.org/officeDocument/2006/relationships/image" Target="../media/image157.png"/><Relationship Id="rId10" Type="http://schemas.openxmlformats.org/officeDocument/2006/relationships/image" Target="../media/image158.png"/></Relationships>
</file>

<file path=ppt/slides/_rels/slide99.xml.rels><?xml version="1.0" encoding="UTF-8" standalone="yes"?>
<Relationships xmlns="http://schemas.openxmlformats.org/package/2006/relationships"><Relationship Id="rId11" Type="http://schemas.openxmlformats.org/officeDocument/2006/relationships/image" Target="../media/image171.jpeg"/><Relationship Id="rId12" Type="http://schemas.openxmlformats.org/officeDocument/2006/relationships/image" Target="../media/image172.jpeg"/><Relationship Id="rId13" Type="http://schemas.openxmlformats.org/officeDocument/2006/relationships/image" Target="../media/image173.jpeg"/><Relationship Id="rId14" Type="http://schemas.openxmlformats.org/officeDocument/2006/relationships/image" Target="../media/image174.jpeg"/><Relationship Id="rId15" Type="http://schemas.openxmlformats.org/officeDocument/2006/relationships/image" Target="../media/image175.png"/><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63.jpeg"/><Relationship Id="rId4" Type="http://schemas.openxmlformats.org/officeDocument/2006/relationships/image" Target="../media/image164.jpeg"/><Relationship Id="rId5" Type="http://schemas.openxmlformats.org/officeDocument/2006/relationships/image" Target="../media/image165.jpeg"/><Relationship Id="rId6" Type="http://schemas.openxmlformats.org/officeDocument/2006/relationships/image" Target="../media/image166.jpeg"/><Relationship Id="rId7" Type="http://schemas.openxmlformats.org/officeDocument/2006/relationships/image" Target="../media/image167.jpeg"/><Relationship Id="rId8" Type="http://schemas.openxmlformats.org/officeDocument/2006/relationships/image" Target="../media/image168.jpeg"/><Relationship Id="rId9" Type="http://schemas.openxmlformats.org/officeDocument/2006/relationships/image" Target="../media/image169.jpeg"/><Relationship Id="rId10" Type="http://schemas.openxmlformats.org/officeDocument/2006/relationships/image" Target="../media/image1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C7204B4-3296-EE4B-813E-BC31182E99A6}" type="slidenum">
              <a:rPr lang="en-US" sz="1400"/>
              <a:pPr/>
              <a:t>1</a:t>
            </a:fld>
            <a:endParaRPr lang="en-US" sz="1400"/>
          </a:p>
        </p:txBody>
      </p:sp>
      <p:sp>
        <p:nvSpPr>
          <p:cNvPr id="10" name="Rectangle 2"/>
          <p:cNvSpPr txBox="1">
            <a:spLocks noChangeArrowheads="1"/>
          </p:cNvSpPr>
          <p:nvPr/>
        </p:nvSpPr>
        <p:spPr>
          <a:xfrm>
            <a:off x="647700" y="1219200"/>
            <a:ext cx="7848600" cy="1219200"/>
          </a:xfrm>
          <a:prstGeom prst="rect">
            <a:avLst/>
          </a:prstGeom>
          <a:solidFill>
            <a:srgbClr val="FFF6B7"/>
          </a:solidFill>
          <a:ln w="38100" cmpd="dbl">
            <a:solidFill>
              <a:schemeClr val="tx1"/>
            </a:solidFill>
          </a:ln>
        </p:spPr>
        <p:txBody>
          <a:bodyPr/>
          <a:lstStyle>
            <a:lvl1pPr algn="ctr" rtl="0" eaLnBrk="0" fontAlgn="base" hangingPunct="0">
              <a:spcBef>
                <a:spcPct val="0"/>
              </a:spcBef>
              <a:spcAft>
                <a:spcPct val="0"/>
              </a:spcAft>
              <a:defRPr sz="4400" i="1">
                <a:solidFill>
                  <a:srgbClr val="3333CC"/>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a:defRPr/>
            </a:pPr>
            <a:r>
              <a:rPr lang="en-US" sz="6000" dirty="0" smtClean="0">
                <a:effectLst>
                  <a:outerShdw blurRad="38100" dist="38100" dir="2700000" algn="tl">
                    <a:srgbClr val="000000"/>
                  </a:outerShdw>
                </a:effectLst>
                <a:latin typeface="Times New Roman"/>
                <a:ea typeface="+mj-ea"/>
                <a:cs typeface="Times New Roman"/>
              </a:rPr>
              <a:t>Abnormal Grain Growth</a:t>
            </a:r>
            <a:endParaRPr lang="en-US" sz="6000" dirty="0">
              <a:effectLst>
                <a:outerShdw blurRad="38100" dist="38100" dir="2700000" algn="tl">
                  <a:srgbClr val="000000"/>
                </a:outerShdw>
              </a:effectLst>
              <a:latin typeface="Times New Roman"/>
              <a:ea typeface="+mj-ea"/>
              <a:cs typeface="Times New Roman"/>
            </a:endParaRPr>
          </a:p>
        </p:txBody>
      </p:sp>
      <p:sp>
        <p:nvSpPr>
          <p:cNvPr id="11" name="Rectangle 3"/>
          <p:cNvSpPr txBox="1">
            <a:spLocks noChangeArrowheads="1"/>
          </p:cNvSpPr>
          <p:nvPr/>
        </p:nvSpPr>
        <p:spPr>
          <a:xfrm>
            <a:off x="762000" y="2438400"/>
            <a:ext cx="7391400" cy="18669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0" indent="0" algn="ctr">
              <a:buNone/>
            </a:pPr>
            <a:r>
              <a:rPr lang="en-US" altLang="ja-JP" dirty="0" smtClean="0"/>
              <a:t>27-750</a:t>
            </a:r>
          </a:p>
          <a:p>
            <a:pPr marL="0" indent="0" algn="ctr">
              <a:buNone/>
            </a:pPr>
            <a:r>
              <a:rPr lang="en-US" altLang="ja-JP" dirty="0" smtClean="0"/>
              <a:t>Texture, Microstructure &amp; Anisotropy</a:t>
            </a:r>
          </a:p>
          <a:p>
            <a:pPr marL="0" indent="0" algn="ctr">
              <a:buNone/>
            </a:pPr>
            <a:r>
              <a:rPr lang="en-US" altLang="ja-JP" dirty="0" smtClean="0"/>
              <a:t>A.D. Rollett</a:t>
            </a:r>
            <a:endParaRPr lang="en-US" altLang="ja-JP" dirty="0"/>
          </a:p>
        </p:txBody>
      </p:sp>
      <p:sp>
        <p:nvSpPr>
          <p:cNvPr id="13" name="Text Box 8"/>
          <p:cNvSpPr txBox="1">
            <a:spLocks noChangeArrowheads="1"/>
          </p:cNvSpPr>
          <p:nvPr/>
        </p:nvSpPr>
        <p:spPr bwMode="auto">
          <a:xfrm>
            <a:off x="1295400" y="6172200"/>
            <a:ext cx="3708880" cy="461665"/>
          </a:xfrm>
          <a:prstGeom prst="rect">
            <a:avLst/>
          </a:prstGeom>
          <a:noFill/>
          <a:ln w="9525">
            <a:noFill/>
            <a:miter lim="800000"/>
            <a:headEnd/>
            <a:tailEnd/>
          </a:ln>
        </p:spPr>
        <p:txBody>
          <a:bodyPr wrap="none">
            <a:prstTxWarp prst="textNoShape">
              <a:avLst/>
            </a:prstTxWarp>
            <a:spAutoFit/>
          </a:bodyPr>
          <a:lstStyle/>
          <a:p>
            <a:r>
              <a:rPr lang="en-US" altLang="ja-JP" i="1" dirty="0">
                <a:latin typeface="Calibri"/>
              </a:rPr>
              <a:t>Last revised:</a:t>
            </a:r>
            <a:r>
              <a:rPr lang="en-US" altLang="ja-JP" i="1" dirty="0" smtClean="0">
                <a:latin typeface="Calibri"/>
              </a:rPr>
              <a:t> </a:t>
            </a:r>
            <a:r>
              <a:rPr lang="en-US" altLang="ja-JP" i="1" dirty="0" smtClean="0">
                <a:latin typeface="Calibri"/>
              </a:rPr>
              <a:t>21</a:t>
            </a:r>
            <a:r>
              <a:rPr lang="en-US" altLang="ja-JP" i="1" baseline="30000" dirty="0" smtClean="0">
                <a:latin typeface="Calibri"/>
              </a:rPr>
              <a:t>st</a:t>
            </a:r>
            <a:r>
              <a:rPr lang="en-US" altLang="ja-JP" i="1" dirty="0" smtClean="0">
                <a:latin typeface="Calibri"/>
              </a:rPr>
              <a:t> </a:t>
            </a:r>
            <a:r>
              <a:rPr lang="en-US" altLang="ja-JP" i="1" dirty="0" smtClean="0">
                <a:latin typeface="Calibri"/>
              </a:rPr>
              <a:t>April 2016</a:t>
            </a:r>
            <a:endParaRPr lang="en-US" altLang="ja-JP" i="1" dirty="0">
              <a:latin typeface="Calibri"/>
            </a:endParaRPr>
          </a:p>
        </p:txBody>
      </p:sp>
      <p:sp>
        <p:nvSpPr>
          <p:cNvPr id="2" name="Rectangle 1"/>
          <p:cNvSpPr/>
          <p:nvPr/>
        </p:nvSpPr>
        <p:spPr>
          <a:xfrm>
            <a:off x="685800" y="4482405"/>
            <a:ext cx="7620000" cy="1600438"/>
          </a:xfrm>
          <a:prstGeom prst="rect">
            <a:avLst/>
          </a:prstGeom>
        </p:spPr>
        <p:txBody>
          <a:bodyPr wrap="square">
            <a:spAutoFit/>
          </a:bodyPr>
          <a:lstStyle/>
          <a:p>
            <a:pPr algn="ctr"/>
            <a:r>
              <a:rPr lang="en-US" sz="1400" dirty="0" smtClean="0">
                <a:latin typeface="Verdana"/>
                <a:cs typeface="Verdana"/>
              </a:rPr>
              <a:t>Contributors: E.A. Holm</a:t>
            </a:r>
            <a:r>
              <a:rPr lang="en-US" sz="1400" baseline="30000" dirty="0" smtClean="0">
                <a:latin typeface="Verdana"/>
                <a:cs typeface="Verdana"/>
              </a:rPr>
              <a:t>1</a:t>
            </a:r>
            <a:r>
              <a:rPr lang="en-US" sz="1400" dirty="0" smtClean="0">
                <a:latin typeface="Verdana"/>
                <a:cs typeface="Verdana"/>
              </a:rPr>
              <a:t>, D.J. Srolovitz</a:t>
            </a:r>
            <a:r>
              <a:rPr lang="en-US" sz="1400" baseline="30000" dirty="0" smtClean="0">
                <a:latin typeface="Verdana"/>
                <a:cs typeface="Verdana"/>
              </a:rPr>
              <a:t>10</a:t>
            </a:r>
            <a:r>
              <a:rPr lang="en-US" sz="1400" dirty="0" smtClean="0">
                <a:latin typeface="Verdana"/>
                <a:cs typeface="Verdana"/>
              </a:rPr>
              <a:t>, Y. Arita</a:t>
            </a:r>
            <a:r>
              <a:rPr lang="en-US" sz="1400" baseline="30000" dirty="0" smtClean="0">
                <a:latin typeface="Verdana"/>
                <a:cs typeface="Verdana"/>
              </a:rPr>
              <a:t>2</a:t>
            </a:r>
            <a:r>
              <a:rPr lang="en-US" sz="1400" dirty="0" smtClean="0">
                <a:latin typeface="Verdana"/>
                <a:cs typeface="Verdana"/>
              </a:rPr>
              <a:t>, L. Chan</a:t>
            </a:r>
            <a:r>
              <a:rPr lang="en-US" sz="1400" baseline="30000" dirty="0" smtClean="0">
                <a:latin typeface="Verdana"/>
                <a:cs typeface="Verdana"/>
              </a:rPr>
              <a:t>6</a:t>
            </a:r>
            <a:r>
              <a:rPr lang="en-US" sz="1400" dirty="0" smtClean="0">
                <a:latin typeface="Verdana"/>
                <a:cs typeface="Verdana"/>
              </a:rPr>
              <a:t>, S.D. Sintay</a:t>
            </a:r>
            <a:r>
              <a:rPr lang="en-US" sz="1400" baseline="30000" dirty="0" smtClean="0">
                <a:latin typeface="Verdana"/>
                <a:cs typeface="Verdana"/>
              </a:rPr>
              <a:t>3</a:t>
            </a:r>
            <a:r>
              <a:rPr lang="en-US" sz="1400" dirty="0" smtClean="0">
                <a:latin typeface="Verdana"/>
                <a:cs typeface="Verdana"/>
              </a:rPr>
              <a:t>, T. Bennett</a:t>
            </a:r>
            <a:r>
              <a:rPr lang="en-US" sz="1400" baseline="30000" dirty="0" smtClean="0">
                <a:latin typeface="Verdana"/>
                <a:cs typeface="Verdana"/>
              </a:rPr>
              <a:t>9</a:t>
            </a:r>
            <a:r>
              <a:rPr lang="en-US" sz="1400" dirty="0" smtClean="0">
                <a:latin typeface="Verdana"/>
                <a:cs typeface="Verdana"/>
              </a:rPr>
              <a:t>, S. Wilson</a:t>
            </a:r>
            <a:r>
              <a:rPr lang="en-US" sz="1400" baseline="30000" dirty="0" smtClean="0">
                <a:latin typeface="Verdana"/>
                <a:cs typeface="Verdana"/>
              </a:rPr>
              <a:t>1</a:t>
            </a:r>
            <a:r>
              <a:rPr lang="en-US" sz="1400" dirty="0" smtClean="0">
                <a:latin typeface="Verdana"/>
                <a:cs typeface="Verdana"/>
              </a:rPr>
              <a:t>, S. Wang</a:t>
            </a:r>
            <a:r>
              <a:rPr lang="en-US" sz="1400" baseline="30000" dirty="0" smtClean="0">
                <a:latin typeface="Verdana"/>
                <a:cs typeface="Verdana"/>
              </a:rPr>
              <a:t>1</a:t>
            </a:r>
            <a:r>
              <a:rPr lang="en-US" sz="1400" dirty="0" smtClean="0">
                <a:latin typeface="Verdana"/>
                <a:cs typeface="Verdana"/>
              </a:rPr>
              <a:t>, M. Miodownik</a:t>
            </a:r>
            <a:r>
              <a:rPr lang="en-US" sz="1400" baseline="30000" dirty="0" smtClean="0">
                <a:latin typeface="Verdana"/>
                <a:cs typeface="Verdana"/>
              </a:rPr>
              <a:t>5</a:t>
            </a:r>
            <a:r>
              <a:rPr lang="en-US" sz="1400" dirty="0" smtClean="0">
                <a:latin typeface="Verdana"/>
                <a:cs typeface="Verdana"/>
              </a:rPr>
              <a:t>, C. Roberts</a:t>
            </a:r>
            <a:r>
              <a:rPr lang="en-US" sz="1400" baseline="30000" dirty="0" smtClean="0">
                <a:latin typeface="Verdana"/>
                <a:cs typeface="Verdana"/>
              </a:rPr>
              <a:t>7</a:t>
            </a:r>
            <a:r>
              <a:rPr lang="en-US" sz="1400" dirty="0" smtClean="0">
                <a:latin typeface="Verdana"/>
                <a:cs typeface="Verdana"/>
              </a:rPr>
              <a:t>, S.L. Semiatin</a:t>
            </a:r>
            <a:r>
              <a:rPr lang="en-US" sz="1400" baseline="30000" dirty="0" smtClean="0">
                <a:latin typeface="Verdana"/>
                <a:cs typeface="Verdana"/>
              </a:rPr>
              <a:t>8</a:t>
            </a:r>
            <a:r>
              <a:rPr lang="en-US" sz="1400" dirty="0" smtClean="0">
                <a:latin typeface="Verdana"/>
                <a:cs typeface="Verdana"/>
              </a:rPr>
              <a:t>, K.-J. Ko</a:t>
            </a:r>
            <a:r>
              <a:rPr lang="en-US" sz="1400" baseline="30000" dirty="0" smtClean="0">
                <a:latin typeface="Verdana"/>
                <a:cs typeface="Verdana"/>
              </a:rPr>
              <a:t>4</a:t>
            </a:r>
            <a:r>
              <a:rPr lang="en-US" sz="1400" dirty="0" smtClean="0">
                <a:latin typeface="Verdana"/>
                <a:cs typeface="Verdana"/>
              </a:rPr>
              <a:t>, W. Frazier</a:t>
            </a:r>
            <a:r>
              <a:rPr lang="en-US" sz="1400" baseline="30000" dirty="0" smtClean="0">
                <a:latin typeface="Verdana"/>
                <a:cs typeface="Verdana"/>
              </a:rPr>
              <a:t>1</a:t>
            </a:r>
            <a:r>
              <a:rPr lang="en-US" sz="1400" dirty="0">
                <a:latin typeface="Verdana"/>
                <a:cs typeface="Verdana"/>
              </a:rPr>
              <a:t>, </a:t>
            </a:r>
            <a:r>
              <a:rPr lang="en-US" sz="1400" dirty="0" smtClean="0">
                <a:latin typeface="Verdana"/>
                <a:cs typeface="Verdana"/>
              </a:rPr>
              <a:t>S. Dillon</a:t>
            </a:r>
            <a:r>
              <a:rPr lang="en-US" sz="1400" baseline="30000" dirty="0" smtClean="0">
                <a:latin typeface="Verdana"/>
                <a:cs typeface="Verdana"/>
              </a:rPr>
              <a:t>1</a:t>
            </a:r>
            <a:r>
              <a:rPr lang="en-US" sz="1400" baseline="30000" dirty="0">
                <a:latin typeface="Verdana"/>
                <a:cs typeface="Verdana"/>
              </a:rPr>
              <a:t>1</a:t>
            </a:r>
            <a:r>
              <a:rPr lang="en-US" sz="1400" dirty="0" smtClean="0">
                <a:latin typeface="Verdana"/>
                <a:cs typeface="Verdana"/>
              </a:rPr>
              <a:t>, M.P. Harmer</a:t>
            </a:r>
            <a:r>
              <a:rPr lang="en-US" sz="1400" baseline="30000" dirty="0" smtClean="0">
                <a:latin typeface="Verdana"/>
                <a:cs typeface="Verdana"/>
              </a:rPr>
              <a:t>12</a:t>
            </a:r>
            <a:r>
              <a:rPr lang="en-US" sz="1400" dirty="0" smtClean="0">
                <a:latin typeface="Verdana"/>
                <a:cs typeface="Verdana"/>
              </a:rPr>
              <a:t>, G.S. Rohrer</a:t>
            </a:r>
            <a:r>
              <a:rPr lang="en-US" sz="1400" baseline="30000" dirty="0">
                <a:latin typeface="Verdana"/>
                <a:cs typeface="Verdana"/>
              </a:rPr>
              <a:t>1</a:t>
            </a:r>
            <a:r>
              <a:rPr lang="en-US" sz="1400" dirty="0" smtClean="0">
                <a:latin typeface="Verdana"/>
                <a:cs typeface="Verdana"/>
              </a:rPr>
              <a:t>, S. Bojarski</a:t>
            </a:r>
            <a:r>
              <a:rPr lang="en-US" sz="1400" baseline="30000" dirty="0" smtClean="0">
                <a:latin typeface="Verdana"/>
                <a:cs typeface="Verdana"/>
              </a:rPr>
              <a:t>1</a:t>
            </a:r>
            <a:r>
              <a:rPr lang="en-US" sz="1400" dirty="0" smtClean="0">
                <a:latin typeface="Verdana" pitchFamily="-112" charset="0"/>
              </a:rPr>
              <a:t/>
            </a:r>
            <a:br>
              <a:rPr lang="en-US" sz="1400" dirty="0" smtClean="0">
                <a:latin typeface="Verdana" pitchFamily="-112" charset="0"/>
              </a:rPr>
            </a:br>
            <a:endParaRPr lang="en-US" sz="1400" dirty="0" smtClean="0">
              <a:latin typeface="Verdana"/>
              <a:cs typeface="Verdana"/>
            </a:endParaRPr>
          </a:p>
          <a:p>
            <a:pPr algn="ctr"/>
            <a:r>
              <a:rPr lang="en-US" sz="1400" baseline="30000" dirty="0" smtClean="0">
                <a:latin typeface="Verdana"/>
                <a:cs typeface="Verdana"/>
              </a:rPr>
              <a:t>1</a:t>
            </a:r>
            <a:r>
              <a:rPr lang="en-US" sz="1400" dirty="0" smtClean="0">
                <a:latin typeface="Verdana"/>
                <a:cs typeface="Verdana"/>
              </a:rPr>
              <a:t>Carnegie Mellon University, </a:t>
            </a:r>
            <a:r>
              <a:rPr lang="en-US" sz="1400" baseline="30000" dirty="0" smtClean="0">
                <a:latin typeface="Verdana"/>
                <a:cs typeface="Verdana"/>
              </a:rPr>
              <a:t>2</a:t>
            </a:r>
            <a:r>
              <a:rPr lang="en-US" sz="1400" dirty="0" smtClean="0">
                <a:latin typeface="Verdana"/>
                <a:cs typeface="Verdana"/>
              </a:rPr>
              <a:t>Nippon Steel, </a:t>
            </a:r>
            <a:r>
              <a:rPr lang="en-US" sz="1400" baseline="30000" dirty="0" smtClean="0">
                <a:latin typeface="Verdana"/>
                <a:cs typeface="Verdana"/>
              </a:rPr>
              <a:t>3</a:t>
            </a:r>
            <a:r>
              <a:rPr lang="en-US" sz="1400" dirty="0" smtClean="0">
                <a:latin typeface="Verdana"/>
                <a:cs typeface="Verdana"/>
              </a:rPr>
              <a:t>Los Alamos Natl. Lab., </a:t>
            </a:r>
            <a:r>
              <a:rPr lang="en-US" sz="1400" baseline="30000" dirty="0" smtClean="0">
                <a:latin typeface="Verdana"/>
                <a:cs typeface="Verdana"/>
              </a:rPr>
              <a:t>4</a:t>
            </a:r>
            <a:r>
              <a:rPr lang="en-US" sz="1400" dirty="0" smtClean="0">
                <a:latin typeface="Verdana"/>
                <a:cs typeface="Verdana"/>
              </a:rPr>
              <a:t>Seoul National Univ., </a:t>
            </a:r>
            <a:r>
              <a:rPr lang="en-US" sz="1400" baseline="30000" dirty="0" smtClean="0">
                <a:latin typeface="Verdana"/>
                <a:cs typeface="Verdana"/>
              </a:rPr>
              <a:t>5</a:t>
            </a:r>
            <a:r>
              <a:rPr lang="en-US" sz="1400" dirty="0" smtClean="0">
                <a:latin typeface="Verdana"/>
                <a:cs typeface="Verdana"/>
              </a:rPr>
              <a:t>University College, London, </a:t>
            </a:r>
            <a:r>
              <a:rPr lang="en-US" sz="1400" baseline="30000" dirty="0" smtClean="0">
                <a:latin typeface="Verdana"/>
                <a:cs typeface="Verdana"/>
              </a:rPr>
              <a:t>6</a:t>
            </a:r>
            <a:r>
              <a:rPr lang="en-US" sz="1400" dirty="0" smtClean="0">
                <a:latin typeface="Verdana"/>
                <a:cs typeface="Verdana"/>
              </a:rPr>
              <a:t>Tescan, </a:t>
            </a:r>
            <a:r>
              <a:rPr lang="en-US" sz="1400" baseline="30000" dirty="0" smtClean="0">
                <a:latin typeface="Verdana"/>
                <a:cs typeface="Verdana"/>
              </a:rPr>
              <a:t>7</a:t>
            </a:r>
            <a:r>
              <a:rPr lang="en-US" sz="1400" dirty="0" smtClean="0">
                <a:latin typeface="Verdana"/>
                <a:cs typeface="Verdana"/>
              </a:rPr>
              <a:t>Cartech Inc., </a:t>
            </a:r>
            <a:r>
              <a:rPr lang="en-US" sz="1400" baseline="30000" dirty="0" smtClean="0">
                <a:latin typeface="Verdana"/>
                <a:cs typeface="Verdana"/>
              </a:rPr>
              <a:t>8</a:t>
            </a:r>
            <a:r>
              <a:rPr lang="en-US" sz="1400" dirty="0" smtClean="0">
                <a:latin typeface="Verdana"/>
                <a:cs typeface="Verdana"/>
              </a:rPr>
              <a:t>Air Force Research Lab., </a:t>
            </a:r>
            <a:r>
              <a:rPr lang="en-US" sz="1400" baseline="30000" dirty="0" smtClean="0">
                <a:latin typeface="Verdana"/>
                <a:cs typeface="Verdana"/>
              </a:rPr>
              <a:t>9</a:t>
            </a:r>
            <a:r>
              <a:rPr lang="en-US" sz="1400" dirty="0" smtClean="0">
                <a:latin typeface="Verdana"/>
                <a:cs typeface="Verdana"/>
              </a:rPr>
              <a:t>Univ. Ghent, </a:t>
            </a:r>
            <a:r>
              <a:rPr lang="en-US" sz="1400" baseline="30000" dirty="0" smtClean="0">
                <a:latin typeface="Verdana"/>
                <a:cs typeface="Verdana"/>
              </a:rPr>
              <a:t>10</a:t>
            </a:r>
            <a:r>
              <a:rPr lang="en-US" sz="1400" dirty="0" smtClean="0">
                <a:latin typeface="Verdana"/>
                <a:cs typeface="Verdana"/>
              </a:rPr>
              <a:t>U. Penn., </a:t>
            </a:r>
            <a:r>
              <a:rPr lang="en-US" sz="1400" baseline="30000" dirty="0" smtClean="0">
                <a:latin typeface="Verdana"/>
                <a:cs typeface="Verdana"/>
              </a:rPr>
              <a:t>11</a:t>
            </a:r>
            <a:r>
              <a:rPr lang="en-US" sz="1400" dirty="0" smtClean="0">
                <a:latin typeface="Verdana"/>
                <a:cs typeface="Verdana"/>
              </a:rPr>
              <a:t>UIUC</a:t>
            </a:r>
            <a:r>
              <a:rPr lang="en-US" sz="1400" dirty="0">
                <a:latin typeface="Verdana"/>
                <a:cs typeface="Verdana"/>
              </a:rPr>
              <a:t>, </a:t>
            </a:r>
            <a:r>
              <a:rPr lang="en-US" sz="1400" baseline="30000" dirty="0" smtClean="0">
                <a:latin typeface="Verdana"/>
                <a:cs typeface="Verdana"/>
              </a:rPr>
              <a:t>12</a:t>
            </a:r>
            <a:r>
              <a:rPr lang="en-US" sz="1400" dirty="0" smtClean="0">
                <a:latin typeface="Verdana"/>
                <a:cs typeface="Verdana"/>
              </a:rPr>
              <a:t>Lehigh</a:t>
            </a:r>
            <a:endParaRPr lang="en-US" sz="1400" dirty="0">
              <a:latin typeface="Verdana"/>
              <a:cs typeface="Verdana"/>
            </a:endParaRPr>
          </a:p>
        </p:txBody>
      </p:sp>
      <p:pic>
        <p:nvPicPr>
          <p:cNvPr id="9" name="Picture 8" descr="mse-materials-logo-pp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1254" y="5956300"/>
            <a:ext cx="2238689" cy="739078"/>
          </a:xfrm>
          <a:prstGeom prst="rect">
            <a:avLst/>
          </a:prstGeom>
        </p:spPr>
      </p:pic>
      <p:pic>
        <p:nvPicPr>
          <p:cNvPr id="15" name="Picture 14" descr="CM_logo_horiz_r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228600"/>
            <a:ext cx="3238743" cy="4908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06BE43C-D963-444C-89D3-351881C64952}" type="slidenum">
              <a:rPr lang="en-US" sz="1400"/>
              <a:pPr/>
              <a:t>10</a:t>
            </a:fld>
            <a:endParaRPr lang="en-US" sz="1400"/>
          </a:p>
        </p:txBody>
      </p:sp>
      <p:grpSp>
        <p:nvGrpSpPr>
          <p:cNvPr id="108547" name="Group 2"/>
          <p:cNvGrpSpPr>
            <a:grpSpLocks/>
          </p:cNvGrpSpPr>
          <p:nvPr/>
        </p:nvGrpSpPr>
        <p:grpSpPr bwMode="auto">
          <a:xfrm>
            <a:off x="76200" y="1981200"/>
            <a:ext cx="2743200" cy="2513013"/>
            <a:chOff x="0" y="1248"/>
            <a:chExt cx="1728" cy="1583"/>
          </a:xfrm>
        </p:grpSpPr>
        <p:pic>
          <p:nvPicPr>
            <p:cNvPr id="108560" name="Picture 3" descr="0v%OM copy"/>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r="13914"/>
            <a:stretch>
              <a:fillRect/>
            </a:stretch>
          </p:blipFill>
          <p:spPr bwMode="auto">
            <a:xfrm>
              <a:off x="8" y="1266"/>
              <a:ext cx="1720"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61" name="Text Box 4"/>
            <p:cNvSpPr txBox="1">
              <a:spLocks noChangeArrowheads="1"/>
            </p:cNvSpPr>
            <p:nvPr/>
          </p:nvSpPr>
          <p:spPr bwMode="auto">
            <a:xfrm>
              <a:off x="0" y="1248"/>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0% PbO</a:t>
              </a:r>
              <a:endParaRPr lang="en-US" sz="1600" b="1">
                <a:solidFill>
                  <a:srgbClr val="000000"/>
                </a:solidFill>
                <a:latin typeface="Times New Roman" charset="0"/>
              </a:endParaRPr>
            </a:p>
          </p:txBody>
        </p:sp>
        <p:sp>
          <p:nvSpPr>
            <p:cNvPr id="108562" name="Text Box 5"/>
            <p:cNvSpPr txBox="1">
              <a:spLocks noChangeArrowheads="1"/>
            </p:cNvSpPr>
            <p:nvPr/>
          </p:nvSpPr>
          <p:spPr bwMode="auto">
            <a:xfrm>
              <a:off x="661" y="1396"/>
              <a:ext cx="900" cy="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Polycrystal</a:t>
              </a:r>
            </a:p>
          </p:txBody>
        </p:sp>
        <p:sp>
          <p:nvSpPr>
            <p:cNvPr id="108563" name="Text Box 6"/>
            <p:cNvSpPr txBox="1">
              <a:spLocks noChangeArrowheads="1"/>
            </p:cNvSpPr>
            <p:nvPr/>
          </p:nvSpPr>
          <p:spPr bwMode="auto">
            <a:xfrm>
              <a:off x="137" y="1898"/>
              <a:ext cx="1356"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solidFill>
                    <a:srgbClr val="FFFFFF"/>
                  </a:solidFill>
                </a:rPr>
                <a:t>PMN-35PT Seed</a:t>
              </a:r>
            </a:p>
          </p:txBody>
        </p:sp>
      </p:grpSp>
      <p:grpSp>
        <p:nvGrpSpPr>
          <p:cNvPr id="108548" name="Group 7"/>
          <p:cNvGrpSpPr>
            <a:grpSpLocks/>
          </p:cNvGrpSpPr>
          <p:nvPr/>
        </p:nvGrpSpPr>
        <p:grpSpPr bwMode="auto">
          <a:xfrm>
            <a:off x="2913063" y="1981200"/>
            <a:ext cx="2878137" cy="2540000"/>
            <a:chOff x="1739" y="1248"/>
            <a:chExt cx="1813" cy="1600"/>
          </a:xfrm>
        </p:grpSpPr>
        <p:pic>
          <p:nvPicPr>
            <p:cNvPr id="108558" name="Picture 8" descr="1v%OM copy"/>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78" r="9993"/>
            <a:stretch>
              <a:fillRect/>
            </a:stretch>
          </p:blipFill>
          <p:spPr bwMode="auto">
            <a:xfrm>
              <a:off x="1747" y="1283"/>
              <a:ext cx="1805" cy="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9" name="Text Box 9"/>
            <p:cNvSpPr txBox="1">
              <a:spLocks noChangeArrowheads="1"/>
            </p:cNvSpPr>
            <p:nvPr/>
          </p:nvSpPr>
          <p:spPr bwMode="auto">
            <a:xfrm>
              <a:off x="1739" y="1248"/>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1% PbO</a:t>
              </a:r>
              <a:endParaRPr lang="en-US" sz="1600" b="1">
                <a:solidFill>
                  <a:srgbClr val="000000"/>
                </a:solidFill>
                <a:latin typeface="Times New Roman" charset="0"/>
              </a:endParaRPr>
            </a:p>
          </p:txBody>
        </p:sp>
      </p:grpSp>
      <p:grpSp>
        <p:nvGrpSpPr>
          <p:cNvPr id="108549" name="Group 10"/>
          <p:cNvGrpSpPr>
            <a:grpSpLocks/>
          </p:cNvGrpSpPr>
          <p:nvPr/>
        </p:nvGrpSpPr>
        <p:grpSpPr bwMode="auto">
          <a:xfrm>
            <a:off x="5888038" y="1981200"/>
            <a:ext cx="3179762" cy="2514600"/>
            <a:chOff x="1200" y="3984"/>
            <a:chExt cx="2003" cy="1584"/>
          </a:xfrm>
        </p:grpSpPr>
        <p:pic>
          <p:nvPicPr>
            <p:cNvPr id="108553" name="Picture 11" descr="5v%OM copy"/>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 y="4002"/>
              <a:ext cx="1999" cy="1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4" name="Text Box 12"/>
            <p:cNvSpPr txBox="1">
              <a:spLocks noChangeArrowheads="1"/>
            </p:cNvSpPr>
            <p:nvPr/>
          </p:nvSpPr>
          <p:spPr bwMode="auto">
            <a:xfrm>
              <a:off x="1200" y="3984"/>
              <a:ext cx="484" cy="1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5% PbO</a:t>
              </a:r>
              <a:endParaRPr lang="en-US" sz="1600" b="1">
                <a:solidFill>
                  <a:srgbClr val="000000"/>
                </a:solidFill>
                <a:latin typeface="Times New Roman" charset="0"/>
              </a:endParaRPr>
            </a:p>
          </p:txBody>
        </p:sp>
        <p:sp>
          <p:nvSpPr>
            <p:cNvPr id="108555" name="Text Box 13"/>
            <p:cNvSpPr txBox="1">
              <a:spLocks noChangeArrowheads="1"/>
            </p:cNvSpPr>
            <p:nvPr/>
          </p:nvSpPr>
          <p:spPr bwMode="auto">
            <a:xfrm>
              <a:off x="1512" y="4896"/>
              <a:ext cx="1176" cy="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400" b="1"/>
                <a:t>Grown Crystal</a:t>
              </a:r>
            </a:p>
          </p:txBody>
        </p:sp>
        <p:sp>
          <p:nvSpPr>
            <p:cNvPr id="108556" name="Line 14"/>
            <p:cNvSpPr>
              <a:spLocks noChangeAspect="1" noChangeShapeType="1"/>
            </p:cNvSpPr>
            <p:nvPr/>
          </p:nvSpPr>
          <p:spPr bwMode="auto">
            <a:xfrm flipV="1">
              <a:off x="1920" y="4459"/>
              <a:ext cx="2" cy="392"/>
            </a:xfrm>
            <a:prstGeom prst="line">
              <a:avLst/>
            </a:prstGeom>
            <a:noFill/>
            <a:ln w="25400">
              <a:solidFill>
                <a:srgbClr val="000000"/>
              </a:solidFill>
              <a:round/>
              <a:headEnd/>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108557" name="Text Box 15"/>
            <p:cNvSpPr txBox="1">
              <a:spLocks noChangeArrowheads="1"/>
            </p:cNvSpPr>
            <p:nvPr/>
          </p:nvSpPr>
          <p:spPr bwMode="auto">
            <a:xfrm>
              <a:off x="1680" y="4252"/>
              <a:ext cx="47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1600" b="1">
                  <a:solidFill>
                    <a:srgbClr val="000000"/>
                  </a:solidFill>
                </a:rPr>
                <a:t>&lt;111&gt;</a:t>
              </a:r>
              <a:endParaRPr lang="en-US" sz="1600">
                <a:solidFill>
                  <a:srgbClr val="000000"/>
                </a:solidFill>
              </a:endParaRPr>
            </a:p>
          </p:txBody>
        </p:sp>
      </p:grpSp>
      <p:sp>
        <p:nvSpPr>
          <p:cNvPr id="108550" name="Text Box 16"/>
          <p:cNvSpPr txBox="1">
            <a:spLocks noChangeArrowheads="1"/>
          </p:cNvSpPr>
          <p:nvPr/>
        </p:nvSpPr>
        <p:spPr bwMode="auto">
          <a:xfrm>
            <a:off x="1285875" y="5027613"/>
            <a:ext cx="7208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b="1"/>
              <a:t>{111} seeds  PMN-35PT + </a:t>
            </a:r>
            <a:r>
              <a:rPr lang="en-US" b="1" i="1"/>
              <a:t>x</a:t>
            </a:r>
            <a:r>
              <a:rPr lang="en-US" b="1"/>
              <a:t>PbO    1150°C    10hrs</a:t>
            </a:r>
          </a:p>
        </p:txBody>
      </p:sp>
      <p:sp>
        <p:nvSpPr>
          <p:cNvPr id="108551" name="Text Box 17"/>
          <p:cNvSpPr txBox="1">
            <a:spLocks noChangeArrowheads="1"/>
          </p:cNvSpPr>
          <p:nvPr/>
        </p:nvSpPr>
        <p:spPr bwMode="auto">
          <a:xfrm>
            <a:off x="762000" y="5761038"/>
            <a:ext cx="82327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r>
              <a:rPr lang="en-US" sz="2000" dirty="0"/>
              <a:t>*Courtesy E. </a:t>
            </a:r>
            <a:r>
              <a:rPr lang="en-US" sz="2000" dirty="0" err="1"/>
              <a:t>Gorzkowski</a:t>
            </a:r>
            <a:r>
              <a:rPr lang="en-US" sz="2000" dirty="0"/>
              <a:t> (PhD thesis 2005), M. Harmer, Lehigh Univ.;</a:t>
            </a:r>
          </a:p>
          <a:p>
            <a:pPr eaLnBrk="1" hangingPunct="1"/>
            <a:r>
              <a:rPr lang="en-US" sz="2000" dirty="0">
                <a:solidFill>
                  <a:srgbClr val="660066"/>
                </a:solidFill>
              </a:rPr>
              <a:t>J. Amer. Ceramic Society, </a:t>
            </a:r>
            <a:r>
              <a:rPr lang="en-US" sz="2000" b="1" dirty="0">
                <a:solidFill>
                  <a:srgbClr val="660066"/>
                </a:solidFill>
              </a:rPr>
              <a:t>89</a:t>
            </a:r>
            <a:r>
              <a:rPr lang="en-US" sz="2000" dirty="0">
                <a:solidFill>
                  <a:srgbClr val="660066"/>
                </a:solidFill>
              </a:rPr>
              <a:t>, 2286-2294</a:t>
            </a:r>
          </a:p>
        </p:txBody>
      </p:sp>
      <p:sp>
        <p:nvSpPr>
          <p:cNvPr id="108552" name="Rectangle 18"/>
          <p:cNvSpPr>
            <a:spLocks noChangeArrowheads="1"/>
          </p:cNvSpPr>
          <p:nvPr/>
        </p:nvSpPr>
        <p:spPr bwMode="auto">
          <a:xfrm>
            <a:off x="0" y="76200"/>
            <a:ext cx="914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4400" i="1" dirty="0">
                <a:solidFill>
                  <a:srgbClr val="3333CC"/>
                </a:solidFill>
                <a:latin typeface="Times New Roman"/>
              </a:rPr>
              <a:t>Crystal Growth in </a:t>
            </a:r>
            <a:br>
              <a:rPr lang="en-US" sz="4400" i="1" dirty="0">
                <a:solidFill>
                  <a:srgbClr val="3333CC"/>
                </a:solidFill>
                <a:latin typeface="Times New Roman"/>
              </a:rPr>
            </a:br>
            <a:r>
              <a:rPr lang="en-US" sz="4000" i="1" dirty="0" err="1">
                <a:solidFill>
                  <a:srgbClr val="3333CC"/>
                </a:solidFill>
                <a:latin typeface="Times New Roman"/>
              </a:rPr>
              <a:t>Pb</a:t>
            </a:r>
            <a:r>
              <a:rPr lang="en-US" sz="4000" i="1" dirty="0">
                <a:solidFill>
                  <a:srgbClr val="3333CC"/>
                </a:solidFill>
                <a:latin typeface="Times New Roman"/>
              </a:rPr>
              <a:t>(Mg</a:t>
            </a:r>
            <a:r>
              <a:rPr lang="en-US" sz="4000" i="1" baseline="-25000" dirty="0">
                <a:solidFill>
                  <a:srgbClr val="3333CC"/>
                </a:solidFill>
                <a:latin typeface="Times New Roman"/>
              </a:rPr>
              <a:t>1/3</a:t>
            </a:r>
            <a:r>
              <a:rPr lang="en-US" sz="4000" i="1" dirty="0">
                <a:solidFill>
                  <a:srgbClr val="3333CC"/>
                </a:solidFill>
                <a:latin typeface="Times New Roman"/>
              </a:rPr>
              <a:t>Nb</a:t>
            </a:r>
            <a:r>
              <a:rPr lang="en-US" sz="4000" i="1" baseline="-25000" dirty="0">
                <a:solidFill>
                  <a:srgbClr val="3333CC"/>
                </a:solidFill>
                <a:latin typeface="Times New Roman"/>
              </a:rPr>
              <a:t>2/3</a:t>
            </a:r>
            <a:r>
              <a:rPr lang="en-US" sz="4000" i="1" dirty="0">
                <a:solidFill>
                  <a:srgbClr val="3333CC"/>
                </a:solidFill>
                <a:latin typeface="Times New Roman"/>
              </a:rPr>
              <a:t>)O</a:t>
            </a:r>
            <a:r>
              <a:rPr lang="en-US" sz="4000" i="1" baseline="-25000" dirty="0">
                <a:solidFill>
                  <a:srgbClr val="3333CC"/>
                </a:solidFill>
                <a:latin typeface="Times New Roman"/>
              </a:rPr>
              <a:t>3 </a:t>
            </a:r>
            <a:r>
              <a:rPr lang="en-US" sz="4000" b="1" dirty="0">
                <a:solidFill>
                  <a:srgbClr val="3333CC"/>
                </a:solidFill>
                <a:latin typeface="Times New Roman" charset="0"/>
              </a:rPr>
              <a:t>-</a:t>
            </a:r>
            <a:r>
              <a:rPr lang="en-US" sz="4000" i="1" dirty="0">
                <a:solidFill>
                  <a:srgbClr val="3333CC"/>
                </a:solidFill>
                <a:latin typeface="Times New Roman"/>
              </a:rPr>
              <a:t>PbTiO</a:t>
            </a:r>
            <a:r>
              <a:rPr lang="en-US" sz="4000" i="1" baseline="-25000" dirty="0">
                <a:solidFill>
                  <a:srgbClr val="3333CC"/>
                </a:solidFill>
                <a:latin typeface="Times New Roman"/>
              </a:rPr>
              <a:t>3 </a:t>
            </a:r>
            <a:r>
              <a:rPr lang="en-US" sz="4000" i="1" dirty="0">
                <a:solidFill>
                  <a:srgbClr val="3333CC"/>
                </a:solidFill>
                <a:latin typeface="Times New Roman"/>
              </a:rPr>
              <a:t>[PMN-PT]</a:t>
            </a:r>
            <a:endParaRPr lang="en-US" sz="4000" b="1" dirty="0">
              <a:solidFill>
                <a:srgbClr val="3333CC"/>
              </a:solidFill>
              <a:latin typeface="Times New Roman" charset="0"/>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F7F7C20-69F7-7B4E-9E64-E00C61D89DE1}" type="slidenum">
              <a:rPr lang="en-US" sz="1600"/>
              <a:pPr algn="l"/>
              <a:t>100</a:t>
            </a:fld>
            <a:endParaRPr lang="en-US" sz="1600"/>
          </a:p>
        </p:txBody>
      </p:sp>
      <p:sp>
        <p:nvSpPr>
          <p:cNvPr id="67587" name="Text Box 2"/>
          <p:cNvSpPr txBox="1">
            <a:spLocks noChangeArrowheads="1"/>
          </p:cNvSpPr>
          <p:nvPr/>
        </p:nvSpPr>
        <p:spPr bwMode="auto">
          <a:xfrm>
            <a:off x="1752600" y="31686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2×10</a:t>
            </a:r>
            <a:r>
              <a:rPr lang="en-US" sz="1600" baseline="30000"/>
              <a:t>5</a:t>
            </a:r>
            <a:r>
              <a:rPr lang="en-US" sz="1600"/>
              <a:t> Steps</a:t>
            </a:r>
            <a:endParaRPr lang="en-US"/>
          </a:p>
        </p:txBody>
      </p:sp>
      <p:sp>
        <p:nvSpPr>
          <p:cNvPr id="67588" name="Text Box 3"/>
          <p:cNvSpPr txBox="1">
            <a:spLocks noChangeArrowheads="1"/>
          </p:cNvSpPr>
          <p:nvPr/>
        </p:nvSpPr>
        <p:spPr bwMode="auto">
          <a:xfrm>
            <a:off x="3048000" y="31242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5×10</a:t>
            </a:r>
            <a:r>
              <a:rPr lang="en-US" sz="1600" baseline="30000"/>
              <a:t>6</a:t>
            </a:r>
            <a:r>
              <a:rPr lang="en-US" sz="1600"/>
              <a:t> Steps</a:t>
            </a:r>
            <a:endParaRPr lang="en-US"/>
          </a:p>
        </p:txBody>
      </p:sp>
      <p:sp>
        <p:nvSpPr>
          <p:cNvPr id="67589" name="Text Box 4"/>
          <p:cNvSpPr txBox="1">
            <a:spLocks noChangeArrowheads="1"/>
          </p:cNvSpPr>
          <p:nvPr/>
        </p:nvSpPr>
        <p:spPr bwMode="auto">
          <a:xfrm>
            <a:off x="4267200" y="3124200"/>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9 ×10</a:t>
            </a:r>
            <a:r>
              <a:rPr lang="en-US" sz="1600" baseline="30000"/>
              <a:t>6</a:t>
            </a:r>
            <a:r>
              <a:rPr lang="en-US" sz="1600"/>
              <a:t> Steps</a:t>
            </a:r>
            <a:endParaRPr lang="en-US"/>
          </a:p>
        </p:txBody>
      </p:sp>
      <p:sp>
        <p:nvSpPr>
          <p:cNvPr id="67590" name="Text Box 5"/>
          <p:cNvSpPr txBox="1">
            <a:spLocks noChangeArrowheads="1"/>
          </p:cNvSpPr>
          <p:nvPr/>
        </p:nvSpPr>
        <p:spPr bwMode="auto">
          <a:xfrm>
            <a:off x="609600" y="31242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Initial</a:t>
            </a:r>
            <a:endParaRPr lang="en-US"/>
          </a:p>
        </p:txBody>
      </p:sp>
      <p:sp>
        <p:nvSpPr>
          <p:cNvPr id="67591" name="Text Box 6"/>
          <p:cNvSpPr>
            <a:spLocks noGrp="1" noChangeArrowheads="1"/>
          </p:cNvSpPr>
          <p:nvPr>
            <p:ph type="body" idx="1"/>
          </p:nvPr>
        </p:nvSpPr>
        <p:spPr>
          <a:xfrm>
            <a:off x="457200" y="5943600"/>
            <a:ext cx="8305800" cy="457200"/>
          </a:xfrm>
        </p:spPr>
        <p:txBody>
          <a:bodyPr/>
          <a:lstStyle/>
          <a:p>
            <a:pPr eaLnBrk="1" hangingPunct="1">
              <a:lnSpc>
                <a:spcPct val="90000"/>
              </a:lnSpc>
              <a:buFontTx/>
              <a:buNone/>
            </a:pPr>
            <a:r>
              <a:rPr lang="en-US" sz="1400">
                <a:latin typeface="Arial" charset="0"/>
                <a:ea typeface="ＭＳ Ｐゴシック" charset="0"/>
                <a:cs typeface="ＭＳ Ｐゴシック" charset="0"/>
              </a:rPr>
              <a:t>Ideal Components: </a:t>
            </a:r>
            <a:r>
              <a:rPr lang="en-US" sz="1400" b="1" i="1">
                <a:latin typeface="Arial" charset="0"/>
                <a:ea typeface="ＭＳ Ｐゴシック" charset="0"/>
                <a:cs typeface="ＭＳ Ｐゴシック" charset="0"/>
              </a:rPr>
              <a:t>Brass</a:t>
            </a:r>
            <a:r>
              <a:rPr lang="en-US" sz="1400">
                <a:latin typeface="Arial" charset="0"/>
                <a:ea typeface="ＭＳ Ｐゴシック" charset="0"/>
                <a:cs typeface="ＭＳ Ｐゴシック" charset="0"/>
              </a:rPr>
              <a:t> Bunge Angles: 35,45,0</a:t>
            </a:r>
            <a:r>
              <a:rPr lang="en-US" sz="1400" b="1">
                <a:latin typeface="Arial" charset="0"/>
                <a:ea typeface="ＭＳ Ｐゴシック" charset="0"/>
                <a:cs typeface="ＭＳ Ｐゴシック" charset="0"/>
              </a:rPr>
              <a:t> </a:t>
            </a:r>
            <a:r>
              <a:rPr lang="en-US" sz="1400" b="1" i="1">
                <a:latin typeface="Arial" charset="0"/>
                <a:ea typeface="ＭＳ Ｐゴシック" charset="0"/>
                <a:cs typeface="ＭＳ Ｐゴシック" charset="0"/>
              </a:rPr>
              <a:t>S</a:t>
            </a:r>
            <a:r>
              <a:rPr lang="en-US" sz="1400">
                <a:latin typeface="Arial" charset="0"/>
                <a:ea typeface="ＭＳ Ｐゴシック" charset="0"/>
                <a:cs typeface="ＭＳ Ｐゴシック" charset="0"/>
              </a:rPr>
              <a:t> </a:t>
            </a:r>
            <a:r>
              <a:rPr lang="en-US" sz="1400" b="1">
                <a:latin typeface="Arial" charset="0"/>
                <a:ea typeface="ＭＳ Ｐゴシック" charset="0"/>
                <a:cs typeface="ＭＳ Ｐゴシック" charset="0"/>
              </a:rPr>
              <a:t>: </a:t>
            </a:r>
            <a:r>
              <a:rPr lang="en-US" sz="1400">
                <a:latin typeface="Arial" charset="0"/>
                <a:ea typeface="ＭＳ Ｐゴシック" charset="0"/>
                <a:cs typeface="ＭＳ Ｐゴシック" charset="0"/>
              </a:rPr>
              <a:t>123,27,221</a:t>
            </a:r>
            <a:endParaRPr lang="en-US" sz="1800" b="1">
              <a:latin typeface="Arial" charset="0"/>
              <a:ea typeface="ＭＳ Ｐゴシック" charset="0"/>
              <a:cs typeface="ＭＳ Ｐゴシック" charset="0"/>
            </a:endParaRPr>
          </a:p>
        </p:txBody>
      </p:sp>
      <p:grpSp>
        <p:nvGrpSpPr>
          <p:cNvPr id="67592" name="Group 7"/>
          <p:cNvGrpSpPr>
            <a:grpSpLocks/>
          </p:cNvGrpSpPr>
          <p:nvPr/>
        </p:nvGrpSpPr>
        <p:grpSpPr bwMode="auto">
          <a:xfrm>
            <a:off x="0" y="5562600"/>
            <a:ext cx="1066800" cy="650875"/>
            <a:chOff x="40" y="1589"/>
            <a:chExt cx="897" cy="541"/>
          </a:xfrm>
        </p:grpSpPr>
        <p:sp>
          <p:nvSpPr>
            <p:cNvPr id="67611" name="Rectangle 8"/>
            <p:cNvSpPr>
              <a:spLocks noChangeArrowheads="1"/>
            </p:cNvSpPr>
            <p:nvPr/>
          </p:nvSpPr>
          <p:spPr bwMode="auto">
            <a:xfrm>
              <a:off x="40" y="1620"/>
              <a:ext cx="818" cy="462"/>
            </a:xfrm>
            <a:prstGeom prst="rect">
              <a:avLst/>
            </a:prstGeom>
            <a:solidFill>
              <a:schemeClr val="bg1"/>
            </a:solidFill>
            <a:ln w="9525">
              <a:solidFill>
                <a:schemeClr val="tx1"/>
              </a:solidFill>
              <a:miter lim="800000"/>
              <a:headEnd/>
              <a:tailEnd/>
            </a:ln>
          </p:spPr>
          <p:txBody>
            <a:bodyPr wrap="none" anchor="ctr"/>
            <a:lstStyle/>
            <a:p>
              <a:pPr eaLnBrk="0" hangingPunct="0"/>
              <a:endParaRPr lang="en-US"/>
            </a:p>
          </p:txBody>
        </p:sp>
        <p:sp>
          <p:nvSpPr>
            <p:cNvPr id="67612" name="Line 9"/>
            <p:cNvSpPr>
              <a:spLocks noChangeShapeType="1"/>
            </p:cNvSpPr>
            <p:nvPr/>
          </p:nvSpPr>
          <p:spPr bwMode="auto">
            <a:xfrm rot="-5400000">
              <a:off x="83" y="1868"/>
              <a:ext cx="231"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613" name="Text Box 10"/>
            <p:cNvSpPr txBox="1">
              <a:spLocks noChangeArrowheads="1"/>
            </p:cNvSpPr>
            <p:nvPr/>
          </p:nvSpPr>
          <p:spPr bwMode="auto">
            <a:xfrm>
              <a:off x="436" y="1877"/>
              <a:ext cx="501"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RD </a:t>
              </a:r>
            </a:p>
          </p:txBody>
        </p:sp>
        <p:sp>
          <p:nvSpPr>
            <p:cNvPr id="67614" name="Text Box 11"/>
            <p:cNvSpPr txBox="1">
              <a:spLocks noChangeArrowheads="1"/>
            </p:cNvSpPr>
            <p:nvPr/>
          </p:nvSpPr>
          <p:spPr bwMode="auto">
            <a:xfrm>
              <a:off x="40" y="1589"/>
              <a:ext cx="477"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ND</a:t>
              </a:r>
            </a:p>
          </p:txBody>
        </p:sp>
        <p:sp>
          <p:nvSpPr>
            <p:cNvPr id="67615" name="Line 12"/>
            <p:cNvSpPr>
              <a:spLocks noChangeShapeType="1"/>
            </p:cNvSpPr>
            <p:nvPr/>
          </p:nvSpPr>
          <p:spPr bwMode="auto">
            <a:xfrm>
              <a:off x="199" y="1983"/>
              <a:ext cx="27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67593"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38200"/>
            <a:ext cx="11890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838200"/>
            <a:ext cx="116046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838200"/>
            <a:ext cx="116046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6"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838200"/>
            <a:ext cx="1243013"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7" name="Text Box 18"/>
          <p:cNvSpPr txBox="1">
            <a:spLocks noChangeArrowheads="1"/>
          </p:cNvSpPr>
          <p:nvPr/>
        </p:nvSpPr>
        <p:spPr bwMode="auto">
          <a:xfrm>
            <a:off x="0" y="13716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8" name="Text Box 19"/>
          <p:cNvSpPr txBox="1">
            <a:spLocks noChangeArrowheads="1"/>
          </p:cNvSpPr>
          <p:nvPr/>
        </p:nvSpPr>
        <p:spPr bwMode="auto">
          <a:xfrm>
            <a:off x="0" y="2209800"/>
            <a:ext cx="533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7599" name="Rectangle 20"/>
          <p:cNvSpPr>
            <a:spLocks noGrp="1" noChangeArrowheads="1"/>
          </p:cNvSpPr>
          <p:nvPr>
            <p:ph type="title"/>
          </p:nvPr>
        </p:nvSpPr>
        <p:spPr>
          <a:xfrm>
            <a:off x="457200" y="0"/>
            <a:ext cx="8229600" cy="762000"/>
          </a:xfrm>
        </p:spPr>
        <p:txBody>
          <a:bodyPr/>
          <a:lstStyle/>
          <a:p>
            <a:pPr eaLnBrk="1" hangingPunct="1"/>
            <a:r>
              <a:rPr lang="en-US" sz="3200" dirty="0">
                <a:solidFill>
                  <a:schemeClr val="tx1"/>
                </a:solidFill>
                <a:ea typeface="ＭＳ Ｐゴシック" charset="0"/>
                <a:cs typeface="ＭＳ Ｐゴシック" charset="0"/>
              </a:rPr>
              <a:t>SIBM</a:t>
            </a:r>
            <a:endParaRPr lang="en-US" sz="3200" b="1" dirty="0">
              <a:ea typeface="ＭＳ Ｐゴシック" charset="0"/>
              <a:cs typeface="ＭＳ Ｐゴシック" charset="0"/>
            </a:endParaRPr>
          </a:p>
        </p:txBody>
      </p:sp>
      <p:pic>
        <p:nvPicPr>
          <p:cNvPr id="67600"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250" y="3505200"/>
            <a:ext cx="12255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1"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3505200"/>
            <a:ext cx="12255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2"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3505200"/>
            <a:ext cx="12255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3" name="Picture 2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67200" y="3505200"/>
            <a:ext cx="128905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604" name="Picture 25"/>
          <p:cNvPicPr>
            <a:picLocks noChangeAspect="1" noChangeArrowheads="1"/>
          </p:cNvPicPr>
          <p:nvPr/>
        </p:nvPicPr>
        <p:blipFill>
          <a:blip r:embed="rId11">
            <a:extLst>
              <a:ext uri="{28A0092B-C50C-407E-A947-70E740481C1C}">
                <a14:useLocalDpi xmlns:a14="http://schemas.microsoft.com/office/drawing/2010/main" val="0"/>
              </a:ext>
            </a:extLst>
          </a:blip>
          <a:srcRect l="10823" t="4887" r="13416" b="24236"/>
          <a:stretch>
            <a:fillRect/>
          </a:stretch>
        </p:blipFill>
        <p:spPr bwMode="auto">
          <a:xfrm>
            <a:off x="6172200" y="533400"/>
            <a:ext cx="2133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5" name="Rectangle 27"/>
          <p:cNvSpPr>
            <a:spLocks noChangeArrowheads="1"/>
          </p:cNvSpPr>
          <p:nvPr/>
        </p:nvSpPr>
        <p:spPr bwMode="auto">
          <a:xfrm>
            <a:off x="3657600" y="6248400"/>
            <a:ext cx="548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i="1">
                <a:solidFill>
                  <a:srgbClr val="000000"/>
                </a:solidFill>
                <a:latin typeface="Verdana" charset="0"/>
              </a:rPr>
              <a:t>1. Beck PA, Sperry PR.. J. Applied Physics. (1950); </a:t>
            </a:r>
            <a:r>
              <a:rPr lang="en-US" sz="1200" b="1">
                <a:solidFill>
                  <a:srgbClr val="000000"/>
                </a:solidFill>
                <a:latin typeface="Verdana" charset="0"/>
              </a:rPr>
              <a:t>21</a:t>
            </a:r>
            <a:r>
              <a:rPr lang="en-US" sz="1200" i="1">
                <a:solidFill>
                  <a:srgbClr val="000000"/>
                </a:solidFill>
                <a:latin typeface="Verdana" charset="0"/>
              </a:rPr>
              <a:t>:150-152</a:t>
            </a:r>
          </a:p>
          <a:p>
            <a:pPr eaLnBrk="0" hangingPunct="0"/>
            <a:r>
              <a:rPr lang="en-US" sz="1200" i="1"/>
              <a:t>2.  P.J. and Humphreys, F.G. (2003), Acta Mater. </a:t>
            </a:r>
            <a:r>
              <a:rPr lang="en-US" sz="1200" b="1" i="1"/>
              <a:t>51</a:t>
            </a:r>
            <a:r>
              <a:rPr lang="en-US" sz="1200" i="1"/>
              <a:t>. </a:t>
            </a:r>
          </a:p>
        </p:txBody>
      </p:sp>
      <p:sp>
        <p:nvSpPr>
          <p:cNvPr id="67606" name="Text Box 29"/>
          <p:cNvSpPr txBox="1">
            <a:spLocks noChangeArrowheads="1"/>
          </p:cNvSpPr>
          <p:nvPr/>
        </p:nvSpPr>
        <p:spPr bwMode="auto">
          <a:xfrm>
            <a:off x="914400" y="1219200"/>
            <a:ext cx="685800" cy="274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grain1</a:t>
            </a:r>
          </a:p>
        </p:txBody>
      </p:sp>
      <p:sp>
        <p:nvSpPr>
          <p:cNvPr id="67607" name="Text Box 30"/>
          <p:cNvSpPr txBox="1">
            <a:spLocks noChangeArrowheads="1"/>
          </p:cNvSpPr>
          <p:nvPr/>
        </p:nvSpPr>
        <p:spPr bwMode="auto">
          <a:xfrm>
            <a:off x="990600" y="2362200"/>
            <a:ext cx="685800" cy="27463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grain2</a:t>
            </a:r>
          </a:p>
        </p:txBody>
      </p:sp>
      <p:sp>
        <p:nvSpPr>
          <p:cNvPr id="67608" name="Text Box 31"/>
          <p:cNvSpPr txBox="1">
            <a:spLocks noChangeArrowheads="1"/>
          </p:cNvSpPr>
          <p:nvPr/>
        </p:nvSpPr>
        <p:spPr bwMode="auto">
          <a:xfrm>
            <a:off x="5943600" y="2743200"/>
            <a:ext cx="28956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1. Nucleation at HAGB after </a:t>
            </a:r>
            <a:r>
              <a:rPr lang="en-US" sz="1200" b="1">
                <a:solidFill>
                  <a:schemeClr val="hlink"/>
                </a:solidFill>
              </a:rPr>
              <a:t>20%</a:t>
            </a:r>
            <a:r>
              <a:rPr lang="en-US" sz="1200"/>
              <a:t> thickness reduction in aluminum. New grain A,B are growing between deformed grain C,D.</a:t>
            </a:r>
          </a:p>
          <a:p>
            <a:endParaRPr lang="en-US" sz="1600"/>
          </a:p>
          <a:p>
            <a:r>
              <a:rPr lang="en-US"/>
              <a:t>  </a:t>
            </a:r>
          </a:p>
        </p:txBody>
      </p:sp>
      <p:pic>
        <p:nvPicPr>
          <p:cNvPr id="67609" name="Picture 33" descr="SIBM_colorful"/>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200" y="3505200"/>
            <a:ext cx="2133600"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10" name="Rectangle 34"/>
          <p:cNvSpPr>
            <a:spLocks noChangeArrowheads="1"/>
          </p:cNvSpPr>
          <p:nvPr/>
        </p:nvSpPr>
        <p:spPr bwMode="auto">
          <a:xfrm>
            <a:off x="5791200" y="5257800"/>
            <a:ext cx="28956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a:solidFill>
                  <a:srgbClr val="000000"/>
                </a:solidFill>
              </a:rPr>
              <a:t>2. EBSD Map showing SIBM in Al-0.1 wt% Mg, cold rolled 20% and annealed at 300</a:t>
            </a:r>
            <a:r>
              <a:rPr lang="en-US" sz="1200">
                <a:solidFill>
                  <a:srgbClr val="000000"/>
                </a:solidFill>
                <a:sym typeface="Symbol" charset="0"/>
              </a:rPr>
              <a:t></a:t>
            </a:r>
            <a:r>
              <a:rPr lang="en-US" sz="1200">
                <a:solidFill>
                  <a:srgbClr val="000000"/>
                </a:solidFill>
              </a:rPr>
              <a:t>C. HAGBs are black and LAGBs are grey.</a:t>
            </a:r>
            <a:r>
              <a:rPr lang="en-US" sz="1300">
                <a:solidFill>
                  <a:srgbClr val="000000"/>
                </a:solidFill>
              </a:rPr>
              <a:t> </a:t>
            </a:r>
          </a:p>
        </p:txBody>
      </p:sp>
    </p:spTree>
  </p:cSld>
  <p:clrMapOvr>
    <a:masterClrMapping/>
  </p:clrMapOvr>
  <p:transition xmlns:p14="http://schemas.microsoft.com/office/powerpoint/2010/main" advTm="100390"/>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AA08F54-8503-D240-B7FB-E0B2D8747D65}" type="slidenum">
              <a:rPr lang="en-US" sz="1400"/>
              <a:pPr/>
              <a:t>101</a:t>
            </a:fld>
            <a:endParaRPr lang="en-US" sz="1400"/>
          </a:p>
        </p:txBody>
      </p:sp>
      <p:sp>
        <p:nvSpPr>
          <p:cNvPr id="69636" name="Line 2"/>
          <p:cNvSpPr>
            <a:spLocks noChangeShapeType="1"/>
          </p:cNvSpPr>
          <p:nvPr/>
        </p:nvSpPr>
        <p:spPr bwMode="auto">
          <a:xfrm>
            <a:off x="2030413" y="1654175"/>
            <a:ext cx="0" cy="3271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37" name="Line 3"/>
          <p:cNvSpPr>
            <a:spLocks noChangeShapeType="1"/>
          </p:cNvSpPr>
          <p:nvPr/>
        </p:nvSpPr>
        <p:spPr bwMode="auto">
          <a:xfrm flipV="1">
            <a:off x="3200400" y="1981200"/>
            <a:ext cx="320675" cy="339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8" name="Line 4"/>
          <p:cNvSpPr>
            <a:spLocks noChangeShapeType="1"/>
          </p:cNvSpPr>
          <p:nvPr/>
        </p:nvSpPr>
        <p:spPr bwMode="auto">
          <a:xfrm flipV="1">
            <a:off x="801688" y="1597025"/>
            <a:ext cx="0" cy="33289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9" name="Line 5"/>
          <p:cNvSpPr>
            <a:spLocks noChangeShapeType="1"/>
          </p:cNvSpPr>
          <p:nvPr/>
        </p:nvSpPr>
        <p:spPr bwMode="auto">
          <a:xfrm>
            <a:off x="801688" y="4926013"/>
            <a:ext cx="3471862"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40" name="Line 6"/>
          <p:cNvSpPr>
            <a:spLocks noChangeShapeType="1"/>
          </p:cNvSpPr>
          <p:nvPr/>
        </p:nvSpPr>
        <p:spPr bwMode="auto">
          <a:xfrm>
            <a:off x="801688" y="3571875"/>
            <a:ext cx="34718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1" name="Text Box 7"/>
          <p:cNvSpPr txBox="1">
            <a:spLocks noChangeArrowheads="1"/>
          </p:cNvSpPr>
          <p:nvPr/>
        </p:nvSpPr>
        <p:spPr bwMode="auto">
          <a:xfrm>
            <a:off x="1122363" y="4192588"/>
            <a:ext cx="5873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p:txBody>
      </p:sp>
      <p:sp>
        <p:nvSpPr>
          <p:cNvPr id="69642" name="Text Box 8"/>
          <p:cNvSpPr txBox="1">
            <a:spLocks noChangeArrowheads="1"/>
          </p:cNvSpPr>
          <p:nvPr/>
        </p:nvSpPr>
        <p:spPr bwMode="auto">
          <a:xfrm>
            <a:off x="1847850" y="4953000"/>
            <a:ext cx="5143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3" name="Text Box 9"/>
          <p:cNvSpPr txBox="1">
            <a:spLocks noChangeArrowheads="1"/>
          </p:cNvSpPr>
          <p:nvPr/>
        </p:nvSpPr>
        <p:spPr bwMode="auto">
          <a:xfrm>
            <a:off x="381000" y="3459163"/>
            <a:ext cx="381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8º</a:t>
            </a:r>
          </a:p>
        </p:txBody>
      </p:sp>
      <p:sp>
        <p:nvSpPr>
          <p:cNvPr id="69644" name="Line 10"/>
          <p:cNvSpPr>
            <a:spLocks noChangeShapeType="1"/>
          </p:cNvSpPr>
          <p:nvPr/>
        </p:nvSpPr>
        <p:spPr bwMode="auto">
          <a:xfrm>
            <a:off x="3151188" y="1654175"/>
            <a:ext cx="0" cy="32718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5" name="Line 11"/>
          <p:cNvSpPr>
            <a:spLocks noChangeShapeType="1"/>
          </p:cNvSpPr>
          <p:nvPr/>
        </p:nvSpPr>
        <p:spPr bwMode="auto">
          <a:xfrm>
            <a:off x="801688" y="2387600"/>
            <a:ext cx="34718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646" name="Text Box 12"/>
          <p:cNvSpPr txBox="1">
            <a:spLocks noChangeArrowheads="1"/>
          </p:cNvSpPr>
          <p:nvPr/>
        </p:nvSpPr>
        <p:spPr bwMode="auto">
          <a:xfrm>
            <a:off x="2990850" y="4981575"/>
            <a:ext cx="4270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7" name="Text Box 13"/>
          <p:cNvSpPr txBox="1">
            <a:spLocks noChangeArrowheads="1"/>
          </p:cNvSpPr>
          <p:nvPr/>
        </p:nvSpPr>
        <p:spPr bwMode="auto">
          <a:xfrm>
            <a:off x="320675" y="2274888"/>
            <a:ext cx="4286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15º</a:t>
            </a:r>
          </a:p>
        </p:txBody>
      </p:sp>
      <p:sp>
        <p:nvSpPr>
          <p:cNvPr id="69648" name="Text Box 14"/>
          <p:cNvSpPr txBox="1">
            <a:spLocks noChangeArrowheads="1"/>
          </p:cNvSpPr>
          <p:nvPr/>
        </p:nvSpPr>
        <p:spPr bwMode="auto">
          <a:xfrm>
            <a:off x="3844925" y="5035550"/>
            <a:ext cx="8016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49" name="Text Box 15"/>
          <p:cNvSpPr txBox="1">
            <a:spLocks noChangeArrowheads="1"/>
          </p:cNvSpPr>
          <p:nvPr/>
        </p:nvSpPr>
        <p:spPr bwMode="auto">
          <a:xfrm>
            <a:off x="0" y="1595438"/>
            <a:ext cx="8016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Random</a:t>
            </a:r>
          </a:p>
        </p:txBody>
      </p:sp>
      <p:sp>
        <p:nvSpPr>
          <p:cNvPr id="69650" name="Text Box 16"/>
          <p:cNvSpPr txBox="1">
            <a:spLocks noChangeArrowheads="1"/>
          </p:cNvSpPr>
          <p:nvPr/>
        </p:nvSpPr>
        <p:spPr bwMode="auto">
          <a:xfrm>
            <a:off x="3524250" y="1654175"/>
            <a:ext cx="81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endParaRPr lang="en-US" sz="1200" b="1"/>
          </a:p>
        </p:txBody>
      </p:sp>
      <p:sp>
        <p:nvSpPr>
          <p:cNvPr id="69651" name="Text Box 17"/>
          <p:cNvSpPr txBox="1">
            <a:spLocks noChangeArrowheads="1"/>
          </p:cNvSpPr>
          <p:nvPr/>
        </p:nvSpPr>
        <p:spPr bwMode="auto">
          <a:xfrm>
            <a:off x="457200" y="4926013"/>
            <a:ext cx="3444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0º</a:t>
            </a:r>
          </a:p>
        </p:txBody>
      </p:sp>
      <p:sp>
        <p:nvSpPr>
          <p:cNvPr id="69652" name="Text Box 18"/>
          <p:cNvSpPr txBox="1">
            <a:spLocks noChangeArrowheads="1"/>
          </p:cNvSpPr>
          <p:nvPr/>
        </p:nvSpPr>
        <p:spPr bwMode="auto">
          <a:xfrm>
            <a:off x="2057400" y="4038600"/>
            <a:ext cx="987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b="1"/>
              <a:t>SIBM</a:t>
            </a:r>
          </a:p>
          <a:p>
            <a:r>
              <a:rPr lang="en-US" sz="1200" b="1"/>
              <a:t>+</a:t>
            </a:r>
            <a:r>
              <a:rPr lang="en-US" sz="1200" b="1">
                <a:solidFill>
                  <a:srgbClr val="FF0000"/>
                </a:solidFill>
              </a:rPr>
              <a:t>Abnormal</a:t>
            </a:r>
            <a:endParaRPr lang="en-US" sz="1200" b="1"/>
          </a:p>
        </p:txBody>
      </p:sp>
      <p:sp>
        <p:nvSpPr>
          <p:cNvPr id="69653" name="Text Box 19"/>
          <p:cNvSpPr txBox="1">
            <a:spLocks noChangeArrowheads="1"/>
          </p:cNvSpPr>
          <p:nvPr/>
        </p:nvSpPr>
        <p:spPr bwMode="auto">
          <a:xfrm>
            <a:off x="855663" y="2727325"/>
            <a:ext cx="11207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SIBM</a:t>
            </a:r>
          </a:p>
          <a:p>
            <a:pPr>
              <a:spcBef>
                <a:spcPct val="50000"/>
              </a:spcBef>
            </a:pPr>
            <a:r>
              <a:rPr lang="en-US" sz="1200" b="1"/>
              <a:t>+</a:t>
            </a:r>
            <a:r>
              <a:rPr lang="en-US" sz="1200" b="1">
                <a:solidFill>
                  <a:srgbClr val="FF0000"/>
                </a:solidFill>
              </a:rPr>
              <a:t>Abnormal </a:t>
            </a:r>
            <a:endParaRPr lang="en-US" sz="1200" b="1"/>
          </a:p>
        </p:txBody>
      </p:sp>
      <p:sp>
        <p:nvSpPr>
          <p:cNvPr id="69654" name="Text Box 20"/>
          <p:cNvSpPr txBox="1">
            <a:spLocks noChangeArrowheads="1"/>
          </p:cNvSpPr>
          <p:nvPr/>
        </p:nvSpPr>
        <p:spPr bwMode="auto">
          <a:xfrm>
            <a:off x="2136775" y="2781300"/>
            <a:ext cx="9080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FF0000"/>
                </a:solidFill>
              </a:rPr>
              <a:t>Abnormal</a:t>
            </a:r>
            <a:endParaRPr lang="en-US" sz="1200"/>
          </a:p>
        </p:txBody>
      </p:sp>
      <p:sp>
        <p:nvSpPr>
          <p:cNvPr id="69655" name="Rectangle 21"/>
          <p:cNvSpPr>
            <a:spLocks noChangeArrowheads="1"/>
          </p:cNvSpPr>
          <p:nvPr/>
        </p:nvSpPr>
        <p:spPr bwMode="auto">
          <a:xfrm>
            <a:off x="3205163" y="4038600"/>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6" name="Rectangle 22"/>
          <p:cNvSpPr>
            <a:spLocks noChangeArrowheads="1"/>
          </p:cNvSpPr>
          <p:nvPr/>
        </p:nvSpPr>
        <p:spPr bwMode="auto">
          <a:xfrm>
            <a:off x="801688" y="1711325"/>
            <a:ext cx="1441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200" b="1"/>
              <a:t>SIBM</a:t>
            </a:r>
          </a:p>
          <a:p>
            <a:pPr eaLnBrk="0" hangingPunct="0"/>
            <a:r>
              <a:rPr lang="en-US" sz="1200" b="1"/>
              <a:t>+</a:t>
            </a:r>
            <a:r>
              <a:rPr lang="en-US" sz="1200" b="1">
                <a:solidFill>
                  <a:srgbClr val="0000FF"/>
                </a:solidFill>
              </a:rPr>
              <a:t>Normal</a:t>
            </a:r>
            <a:endParaRPr lang="en-US" sz="1200" b="1"/>
          </a:p>
        </p:txBody>
      </p:sp>
      <p:sp>
        <p:nvSpPr>
          <p:cNvPr id="69657" name="Text Box 23"/>
          <p:cNvSpPr txBox="1">
            <a:spLocks noChangeArrowheads="1"/>
          </p:cNvSpPr>
          <p:nvPr/>
        </p:nvSpPr>
        <p:spPr bwMode="auto">
          <a:xfrm>
            <a:off x="2084388" y="1766888"/>
            <a:ext cx="10398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8" name="Text Box 24"/>
          <p:cNvSpPr txBox="1">
            <a:spLocks noChangeArrowheads="1"/>
          </p:cNvSpPr>
          <p:nvPr/>
        </p:nvSpPr>
        <p:spPr bwMode="auto">
          <a:xfrm>
            <a:off x="3276600" y="2725738"/>
            <a:ext cx="1054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solidFill>
                  <a:srgbClr val="0000FF"/>
                </a:solidFill>
              </a:rPr>
              <a:t>Normal</a:t>
            </a:r>
          </a:p>
          <a:p>
            <a:pPr>
              <a:spcBef>
                <a:spcPct val="50000"/>
              </a:spcBef>
            </a:pPr>
            <a:r>
              <a:rPr lang="en-US" sz="1200"/>
              <a:t>+</a:t>
            </a:r>
            <a:r>
              <a:rPr lang="en-US" sz="1200" b="1">
                <a:solidFill>
                  <a:srgbClr val="FF0000"/>
                </a:solidFill>
              </a:rPr>
              <a:t>Abnormal</a:t>
            </a:r>
          </a:p>
        </p:txBody>
      </p:sp>
      <p:sp>
        <p:nvSpPr>
          <p:cNvPr id="69659" name="Text Box 25"/>
          <p:cNvSpPr txBox="1">
            <a:spLocks noChangeArrowheads="1"/>
          </p:cNvSpPr>
          <p:nvPr/>
        </p:nvSpPr>
        <p:spPr bwMode="auto">
          <a:xfrm>
            <a:off x="160338" y="137160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1</a:t>
            </a:r>
          </a:p>
        </p:txBody>
      </p:sp>
      <p:sp>
        <p:nvSpPr>
          <p:cNvPr id="69660" name="Text Box 26"/>
          <p:cNvSpPr txBox="1">
            <a:spLocks noChangeArrowheads="1"/>
          </p:cNvSpPr>
          <p:nvPr/>
        </p:nvSpPr>
        <p:spPr bwMode="auto">
          <a:xfrm>
            <a:off x="4219575" y="4756150"/>
            <a:ext cx="1495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GOD 2</a:t>
            </a:r>
          </a:p>
        </p:txBody>
      </p:sp>
      <p:sp>
        <p:nvSpPr>
          <p:cNvPr id="69661" name="Rectangle 27"/>
          <p:cNvSpPr>
            <a:spLocks noGrp="1" noChangeArrowheads="1"/>
          </p:cNvSpPr>
          <p:nvPr>
            <p:ph type="title"/>
          </p:nvPr>
        </p:nvSpPr>
        <p:spPr>
          <a:xfrm>
            <a:off x="457200" y="0"/>
            <a:ext cx="8229600" cy="762000"/>
          </a:xfrm>
        </p:spPr>
        <p:txBody>
          <a:bodyPr/>
          <a:lstStyle/>
          <a:p>
            <a:r>
              <a:rPr lang="en-US" dirty="0">
                <a:ea typeface="ＭＳ Ｐゴシック" charset="0"/>
                <a:cs typeface="ＭＳ Ｐゴシック" charset="0"/>
              </a:rPr>
              <a:t>Subgrain Coarsening - Map</a:t>
            </a:r>
          </a:p>
        </p:txBody>
      </p:sp>
      <p:sp>
        <p:nvSpPr>
          <p:cNvPr id="69662" name="Text Box 29"/>
          <p:cNvSpPr txBox="1">
            <a:spLocks noChangeArrowheads="1"/>
          </p:cNvSpPr>
          <p:nvPr/>
        </p:nvSpPr>
        <p:spPr bwMode="auto">
          <a:xfrm>
            <a:off x="914400" y="5664200"/>
            <a:ext cx="7772400" cy="584200"/>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i="1"/>
              <a:t>Note: based on studies of Brass and S texture components. An ALG is a (sub)-grain which is 8 times greater in volume than the average at 10</a:t>
            </a:r>
            <a:r>
              <a:rPr lang="en-US" sz="1600" i="1" baseline="30000"/>
              <a:t>6</a:t>
            </a:r>
            <a:r>
              <a:rPr lang="en-US" sz="1600" i="1"/>
              <a:t> MCS. </a:t>
            </a:r>
          </a:p>
        </p:txBody>
      </p:sp>
      <p:graphicFrame>
        <p:nvGraphicFramePr>
          <p:cNvPr id="69634" name="Object 2"/>
          <p:cNvGraphicFramePr>
            <a:graphicFrameLocks noGrp="1" noChangeAspect="1"/>
          </p:cNvGraphicFramePr>
          <p:nvPr>
            <p:ph idx="1"/>
          </p:nvPr>
        </p:nvGraphicFramePr>
        <p:xfrm>
          <a:off x="3505200" y="990600"/>
          <a:ext cx="6021388" cy="4525963"/>
        </p:xfrm>
        <a:graphic>
          <a:graphicData uri="http://schemas.openxmlformats.org/presentationml/2006/ole">
            <mc:AlternateContent xmlns:mc="http://schemas.openxmlformats.org/markup-compatibility/2006">
              <mc:Choice xmlns:v="urn:schemas-microsoft-com:vml" Requires="v">
                <p:oleObj spid="_x0000_s69712" name="Chart" r:id="rId4" imgW="8420100" imgH="6337300" progId="Excel.Sheet.8">
                  <p:embed/>
                </p:oleObj>
              </mc:Choice>
              <mc:Fallback>
                <p:oleObj name="Chart" r:id="rId4" imgW="8420100" imgH="63373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990600"/>
                        <a:ext cx="602138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2" name="Object 2"/>
          <p:cNvGraphicFramePr>
            <a:graphicFrameLocks noChangeAspect="1"/>
          </p:cNvGraphicFramePr>
          <p:nvPr/>
        </p:nvGraphicFramePr>
        <p:xfrm>
          <a:off x="3670300" y="228600"/>
          <a:ext cx="5473700" cy="3746500"/>
        </p:xfrm>
        <a:graphic>
          <a:graphicData uri="http://schemas.openxmlformats.org/presentationml/2006/ole">
            <mc:AlternateContent xmlns:mc="http://schemas.openxmlformats.org/markup-compatibility/2006">
              <mc:Choice xmlns:v="urn:schemas-microsoft-com:vml" Requires="v">
                <p:oleObj spid="_x0000_s71735" name="Document" r:id="rId4" imgW="5473700" imgH="3746500" progId="Word.Document.12">
                  <p:link updateAutomatic="1"/>
                </p:oleObj>
              </mc:Choice>
              <mc:Fallback>
                <p:oleObj name="Document" r:id="rId4" imgW="5473700" imgH="3746500" progId="Word.Document.12">
                  <p:link updateAutomatic="1"/>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0300" y="228600"/>
                        <a:ext cx="5473700" cy="374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1683"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3A96C32-CAFF-4E44-9953-EA375B596003}" type="slidenum">
              <a:rPr lang="en-US" sz="1600"/>
              <a:pPr/>
              <a:t>102</a:t>
            </a:fld>
            <a:endParaRPr lang="en-US" sz="1600"/>
          </a:p>
        </p:txBody>
      </p:sp>
      <p:sp>
        <p:nvSpPr>
          <p:cNvPr id="71684" name="Rectangle 38"/>
          <p:cNvSpPr>
            <a:spLocks noGrp="1" noChangeArrowheads="1"/>
          </p:cNvSpPr>
          <p:nvPr>
            <p:ph type="body" idx="1"/>
          </p:nvPr>
        </p:nvSpPr>
        <p:spPr>
          <a:xfrm>
            <a:off x="457200" y="3962400"/>
            <a:ext cx="8305800" cy="2514600"/>
          </a:xfrm>
        </p:spPr>
        <p:txBody>
          <a:bodyPr/>
          <a:lstStyle/>
          <a:p>
            <a:pPr eaLnBrk="1" hangingPunct="1"/>
            <a:r>
              <a:rPr lang="en-US" sz="2000">
                <a:latin typeface="Arial" charset="0"/>
                <a:ea typeface="ＭＳ Ｐゴシック" charset="0"/>
                <a:cs typeface="ＭＳ Ｐゴシック" charset="0"/>
              </a:rPr>
              <a:t>Both AsGG and SIBM was successfully simulated using 3D Monte Carlo method. The 3D digital materials model physical textures with variable orientation spread, which is correlated with the mean misorientation.</a:t>
            </a:r>
            <a:r>
              <a:rPr lang="en-US" sz="2000">
                <a:latin typeface="Courier" charset="0"/>
                <a:ea typeface="ＭＳ Ｐゴシック" charset="0"/>
                <a:cs typeface="ＭＳ Ｐゴシック" charset="0"/>
              </a:rPr>
              <a:t> </a:t>
            </a:r>
            <a:endParaRPr lang="en-US" sz="2000">
              <a:latin typeface="Arial" charset="0"/>
              <a:ea typeface="ＭＳ Ｐゴシック" charset="0"/>
              <a:cs typeface="ＭＳ Ｐゴシック" charset="0"/>
            </a:endParaRPr>
          </a:p>
          <a:p>
            <a:pPr eaLnBrk="1" hangingPunct="1"/>
            <a:r>
              <a:rPr lang="en-US" sz="2000">
                <a:latin typeface="Arial" charset="0"/>
                <a:ea typeface="ＭＳ Ｐゴシック" charset="0"/>
                <a:cs typeface="ＭＳ Ｐゴシック" charset="0"/>
              </a:rPr>
              <a:t>Which recrystallization nucleation mechanism operates depends on the orientation spread. For example, when both grains have orientation spreads (GROD values) smaller than 5</a:t>
            </a:r>
            <a:r>
              <a:rPr lang="en-US" sz="2000">
                <a:latin typeface="Arial" charset="0"/>
                <a:ea typeface="ＭＳ Ｐゴシック" charset="0"/>
                <a:cs typeface="ＭＳ Ｐゴシック" charset="0"/>
                <a:sym typeface="Symbol" charset="0"/>
              </a:rPr>
              <a:t>, SIBM is dominant.</a:t>
            </a:r>
          </a:p>
        </p:txBody>
      </p:sp>
      <p:sp>
        <p:nvSpPr>
          <p:cNvPr id="71685" name="Rectangle 37"/>
          <p:cNvSpPr>
            <a:spLocks noGrp="1" noChangeArrowheads="1"/>
          </p:cNvSpPr>
          <p:nvPr>
            <p:ph type="title"/>
          </p:nvPr>
        </p:nvSpPr>
        <p:spPr>
          <a:xfrm>
            <a:off x="0" y="304800"/>
            <a:ext cx="4038600" cy="1219200"/>
          </a:xfrm>
        </p:spPr>
        <p:txBody>
          <a:bodyPr lIns="91431" tIns="45715" rIns="91431" bIns="45715"/>
          <a:lstStyle/>
          <a:p>
            <a:pPr eaLnBrk="1" hangingPunct="1"/>
            <a:r>
              <a:rPr lang="en-US" sz="4000" dirty="0">
                <a:solidFill>
                  <a:schemeClr val="tx1"/>
                </a:solidFill>
                <a:ea typeface="ＭＳ Ｐゴシック" charset="0"/>
                <a:cs typeface="ＭＳ Ｐゴシック" charset="0"/>
              </a:rPr>
              <a:t>Summary of Simulation</a:t>
            </a:r>
            <a:endParaRPr lang="en-US" sz="3200" b="1" dirty="0">
              <a:ea typeface="ＭＳ Ｐゴシック" charset="0"/>
              <a:cs typeface="ＭＳ Ｐゴシック" charset="0"/>
            </a:endParaRPr>
          </a:p>
        </p:txBody>
      </p:sp>
    </p:spTree>
  </p:cSld>
  <p:clrMapOvr>
    <a:masterClrMapping/>
  </p:clrMapOvr>
  <p:transition xmlns:p14="http://schemas.microsoft.com/office/powerpoint/2010/main" advTm="62786"/>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Slide Number Placeholder 5"/>
          <p:cNvSpPr>
            <a:spLocks noGrp="1"/>
          </p:cNvSpPr>
          <p:nvPr>
            <p:ph type="sldNum" sz="quarter" idx="10"/>
          </p:nvPr>
        </p:nvSpPr>
        <p:spPr>
          <a:xfrm>
            <a:off x="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32A946F-C5E8-EE4A-B09D-C9C8271F3E16}" type="slidenum">
              <a:rPr lang="en-US" sz="1600"/>
              <a:pPr algn="l"/>
              <a:t>103</a:t>
            </a:fld>
            <a:endParaRPr lang="en-US" sz="1600"/>
          </a:p>
        </p:txBody>
      </p:sp>
      <p:grpSp>
        <p:nvGrpSpPr>
          <p:cNvPr id="73732" name="Group 2"/>
          <p:cNvGrpSpPr>
            <a:grpSpLocks/>
          </p:cNvGrpSpPr>
          <p:nvPr/>
        </p:nvGrpSpPr>
        <p:grpSpPr bwMode="auto">
          <a:xfrm>
            <a:off x="304800" y="1524000"/>
            <a:ext cx="8686800" cy="3048000"/>
            <a:chOff x="192" y="960"/>
            <a:chExt cx="5472" cy="1920"/>
          </a:xfrm>
        </p:grpSpPr>
        <p:sp>
          <p:nvSpPr>
            <p:cNvPr id="73735" name="Rectangle 3"/>
            <p:cNvSpPr>
              <a:spLocks noChangeArrowheads="1"/>
            </p:cNvSpPr>
            <p:nvPr/>
          </p:nvSpPr>
          <p:spPr bwMode="auto">
            <a:xfrm>
              <a:off x="2064" y="960"/>
              <a:ext cx="196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AsGG Model</a:t>
              </a:r>
            </a:p>
            <a:p>
              <a:pPr algn="ctr" eaLnBrk="0" hangingPunct="0"/>
              <a:r>
                <a:rPr lang="en-US" sz="2000"/>
                <a:t>P</a:t>
              </a:r>
              <a:r>
                <a:rPr lang="en-US" sz="2000" baseline="-25000"/>
                <a:t>AsGG</a:t>
              </a:r>
              <a:r>
                <a:rPr lang="en-US" sz="2000"/>
                <a:t> vs. &lt;θ&gt;</a:t>
              </a:r>
            </a:p>
            <a:p>
              <a:pPr algn="ctr" eaLnBrk="0" hangingPunct="0"/>
              <a:r>
                <a:rPr lang="en-US" sz="2000" i="1"/>
                <a:t>our Potts model</a:t>
              </a:r>
            </a:p>
          </p:txBody>
        </p:sp>
        <p:sp>
          <p:nvSpPr>
            <p:cNvPr id="73736" name="Rectangle 4"/>
            <p:cNvSpPr>
              <a:spLocks noChangeArrowheads="1"/>
            </p:cNvSpPr>
            <p:nvPr/>
          </p:nvSpPr>
          <p:spPr bwMode="auto">
            <a:xfrm>
              <a:off x="4080" y="960"/>
              <a:ext cx="1488"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Subgrain Size Model</a:t>
              </a:r>
            </a:p>
            <a:p>
              <a:pPr algn="ctr" eaLnBrk="0" hangingPunct="0">
                <a:buFont typeface="Symbol" charset="0"/>
                <a:buChar char="d"/>
              </a:pPr>
              <a:r>
                <a:rPr lang="en-US" sz="2000">
                  <a:sym typeface="Symbol" charset="0"/>
                </a:rPr>
                <a:t> vs. </a:t>
              </a:r>
              <a:r>
                <a:rPr lang="en-US" sz="2000"/>
                <a:t>Strain</a:t>
              </a:r>
            </a:p>
            <a:p>
              <a:pPr algn="ctr" eaLnBrk="0" hangingPunct="0"/>
              <a:r>
                <a:rPr lang="en-US" sz="2000" i="1"/>
                <a:t>Literature data</a:t>
              </a:r>
            </a:p>
          </p:txBody>
        </p:sp>
        <p:sp>
          <p:nvSpPr>
            <p:cNvPr id="73737" name="Rectangle 5"/>
            <p:cNvSpPr>
              <a:spLocks noChangeArrowheads="1"/>
            </p:cNvSpPr>
            <p:nvPr/>
          </p:nvSpPr>
          <p:spPr bwMode="auto">
            <a:xfrm>
              <a:off x="192" y="960"/>
              <a:ext cx="1824" cy="624"/>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Mean Misorientation</a:t>
              </a:r>
            </a:p>
            <a:p>
              <a:pPr algn="ctr" eaLnBrk="0" hangingPunct="0"/>
              <a:r>
                <a:rPr lang="en-US" sz="2000"/>
                <a:t>&lt;θ&gt; vs. Strain</a:t>
              </a:r>
            </a:p>
            <a:p>
              <a:pPr algn="ctr" eaLnBrk="0" hangingPunct="0"/>
              <a:r>
                <a:rPr lang="en-US" sz="2000"/>
                <a:t>Hughes </a:t>
              </a:r>
              <a:r>
                <a:rPr lang="en-US" sz="2000" i="1"/>
                <a:t>et al.</a:t>
              </a:r>
            </a:p>
          </p:txBody>
        </p:sp>
        <p:sp>
          <p:nvSpPr>
            <p:cNvPr id="73738" name="Line 6"/>
            <p:cNvSpPr>
              <a:spLocks noChangeShapeType="1"/>
            </p:cNvSpPr>
            <p:nvPr/>
          </p:nvSpPr>
          <p:spPr bwMode="auto">
            <a:xfrm>
              <a:off x="1152" y="1584"/>
              <a:ext cx="864"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9" name="Line 7"/>
            <p:cNvSpPr>
              <a:spLocks noChangeShapeType="1"/>
            </p:cNvSpPr>
            <p:nvPr/>
          </p:nvSpPr>
          <p:spPr bwMode="auto">
            <a:xfrm flipH="1">
              <a:off x="2112" y="1584"/>
              <a:ext cx="960" cy="4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0" name="Rectangle 8"/>
            <p:cNvSpPr>
              <a:spLocks noChangeArrowheads="1"/>
            </p:cNvSpPr>
            <p:nvPr/>
          </p:nvSpPr>
          <p:spPr bwMode="auto">
            <a:xfrm>
              <a:off x="864" y="2064"/>
              <a:ext cx="2448"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Probability of Nucleation Model</a:t>
              </a:r>
            </a:p>
            <a:p>
              <a:pPr algn="ctr" eaLnBrk="0" hangingPunct="0"/>
              <a:r>
                <a:rPr lang="en-US" sz="2000"/>
                <a:t>P</a:t>
              </a:r>
              <a:r>
                <a:rPr lang="en-US" sz="2000" baseline="-25000"/>
                <a:t>nucleation</a:t>
              </a:r>
              <a:r>
                <a:rPr lang="en-US" sz="2000"/>
                <a:t> vs. Strain</a:t>
              </a:r>
            </a:p>
          </p:txBody>
        </p:sp>
        <p:sp>
          <p:nvSpPr>
            <p:cNvPr id="73741" name="Line 9"/>
            <p:cNvSpPr>
              <a:spLocks noChangeShapeType="1"/>
            </p:cNvSpPr>
            <p:nvPr/>
          </p:nvSpPr>
          <p:spPr bwMode="auto">
            <a:xfrm>
              <a:off x="4800" y="1536"/>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2" name="Line 10"/>
            <p:cNvSpPr>
              <a:spLocks noChangeShapeType="1"/>
            </p:cNvSpPr>
            <p:nvPr/>
          </p:nvSpPr>
          <p:spPr bwMode="auto">
            <a:xfrm>
              <a:off x="3312" y="2304"/>
              <a:ext cx="14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43" name="Rectangle 11"/>
            <p:cNvSpPr>
              <a:spLocks noChangeArrowheads="1"/>
            </p:cNvSpPr>
            <p:nvPr/>
          </p:nvSpPr>
          <p:spPr bwMode="auto">
            <a:xfrm>
              <a:off x="3408" y="2400"/>
              <a:ext cx="2256" cy="48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000"/>
                <a:t>Recrystallized Grain Size Model</a:t>
              </a:r>
            </a:p>
            <a:p>
              <a:pPr algn="ctr" eaLnBrk="0" hangingPunct="0"/>
              <a:r>
                <a:rPr lang="en-US" sz="2000"/>
                <a:t>Grain Size vs. Strain</a:t>
              </a:r>
            </a:p>
          </p:txBody>
        </p:sp>
      </p:grpSp>
      <p:sp>
        <p:nvSpPr>
          <p:cNvPr id="73733" name="Rectangle 12"/>
          <p:cNvSpPr>
            <a:spLocks noGrp="1" noChangeArrowheads="1"/>
          </p:cNvSpPr>
          <p:nvPr>
            <p:ph type="title"/>
          </p:nvPr>
        </p:nvSpPr>
        <p:spPr>
          <a:xfrm>
            <a:off x="609600" y="76200"/>
            <a:ext cx="7772400" cy="838200"/>
          </a:xfrm>
        </p:spPr>
        <p:txBody>
          <a:bodyPr/>
          <a:lstStyle/>
          <a:p>
            <a:pPr eaLnBrk="1" hangingPunct="1"/>
            <a:r>
              <a:rPr lang="en-US" sz="3600" dirty="0">
                <a:solidFill>
                  <a:schemeClr val="tx1"/>
                </a:solidFill>
                <a:ea typeface="ＭＳ Ｐゴシック" charset="0"/>
                <a:cs typeface="ＭＳ Ｐゴシック" charset="0"/>
              </a:rPr>
              <a:t>Recrystallized Grain Size based </a:t>
            </a:r>
            <a:r>
              <a:rPr lang="en-US" sz="3600" dirty="0" err="1">
                <a:solidFill>
                  <a:schemeClr val="tx1"/>
                </a:solidFill>
                <a:ea typeface="ＭＳ Ｐゴシック" charset="0"/>
                <a:cs typeface="ＭＳ Ｐゴシック" charset="0"/>
              </a:rPr>
              <a:t>AsGG</a:t>
            </a:r>
            <a:endParaRPr lang="en-US" sz="4800" dirty="0">
              <a:ea typeface="ＭＳ Ｐゴシック" charset="0"/>
              <a:cs typeface="ＭＳ Ｐゴシック" charset="0"/>
            </a:endParaRPr>
          </a:p>
        </p:txBody>
      </p:sp>
      <p:sp>
        <p:nvSpPr>
          <p:cNvPr id="73734" name="Text Box 14"/>
          <p:cNvSpPr txBox="1">
            <a:spLocks noChangeArrowheads="1"/>
          </p:cNvSpPr>
          <p:nvPr/>
        </p:nvSpPr>
        <p:spPr bwMode="auto">
          <a:xfrm>
            <a:off x="304800" y="4724400"/>
            <a:ext cx="8610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We need a functional form for P</a:t>
            </a:r>
            <a:r>
              <a:rPr lang="en-US" sz="1800" b="1" baseline="-25000"/>
              <a:t>AsGG</a:t>
            </a:r>
            <a:r>
              <a:rPr lang="en-US" sz="1800" b="1"/>
              <a:t> vs. &lt;θ&gt;:</a:t>
            </a:r>
            <a:endParaRPr lang="en-US" sz="1800" b="1">
              <a:solidFill>
                <a:schemeClr val="bg2"/>
              </a:solidFill>
            </a:endParaRPr>
          </a:p>
          <a:p>
            <a:pPr>
              <a:spcBef>
                <a:spcPct val="50000"/>
              </a:spcBef>
            </a:pPr>
            <a:r>
              <a:rPr lang="en-US" sz="1800">
                <a:solidFill>
                  <a:schemeClr val="bg2"/>
                </a:solidFill>
              </a:rPr>
              <a:t>Model 1: Regression analysis of the probability of AsGG against </a:t>
            </a:r>
            <a:r>
              <a:rPr lang="en-US" sz="1800">
                <a:solidFill>
                  <a:schemeClr val="bg2"/>
                </a:solidFill>
                <a:sym typeface="Symbol" charset="0"/>
              </a:rPr>
              <a:t></a:t>
            </a:r>
            <a:r>
              <a:rPr lang="en-US" sz="1800">
                <a:solidFill>
                  <a:schemeClr val="bg2"/>
                </a:solidFill>
              </a:rPr>
              <a:t> (GROD).</a:t>
            </a:r>
          </a:p>
          <a:p>
            <a:pPr>
              <a:spcBef>
                <a:spcPct val="50000"/>
              </a:spcBef>
            </a:pPr>
            <a:r>
              <a:rPr lang="en-US" sz="1800">
                <a:solidFill>
                  <a:schemeClr val="bg2"/>
                </a:solidFill>
              </a:rPr>
              <a:t>Model 2: Regression analysis of the probability of AsGG against 15/&lt;</a:t>
            </a:r>
            <a:r>
              <a:rPr lang="en-US" sz="1800">
                <a:solidFill>
                  <a:schemeClr val="bg2"/>
                </a:solidFill>
                <a:sym typeface="Symbol" charset="0"/>
              </a:rPr>
              <a:t>&gt;</a:t>
            </a:r>
            <a:r>
              <a:rPr lang="en-US" sz="1800">
                <a:solidFill>
                  <a:schemeClr val="bg2"/>
                </a:solidFill>
              </a:rPr>
              <a:t>.</a:t>
            </a:r>
          </a:p>
          <a:p>
            <a:pPr>
              <a:spcBef>
                <a:spcPct val="50000"/>
              </a:spcBef>
            </a:pPr>
            <a:r>
              <a:rPr lang="en-US" sz="1800"/>
              <a:t>Model 3: Exponential function found by plotting the scaled probability of AsGG against 1/</a:t>
            </a:r>
            <a:r>
              <a:rPr lang="en-US" sz="1800">
                <a:sym typeface="Symbol" charset="0"/>
              </a:rPr>
              <a:t>.</a:t>
            </a:r>
          </a:p>
        </p:txBody>
      </p:sp>
      <p:graphicFrame>
        <p:nvGraphicFramePr>
          <p:cNvPr id="73730" name="Object 2"/>
          <p:cNvGraphicFramePr>
            <a:graphicFrameLocks noGrp="1" noChangeAspect="1"/>
          </p:cNvGraphicFramePr>
          <p:nvPr>
            <p:ph sz="quarter" idx="4294967295"/>
          </p:nvPr>
        </p:nvGraphicFramePr>
        <p:xfrm>
          <a:off x="323850" y="2590800"/>
          <a:ext cx="1855788" cy="481013"/>
        </p:xfrm>
        <a:graphic>
          <a:graphicData uri="http://schemas.openxmlformats.org/presentationml/2006/ole">
            <mc:AlternateContent xmlns:mc="http://schemas.openxmlformats.org/markup-compatibility/2006">
              <mc:Choice xmlns:v="urn:schemas-microsoft-com:vml" Requires="v">
                <p:oleObj spid="_x0000_s73793" name="Equation" r:id="rId4" imgW="1028700" imgH="266700" progId="Equation.3">
                  <p:embed/>
                </p:oleObj>
              </mc:Choice>
              <mc:Fallback>
                <p:oleObj name="Equation" r:id="rId4" imgW="1028700" imgH="26670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590800"/>
                        <a:ext cx="1855788" cy="481013"/>
                      </a:xfrm>
                      <a:prstGeom prst="rect">
                        <a:avLst/>
                      </a:prstGeom>
                      <a:solidFill>
                        <a:schemeClr val="bg1"/>
                      </a:solidFill>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309B19DC-EB2D-1F49-948C-53E63A15791E}" type="slidenum">
              <a:rPr lang="en-US" sz="1400"/>
              <a:pPr/>
              <a:t>104</a:t>
            </a:fld>
            <a:endParaRPr lang="en-US" sz="1400"/>
          </a:p>
        </p:txBody>
      </p:sp>
      <p:grpSp>
        <p:nvGrpSpPr>
          <p:cNvPr id="75779" name="Group 9"/>
          <p:cNvGrpSpPr>
            <a:grpSpLocks/>
          </p:cNvGrpSpPr>
          <p:nvPr/>
        </p:nvGrpSpPr>
        <p:grpSpPr bwMode="auto">
          <a:xfrm>
            <a:off x="304800" y="685800"/>
            <a:ext cx="5715000" cy="3157538"/>
            <a:chOff x="2304" y="1563"/>
            <a:chExt cx="3408" cy="2181"/>
          </a:xfrm>
        </p:grpSpPr>
        <p:sp>
          <p:nvSpPr>
            <p:cNvPr id="75796" name="Text Box 11"/>
            <p:cNvSpPr txBox="1">
              <a:spLocks noChangeArrowheads="1"/>
            </p:cNvSpPr>
            <p:nvPr/>
          </p:nvSpPr>
          <p:spPr bwMode="auto">
            <a:xfrm>
              <a:off x="2832" y="2016"/>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Sample1</a:t>
              </a:r>
            </a:p>
          </p:txBody>
        </p:sp>
        <p:sp>
          <p:nvSpPr>
            <p:cNvPr id="75797" name="Text Box 12"/>
            <p:cNvSpPr txBox="1">
              <a:spLocks noChangeArrowheads="1"/>
            </p:cNvSpPr>
            <p:nvPr/>
          </p:nvSpPr>
          <p:spPr bwMode="auto">
            <a:xfrm>
              <a:off x="3936" y="2880"/>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Sample2</a:t>
              </a:r>
            </a:p>
          </p:txBody>
        </p:sp>
        <p:sp>
          <p:nvSpPr>
            <p:cNvPr id="75798" name="Text Box 13"/>
            <p:cNvSpPr txBox="1">
              <a:spLocks noChangeArrowheads="1"/>
            </p:cNvSpPr>
            <p:nvPr/>
          </p:nvSpPr>
          <p:spPr bwMode="auto">
            <a:xfrm>
              <a:off x="4800" y="2688"/>
              <a:ext cx="720" cy="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3" tIns="45705" rIns="91413" bIns="4570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Sample3</a:t>
              </a:r>
            </a:p>
          </p:txBody>
        </p:sp>
      </p:grpSp>
      <p:sp>
        <p:nvSpPr>
          <p:cNvPr id="75780" name="Text Box 8"/>
          <p:cNvSpPr txBox="1">
            <a:spLocks noChangeArrowheads="1"/>
          </p:cNvSpPr>
          <p:nvPr/>
        </p:nvSpPr>
        <p:spPr bwMode="auto">
          <a:xfrm>
            <a:off x="228600" y="4191000"/>
            <a:ext cx="3200400" cy="396875"/>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Hughes</a:t>
            </a:r>
            <a:r>
              <a:rPr lang="ja-JP" altLang="en-US" sz="2000" b="1"/>
              <a:t>’</a:t>
            </a:r>
            <a:r>
              <a:rPr lang="en-US" sz="2000" b="1"/>
              <a:t>s Observation:</a:t>
            </a:r>
          </a:p>
        </p:txBody>
      </p:sp>
      <p:sp>
        <p:nvSpPr>
          <p:cNvPr id="75781" name="Text Box 2"/>
          <p:cNvSpPr txBox="1">
            <a:spLocks noChangeArrowheads="1"/>
          </p:cNvSpPr>
          <p:nvPr/>
        </p:nvSpPr>
        <p:spPr bwMode="auto">
          <a:xfrm>
            <a:off x="533400" y="5253038"/>
            <a:ext cx="4800600"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Where </a:t>
            </a:r>
            <a:r>
              <a:rPr lang="en-US" sz="1600" i="1"/>
              <a:t>k</a:t>
            </a:r>
            <a:r>
              <a:rPr lang="en-US" sz="1600"/>
              <a:t> is a constant, </a:t>
            </a:r>
            <a:r>
              <a:rPr lang="en-US" altLang="zh-CN" sz="1600">
                <a:ea typeface="宋体" charset="0"/>
                <a:cs typeface="宋体" charset="0"/>
              </a:rPr>
              <a:t>~</a:t>
            </a:r>
            <a:r>
              <a:rPr lang="en-US" sz="1600" b="1"/>
              <a:t> </a:t>
            </a:r>
            <a:r>
              <a:rPr lang="en-US" altLang="zh-CN" sz="1600">
                <a:ea typeface="宋体" charset="0"/>
                <a:cs typeface="宋体" charset="0"/>
              </a:rPr>
              <a:t>1.50º for incidental subgrain boundaries (IDBs) and ~7.21º for geometrically necessary boundaries (GNBs).  </a:t>
            </a:r>
          </a:p>
          <a:p>
            <a:pPr>
              <a:spcBef>
                <a:spcPct val="50000"/>
              </a:spcBef>
            </a:pPr>
            <a:r>
              <a:rPr lang="en-US" altLang="zh-CN" sz="1600">
                <a:ea typeface="宋体" charset="0"/>
                <a:cs typeface="宋体" charset="0"/>
                <a:sym typeface="Symbol" charset="0"/>
              </a:rPr>
              <a:t></a:t>
            </a:r>
            <a:r>
              <a:rPr lang="en-US" altLang="zh-CN" sz="1600" baseline="-25000">
                <a:ea typeface="宋体" charset="0"/>
                <a:cs typeface="宋体" charset="0"/>
              </a:rPr>
              <a:t>vM</a:t>
            </a:r>
            <a:r>
              <a:rPr lang="en-US" altLang="zh-CN" sz="1600">
                <a:ea typeface="宋体" charset="0"/>
                <a:cs typeface="宋体" charset="0"/>
              </a:rPr>
              <a:t> is von Mises strain.</a:t>
            </a:r>
          </a:p>
          <a:p>
            <a:pPr>
              <a:spcBef>
                <a:spcPct val="50000"/>
              </a:spcBef>
            </a:pPr>
            <a:endParaRPr lang="en-US"/>
          </a:p>
        </p:txBody>
      </p:sp>
      <p:sp>
        <p:nvSpPr>
          <p:cNvPr id="75782" name="Rectangle 3"/>
          <p:cNvSpPr>
            <a:spLocks noGrp="1" noChangeArrowheads="1"/>
          </p:cNvSpPr>
          <p:nvPr>
            <p:ph type="title" sz="quarter"/>
          </p:nvPr>
        </p:nvSpPr>
        <p:spPr>
          <a:xfrm>
            <a:off x="228600" y="0"/>
            <a:ext cx="8915400" cy="685800"/>
          </a:xfrm>
        </p:spPr>
        <p:txBody>
          <a:bodyPr/>
          <a:lstStyle/>
          <a:p>
            <a:pPr eaLnBrk="1" hangingPunct="1"/>
            <a:r>
              <a:rPr lang="en-US" sz="3200" dirty="0">
                <a:solidFill>
                  <a:schemeClr val="tx1"/>
                </a:solidFill>
                <a:ea typeface="ＭＳ Ｐゴシック" charset="0"/>
                <a:cs typeface="ＭＳ Ｐゴシック" charset="0"/>
              </a:rPr>
              <a:t>Mean Misorientation Validation</a:t>
            </a:r>
            <a:r>
              <a:rPr lang="en-US" sz="3200" b="1" dirty="0">
                <a:ea typeface="ＭＳ Ｐゴシック" charset="0"/>
                <a:cs typeface="ＭＳ Ｐゴシック" charset="0"/>
              </a:rPr>
              <a:t> </a:t>
            </a:r>
          </a:p>
        </p:txBody>
      </p:sp>
      <p:pic>
        <p:nvPicPr>
          <p:cNvPr id="757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776788"/>
            <a:ext cx="1295400" cy="328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5784" name="Text Box 5"/>
          <p:cNvSpPr txBox="1">
            <a:spLocks noChangeArrowheads="1"/>
          </p:cNvSpPr>
          <p:nvPr/>
        </p:nvSpPr>
        <p:spPr bwMode="auto">
          <a:xfrm>
            <a:off x="388938"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i="1"/>
              <a:t>81 </a:t>
            </a:r>
            <a:r>
              <a:rPr lang="en-US" sz="1200" i="1"/>
              <a:t>4664 (1998)</a:t>
            </a:r>
            <a:endParaRPr lang="en-US" sz="1400" i="1"/>
          </a:p>
        </p:txBody>
      </p:sp>
      <p:sp>
        <p:nvSpPr>
          <p:cNvPr id="75785" name="Text Box 7"/>
          <p:cNvSpPr txBox="1">
            <a:spLocks noChangeArrowheads="1"/>
          </p:cNvSpPr>
          <p:nvPr/>
        </p:nvSpPr>
        <p:spPr bwMode="auto">
          <a:xfrm>
            <a:off x="381000" y="3810000"/>
            <a:ext cx="541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b="1"/>
              <a:t>AA5005 data: 90% thickness reduction and GNBs.</a:t>
            </a:r>
            <a:r>
              <a:rPr lang="en-US" b="1"/>
              <a:t>   </a:t>
            </a:r>
          </a:p>
        </p:txBody>
      </p:sp>
      <p:pic>
        <p:nvPicPr>
          <p:cNvPr id="7578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676400"/>
            <a:ext cx="2743200" cy="242888"/>
          </a:xfrm>
          <a:prstGeom prst="rect">
            <a:avLst/>
          </a:prstGeom>
          <a:solidFill>
            <a:schemeClr val="bg1"/>
          </a:solidFill>
          <a:ln w="9525">
            <a:solidFill>
              <a:srgbClr val="FF9900"/>
            </a:solidFill>
            <a:miter lim="800000"/>
            <a:headEnd/>
            <a:tailEnd/>
          </a:ln>
        </p:spPr>
      </p:pic>
      <p:pic>
        <p:nvPicPr>
          <p:cNvPr id="7578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4633913"/>
            <a:ext cx="2798762"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8"/>
          <p:cNvGrpSpPr>
            <a:grpSpLocks/>
          </p:cNvGrpSpPr>
          <p:nvPr/>
        </p:nvGrpSpPr>
        <p:grpSpPr bwMode="auto">
          <a:xfrm>
            <a:off x="990600" y="1752600"/>
            <a:ext cx="7467600" cy="1317625"/>
            <a:chOff x="816" y="1296"/>
            <a:chExt cx="4704" cy="830"/>
          </a:xfrm>
        </p:grpSpPr>
        <p:sp>
          <p:nvSpPr>
            <p:cNvPr id="75794" name="Line 16"/>
            <p:cNvSpPr>
              <a:spLocks noChangeShapeType="1"/>
            </p:cNvSpPr>
            <p:nvPr/>
          </p:nvSpPr>
          <p:spPr bwMode="auto">
            <a:xfrm>
              <a:off x="816" y="1296"/>
              <a:ext cx="3024"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5795" name="Text Box 17"/>
            <p:cNvSpPr txBox="1">
              <a:spLocks noChangeArrowheads="1"/>
            </p:cNvSpPr>
            <p:nvPr/>
          </p:nvSpPr>
          <p:spPr bwMode="auto">
            <a:xfrm>
              <a:off x="3936" y="1680"/>
              <a:ext cx="1584" cy="446"/>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Hughes</a:t>
              </a:r>
              <a:r>
                <a:rPr lang="ja-JP" altLang="en-US" sz="2000"/>
                <a:t>’</a:t>
              </a:r>
              <a:r>
                <a:rPr lang="en-US" sz="2000"/>
                <a:t>s equation is valid!</a:t>
              </a:r>
            </a:p>
          </p:txBody>
        </p:sp>
      </p:grpSp>
      <p:pic>
        <p:nvPicPr>
          <p:cNvPr id="75789"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124200"/>
            <a:ext cx="259080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0" name="Rectangle 21"/>
          <p:cNvSpPr>
            <a:spLocks noChangeArrowheads="1"/>
          </p:cNvSpPr>
          <p:nvPr/>
        </p:nvSpPr>
        <p:spPr bwMode="auto">
          <a:xfrm>
            <a:off x="4021138" y="6430963"/>
            <a:ext cx="3892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200" i="1"/>
              <a:t>D.A. Hughes et al. / Scripta Mater. </a:t>
            </a:r>
            <a:r>
              <a:rPr lang="en-US" sz="1200" b="1" i="1"/>
              <a:t>48</a:t>
            </a:r>
            <a:r>
              <a:rPr lang="en-US" sz="1200" i="1"/>
              <a:t> (2003) 147–153</a:t>
            </a:r>
          </a:p>
        </p:txBody>
      </p:sp>
      <p:sp>
        <p:nvSpPr>
          <p:cNvPr id="75791" name="Rectangle 22"/>
          <p:cNvSpPr>
            <a:spLocks noChangeArrowheads="1"/>
          </p:cNvSpPr>
          <p:nvPr/>
        </p:nvSpPr>
        <p:spPr bwMode="auto">
          <a:xfrm>
            <a:off x="5029200" y="5486400"/>
            <a:ext cx="38703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400"/>
              <a:t>TEM micrograph showing the arrangement</a:t>
            </a:r>
          </a:p>
          <a:p>
            <a:pPr eaLnBrk="0" hangingPunct="0"/>
            <a:r>
              <a:rPr lang="en-US" sz="1400"/>
              <a:t>of dislocation boundaries developing in pure Ni</a:t>
            </a:r>
          </a:p>
          <a:p>
            <a:pPr eaLnBrk="0" hangingPunct="0"/>
            <a:r>
              <a:rPr lang="en-US" sz="1400"/>
              <a:t>deformed to a rolling reduction of 20%. </a:t>
            </a:r>
          </a:p>
        </p:txBody>
      </p:sp>
      <p:pic>
        <p:nvPicPr>
          <p:cNvPr id="7579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2133600"/>
            <a:ext cx="2362200" cy="239713"/>
          </a:xfrm>
          <a:prstGeom prst="rect">
            <a:avLst/>
          </a:prstGeom>
          <a:solidFill>
            <a:schemeClr val="bg1"/>
          </a:solidFill>
          <a:ln w="9525">
            <a:solidFill>
              <a:srgbClr val="FF9900"/>
            </a:solidFill>
            <a:miter lim="800000"/>
            <a:headEnd/>
            <a:tailEnd/>
          </a:ln>
        </p:spPr>
      </p:pic>
      <p:pic>
        <p:nvPicPr>
          <p:cNvPr id="7579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685800"/>
            <a:ext cx="5715000" cy="315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6"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915DA260-B64A-D049-91BE-E22CE7F720BF}" type="slidenum">
              <a:rPr lang="en-US" sz="1600"/>
              <a:pPr algn="l"/>
              <a:t>105</a:t>
            </a:fld>
            <a:endParaRPr lang="en-US" sz="1600"/>
          </a:p>
        </p:txBody>
      </p:sp>
      <p:sp>
        <p:nvSpPr>
          <p:cNvPr id="88077"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88067" name="Object 3"/>
          <p:cNvGraphicFramePr>
            <a:graphicFrameLocks noChangeAspect="1"/>
          </p:cNvGraphicFramePr>
          <p:nvPr/>
        </p:nvGraphicFramePr>
        <p:xfrm>
          <a:off x="2514600" y="838200"/>
          <a:ext cx="2590800" cy="488950"/>
        </p:xfrm>
        <a:graphic>
          <a:graphicData uri="http://schemas.openxmlformats.org/presentationml/2006/ole">
            <mc:AlternateContent xmlns:mc="http://schemas.openxmlformats.org/markup-compatibility/2006">
              <mc:Choice xmlns:v="urn:schemas-microsoft-com:vml" Requires="v">
                <p:oleObj spid="_x0000_s88508" name="Equation" r:id="rId4" imgW="2159000" imgH="406400" progId="Equation.3">
                  <p:embed/>
                </p:oleObj>
              </mc:Choice>
              <mc:Fallback>
                <p:oleObj name="Equation" r:id="rId4" imgW="2159000" imgH="4064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838200"/>
                        <a:ext cx="2590800"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nvGraphicFramePr>
        <p:xfrm>
          <a:off x="2895600" y="1447800"/>
          <a:ext cx="1447800" cy="431800"/>
        </p:xfrm>
        <a:graphic>
          <a:graphicData uri="http://schemas.openxmlformats.org/presentationml/2006/ole">
            <mc:AlternateContent xmlns:mc="http://schemas.openxmlformats.org/markup-compatibility/2006">
              <mc:Choice xmlns:v="urn:schemas-microsoft-com:vml" Requires="v">
                <p:oleObj spid="_x0000_s88509" name="Equation" r:id="rId6" imgW="1320800" imgH="393700" progId="Equation.3">
                  <p:embed/>
                </p:oleObj>
              </mc:Choice>
              <mc:Fallback>
                <p:oleObj name="Equation" r:id="rId6" imgW="1320800" imgH="3937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7800"/>
                        <a:ext cx="1447800"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8078" name="Text Box 11"/>
          <p:cNvSpPr txBox="1">
            <a:spLocks noChangeArrowheads="1"/>
          </p:cNvSpPr>
          <p:nvPr/>
        </p:nvSpPr>
        <p:spPr bwMode="auto">
          <a:xfrm>
            <a:off x="152400" y="2209800"/>
            <a:ext cx="5638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Steps:</a:t>
            </a:r>
            <a:endParaRPr lang="en-US" sz="1400"/>
          </a:p>
          <a:p>
            <a:pPr>
              <a:spcBef>
                <a:spcPct val="50000"/>
              </a:spcBef>
              <a:buFont typeface="Arial" charset="0"/>
              <a:buAutoNum type="arabicPeriod"/>
            </a:pPr>
            <a:r>
              <a:rPr lang="en-US" sz="1400"/>
              <a:t>von Mises strain is converted to shear strain.</a:t>
            </a:r>
          </a:p>
          <a:p>
            <a:pPr>
              <a:spcBef>
                <a:spcPct val="50000"/>
              </a:spcBef>
              <a:buFont typeface="Arial" charset="0"/>
              <a:buAutoNum type="arabicPeriod"/>
            </a:pPr>
            <a:r>
              <a:rPr lang="en-US" sz="1400"/>
              <a:t>Shear stress is found from the shear stress-strain curve.</a:t>
            </a:r>
          </a:p>
          <a:p>
            <a:pPr>
              <a:spcBef>
                <a:spcPct val="50000"/>
              </a:spcBef>
              <a:buFont typeface="Arial" charset="0"/>
              <a:buAutoNum type="arabicPeriod"/>
            </a:pPr>
            <a:r>
              <a:rPr lang="en-US" sz="1400"/>
              <a:t>Insert shear stress into the subgrain size equation.</a:t>
            </a:r>
          </a:p>
          <a:p>
            <a:pPr>
              <a:spcBef>
                <a:spcPct val="50000"/>
              </a:spcBef>
              <a:buFont typeface="Arial" charset="0"/>
              <a:buAutoNum type="arabicPeriod"/>
            </a:pPr>
            <a:r>
              <a:rPr lang="en-US" sz="1400"/>
              <a:t>Plot subgrain size as a function of v.M strain.</a:t>
            </a:r>
          </a:p>
          <a:p>
            <a:pPr>
              <a:spcBef>
                <a:spcPct val="50000"/>
              </a:spcBef>
              <a:buFont typeface="Arial" charset="0"/>
              <a:buAutoNum type="arabicPeriod"/>
            </a:pPr>
            <a:endParaRPr lang="en-US"/>
          </a:p>
        </p:txBody>
      </p:sp>
      <p:grpSp>
        <p:nvGrpSpPr>
          <p:cNvPr id="88079" name="Group 30"/>
          <p:cNvGrpSpPr>
            <a:grpSpLocks/>
          </p:cNvGrpSpPr>
          <p:nvPr/>
        </p:nvGrpSpPr>
        <p:grpSpPr bwMode="auto">
          <a:xfrm>
            <a:off x="0" y="3810000"/>
            <a:ext cx="4002088" cy="2566988"/>
            <a:chOff x="2688" y="2016"/>
            <a:chExt cx="2809" cy="1857"/>
          </a:xfrm>
        </p:grpSpPr>
        <p:grpSp>
          <p:nvGrpSpPr>
            <p:cNvPr id="88088" name="Group 17"/>
            <p:cNvGrpSpPr>
              <a:grpSpLocks/>
            </p:cNvGrpSpPr>
            <p:nvPr/>
          </p:nvGrpSpPr>
          <p:grpSpPr bwMode="auto">
            <a:xfrm>
              <a:off x="2688" y="2016"/>
              <a:ext cx="2809" cy="1857"/>
              <a:chOff x="2592" y="1776"/>
              <a:chExt cx="2809" cy="1857"/>
            </a:xfrm>
          </p:grpSpPr>
          <p:graphicFrame>
            <p:nvGraphicFramePr>
              <p:cNvPr id="88074" name="Object 10"/>
              <p:cNvGraphicFramePr>
                <a:graphicFrameLocks noChangeAspect="1"/>
              </p:cNvGraphicFramePr>
              <p:nvPr/>
            </p:nvGraphicFramePr>
            <p:xfrm>
              <a:off x="2592" y="1776"/>
              <a:ext cx="2809" cy="1850"/>
            </p:xfrm>
            <a:graphic>
              <a:graphicData uri="http://schemas.openxmlformats.org/presentationml/2006/ole">
                <mc:AlternateContent xmlns:mc="http://schemas.openxmlformats.org/markup-compatibility/2006">
                  <mc:Choice xmlns:v="urn:schemas-microsoft-com:vml" Requires="v">
                    <p:oleObj spid="_x0000_s88510" name="Worksheet" r:id="rId8" imgW="20485100" imgH="13487400" progId="Excel.Sheet.8">
                      <p:embed/>
                    </p:oleObj>
                  </mc:Choice>
                  <mc:Fallback>
                    <p:oleObj name="Worksheet" r:id="rId8" imgW="20485100" imgH="13487400" progId="Excel.Sheet.8">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92" y="1776"/>
                            <a:ext cx="2809" cy="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5" name="Object 11"/>
              <p:cNvGraphicFramePr>
                <a:graphicFrameLocks noChangeAspect="1"/>
              </p:cNvGraphicFramePr>
              <p:nvPr/>
            </p:nvGraphicFramePr>
            <p:xfrm>
              <a:off x="4088" y="3543"/>
              <a:ext cx="79" cy="90"/>
            </p:xfrm>
            <a:graphic>
              <a:graphicData uri="http://schemas.openxmlformats.org/presentationml/2006/ole">
                <mc:AlternateContent xmlns:mc="http://schemas.openxmlformats.org/markup-compatibility/2006">
                  <mc:Choice xmlns:v="urn:schemas-microsoft-com:vml" Requires="v">
                    <p:oleObj spid="_x0000_s88511" name="Equation" r:id="rId10" imgW="88900" imgH="101600" progId="Equation.3">
                      <p:embed/>
                    </p:oleObj>
                  </mc:Choice>
                  <mc:Fallback>
                    <p:oleObj name="Equation" r:id="rId10" imgW="88900" imgH="101600" progId="Equation.3">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88" y="3543"/>
                            <a:ext cx="79" cy="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88089" name="Rectangle 20"/>
            <p:cNvSpPr>
              <a:spLocks noChangeArrowheads="1"/>
            </p:cNvSpPr>
            <p:nvPr/>
          </p:nvSpPr>
          <p:spPr bwMode="auto">
            <a:xfrm>
              <a:off x="4320" y="3216"/>
              <a:ext cx="48" cy="48"/>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p>
          </p:txBody>
        </p:sp>
        <p:sp>
          <p:nvSpPr>
            <p:cNvPr id="88090" name="Rectangle 21"/>
            <p:cNvSpPr>
              <a:spLocks noChangeArrowheads="1"/>
            </p:cNvSpPr>
            <p:nvPr/>
          </p:nvSpPr>
          <p:spPr bwMode="auto">
            <a:xfrm>
              <a:off x="4464" y="3216"/>
              <a:ext cx="576" cy="96"/>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1000"/>
                <a:t>AA5005 data</a:t>
              </a:r>
              <a:endParaRPr lang="en-US"/>
            </a:p>
          </p:txBody>
        </p:sp>
      </p:grpSp>
      <p:sp>
        <p:nvSpPr>
          <p:cNvPr id="88080" name="Rectangle 4"/>
          <p:cNvSpPr>
            <a:spLocks noChangeArrowheads="1"/>
          </p:cNvSpPr>
          <p:nvPr/>
        </p:nvSpPr>
        <p:spPr bwMode="auto">
          <a:xfrm>
            <a:off x="4038600" y="1981200"/>
            <a:ext cx="990600" cy="304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1200" i="1"/>
              <a:t>K=</a:t>
            </a:r>
            <a:r>
              <a:rPr lang="en-US" sz="1200"/>
              <a:t>10 ,</a:t>
            </a:r>
            <a:r>
              <a:rPr lang="en-US" sz="1200" i="1"/>
              <a:t>r</a:t>
            </a:r>
            <a:r>
              <a:rPr lang="en-US" sz="1200"/>
              <a:t>=1</a:t>
            </a:r>
            <a:endParaRPr lang="en-US" sz="1600"/>
          </a:p>
        </p:txBody>
      </p:sp>
      <p:graphicFrame>
        <p:nvGraphicFramePr>
          <p:cNvPr id="88072" name="Object 8"/>
          <p:cNvGraphicFramePr>
            <a:graphicFrameLocks noChangeAspect="1"/>
          </p:cNvGraphicFramePr>
          <p:nvPr/>
        </p:nvGraphicFramePr>
        <p:xfrm>
          <a:off x="504825" y="990600"/>
          <a:ext cx="1400175" cy="873125"/>
        </p:xfrm>
        <a:graphic>
          <a:graphicData uri="http://schemas.openxmlformats.org/presentationml/2006/ole">
            <mc:AlternateContent xmlns:mc="http://schemas.openxmlformats.org/markup-compatibility/2006">
              <mc:Choice xmlns:v="urn:schemas-microsoft-com:vml" Requires="v">
                <p:oleObj spid="_x0000_s88512" name="Equation" r:id="rId12" imgW="1117600" imgH="698500" progId="Equation.3">
                  <p:embed/>
                </p:oleObj>
              </mc:Choice>
              <mc:Fallback>
                <p:oleObj name="Equation" r:id="rId12" imgW="1117600" imgH="698500" progId="Equation.3">
                  <p:embed/>
                  <p:pic>
                    <p:nvPicPr>
                      <p:cNvPr id="0"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4825" y="990600"/>
                        <a:ext cx="1400175" cy="873125"/>
                      </a:xfrm>
                      <a:prstGeom prst="rect">
                        <a:avLst/>
                      </a:prstGeom>
                      <a:solidFill>
                        <a:schemeClr val="accent1"/>
                      </a:solidFill>
                    </p:spPr>
                  </p:pic>
                </p:oleObj>
              </mc:Fallback>
            </mc:AlternateContent>
          </a:graphicData>
        </a:graphic>
      </p:graphicFrame>
      <p:graphicFrame>
        <p:nvGraphicFramePr>
          <p:cNvPr id="88073" name="Object 9"/>
          <p:cNvGraphicFramePr>
            <a:graphicFrameLocks noChangeAspect="1"/>
          </p:cNvGraphicFramePr>
          <p:nvPr/>
        </p:nvGraphicFramePr>
        <p:xfrm>
          <a:off x="990600" y="1981200"/>
          <a:ext cx="2438400" cy="241300"/>
        </p:xfrm>
        <a:graphic>
          <a:graphicData uri="http://schemas.openxmlformats.org/presentationml/2006/ole">
            <mc:AlternateContent xmlns:mc="http://schemas.openxmlformats.org/markup-compatibility/2006">
              <mc:Choice xmlns:v="urn:schemas-microsoft-com:vml" Requires="v">
                <p:oleObj spid="_x0000_s88513" name="Equation" r:id="rId14" imgW="2057400" imgH="203200" progId="Equation.3">
                  <p:embed/>
                </p:oleObj>
              </mc:Choice>
              <mc:Fallback>
                <p:oleObj name="Equation" r:id="rId14" imgW="2057400" imgH="203200" progId="Equation.3">
                  <p:embed/>
                  <p:pic>
                    <p:nvPicPr>
                      <p:cNvPr id="0"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90600" y="1981200"/>
                        <a:ext cx="2438400" cy="24130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8081" name="Text Box 26"/>
          <p:cNvSpPr txBox="1">
            <a:spLocks noChangeArrowheads="1"/>
          </p:cNvSpPr>
          <p:nvPr/>
        </p:nvSpPr>
        <p:spPr bwMode="auto">
          <a:xfrm>
            <a:off x="0" y="6324600"/>
            <a:ext cx="58674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000" i="1"/>
              <a:t>Timothy J. Ginter, Farghalli A. Mohamed, Journal of Materials Science 17 (1982) 2007-2012</a:t>
            </a:r>
          </a:p>
          <a:p>
            <a:pPr>
              <a:spcBef>
                <a:spcPct val="50000"/>
              </a:spcBef>
            </a:pPr>
            <a:r>
              <a:rPr lang="en-US" sz="1000" i="1"/>
              <a:t>D.A. Hughes et al. Phys. Rev Lett. 81 4664 (1998)</a:t>
            </a:r>
            <a:endParaRPr lang="en-US" sz="1400" i="1"/>
          </a:p>
          <a:p>
            <a:pPr>
              <a:spcBef>
                <a:spcPct val="50000"/>
              </a:spcBef>
            </a:pPr>
            <a:endParaRPr lang="en-US" sz="1200"/>
          </a:p>
        </p:txBody>
      </p:sp>
      <p:graphicFrame>
        <p:nvGraphicFramePr>
          <p:cNvPr id="88069" name="Object 5"/>
          <p:cNvGraphicFramePr>
            <a:graphicFrameLocks noChangeAspect="1"/>
          </p:cNvGraphicFramePr>
          <p:nvPr/>
        </p:nvGraphicFramePr>
        <p:xfrm>
          <a:off x="5638800" y="1219200"/>
          <a:ext cx="1879600" cy="685800"/>
        </p:xfrm>
        <a:graphic>
          <a:graphicData uri="http://schemas.openxmlformats.org/presentationml/2006/ole">
            <mc:AlternateContent xmlns:mc="http://schemas.openxmlformats.org/markup-compatibility/2006">
              <mc:Choice xmlns:v="urn:schemas-microsoft-com:vml" Requires="v">
                <p:oleObj spid="_x0000_s88514" name="Equation" r:id="rId16" imgW="1879600" imgH="685800" progId="Equation.3">
                  <p:embed/>
                </p:oleObj>
              </mc:Choice>
              <mc:Fallback>
                <p:oleObj name="Equation" r:id="rId16" imgW="1879600" imgH="685800" progId="Equation.3">
                  <p:embed/>
                  <p:pic>
                    <p:nvPicPr>
                      <p:cNvPr id="0" name="Object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638800" y="1219200"/>
                        <a:ext cx="18796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nvGraphicFramePr>
        <p:xfrm>
          <a:off x="7848600" y="1371600"/>
          <a:ext cx="990600" cy="406400"/>
        </p:xfrm>
        <a:graphic>
          <a:graphicData uri="http://schemas.openxmlformats.org/presentationml/2006/ole">
            <mc:AlternateContent xmlns:mc="http://schemas.openxmlformats.org/markup-compatibility/2006">
              <mc:Choice xmlns:v="urn:schemas-microsoft-com:vml" Requires="v">
                <p:oleObj spid="_x0000_s88515" name="Equation" r:id="rId18" imgW="990600" imgH="406400" progId="Equation.3">
                  <p:embed/>
                </p:oleObj>
              </mc:Choice>
              <mc:Fallback>
                <p:oleObj name="Equation" r:id="rId18" imgW="990600" imgH="406400" progId="Equation.3">
                  <p:embed/>
                  <p:pic>
                    <p:nvPicPr>
                      <p:cNvPr id="0" name="Object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848600" y="1371600"/>
                        <a:ext cx="9906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82" name="Text Box 29"/>
          <p:cNvSpPr txBox="1">
            <a:spLocks noChangeArrowheads="1"/>
          </p:cNvSpPr>
          <p:nvPr/>
        </p:nvSpPr>
        <p:spPr bwMode="auto">
          <a:xfrm>
            <a:off x="5486400" y="7620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Flow Stress Model</a:t>
            </a:r>
            <a:r>
              <a:rPr lang="en-US" sz="2000"/>
              <a:t> </a:t>
            </a:r>
          </a:p>
        </p:txBody>
      </p:sp>
      <p:sp>
        <p:nvSpPr>
          <p:cNvPr id="88083" name="Text Box 32"/>
          <p:cNvSpPr txBox="1">
            <a:spLocks noChangeArrowheads="1"/>
          </p:cNvSpPr>
          <p:nvPr/>
        </p:nvSpPr>
        <p:spPr bwMode="auto">
          <a:xfrm>
            <a:off x="0" y="533400"/>
            <a:ext cx="2590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solidFill>
                  <a:srgbClr val="0000FF"/>
                </a:solidFill>
              </a:rPr>
              <a:t>Shear Stress Model</a:t>
            </a:r>
          </a:p>
        </p:txBody>
      </p:sp>
      <p:graphicFrame>
        <p:nvGraphicFramePr>
          <p:cNvPr id="88071" name="Object 7"/>
          <p:cNvGraphicFramePr>
            <a:graphicFrameLocks noChangeAspect="1"/>
          </p:cNvGraphicFramePr>
          <p:nvPr/>
        </p:nvGraphicFramePr>
        <p:xfrm>
          <a:off x="4724400" y="2286000"/>
          <a:ext cx="6553200" cy="2333625"/>
        </p:xfrm>
        <a:graphic>
          <a:graphicData uri="http://schemas.openxmlformats.org/presentationml/2006/ole">
            <mc:AlternateContent xmlns:mc="http://schemas.openxmlformats.org/markup-compatibility/2006">
              <mc:Choice xmlns:v="urn:schemas-microsoft-com:vml" Requires="v">
                <p:oleObj spid="_x0000_s88516" name="Document" r:id="rId20" imgW="5544312" imgH="1975104" progId="Word.Document.8">
                  <p:embed/>
                </p:oleObj>
              </mc:Choice>
              <mc:Fallback>
                <p:oleObj name="Document" r:id="rId20" imgW="5544312" imgH="1975104" progId="Word.Document.8">
                  <p:embed/>
                  <p:pic>
                    <p:nvPicPr>
                      <p:cNvPr id="0" name="Object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24400" y="2286000"/>
                        <a:ext cx="6553200" cy="2333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8084" name="Line 34"/>
          <p:cNvSpPr>
            <a:spLocks noChangeShapeType="1"/>
          </p:cNvSpPr>
          <p:nvPr/>
        </p:nvSpPr>
        <p:spPr bwMode="auto">
          <a:xfrm>
            <a:off x="5334000" y="762000"/>
            <a:ext cx="0" cy="6096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8085" name="Text Box 35"/>
          <p:cNvSpPr txBox="1">
            <a:spLocks noChangeArrowheads="1"/>
          </p:cNvSpPr>
          <p:nvPr/>
        </p:nvSpPr>
        <p:spPr bwMode="auto">
          <a:xfrm>
            <a:off x="5562600" y="4495800"/>
            <a:ext cx="3124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88086"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88087" name="Text Box 37"/>
          <p:cNvSpPr txBox="1">
            <a:spLocks noChangeArrowheads="1"/>
          </p:cNvSpPr>
          <p:nvPr/>
        </p:nvSpPr>
        <p:spPr bwMode="auto">
          <a:xfrm>
            <a:off x="7620000" y="990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Zener-Hollomon Parameter</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Slide Number Placeholder 6"/>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60167D2-F33A-B749-A8C9-BBF504C881C4}" type="slidenum">
              <a:rPr lang="en-US" sz="1400"/>
              <a:pPr algn="l"/>
              <a:t>106</a:t>
            </a:fld>
            <a:endParaRPr lang="en-US" sz="1400"/>
          </a:p>
        </p:txBody>
      </p:sp>
      <p:sp>
        <p:nvSpPr>
          <p:cNvPr id="90119" name="Rectangle 5"/>
          <p:cNvSpPr>
            <a:spLocks noGrp="1" noChangeArrowheads="1"/>
          </p:cNvSpPr>
          <p:nvPr>
            <p:ph type="title"/>
          </p:nvPr>
        </p:nvSpPr>
        <p:spPr>
          <a:xfrm>
            <a:off x="685800" y="-152400"/>
            <a:ext cx="7772400" cy="1143000"/>
          </a:xfrm>
        </p:spPr>
        <p:txBody>
          <a:bodyPr/>
          <a:lstStyle/>
          <a:p>
            <a:pPr eaLnBrk="1" hangingPunct="1"/>
            <a:r>
              <a:rPr kumimoji="1" lang="en-US" sz="3200" dirty="0">
                <a:solidFill>
                  <a:schemeClr val="tx1"/>
                </a:solidFill>
                <a:ea typeface="ＭＳ Ｐゴシック" charset="0"/>
                <a:cs typeface="ＭＳ Ｐゴシック" charset="0"/>
              </a:rPr>
              <a:t>Subgrain Size Models</a:t>
            </a:r>
            <a:endParaRPr kumimoji="1" lang="en-US" sz="3200" dirty="0">
              <a:solidFill>
                <a:srgbClr val="0000FF"/>
              </a:solidFill>
              <a:ea typeface="ＭＳ Ｐゴシック" charset="0"/>
              <a:cs typeface="ＭＳ Ｐゴシック" charset="0"/>
            </a:endParaRPr>
          </a:p>
        </p:txBody>
      </p:sp>
      <p:graphicFrame>
        <p:nvGraphicFramePr>
          <p:cNvPr id="90115" name="Object 3"/>
          <p:cNvGraphicFramePr>
            <a:graphicFrameLocks noChangeAspect="1"/>
          </p:cNvGraphicFramePr>
          <p:nvPr/>
        </p:nvGraphicFramePr>
        <p:xfrm>
          <a:off x="3352800" y="990600"/>
          <a:ext cx="2714625" cy="990600"/>
        </p:xfrm>
        <a:graphic>
          <a:graphicData uri="http://schemas.openxmlformats.org/presentationml/2006/ole">
            <mc:AlternateContent xmlns:mc="http://schemas.openxmlformats.org/markup-compatibility/2006">
              <mc:Choice xmlns:v="urn:schemas-microsoft-com:vml" Requires="v">
                <p:oleObj spid="_x0000_s90276" name="Equation" r:id="rId4" imgW="1879600" imgH="685800" progId="Equation.3">
                  <p:embed/>
                </p:oleObj>
              </mc:Choice>
              <mc:Fallback>
                <p:oleObj name="Equation" r:id="rId4" imgW="1879600" imgH="685800" progId="Equation.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990600"/>
                        <a:ext cx="271462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0116" name="Object 4"/>
          <p:cNvGraphicFramePr>
            <a:graphicFrameLocks noChangeAspect="1"/>
          </p:cNvGraphicFramePr>
          <p:nvPr/>
        </p:nvGraphicFramePr>
        <p:xfrm>
          <a:off x="6400800" y="1447800"/>
          <a:ext cx="1671638" cy="685800"/>
        </p:xfrm>
        <a:graphic>
          <a:graphicData uri="http://schemas.openxmlformats.org/presentationml/2006/ole">
            <mc:AlternateContent xmlns:mc="http://schemas.openxmlformats.org/markup-compatibility/2006">
              <mc:Choice xmlns:v="urn:schemas-microsoft-com:vml" Requires="v">
                <p:oleObj spid="_x0000_s90277" name="Equation" r:id="rId6" imgW="990600" imgH="406400" progId="Equation.3">
                  <p:embed/>
                </p:oleObj>
              </mc:Choice>
              <mc:Fallback>
                <p:oleObj name="Equation" r:id="rId6" imgW="990600" imgH="4064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0800" y="1447800"/>
                        <a:ext cx="167163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0" name="Text Box 29"/>
          <p:cNvSpPr txBox="1">
            <a:spLocks noChangeArrowheads="1"/>
          </p:cNvSpPr>
          <p:nvPr/>
        </p:nvSpPr>
        <p:spPr bwMode="auto">
          <a:xfrm>
            <a:off x="609600" y="8382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dirty="0">
                <a:solidFill>
                  <a:srgbClr val="0000FF"/>
                </a:solidFill>
              </a:rPr>
              <a:t>Flow Stress Model</a:t>
            </a:r>
            <a:r>
              <a:rPr lang="en-US" dirty="0"/>
              <a:t> </a:t>
            </a:r>
          </a:p>
        </p:txBody>
      </p:sp>
      <p:graphicFrame>
        <p:nvGraphicFramePr>
          <p:cNvPr id="90117" name="Object 5"/>
          <p:cNvGraphicFramePr>
            <a:graphicFrameLocks noChangeAspect="1"/>
          </p:cNvGraphicFramePr>
          <p:nvPr/>
        </p:nvGraphicFramePr>
        <p:xfrm>
          <a:off x="188913" y="2286000"/>
          <a:ext cx="8986837" cy="3200400"/>
        </p:xfrm>
        <a:graphic>
          <a:graphicData uri="http://schemas.openxmlformats.org/presentationml/2006/ole">
            <mc:AlternateContent xmlns:mc="http://schemas.openxmlformats.org/markup-compatibility/2006">
              <mc:Choice xmlns:v="urn:schemas-microsoft-com:vml" Requires="v">
                <p:oleObj spid="_x0000_s90278" name="Document" r:id="rId8" imgW="5544312" imgH="1975104" progId="Word.Document.8">
                  <p:embed/>
                </p:oleObj>
              </mc:Choice>
              <mc:Fallback>
                <p:oleObj name="Document" r:id="rId8" imgW="5544312" imgH="1975104" progId="Word.Document.8">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913" y="2286000"/>
                        <a:ext cx="8986837"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21" name="Text Box 35"/>
          <p:cNvSpPr txBox="1">
            <a:spLocks noChangeArrowheads="1"/>
          </p:cNvSpPr>
          <p:nvPr/>
        </p:nvSpPr>
        <p:spPr bwMode="auto">
          <a:xfrm>
            <a:off x="1219200" y="5715000"/>
            <a:ext cx="31242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Assumption: The strain rate and deformation temperature for 5XXX (5000 series) alloy are based on typical industry process parameters.</a:t>
            </a:r>
          </a:p>
        </p:txBody>
      </p:sp>
      <p:sp>
        <p:nvSpPr>
          <p:cNvPr id="90122" name="Text Box 36"/>
          <p:cNvSpPr txBox="1">
            <a:spLocks noChangeArrowheads="1"/>
          </p:cNvSpPr>
          <p:nvPr/>
        </p:nvSpPr>
        <p:spPr bwMode="auto">
          <a:xfrm>
            <a:off x="5410200" y="5591175"/>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100" i="1"/>
              <a:t>T. Sheppard, M.A. Zaidi, P.A. Hollinshead, N. Raghunathan. Structural Evolution During The Rolling of Alumimium Alloys. In: Chia E, H., McQueen HJ, editors. Microstructural Control in Aluminium Alloys: Deformation, Recovery and Recrystallization New York, USA, 1985. p.19.</a:t>
            </a:r>
            <a:endParaRPr lang="en-US"/>
          </a:p>
        </p:txBody>
      </p:sp>
      <p:sp>
        <p:nvSpPr>
          <p:cNvPr id="90123" name="Text Box 37"/>
          <p:cNvSpPr txBox="1">
            <a:spLocks noChangeArrowheads="1"/>
          </p:cNvSpPr>
          <p:nvPr/>
        </p:nvSpPr>
        <p:spPr bwMode="auto">
          <a:xfrm>
            <a:off x="6248400" y="762000"/>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Zener-Hollomon Parameter</a:t>
            </a:r>
            <a:endParaRPr lang="en-US"/>
          </a:p>
        </p:txBody>
      </p:sp>
      <p:sp>
        <p:nvSpPr>
          <p:cNvPr id="90124" name="TextBox 27"/>
          <p:cNvSpPr txBox="1">
            <a:spLocks noChangeArrowheads="1"/>
          </p:cNvSpPr>
          <p:nvPr/>
        </p:nvSpPr>
        <p:spPr bwMode="auto">
          <a:xfrm>
            <a:off x="6324600" y="3011488"/>
            <a:ext cx="2362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Subgrain size obtained from standard relationship between flow stress and subgrain size.</a:t>
            </a:r>
          </a:p>
        </p:txBody>
      </p:sp>
    </p:spTree>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9CB0FC1F-063D-DB41-94BA-0E3BBCA2C7D5}" type="slidenum">
              <a:rPr lang="en-US" sz="1600"/>
              <a:pPr/>
              <a:t>107</a:t>
            </a:fld>
            <a:endParaRPr lang="en-US" sz="1600"/>
          </a:p>
        </p:txBody>
      </p:sp>
      <p:sp>
        <p:nvSpPr>
          <p:cNvPr id="94212"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chemeClr val="tx1"/>
                </a:solidFill>
                <a:ea typeface="ＭＳ Ｐゴシック" charset="0"/>
                <a:cs typeface="ＭＳ Ｐゴシック" charset="0"/>
              </a:rPr>
              <a:t>Grain Size (after Recrystallization) Model via </a:t>
            </a:r>
            <a:r>
              <a:rPr lang="en-US" sz="2800" dirty="0" err="1">
                <a:solidFill>
                  <a:schemeClr val="tx1"/>
                </a:solidFill>
                <a:ea typeface="ＭＳ Ｐゴシック" charset="0"/>
                <a:cs typeface="ＭＳ Ｐゴシック" charset="0"/>
              </a:rPr>
              <a:t>AsGG</a:t>
            </a:r>
            <a:endParaRPr lang="en-US" sz="2800" dirty="0">
              <a:solidFill>
                <a:schemeClr val="tx1"/>
              </a:solidFill>
              <a:ea typeface="ＭＳ Ｐゴシック" charset="0"/>
              <a:cs typeface="ＭＳ Ｐゴシック" charset="0"/>
            </a:endParaRPr>
          </a:p>
        </p:txBody>
      </p:sp>
      <p:sp>
        <p:nvSpPr>
          <p:cNvPr id="94213"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AA5052: J.J. Nah et al. Scripta Materialia </a:t>
            </a:r>
            <a:r>
              <a:rPr lang="en-US" sz="1200" b="1" i="1"/>
              <a:t>58 </a:t>
            </a:r>
            <a:r>
              <a:rPr lang="en-US" sz="1200" i="1"/>
              <a:t>(2008) 500-503</a:t>
            </a:r>
          </a:p>
          <a:p>
            <a:pPr>
              <a:spcBef>
                <a:spcPct val="50000"/>
              </a:spcBef>
            </a:pPr>
            <a:r>
              <a:rPr lang="en-US" sz="1200" i="1"/>
              <a:t>AA1050: J.P. Suni, H. Weiland, R.T. Shuey. Materials Science Forum 2002; </a:t>
            </a:r>
            <a:r>
              <a:rPr lang="en-US" sz="1200" b="1" i="1"/>
              <a:t>408 - 412</a:t>
            </a:r>
            <a:r>
              <a:rPr lang="en-US" sz="1200" i="1"/>
              <a:t>: 359.</a:t>
            </a:r>
            <a:endParaRPr lang="en-US" sz="2800"/>
          </a:p>
        </p:txBody>
      </p:sp>
      <p:sp>
        <p:nvSpPr>
          <p:cNvPr id="94214"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a:t>D.A. Hughes et al. Phys. Rev Lett. </a:t>
            </a:r>
            <a:r>
              <a:rPr lang="en-US" sz="1200" b="1"/>
              <a:t>81 </a:t>
            </a:r>
            <a:r>
              <a:rPr lang="en-US" sz="1200" i="1"/>
              <a:t>4664 (1998)</a:t>
            </a:r>
            <a:endParaRPr lang="en-US" sz="2000" i="1"/>
          </a:p>
        </p:txBody>
      </p:sp>
      <p:sp>
        <p:nvSpPr>
          <p:cNvPr id="94215" name="Text Box 47"/>
          <p:cNvSpPr txBox="1">
            <a:spLocks noChangeArrowheads="1"/>
          </p:cNvSpPr>
          <p:nvPr/>
        </p:nvSpPr>
        <p:spPr bwMode="auto">
          <a:xfrm>
            <a:off x="1143000" y="5029200"/>
            <a:ext cx="7162800" cy="784225"/>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AA 5XXX: 1.1% Mg, 97% Al, other alloying elements and impurities.</a:t>
            </a:r>
          </a:p>
          <a:p>
            <a:pPr>
              <a:spcBef>
                <a:spcPct val="50000"/>
              </a:spcBef>
            </a:pPr>
            <a:r>
              <a:rPr lang="en-US" sz="1800"/>
              <a:t>AA1050: Commercial purity aluminum. </a:t>
            </a:r>
          </a:p>
        </p:txBody>
      </p:sp>
      <p:sp>
        <p:nvSpPr>
          <p:cNvPr id="94216" name="Text Box 55"/>
          <p:cNvSpPr txBox="1">
            <a:spLocks noChangeArrowheads="1"/>
          </p:cNvSpPr>
          <p:nvPr/>
        </p:nvSpPr>
        <p:spPr bwMode="auto">
          <a:xfrm>
            <a:off x="152400" y="2286000"/>
            <a:ext cx="3352800" cy="21129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42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421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4219"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0"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4221"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4222"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sp>
        <p:nvSpPr>
          <p:cNvPr id="94223" name="TextBox 14"/>
          <p:cNvSpPr txBox="1">
            <a:spLocks noChangeArrowheads="1"/>
          </p:cNvSpPr>
          <p:nvPr/>
        </p:nvSpPr>
        <p:spPr bwMode="auto">
          <a:xfrm>
            <a:off x="4800600" y="990600"/>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log-scale grain size</a:t>
            </a:r>
          </a:p>
        </p:txBody>
      </p:sp>
      <p:graphicFrame>
        <p:nvGraphicFramePr>
          <p:cNvPr id="94210" name="Object 2"/>
          <p:cNvGraphicFramePr>
            <a:graphicFrameLocks noChangeAspect="1"/>
          </p:cNvGraphicFramePr>
          <p:nvPr/>
        </p:nvGraphicFramePr>
        <p:xfrm>
          <a:off x="3614738" y="1600200"/>
          <a:ext cx="5511800" cy="3330575"/>
        </p:xfrm>
        <a:graphic>
          <a:graphicData uri="http://schemas.openxmlformats.org/presentationml/2006/ole">
            <mc:AlternateContent xmlns:mc="http://schemas.openxmlformats.org/markup-compatibility/2006">
              <mc:Choice xmlns:v="urn:schemas-microsoft-com:vml" Requires="v">
                <p:oleObj spid="_x0000_s94273" name="Document" r:id="rId6" imgW="4140200" imgH="2501900" progId="Word.Document.12">
                  <p:link updateAutomatic="1"/>
                </p:oleObj>
              </mc:Choice>
              <mc:Fallback>
                <p:oleObj name="Document" r:id="rId6" imgW="4140200" imgH="25019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738" y="1600200"/>
                        <a:ext cx="5511800" cy="333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685800" y="76200"/>
            <a:ext cx="7772400" cy="1143000"/>
          </a:xfrm>
        </p:spPr>
        <p:txBody>
          <a:bodyPr/>
          <a:lstStyle/>
          <a:p>
            <a:r>
              <a:rPr lang="en-US" sz="4000" dirty="0">
                <a:ea typeface="ＭＳ Ｐゴシック" charset="0"/>
                <a:cs typeface="ＭＳ Ｐゴシック" charset="0"/>
              </a:rPr>
              <a:t>Role of Particle Pinning</a:t>
            </a:r>
          </a:p>
        </p:txBody>
      </p:sp>
      <p:sp>
        <p:nvSpPr>
          <p:cNvPr id="109571" name="Content Placeholder 2"/>
          <p:cNvSpPr>
            <a:spLocks noGrp="1"/>
          </p:cNvSpPr>
          <p:nvPr>
            <p:ph idx="1"/>
          </p:nvPr>
        </p:nvSpPr>
        <p:spPr>
          <a:xfrm>
            <a:off x="457200" y="1066800"/>
            <a:ext cx="8153400" cy="4572000"/>
          </a:xfrm>
        </p:spPr>
        <p:txBody>
          <a:bodyPr/>
          <a:lstStyle/>
          <a:p>
            <a:r>
              <a:rPr lang="en-US" sz="2800" dirty="0">
                <a:latin typeface="Arial" charset="0"/>
                <a:ea typeface="ＭＳ Ｐゴシック" charset="0"/>
                <a:cs typeface="ＭＳ Ｐゴシック" charset="0"/>
              </a:rPr>
              <a:t>Well dispersed second phase particles (including voids) are well known to be efficient at stabilizing grain networks.  </a:t>
            </a:r>
          </a:p>
          <a:p>
            <a:r>
              <a:rPr lang="en-US" sz="2800" dirty="0">
                <a:latin typeface="Arial" charset="0"/>
                <a:ea typeface="ＭＳ Ｐゴシック" charset="0"/>
                <a:cs typeface="ＭＳ Ｐゴシック" charset="0"/>
              </a:rPr>
              <a:t>Smith-Zener analysis provides the basic theory but is based on randomly placed particles, with respect to the boundaries.</a:t>
            </a:r>
          </a:p>
          <a:p>
            <a:r>
              <a:rPr lang="en-US" sz="2800" dirty="0">
                <a:latin typeface="Arial" charset="0"/>
                <a:ea typeface="ＭＳ Ｐゴシック" charset="0"/>
                <a:cs typeface="ＭＳ Ｐゴシック" charset="0"/>
              </a:rPr>
              <a:t>Particle pinning investigated in </a:t>
            </a:r>
            <a:r>
              <a:rPr lang="en-US" sz="2800" dirty="0" err="1" smtClean="0">
                <a:latin typeface="Arial" charset="0"/>
                <a:ea typeface="ＭＳ Ｐゴシック" charset="0"/>
                <a:cs typeface="ＭＳ Ｐゴシック" charset="0"/>
              </a:rPr>
              <a:t>Waspaloy</a:t>
            </a:r>
            <a:r>
              <a:rPr lang="en-US" sz="2800" dirty="0" smtClean="0">
                <a:latin typeface="Arial" charset="0"/>
                <a:ea typeface="ＭＳ Ｐゴシック" charset="0"/>
                <a:cs typeface="ＭＳ Ｐゴシック" charset="0"/>
              </a:rPr>
              <a:t>*: </a:t>
            </a:r>
            <a:r>
              <a:rPr lang="en-US" sz="2800" dirty="0">
                <a:latin typeface="Arial" charset="0"/>
                <a:ea typeface="ＭＳ Ｐゴシック" charset="0"/>
                <a:cs typeface="ＭＳ Ｐゴシック" charset="0"/>
              </a:rPr>
              <a:t>2 key observations were that (a) the density of particles on boundaries was higher than random, and (b) AGG occurred.</a:t>
            </a:r>
          </a:p>
        </p:txBody>
      </p:sp>
      <p:sp>
        <p:nvSpPr>
          <p:cNvPr id="10957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64D8C19-05F2-794E-9BA7-BEBA3E7B4E8E}" type="slidenum">
              <a:rPr lang="en-US" sz="1400"/>
              <a:pPr/>
              <a:t>11</a:t>
            </a:fld>
            <a:endParaRPr lang="en-US" sz="1400"/>
          </a:p>
        </p:txBody>
      </p:sp>
      <p:sp>
        <p:nvSpPr>
          <p:cNvPr id="5" name="Text Box 7"/>
          <p:cNvSpPr txBox="1">
            <a:spLocks noChangeArrowheads="1"/>
          </p:cNvSpPr>
          <p:nvPr/>
        </p:nvSpPr>
        <p:spPr bwMode="auto">
          <a:xfrm>
            <a:off x="4114800" y="5791200"/>
            <a:ext cx="487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Geneva" charset="0"/>
              </a:defRPr>
            </a:lvl1pPr>
            <a:lvl2pPr marL="742950" indent="-285750">
              <a:defRPr>
                <a:solidFill>
                  <a:schemeClr val="tx1"/>
                </a:solidFill>
                <a:latin typeface="Arial" charset="0"/>
                <a:ea typeface="Geneva" charset="0"/>
              </a:defRPr>
            </a:lvl2pPr>
            <a:lvl3pPr marL="1143000" indent="-228600">
              <a:defRPr>
                <a:solidFill>
                  <a:schemeClr val="tx1"/>
                </a:solidFill>
                <a:latin typeface="Arial" charset="0"/>
                <a:ea typeface="Geneva" charset="0"/>
              </a:defRPr>
            </a:lvl3pPr>
            <a:lvl4pPr marL="1600200" indent="-228600">
              <a:defRPr>
                <a:solidFill>
                  <a:schemeClr val="tx1"/>
                </a:solidFill>
                <a:latin typeface="Arial" charset="0"/>
                <a:ea typeface="Geneva" charset="0"/>
              </a:defRPr>
            </a:lvl4pPr>
            <a:lvl5pPr marL="2057400" indent="-228600">
              <a:defRPr>
                <a:solidFill>
                  <a:schemeClr val="tx1"/>
                </a:solidFill>
                <a:latin typeface="Arial" charset="0"/>
                <a:ea typeface="Geneva" charset="0"/>
              </a:defRPr>
            </a:lvl5pPr>
            <a:lvl6pPr marL="2514600" indent="-228600" eaLnBrk="0" fontAlgn="base" hangingPunct="0">
              <a:spcBef>
                <a:spcPct val="0"/>
              </a:spcBef>
              <a:spcAft>
                <a:spcPct val="0"/>
              </a:spcAft>
              <a:defRPr>
                <a:solidFill>
                  <a:schemeClr val="tx1"/>
                </a:solidFill>
                <a:latin typeface="Arial" charset="0"/>
                <a:ea typeface="Geneva" charset="0"/>
              </a:defRPr>
            </a:lvl6pPr>
            <a:lvl7pPr marL="2971800" indent="-228600" eaLnBrk="0" fontAlgn="base" hangingPunct="0">
              <a:spcBef>
                <a:spcPct val="0"/>
              </a:spcBef>
              <a:spcAft>
                <a:spcPct val="0"/>
              </a:spcAft>
              <a:defRPr>
                <a:solidFill>
                  <a:schemeClr val="tx1"/>
                </a:solidFill>
                <a:latin typeface="Arial" charset="0"/>
                <a:ea typeface="Geneva" charset="0"/>
              </a:defRPr>
            </a:lvl7pPr>
            <a:lvl8pPr marL="3429000" indent="-228600" eaLnBrk="0" fontAlgn="base" hangingPunct="0">
              <a:spcBef>
                <a:spcPct val="0"/>
              </a:spcBef>
              <a:spcAft>
                <a:spcPct val="0"/>
              </a:spcAft>
              <a:defRPr>
                <a:solidFill>
                  <a:schemeClr val="tx1"/>
                </a:solidFill>
                <a:latin typeface="Arial" charset="0"/>
                <a:ea typeface="Geneva" charset="0"/>
              </a:defRPr>
            </a:lvl8pPr>
            <a:lvl9pPr marL="3886200" indent="-228600" eaLnBrk="0" fontAlgn="base" hangingPunct="0">
              <a:spcBef>
                <a:spcPct val="0"/>
              </a:spcBef>
              <a:spcAft>
                <a:spcPct val="0"/>
              </a:spcAft>
              <a:defRPr>
                <a:solidFill>
                  <a:schemeClr val="tx1"/>
                </a:solidFill>
                <a:latin typeface="Arial" charset="0"/>
                <a:ea typeface="Geneva" charset="0"/>
              </a:defRPr>
            </a:lvl9pPr>
          </a:lstStyle>
          <a:p>
            <a:pPr algn="r">
              <a:spcBef>
                <a:spcPct val="50000"/>
              </a:spcBef>
            </a:pPr>
            <a:r>
              <a:rPr lang="en-US" sz="1200" dirty="0">
                <a:solidFill>
                  <a:srgbClr val="660066"/>
                </a:solidFill>
                <a:latin typeface="+mn-lt"/>
              </a:rPr>
              <a:t>D.A. Porter and K.E. Easterling, Phase Transformations in Metals and Alloys, (1981) Van </a:t>
            </a:r>
            <a:r>
              <a:rPr lang="en-US" sz="1200" dirty="0" err="1">
                <a:solidFill>
                  <a:srgbClr val="660066"/>
                </a:solidFill>
                <a:latin typeface="+mn-lt"/>
              </a:rPr>
              <a:t>Nostrand</a:t>
            </a:r>
            <a:r>
              <a:rPr lang="en-US" sz="1200" dirty="0">
                <a:solidFill>
                  <a:srgbClr val="660066"/>
                </a:solidFill>
                <a:latin typeface="+mn-lt"/>
              </a:rPr>
              <a:t> Reinhold Co: New York.</a:t>
            </a:r>
            <a:br>
              <a:rPr lang="en-US" sz="1200" dirty="0">
                <a:solidFill>
                  <a:srgbClr val="660066"/>
                </a:solidFill>
                <a:latin typeface="+mn-lt"/>
              </a:rPr>
            </a:br>
            <a:r>
              <a:rPr lang="en-US" sz="1200" dirty="0">
                <a:solidFill>
                  <a:srgbClr val="660066"/>
                </a:solidFill>
                <a:latin typeface="+mn-lt"/>
              </a:rPr>
              <a:t>P.A. </a:t>
            </a:r>
            <a:r>
              <a:rPr lang="en-US" sz="1200" dirty="0" err="1">
                <a:solidFill>
                  <a:srgbClr val="660066"/>
                </a:solidFill>
                <a:latin typeface="+mn-lt"/>
              </a:rPr>
              <a:t>Manohar</a:t>
            </a:r>
            <a:r>
              <a:rPr lang="en-US" sz="1200" dirty="0">
                <a:solidFill>
                  <a:srgbClr val="660066"/>
                </a:solidFill>
                <a:latin typeface="+mn-lt"/>
              </a:rPr>
              <a:t>, </a:t>
            </a:r>
            <a:r>
              <a:rPr lang="en-US" sz="1200" dirty="0" err="1">
                <a:solidFill>
                  <a:srgbClr val="660066"/>
                </a:solidFill>
                <a:latin typeface="+mn-lt"/>
              </a:rPr>
              <a:t>M.Ferry</a:t>
            </a:r>
            <a:r>
              <a:rPr lang="en-US" sz="1200" dirty="0">
                <a:solidFill>
                  <a:srgbClr val="660066"/>
                </a:solidFill>
                <a:latin typeface="+mn-lt"/>
              </a:rPr>
              <a:t> and T. Chandra, </a:t>
            </a:r>
            <a:r>
              <a:rPr lang="en-US" sz="1200" i="1" dirty="0">
                <a:solidFill>
                  <a:srgbClr val="660066"/>
                </a:solidFill>
                <a:latin typeface="+mn-lt"/>
              </a:rPr>
              <a:t>ISIJ Intl</a:t>
            </a:r>
            <a:r>
              <a:rPr lang="en-US" sz="1200" dirty="0">
                <a:solidFill>
                  <a:srgbClr val="660066"/>
                </a:solidFill>
                <a:latin typeface="+mn-lt"/>
              </a:rPr>
              <a:t>., </a:t>
            </a:r>
            <a:r>
              <a:rPr lang="en-US" sz="1200" b="1" dirty="0">
                <a:solidFill>
                  <a:srgbClr val="660066"/>
                </a:solidFill>
                <a:latin typeface="+mn-lt"/>
              </a:rPr>
              <a:t>38</a:t>
            </a:r>
            <a:r>
              <a:rPr lang="en-US" sz="1200" dirty="0">
                <a:solidFill>
                  <a:srgbClr val="660066"/>
                </a:solidFill>
                <a:latin typeface="+mn-lt"/>
              </a:rPr>
              <a:t> (1998), 913</a:t>
            </a:r>
            <a:r>
              <a:rPr lang="en-US" sz="1200" dirty="0" smtClean="0">
                <a:solidFill>
                  <a:srgbClr val="660066"/>
                </a:solidFill>
                <a:latin typeface="+mn-lt"/>
              </a:rPr>
              <a:t>.</a:t>
            </a:r>
            <a:endParaRPr lang="en-US" sz="1200" dirty="0">
              <a:solidFill>
                <a:srgbClr val="660066"/>
              </a:solidFill>
              <a:latin typeface="+mn-lt"/>
            </a:endParaRPr>
          </a:p>
        </p:txBody>
      </p:sp>
      <p:sp>
        <p:nvSpPr>
          <p:cNvPr id="6" name="Rectangle 5"/>
          <p:cNvSpPr/>
          <p:nvPr/>
        </p:nvSpPr>
        <p:spPr>
          <a:xfrm>
            <a:off x="76200" y="5715000"/>
            <a:ext cx="3657600" cy="1107996"/>
          </a:xfrm>
          <a:prstGeom prst="rect">
            <a:avLst/>
          </a:prstGeom>
        </p:spPr>
        <p:txBody>
          <a:bodyPr wrap="square">
            <a:spAutoFit/>
          </a:bodyPr>
          <a:lstStyle/>
          <a:p>
            <a:r>
              <a:rPr lang="en-US" sz="1100" dirty="0">
                <a:solidFill>
                  <a:srgbClr val="660066"/>
                </a:solidFill>
              </a:rPr>
              <a:t>Zener, C. (1948). </a:t>
            </a:r>
            <a:r>
              <a:rPr lang="en-US" sz="1100" dirty="0" smtClean="0">
                <a:solidFill>
                  <a:srgbClr val="660066"/>
                </a:solidFill>
              </a:rPr>
              <a:t>Private communication </a:t>
            </a:r>
            <a:r>
              <a:rPr lang="en-US" sz="1100" dirty="0">
                <a:solidFill>
                  <a:srgbClr val="660066"/>
                </a:solidFill>
              </a:rPr>
              <a:t>to C.S. Smith. </a:t>
            </a:r>
            <a:r>
              <a:rPr lang="en-US" sz="1100" i="1" dirty="0" smtClean="0">
                <a:solidFill>
                  <a:srgbClr val="660066"/>
                </a:solidFill>
              </a:rPr>
              <a:t>Trans. Metall. Soc. AIME</a:t>
            </a:r>
            <a:r>
              <a:rPr lang="en-US" sz="1100" dirty="0" smtClean="0">
                <a:solidFill>
                  <a:srgbClr val="660066"/>
                </a:solidFill>
              </a:rPr>
              <a:t> </a:t>
            </a:r>
            <a:r>
              <a:rPr lang="en-US" sz="1100" b="1" dirty="0">
                <a:solidFill>
                  <a:srgbClr val="660066"/>
                </a:solidFill>
              </a:rPr>
              <a:t>175: </a:t>
            </a:r>
            <a:r>
              <a:rPr lang="en-US" sz="1100" dirty="0">
                <a:solidFill>
                  <a:srgbClr val="660066"/>
                </a:solidFill>
              </a:rPr>
              <a:t>15</a:t>
            </a:r>
            <a:r>
              <a:rPr lang="en-US" sz="1100" dirty="0" smtClean="0">
                <a:solidFill>
                  <a:srgbClr val="660066"/>
                </a:solidFill>
              </a:rPr>
              <a:t>.</a:t>
            </a:r>
          </a:p>
          <a:p>
            <a:pPr marL="171450" indent="-171450">
              <a:buFontTx/>
              <a:buChar char="•"/>
            </a:pPr>
            <a:r>
              <a:rPr lang="en-US" sz="1100" dirty="0" smtClean="0">
                <a:solidFill>
                  <a:srgbClr val="660066"/>
                </a:solidFill>
              </a:rPr>
              <a:t>Roberts</a:t>
            </a:r>
            <a:r>
              <a:rPr lang="en-US" sz="1100" dirty="0">
                <a:solidFill>
                  <a:srgbClr val="660066"/>
                </a:solidFill>
              </a:rPr>
              <a:t>, C. G. 2007, 'Grain Growth and the Zener Pinning Phenomenon: A Computational and Experimental Investigation', </a:t>
            </a:r>
            <a:r>
              <a:rPr lang="en-US" sz="1100" dirty="0" smtClean="0">
                <a:solidFill>
                  <a:srgbClr val="660066"/>
                </a:solidFill>
              </a:rPr>
              <a:t>.PhD thesis, Carnegie Mellon Univ. 2007</a:t>
            </a:r>
            <a:endParaRPr lang="en-US" sz="1100" dirty="0">
              <a:solidFill>
                <a:srgbClr val="660066"/>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E45D1545-16E3-EF40-8CD6-4D02E2AC982D}" type="slidenum">
              <a:rPr lang="en-US" sz="1600"/>
              <a:pPr/>
              <a:t>12</a:t>
            </a:fld>
            <a:endParaRPr lang="en-US" sz="1600"/>
          </a:p>
        </p:txBody>
      </p:sp>
      <p:sp>
        <p:nvSpPr>
          <p:cNvPr id="98306" name="Rectangle 2"/>
          <p:cNvSpPr>
            <a:spLocks noGrp="1" noChangeArrowheads="1"/>
          </p:cNvSpPr>
          <p:nvPr>
            <p:ph type="title"/>
          </p:nvPr>
        </p:nvSpPr>
        <p:spPr/>
        <p:txBody>
          <a:bodyPr/>
          <a:lstStyle/>
          <a:p>
            <a:r>
              <a:rPr lang="en-US"/>
              <a:t>Notation</a:t>
            </a:r>
          </a:p>
        </p:txBody>
      </p:sp>
      <p:sp>
        <p:nvSpPr>
          <p:cNvPr id="98307" name="Rectangle 3"/>
          <p:cNvSpPr>
            <a:spLocks noGrp="1" noChangeArrowheads="1"/>
          </p:cNvSpPr>
          <p:nvPr>
            <p:ph type="body" idx="1"/>
          </p:nvPr>
        </p:nvSpPr>
        <p:spPr>
          <a:xfrm>
            <a:off x="838200" y="1371600"/>
            <a:ext cx="7772400" cy="4038600"/>
          </a:xfrm>
        </p:spPr>
        <p:txBody>
          <a:bodyPr/>
          <a:lstStyle/>
          <a:p>
            <a:pPr>
              <a:lnSpc>
                <a:spcPct val="90000"/>
              </a:lnSpc>
            </a:pPr>
            <a:r>
              <a:rPr lang="en-US" sz="2000" i="1" dirty="0"/>
              <a:t>r</a:t>
            </a:r>
            <a:r>
              <a:rPr lang="en-US" sz="2000" dirty="0"/>
              <a:t>	particle radius</a:t>
            </a:r>
          </a:p>
          <a:p>
            <a:pPr>
              <a:lnSpc>
                <a:spcPct val="90000"/>
              </a:lnSpc>
            </a:pPr>
            <a:r>
              <a:rPr lang="en-US" sz="2000" i="1" dirty="0"/>
              <a:t>R</a:t>
            </a:r>
            <a:r>
              <a:rPr lang="en-US" sz="2000" dirty="0"/>
              <a:t>	grain size (or domain size)</a:t>
            </a:r>
          </a:p>
          <a:p>
            <a:pPr>
              <a:lnSpc>
                <a:spcPct val="90000"/>
              </a:lnSpc>
            </a:pPr>
            <a:r>
              <a:rPr lang="en-US" sz="2000" i="1" dirty="0" err="1">
                <a:sym typeface="Symbol" charset="2"/>
              </a:rPr>
              <a:t>R</a:t>
            </a:r>
            <a:r>
              <a:rPr lang="en-US" sz="2000" i="1" baseline="-25000" dirty="0" err="1">
                <a:sym typeface="Symbol" charset="2"/>
              </a:rPr>
              <a:t>max</a:t>
            </a:r>
            <a:r>
              <a:rPr lang="en-US" sz="2000" i="1" baseline="-25000" dirty="0">
                <a:sym typeface="Symbol" charset="2"/>
              </a:rPr>
              <a:t>   </a:t>
            </a:r>
            <a:r>
              <a:rPr lang="en-US" sz="2000" dirty="0">
                <a:sym typeface="Symbol" charset="2"/>
              </a:rPr>
              <a:t>maximum (limiting) </a:t>
            </a:r>
            <a:r>
              <a:rPr lang="en-US" sz="2000" dirty="0"/>
              <a:t>grain size (or domain size)</a:t>
            </a:r>
          </a:p>
          <a:p>
            <a:pPr>
              <a:lnSpc>
                <a:spcPct val="90000"/>
              </a:lnSpc>
            </a:pPr>
            <a:r>
              <a:rPr lang="en-US" sz="2000" i="1" dirty="0"/>
              <a:t>f</a:t>
            </a:r>
            <a:r>
              <a:rPr lang="en-US" sz="2000" dirty="0"/>
              <a:t> or </a:t>
            </a:r>
            <a:r>
              <a:rPr lang="en-US" sz="2000" i="1" dirty="0" err="1"/>
              <a:t>v</a:t>
            </a:r>
            <a:r>
              <a:rPr lang="en-US" sz="2000" i="1" baseline="-25000" dirty="0" err="1"/>
              <a:t>f</a:t>
            </a:r>
            <a:r>
              <a:rPr lang="en-US" sz="2000" dirty="0"/>
              <a:t>	volume fraction (of particles)</a:t>
            </a:r>
          </a:p>
          <a:p>
            <a:pPr>
              <a:lnSpc>
                <a:spcPct val="90000"/>
              </a:lnSpc>
            </a:pPr>
            <a:r>
              <a:rPr lang="en-US" sz="2000" dirty="0"/>
              <a:t> </a:t>
            </a:r>
            <a:r>
              <a:rPr lang="en-US" sz="2000" i="1" dirty="0">
                <a:latin typeface="Symbol" charset="2"/>
              </a:rPr>
              <a:t>g</a:t>
            </a:r>
            <a:r>
              <a:rPr lang="en-US" sz="2000" dirty="0"/>
              <a:t>	grain boundary energy (or domain wall energy)</a:t>
            </a:r>
          </a:p>
          <a:p>
            <a:pPr>
              <a:lnSpc>
                <a:spcPct val="90000"/>
              </a:lnSpc>
            </a:pPr>
            <a:r>
              <a:rPr lang="en-US" sz="2000" i="1" dirty="0"/>
              <a:t> </a:t>
            </a:r>
            <a:r>
              <a:rPr lang="en-US" sz="2000" i="1" dirty="0">
                <a:latin typeface="Symbol" charset="2"/>
              </a:rPr>
              <a:t>q</a:t>
            </a:r>
            <a:r>
              <a:rPr lang="en-US" sz="2000" i="1" dirty="0"/>
              <a:t> 	</a:t>
            </a:r>
            <a:r>
              <a:rPr lang="en-US" sz="2000" dirty="0"/>
              <a:t>angle made by boundary at pinning point</a:t>
            </a:r>
          </a:p>
          <a:p>
            <a:pPr>
              <a:lnSpc>
                <a:spcPct val="110000"/>
              </a:lnSpc>
            </a:pPr>
            <a:r>
              <a:rPr lang="en-US" sz="2000" i="1" dirty="0" err="1"/>
              <a:t>P</a:t>
            </a:r>
            <a:r>
              <a:rPr lang="en-US" sz="2000" baseline="-25000" dirty="0" err="1"/>
              <a:t>drag</a:t>
            </a:r>
            <a:r>
              <a:rPr lang="en-US" sz="2000" dirty="0"/>
              <a:t>	drag force</a:t>
            </a:r>
          </a:p>
          <a:p>
            <a:pPr>
              <a:lnSpc>
                <a:spcPct val="90000"/>
              </a:lnSpc>
            </a:pPr>
            <a:r>
              <a:rPr lang="en-US" sz="2000" i="1" dirty="0" smtClean="0"/>
              <a:t>∆</a:t>
            </a:r>
            <a:r>
              <a:rPr lang="en-US" sz="2000" i="1" dirty="0"/>
              <a:t>E</a:t>
            </a:r>
            <a:r>
              <a:rPr lang="en-US" sz="2000" dirty="0"/>
              <a:t>	Energy trap </a:t>
            </a:r>
          </a:p>
          <a:p>
            <a:pPr>
              <a:lnSpc>
                <a:spcPct val="90000"/>
              </a:lnSpc>
            </a:pPr>
            <a:r>
              <a:rPr lang="en-US" sz="2000" dirty="0"/>
              <a:t>∆</a:t>
            </a:r>
            <a:r>
              <a:rPr lang="en-US" sz="2000" i="1" dirty="0"/>
              <a:t>U	</a:t>
            </a:r>
            <a:r>
              <a:rPr lang="en-US" sz="2000" dirty="0"/>
              <a:t>Change in energy of system</a:t>
            </a:r>
            <a:r>
              <a:rPr lang="en-US" sz="2000" i="1" dirty="0"/>
              <a:t> </a:t>
            </a:r>
          </a:p>
          <a:p>
            <a:pPr>
              <a:lnSpc>
                <a:spcPct val="90000"/>
              </a:lnSpc>
            </a:pPr>
            <a:r>
              <a:rPr lang="en-US" sz="2000" i="1" dirty="0" smtClean="0"/>
              <a:t>N</a:t>
            </a:r>
            <a:r>
              <a:rPr lang="en-US" sz="2000" i="1" baseline="-25000" dirty="0" smtClean="0"/>
              <a:t>V</a:t>
            </a:r>
            <a:r>
              <a:rPr lang="en-US" sz="2000" i="1" dirty="0"/>
              <a:t>	</a:t>
            </a:r>
            <a:r>
              <a:rPr lang="en-US" sz="2000" dirty="0"/>
              <a:t>Number density of voids</a:t>
            </a:r>
            <a:endParaRPr lang="en-US" sz="2000" i="1" dirty="0"/>
          </a:p>
          <a:p>
            <a:pPr>
              <a:lnSpc>
                <a:spcPct val="90000"/>
              </a:lnSpc>
            </a:pPr>
            <a:r>
              <a:rPr lang="en-US" sz="2000" i="1" dirty="0"/>
              <a:t>N</a:t>
            </a:r>
            <a:r>
              <a:rPr lang="en-US" sz="2000" i="1" baseline="-25000" dirty="0"/>
              <a:t>A</a:t>
            </a:r>
            <a:r>
              <a:rPr lang="en-US" sz="2000" i="1" dirty="0"/>
              <a:t>	</a:t>
            </a:r>
            <a:r>
              <a:rPr lang="en-US" sz="2000" dirty="0"/>
              <a:t>Voids per unit area of domain </a:t>
            </a:r>
            <a:r>
              <a:rPr lang="en-US" sz="2000" dirty="0" smtClean="0"/>
              <a:t>wall</a:t>
            </a:r>
            <a:endParaRPr lang="en-US" sz="2000" i="1" dirty="0"/>
          </a:p>
        </p:txBody>
      </p:sp>
    </p:spTree>
    <p:extLst>
      <p:ext uri="{BB962C8B-B14F-4D97-AF65-F5344CB8AC3E}">
        <p14:creationId xmlns:p14="http://schemas.microsoft.com/office/powerpoint/2010/main" val="23000177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lide Number Placeholder 5"/>
          <p:cNvSpPr>
            <a:spLocks noGrp="1"/>
          </p:cNvSpPr>
          <p:nvPr>
            <p:ph type="sldNum" sz="quarter" idx="4294967295"/>
          </p:nvPr>
        </p:nvSpPr>
        <p:spPr>
          <a:xfrm>
            <a:off x="44450" y="44450"/>
            <a:ext cx="685800" cy="304800"/>
          </a:xfrm>
          <a:prstGeom prst="rect">
            <a:avLst/>
          </a:prstGeom>
        </p:spPr>
        <p:txBody>
          <a:bodyPr/>
          <a:lstStyle/>
          <a:p>
            <a:fld id="{333CE48E-7540-6840-AA24-1D73323EB33C}" type="slidenum">
              <a:rPr lang="en-US"/>
              <a:pPr/>
              <a:t>13</a:t>
            </a:fld>
            <a:endParaRPr lang="en-US"/>
          </a:p>
        </p:txBody>
      </p:sp>
      <p:sp>
        <p:nvSpPr>
          <p:cNvPr id="4098" name="Rectangle 2"/>
          <p:cNvSpPr>
            <a:spLocks noGrp="1" noChangeArrowheads="1"/>
          </p:cNvSpPr>
          <p:nvPr>
            <p:ph type="title"/>
          </p:nvPr>
        </p:nvSpPr>
        <p:spPr>
          <a:xfrm>
            <a:off x="685800" y="0"/>
            <a:ext cx="7772400" cy="1143000"/>
          </a:xfrm>
        </p:spPr>
        <p:txBody>
          <a:bodyPr/>
          <a:lstStyle/>
          <a:p>
            <a:r>
              <a:rPr lang="en-US" dirty="0" smtClean="0"/>
              <a:t>Smith-Zener: Basics</a:t>
            </a:r>
            <a:endParaRPr lang="en-US" dirty="0"/>
          </a:p>
        </p:txBody>
      </p:sp>
      <p:sp>
        <p:nvSpPr>
          <p:cNvPr id="4099" name="Rectangle 3"/>
          <p:cNvSpPr>
            <a:spLocks noGrp="1" noChangeArrowheads="1"/>
          </p:cNvSpPr>
          <p:nvPr>
            <p:ph type="body" idx="1"/>
          </p:nvPr>
        </p:nvSpPr>
        <p:spPr>
          <a:xfrm>
            <a:off x="304800" y="1066800"/>
            <a:ext cx="8382000" cy="2590800"/>
          </a:xfrm>
        </p:spPr>
        <p:txBody>
          <a:bodyPr/>
          <a:lstStyle/>
          <a:p>
            <a:r>
              <a:rPr lang="en-US" sz="2400" dirty="0"/>
              <a:t>Why do particles have a pinning effect?</a:t>
            </a:r>
          </a:p>
          <a:p>
            <a:r>
              <a:rPr lang="en-US" sz="2400" dirty="0"/>
              <a:t>Answer: once a boundary has intersected with a particle, a certain amount of boundary area is removed from the system.  In order for the boundary to move off the particle, the “missing area” must be re-created.  This restoration of boundary area requires an energy increase.  Through the principle of virtual work, this requires a force.</a:t>
            </a:r>
          </a:p>
        </p:txBody>
      </p:sp>
      <p:sp>
        <p:nvSpPr>
          <p:cNvPr id="4101" name="Oval 5"/>
          <p:cNvSpPr>
            <a:spLocks noChangeArrowheads="1"/>
          </p:cNvSpPr>
          <p:nvPr/>
        </p:nvSpPr>
        <p:spPr bwMode="auto">
          <a:xfrm>
            <a:off x="2590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2" name="Line 6"/>
          <p:cNvSpPr>
            <a:spLocks noChangeShapeType="1"/>
          </p:cNvSpPr>
          <p:nvPr/>
        </p:nvSpPr>
        <p:spPr bwMode="auto">
          <a:xfrm>
            <a:off x="2133600" y="40386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3" name="Line 7"/>
          <p:cNvSpPr>
            <a:spLocks noChangeShapeType="1"/>
          </p:cNvSpPr>
          <p:nvPr/>
        </p:nvSpPr>
        <p:spPr bwMode="auto">
          <a:xfrm>
            <a:off x="3352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4" name="Oval 8"/>
          <p:cNvSpPr>
            <a:spLocks noChangeArrowheads="1"/>
          </p:cNvSpPr>
          <p:nvPr/>
        </p:nvSpPr>
        <p:spPr bwMode="auto">
          <a:xfrm>
            <a:off x="51054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5" name="Line 9"/>
          <p:cNvSpPr>
            <a:spLocks noChangeShapeType="1"/>
          </p:cNvSpPr>
          <p:nvPr/>
        </p:nvSpPr>
        <p:spPr bwMode="auto">
          <a:xfrm>
            <a:off x="5376863" y="4964113"/>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6" name="Line 10"/>
          <p:cNvSpPr>
            <a:spLocks noChangeShapeType="1"/>
          </p:cNvSpPr>
          <p:nvPr/>
        </p:nvSpPr>
        <p:spPr bwMode="auto">
          <a:xfrm>
            <a:off x="48768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07" name="Line 11"/>
          <p:cNvSpPr>
            <a:spLocks noChangeShapeType="1"/>
          </p:cNvSpPr>
          <p:nvPr/>
        </p:nvSpPr>
        <p:spPr bwMode="auto">
          <a:xfrm>
            <a:off x="5367338" y="3733800"/>
            <a:ext cx="0" cy="6858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08" name="Oval 12"/>
          <p:cNvSpPr>
            <a:spLocks noChangeArrowheads="1"/>
          </p:cNvSpPr>
          <p:nvPr/>
        </p:nvSpPr>
        <p:spPr bwMode="auto">
          <a:xfrm>
            <a:off x="63246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09" name="Freeform 13"/>
          <p:cNvSpPr>
            <a:spLocks/>
          </p:cNvSpPr>
          <p:nvPr/>
        </p:nvSpPr>
        <p:spPr bwMode="auto">
          <a:xfrm>
            <a:off x="6705600" y="3581400"/>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0" name="Freeform 14"/>
          <p:cNvSpPr>
            <a:spLocks/>
          </p:cNvSpPr>
          <p:nvPr/>
        </p:nvSpPr>
        <p:spPr bwMode="auto">
          <a:xfrm flipV="1">
            <a:off x="6705600" y="4941888"/>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1" name="Line 15"/>
          <p:cNvSpPr>
            <a:spLocks noChangeShapeType="1"/>
          </p:cNvSpPr>
          <p:nvPr/>
        </p:nvSpPr>
        <p:spPr bwMode="auto">
          <a:xfrm>
            <a:off x="1600200" y="6629400"/>
            <a:ext cx="6096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2" name="Line 16"/>
          <p:cNvSpPr>
            <a:spLocks noChangeShapeType="1"/>
          </p:cNvSpPr>
          <p:nvPr/>
        </p:nvSpPr>
        <p:spPr bwMode="auto">
          <a:xfrm flipV="1">
            <a:off x="1600200" y="5715000"/>
            <a:ext cx="0" cy="91440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13" name="Text Box 17"/>
          <p:cNvSpPr txBox="1">
            <a:spLocks noChangeArrowheads="1"/>
          </p:cNvSpPr>
          <p:nvPr/>
        </p:nvSpPr>
        <p:spPr bwMode="auto">
          <a:xfrm>
            <a:off x="1127125" y="5394325"/>
            <a:ext cx="369888" cy="457200"/>
          </a:xfrm>
          <a:prstGeom prst="rect">
            <a:avLst/>
          </a:prstGeom>
          <a:noFill/>
          <a:ln w="9525">
            <a:noFill/>
            <a:miter lim="800000"/>
            <a:headEnd/>
            <a:tailEnd/>
          </a:ln>
          <a:effectLst/>
        </p:spPr>
        <p:txBody>
          <a:bodyPr wrap="none">
            <a:prstTxWarp prst="textNoShape">
              <a:avLst/>
            </a:prstTxWarp>
            <a:spAutoFit/>
          </a:bodyPr>
          <a:lstStyle/>
          <a:p>
            <a:r>
              <a:rPr lang="en-US" i="1"/>
              <a:t>E</a:t>
            </a:r>
          </a:p>
        </p:txBody>
      </p:sp>
      <p:sp>
        <p:nvSpPr>
          <p:cNvPr id="4116" name="Rectangle 20"/>
          <p:cNvSpPr>
            <a:spLocks noChangeArrowheads="1"/>
          </p:cNvSpPr>
          <p:nvPr/>
        </p:nvSpPr>
        <p:spPr bwMode="auto">
          <a:xfrm>
            <a:off x="0" y="3124200"/>
            <a:ext cx="1066800" cy="3810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4117" name="Oval 21"/>
          <p:cNvSpPr>
            <a:spLocks noChangeArrowheads="1"/>
          </p:cNvSpPr>
          <p:nvPr/>
        </p:nvSpPr>
        <p:spPr bwMode="auto">
          <a:xfrm>
            <a:off x="37338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18" name="Freeform 22"/>
          <p:cNvSpPr>
            <a:spLocks/>
          </p:cNvSpPr>
          <p:nvPr/>
        </p:nvSpPr>
        <p:spPr bwMode="auto">
          <a:xfrm flipH="1">
            <a:off x="3687763" y="3603625"/>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19" name="Freeform 23"/>
          <p:cNvSpPr>
            <a:spLocks/>
          </p:cNvSpPr>
          <p:nvPr/>
        </p:nvSpPr>
        <p:spPr bwMode="auto">
          <a:xfrm flipH="1" flipV="1">
            <a:off x="3678238" y="4919663"/>
            <a:ext cx="228600" cy="838200"/>
          </a:xfrm>
          <a:custGeom>
            <a:avLst/>
            <a:gdLst/>
            <a:ahLst/>
            <a:cxnLst>
              <a:cxn ang="0">
                <a:pos x="0" y="528"/>
              </a:cxn>
              <a:cxn ang="0">
                <a:pos x="48" y="432"/>
              </a:cxn>
              <a:cxn ang="0">
                <a:pos x="96" y="288"/>
              </a:cxn>
              <a:cxn ang="0">
                <a:pos x="144" y="0"/>
              </a:cxn>
            </a:cxnLst>
            <a:rect l="0" t="0" r="r" b="b"/>
            <a:pathLst>
              <a:path w="144" h="528">
                <a:moveTo>
                  <a:pt x="0" y="528"/>
                </a:moveTo>
                <a:cubicBezTo>
                  <a:pt x="16" y="500"/>
                  <a:pt x="32" y="472"/>
                  <a:pt x="48" y="432"/>
                </a:cubicBezTo>
                <a:cubicBezTo>
                  <a:pt x="64" y="392"/>
                  <a:pt x="80" y="360"/>
                  <a:pt x="96" y="288"/>
                </a:cubicBezTo>
                <a:cubicBezTo>
                  <a:pt x="112" y="216"/>
                  <a:pt x="128" y="108"/>
                  <a:pt x="144" y="0"/>
                </a:cubicBezTo>
              </a:path>
            </a:pathLst>
          </a:custGeom>
          <a:noFill/>
          <a:ln w="19050" cmpd="sng">
            <a:solidFill>
              <a:schemeClr val="tx1"/>
            </a:solidFill>
            <a:round/>
            <a:headEnd/>
            <a:tailEnd/>
          </a:ln>
          <a:effectLst/>
        </p:spPr>
        <p:txBody>
          <a:bodyPr wrap="none" anchor="ctr">
            <a:prstTxWarp prst="textNoShape">
              <a:avLst/>
            </a:prstTxWarp>
          </a:bodyPr>
          <a:lstStyle/>
          <a:p>
            <a:endParaRPr lang="en-US"/>
          </a:p>
        </p:txBody>
      </p:sp>
      <p:sp>
        <p:nvSpPr>
          <p:cNvPr id="4120" name="Line 24"/>
          <p:cNvSpPr>
            <a:spLocks noChangeShapeType="1"/>
          </p:cNvSpPr>
          <p:nvPr/>
        </p:nvSpPr>
        <p:spPr bwMode="auto">
          <a:xfrm>
            <a:off x="61722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1" name="Oval 25"/>
          <p:cNvSpPr>
            <a:spLocks noChangeArrowheads="1"/>
          </p:cNvSpPr>
          <p:nvPr/>
        </p:nvSpPr>
        <p:spPr bwMode="auto">
          <a:xfrm>
            <a:off x="7620000" y="4419600"/>
            <a:ext cx="533400" cy="533400"/>
          </a:xfrm>
          <a:prstGeom prst="ellipse">
            <a:avLst/>
          </a:prstGeom>
          <a:solidFill>
            <a:schemeClr val="hlink"/>
          </a:solidFill>
          <a:ln w="9525">
            <a:solidFill>
              <a:srgbClr val="FF0000"/>
            </a:solidFill>
            <a:round/>
            <a:headEnd/>
            <a:tailEnd/>
          </a:ln>
          <a:effectLst/>
        </p:spPr>
        <p:txBody>
          <a:bodyPr wrap="none" anchor="ctr">
            <a:prstTxWarp prst="textNoShape">
              <a:avLst/>
            </a:prstTxWarp>
          </a:bodyPr>
          <a:lstStyle/>
          <a:p>
            <a:endParaRPr lang="en-US"/>
          </a:p>
        </p:txBody>
      </p:sp>
      <p:sp>
        <p:nvSpPr>
          <p:cNvPr id="4122" name="Line 26"/>
          <p:cNvSpPr>
            <a:spLocks noChangeShapeType="1"/>
          </p:cNvSpPr>
          <p:nvPr/>
        </p:nvSpPr>
        <p:spPr bwMode="auto">
          <a:xfrm>
            <a:off x="8458200" y="3962400"/>
            <a:ext cx="0" cy="1600200"/>
          </a:xfrm>
          <a:prstGeom prst="line">
            <a:avLst/>
          </a:prstGeom>
          <a:noFill/>
          <a:ln w="19050">
            <a:solidFill>
              <a:schemeClr val="tx1"/>
            </a:solidFill>
            <a:round/>
            <a:headEnd/>
            <a:tailEnd/>
          </a:ln>
          <a:effectLst/>
        </p:spPr>
        <p:txBody>
          <a:bodyPr wrap="none" anchor="ctr">
            <a:prstTxWarp prst="textNoShape">
              <a:avLst/>
            </a:prstTxWarp>
          </a:bodyPr>
          <a:lstStyle/>
          <a:p>
            <a:endParaRPr lang="en-US"/>
          </a:p>
        </p:txBody>
      </p:sp>
      <p:sp>
        <p:nvSpPr>
          <p:cNvPr id="4123" name="Line 27"/>
          <p:cNvSpPr>
            <a:spLocks noChangeShapeType="1"/>
          </p:cNvSpPr>
          <p:nvPr/>
        </p:nvSpPr>
        <p:spPr bwMode="auto">
          <a:xfrm>
            <a:off x="8001000" y="4191000"/>
            <a:ext cx="381000" cy="0"/>
          </a:xfrm>
          <a:prstGeom prst="line">
            <a:avLst/>
          </a:prstGeom>
          <a:noFill/>
          <a:ln w="9525">
            <a:solidFill>
              <a:schemeClr val="tx1"/>
            </a:solidFill>
            <a:round/>
            <a:headEnd/>
            <a:tailEnd type="triangle" w="med" len="med"/>
          </a:ln>
          <a:effectLst/>
        </p:spPr>
        <p:txBody>
          <a:bodyPr wrap="none" anchor="ctr">
            <a:prstTxWarp prst="textNoShape">
              <a:avLst/>
            </a:prstTxWarp>
          </a:bodyPr>
          <a:lstStyle/>
          <a:p>
            <a:endParaRPr lang="en-US"/>
          </a:p>
        </p:txBody>
      </p:sp>
      <p:sp>
        <p:nvSpPr>
          <p:cNvPr id="4125" name="Line 29"/>
          <p:cNvSpPr>
            <a:spLocks noChangeShapeType="1"/>
          </p:cNvSpPr>
          <p:nvPr/>
        </p:nvSpPr>
        <p:spPr bwMode="auto">
          <a:xfrm>
            <a:off x="1600200" y="58674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6" name="Line 30"/>
          <p:cNvSpPr>
            <a:spLocks noChangeShapeType="1"/>
          </p:cNvSpPr>
          <p:nvPr/>
        </p:nvSpPr>
        <p:spPr bwMode="auto">
          <a:xfrm>
            <a:off x="1600200" y="6477000"/>
            <a:ext cx="6019800" cy="0"/>
          </a:xfrm>
          <a:prstGeom prst="line">
            <a:avLst/>
          </a:prstGeom>
          <a:noFill/>
          <a:ln w="9525">
            <a:solidFill>
              <a:schemeClr val="tx1"/>
            </a:solidFill>
            <a:prstDash val="sysDot"/>
            <a:round/>
            <a:headEnd/>
            <a:tailEnd/>
          </a:ln>
          <a:effectLst/>
        </p:spPr>
        <p:txBody>
          <a:bodyPr wrap="none" anchor="ctr">
            <a:prstTxWarp prst="textNoShape">
              <a:avLst/>
            </a:prstTxWarp>
          </a:bodyPr>
          <a:lstStyle/>
          <a:p>
            <a:endParaRPr lang="en-US"/>
          </a:p>
        </p:txBody>
      </p:sp>
      <p:sp>
        <p:nvSpPr>
          <p:cNvPr id="4128" name="Line 32"/>
          <p:cNvSpPr>
            <a:spLocks noChangeShapeType="1"/>
          </p:cNvSpPr>
          <p:nvPr/>
        </p:nvSpPr>
        <p:spPr bwMode="auto">
          <a:xfrm>
            <a:off x="28194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29" name="Line 33"/>
          <p:cNvSpPr>
            <a:spLocks noChangeShapeType="1"/>
          </p:cNvSpPr>
          <p:nvPr/>
        </p:nvSpPr>
        <p:spPr bwMode="auto">
          <a:xfrm flipH="1">
            <a:off x="5410200" y="5867400"/>
            <a:ext cx="2590800" cy="60960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
        <p:nvSpPr>
          <p:cNvPr id="4130" name="Line 34"/>
          <p:cNvSpPr>
            <a:spLocks noChangeShapeType="1"/>
          </p:cNvSpPr>
          <p:nvPr/>
        </p:nvSpPr>
        <p:spPr bwMode="auto">
          <a:xfrm flipH="1">
            <a:off x="1600200" y="5867400"/>
            <a:ext cx="1219200" cy="0"/>
          </a:xfrm>
          <a:prstGeom prst="line">
            <a:avLst/>
          </a:prstGeom>
          <a:noFill/>
          <a:ln w="9525">
            <a:solidFill>
              <a:srgbClr val="FF0000"/>
            </a:solidFill>
            <a:round/>
            <a:headEnd/>
            <a:tailEn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418752674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44450" y="44450"/>
            <a:ext cx="685800" cy="304800"/>
          </a:xfrm>
          <a:prstGeom prst="rect">
            <a:avLst/>
          </a:prstGeom>
        </p:spPr>
        <p:txBody>
          <a:bodyPr/>
          <a:lstStyle/>
          <a:p>
            <a:fld id="{48CBF5FD-A970-CC45-A0F6-68C322282CE6}" type="slidenum">
              <a:rPr lang="en-US" sz="1600"/>
              <a:pPr/>
              <a:t>14</a:t>
            </a:fld>
            <a:endParaRPr lang="en-US" sz="1600"/>
          </a:p>
        </p:txBody>
      </p:sp>
      <p:sp>
        <p:nvSpPr>
          <p:cNvPr id="97282" name="Rectangle 1026"/>
          <p:cNvSpPr>
            <a:spLocks noGrp="1" noChangeArrowheads="1"/>
          </p:cNvSpPr>
          <p:nvPr>
            <p:ph type="title"/>
          </p:nvPr>
        </p:nvSpPr>
        <p:spPr>
          <a:xfrm>
            <a:off x="685800" y="0"/>
            <a:ext cx="7772400" cy="1143000"/>
          </a:xfrm>
        </p:spPr>
        <p:txBody>
          <a:bodyPr/>
          <a:lstStyle/>
          <a:p>
            <a:r>
              <a:rPr lang="en-US"/>
              <a:t>Analogy to Pinning Effect</a:t>
            </a:r>
          </a:p>
        </p:txBody>
      </p:sp>
      <p:sp>
        <p:nvSpPr>
          <p:cNvPr id="97283" name="Rectangle 1027"/>
          <p:cNvSpPr>
            <a:spLocks noGrp="1" noChangeArrowheads="1"/>
          </p:cNvSpPr>
          <p:nvPr>
            <p:ph type="body" idx="1"/>
          </p:nvPr>
        </p:nvSpPr>
        <p:spPr>
          <a:xfrm>
            <a:off x="685800" y="1219200"/>
            <a:ext cx="7772400" cy="5257800"/>
          </a:xfrm>
        </p:spPr>
        <p:txBody>
          <a:bodyPr/>
          <a:lstStyle/>
          <a:p>
            <a:r>
              <a:rPr lang="en-US"/>
              <a:t>Remember how to blow bubbles?  </a:t>
            </a:r>
          </a:p>
          <a:p>
            <a:r>
              <a:rPr lang="en-US"/>
              <a:t>You take a ring on the end of a stick, dip the ring into a soap solution to get a film inside the ring, and then blow bubbles out of the ring.</a:t>
            </a:r>
          </a:p>
          <a:p>
            <a:r>
              <a:rPr lang="en-US"/>
              <a:t>The soap+water film “sticks” to the ring for the same reason as a grain boundary (or domain boundary) sticks to a particle: it is simply trying to minimize its surface area.</a:t>
            </a:r>
          </a:p>
        </p:txBody>
      </p:sp>
    </p:spTree>
    <p:extLst>
      <p:ext uri="{BB962C8B-B14F-4D97-AF65-F5344CB8AC3E}">
        <p14:creationId xmlns:p14="http://schemas.microsoft.com/office/powerpoint/2010/main" val="419858337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4294967295"/>
          </p:nvPr>
        </p:nvSpPr>
        <p:spPr>
          <a:xfrm>
            <a:off x="44450" y="44450"/>
            <a:ext cx="685800" cy="304800"/>
          </a:xfrm>
          <a:prstGeom prst="rect">
            <a:avLst/>
          </a:prstGeom>
        </p:spPr>
        <p:txBody>
          <a:bodyPr/>
          <a:lstStyle/>
          <a:p>
            <a:fld id="{61EFAC1A-7A24-8C4A-94E8-26CBD8EB6485}" type="slidenum">
              <a:rPr lang="en-US" sz="1600"/>
              <a:pPr/>
              <a:t>15</a:t>
            </a:fld>
            <a:endParaRPr lang="en-US" sz="1600"/>
          </a:p>
        </p:txBody>
      </p:sp>
      <p:sp>
        <p:nvSpPr>
          <p:cNvPr id="70658" name="Rectangle 2"/>
          <p:cNvSpPr>
            <a:spLocks noGrp="1" noChangeArrowheads="1"/>
          </p:cNvSpPr>
          <p:nvPr>
            <p:ph type="title"/>
          </p:nvPr>
        </p:nvSpPr>
        <p:spPr>
          <a:xfrm>
            <a:off x="685800" y="152400"/>
            <a:ext cx="7772400" cy="1143000"/>
          </a:xfrm>
        </p:spPr>
        <p:txBody>
          <a:bodyPr/>
          <a:lstStyle/>
          <a:p>
            <a:r>
              <a:rPr lang="en-US"/>
              <a:t>Boundary-particle interaction</a:t>
            </a:r>
          </a:p>
        </p:txBody>
      </p:sp>
      <p:sp>
        <p:nvSpPr>
          <p:cNvPr id="70659" name="Rectangle 3"/>
          <p:cNvSpPr>
            <a:spLocks noGrp="1" noChangeArrowheads="1"/>
          </p:cNvSpPr>
          <p:nvPr>
            <p:ph type="body" idx="1"/>
          </p:nvPr>
        </p:nvSpPr>
        <p:spPr>
          <a:xfrm>
            <a:off x="152400" y="1676400"/>
            <a:ext cx="4724400" cy="5181600"/>
          </a:xfrm>
        </p:spPr>
        <p:txBody>
          <a:bodyPr/>
          <a:lstStyle/>
          <a:p>
            <a:pPr>
              <a:lnSpc>
                <a:spcPct val="90000"/>
              </a:lnSpc>
            </a:pPr>
            <a:r>
              <a:rPr lang="en-US" sz="2000" dirty="0"/>
              <a:t>The drag effect of the particles can be quantified by considering a force balance at the (immovable) particle surface.</a:t>
            </a:r>
          </a:p>
          <a:p>
            <a:pPr>
              <a:lnSpc>
                <a:spcPct val="90000"/>
              </a:lnSpc>
            </a:pPr>
            <a:r>
              <a:rPr lang="en-US" sz="2000" dirty="0"/>
              <a:t>Length of boundary attached to a particle</a:t>
            </a:r>
            <a:br>
              <a:rPr lang="en-US" sz="2000" dirty="0"/>
            </a:br>
            <a:r>
              <a:rPr lang="en-US" sz="2000" dirty="0">
                <a:latin typeface="Cambria Math"/>
                <a:cs typeface="Cambria Math"/>
              </a:rPr>
              <a:t>= 2πr </a:t>
            </a:r>
            <a:r>
              <a:rPr lang="en-US" sz="2000" dirty="0" err="1">
                <a:latin typeface="Cambria Math"/>
                <a:cs typeface="Cambria Math"/>
              </a:rPr>
              <a:t>cos</a:t>
            </a:r>
            <a:r>
              <a:rPr lang="en-US" sz="2000" dirty="0">
                <a:latin typeface="Cambria Math"/>
                <a:cs typeface="Cambria Math"/>
              </a:rPr>
              <a:t> </a:t>
            </a:r>
            <a:r>
              <a:rPr lang="en-US" sz="2000" dirty="0">
                <a:latin typeface="Symbol" charset="2"/>
              </a:rPr>
              <a:t>q</a:t>
            </a:r>
            <a:r>
              <a:rPr lang="en-US" sz="2000" dirty="0"/>
              <a:t>.</a:t>
            </a:r>
          </a:p>
          <a:p>
            <a:pPr>
              <a:lnSpc>
                <a:spcPct val="90000"/>
              </a:lnSpc>
            </a:pPr>
            <a:r>
              <a:rPr lang="en-US" sz="2000" dirty="0"/>
              <a:t>Force per unit length exerted by boundary on particle = </a:t>
            </a:r>
            <a:r>
              <a:rPr lang="en-US" sz="2000" dirty="0">
                <a:latin typeface="Symbol" charset="2"/>
              </a:rPr>
              <a:t>g</a:t>
            </a:r>
            <a:r>
              <a:rPr lang="en-US" sz="2000" dirty="0"/>
              <a:t> </a:t>
            </a:r>
            <a:r>
              <a:rPr lang="en-US" sz="2000" dirty="0">
                <a:latin typeface="Cambria Math"/>
                <a:cs typeface="Cambria Math"/>
              </a:rPr>
              <a:t>sin </a:t>
            </a:r>
            <a:r>
              <a:rPr lang="en-US" sz="2000" dirty="0">
                <a:latin typeface="Symbol" charset="2"/>
              </a:rPr>
              <a:t>q</a:t>
            </a:r>
            <a:r>
              <a:rPr lang="en-US" sz="2000" dirty="0"/>
              <a:t>.</a:t>
            </a:r>
          </a:p>
          <a:p>
            <a:pPr>
              <a:lnSpc>
                <a:spcPct val="90000"/>
              </a:lnSpc>
            </a:pPr>
            <a:r>
              <a:rPr lang="en-US" sz="2000" dirty="0">
                <a:latin typeface="Cambria Math"/>
                <a:cs typeface="Cambria Math"/>
              </a:rPr>
              <a:t>Total force =</a:t>
            </a:r>
            <a:br>
              <a:rPr lang="en-US" sz="2000" dirty="0">
                <a:latin typeface="Cambria Math"/>
                <a:cs typeface="Cambria Math"/>
              </a:rPr>
            </a:br>
            <a:r>
              <a:rPr lang="en-US" sz="2000" dirty="0">
                <a:latin typeface="Cambria Math"/>
                <a:cs typeface="Cambria Math"/>
              </a:rPr>
              <a:t>length * force.length</a:t>
            </a:r>
            <a:r>
              <a:rPr lang="en-US" sz="2000" baseline="30000" dirty="0">
                <a:latin typeface="Cambria Math"/>
                <a:cs typeface="Cambria Math"/>
              </a:rPr>
              <a:t>-1</a:t>
            </a:r>
            <a:r>
              <a:rPr lang="en-US" sz="2000" dirty="0">
                <a:latin typeface="Cambria Math"/>
                <a:cs typeface="Cambria Math"/>
              </a:rPr>
              <a:t>.</a:t>
            </a:r>
          </a:p>
          <a:p>
            <a:pPr>
              <a:lnSpc>
                <a:spcPct val="90000"/>
              </a:lnSpc>
            </a:pPr>
            <a:r>
              <a:rPr lang="en-US" sz="2000" dirty="0"/>
              <a:t>For </a:t>
            </a:r>
            <a:r>
              <a:rPr lang="en-US" sz="2000" dirty="0">
                <a:latin typeface="Symbol" charset="2"/>
              </a:rPr>
              <a:t>q</a:t>
            </a:r>
            <a:r>
              <a:rPr lang="en-US" sz="2000" dirty="0"/>
              <a:t>=45°, the reaction force on the boundary is at a maximum.</a:t>
            </a:r>
          </a:p>
          <a:p>
            <a:pPr>
              <a:lnSpc>
                <a:spcPct val="90000"/>
              </a:lnSpc>
            </a:pPr>
            <a:r>
              <a:rPr lang="en-US" sz="2000" i="1" dirty="0">
                <a:solidFill>
                  <a:srgbClr val="FF0000"/>
                </a:solidFill>
                <a:latin typeface="Cambria Math"/>
                <a:cs typeface="Cambria Math"/>
              </a:rPr>
              <a:t>Maximum force = π</a:t>
            </a:r>
            <a:r>
              <a:rPr lang="en-US" sz="2000" i="1" dirty="0">
                <a:solidFill>
                  <a:srgbClr val="FF0000"/>
                </a:solidFill>
                <a:latin typeface="Symbol" charset="2"/>
              </a:rPr>
              <a:t>g</a:t>
            </a:r>
            <a:r>
              <a:rPr lang="en-US" sz="2000" i="1" dirty="0">
                <a:solidFill>
                  <a:srgbClr val="FF0000"/>
                </a:solidFill>
                <a:latin typeface="Cambria Math"/>
                <a:cs typeface="Cambria Math"/>
              </a:rPr>
              <a:t>r</a:t>
            </a:r>
          </a:p>
        </p:txBody>
      </p:sp>
      <p:pic>
        <p:nvPicPr>
          <p:cNvPr id="70660" name="Picture 4" descr="particle.pinning.P&amp;E3.30.tiff                                  000412E4iMac HD                        ABA78158:"/>
          <p:cNvPicPr>
            <a:picLocks noChangeAspect="1" noChangeArrowheads="1"/>
          </p:cNvPicPr>
          <p:nvPr/>
        </p:nvPicPr>
        <p:blipFill>
          <a:blip r:embed="rId2"/>
          <a:srcRect/>
          <a:stretch>
            <a:fillRect/>
          </a:stretch>
        </p:blipFill>
        <p:spPr bwMode="auto">
          <a:xfrm>
            <a:off x="5029200" y="1447800"/>
            <a:ext cx="4087813" cy="4648200"/>
          </a:xfrm>
          <a:prstGeom prst="rect">
            <a:avLst/>
          </a:prstGeom>
          <a:noFill/>
        </p:spPr>
      </p:pic>
      <p:sp>
        <p:nvSpPr>
          <p:cNvPr id="70661" name="Freeform 5"/>
          <p:cNvSpPr>
            <a:spLocks/>
          </p:cNvSpPr>
          <p:nvPr/>
        </p:nvSpPr>
        <p:spPr bwMode="auto">
          <a:xfrm>
            <a:off x="4114800" y="1231900"/>
            <a:ext cx="2743200" cy="5092700"/>
          </a:xfrm>
          <a:custGeom>
            <a:avLst/>
            <a:gdLst/>
            <a:ahLst/>
            <a:cxnLst>
              <a:cxn ang="0">
                <a:pos x="0" y="3208"/>
              </a:cxn>
              <a:cxn ang="0">
                <a:pos x="576" y="2872"/>
              </a:cxn>
              <a:cxn ang="0">
                <a:pos x="624" y="1864"/>
              </a:cxn>
              <a:cxn ang="0">
                <a:pos x="480" y="712"/>
              </a:cxn>
              <a:cxn ang="0">
                <a:pos x="768" y="88"/>
              </a:cxn>
              <a:cxn ang="0">
                <a:pos x="1728" y="184"/>
              </a:cxn>
            </a:cxnLst>
            <a:rect l="0" t="0" r="r" b="b"/>
            <a:pathLst>
              <a:path w="1728" h="3208">
                <a:moveTo>
                  <a:pt x="0" y="3208"/>
                </a:moveTo>
                <a:cubicBezTo>
                  <a:pt x="236" y="3152"/>
                  <a:pt x="472" y="3096"/>
                  <a:pt x="576" y="2872"/>
                </a:cubicBezTo>
                <a:cubicBezTo>
                  <a:pt x="680" y="2648"/>
                  <a:pt x="640" y="2224"/>
                  <a:pt x="624" y="1864"/>
                </a:cubicBezTo>
                <a:cubicBezTo>
                  <a:pt x="608" y="1504"/>
                  <a:pt x="455" y="1008"/>
                  <a:pt x="480" y="712"/>
                </a:cubicBezTo>
                <a:cubicBezTo>
                  <a:pt x="504" y="415"/>
                  <a:pt x="560" y="175"/>
                  <a:pt x="768" y="88"/>
                </a:cubicBezTo>
                <a:cubicBezTo>
                  <a:pt x="975" y="0"/>
                  <a:pt x="1351" y="92"/>
                  <a:pt x="1728" y="184"/>
                </a:cubicBezTo>
              </a:path>
            </a:pathLst>
          </a:custGeom>
          <a:noFill/>
          <a:ln w="9525">
            <a:solidFill>
              <a:srgbClr val="FF0000"/>
            </a:solidFill>
            <a:round/>
            <a:headEnd type="triangle" w="med" len="med"/>
            <a:tailEnd type="triangle" w="med" len="med"/>
          </a:ln>
          <a:effectLst/>
        </p:spPr>
        <p:txBody>
          <a:bodyPr wrap="none" anchor="ctr">
            <a:prstTxWarp prst="textNoShape">
              <a:avLst/>
            </a:prstTxWarp>
          </a:bodyPr>
          <a:lstStyle/>
          <a:p>
            <a:endParaRPr lang="en-US"/>
          </a:p>
        </p:txBody>
      </p:sp>
      <p:sp>
        <p:nvSpPr>
          <p:cNvPr id="70662" name="Text Box 6"/>
          <p:cNvSpPr txBox="1">
            <a:spLocks noChangeArrowheads="1"/>
          </p:cNvSpPr>
          <p:nvPr/>
        </p:nvSpPr>
        <p:spPr bwMode="auto">
          <a:xfrm>
            <a:off x="5089525" y="6232525"/>
            <a:ext cx="2911475" cy="457200"/>
          </a:xfrm>
          <a:prstGeom prst="rect">
            <a:avLst/>
          </a:prstGeom>
          <a:noFill/>
          <a:ln w="9525">
            <a:noFill/>
            <a:miter lim="800000"/>
            <a:headEnd/>
            <a:tailEnd/>
          </a:ln>
          <a:effectLst/>
        </p:spPr>
        <p:txBody>
          <a:bodyPr wrap="none">
            <a:prstTxWarp prst="textNoShape">
              <a:avLst/>
            </a:prstTxWarp>
            <a:spAutoFit/>
          </a:bodyPr>
          <a:lstStyle/>
          <a:p>
            <a:r>
              <a:rPr lang="en-US" i="1">
                <a:solidFill>
                  <a:schemeClr val="accent2"/>
                </a:solidFill>
              </a:rPr>
              <a:t>grain growth pressure</a:t>
            </a:r>
          </a:p>
        </p:txBody>
      </p:sp>
      <p:sp>
        <p:nvSpPr>
          <p:cNvPr id="70663" name="Freeform 7"/>
          <p:cNvSpPr>
            <a:spLocks/>
          </p:cNvSpPr>
          <p:nvPr/>
        </p:nvSpPr>
        <p:spPr bwMode="auto">
          <a:xfrm>
            <a:off x="7239000" y="3276600"/>
            <a:ext cx="1903413" cy="3048000"/>
          </a:xfrm>
          <a:custGeom>
            <a:avLst/>
            <a:gdLst/>
            <a:ahLst/>
            <a:cxnLst>
              <a:cxn ang="0">
                <a:pos x="432" y="1920"/>
              </a:cxn>
              <a:cxn ang="0">
                <a:pos x="912" y="1728"/>
              </a:cxn>
              <a:cxn ang="0">
                <a:pos x="1056" y="912"/>
              </a:cxn>
              <a:cxn ang="0">
                <a:pos x="1104" y="144"/>
              </a:cxn>
              <a:cxn ang="0">
                <a:pos x="480" y="48"/>
              </a:cxn>
              <a:cxn ang="0">
                <a:pos x="0" y="0"/>
              </a:cxn>
            </a:cxnLst>
            <a:rect l="0" t="0" r="r" b="b"/>
            <a:pathLst>
              <a:path w="1199" h="1920">
                <a:moveTo>
                  <a:pt x="432" y="1920"/>
                </a:moveTo>
                <a:cubicBezTo>
                  <a:pt x="620" y="1907"/>
                  <a:pt x="808" y="1895"/>
                  <a:pt x="912" y="1728"/>
                </a:cubicBezTo>
                <a:cubicBezTo>
                  <a:pt x="1015" y="1560"/>
                  <a:pt x="1024" y="1175"/>
                  <a:pt x="1056" y="912"/>
                </a:cubicBezTo>
                <a:cubicBezTo>
                  <a:pt x="1087" y="648"/>
                  <a:pt x="1199" y="287"/>
                  <a:pt x="1104" y="144"/>
                </a:cubicBezTo>
                <a:cubicBezTo>
                  <a:pt x="1008" y="0"/>
                  <a:pt x="663" y="71"/>
                  <a:pt x="480" y="48"/>
                </a:cubicBezTo>
                <a:cubicBezTo>
                  <a:pt x="296" y="24"/>
                  <a:pt x="148" y="12"/>
                  <a:pt x="0" y="0"/>
                </a:cubicBezTo>
              </a:path>
            </a:pathLst>
          </a:custGeom>
          <a:noFill/>
          <a:ln w="9525">
            <a:solidFill>
              <a:schemeClr val="accent2"/>
            </a:solidFill>
            <a:round/>
            <a:headEnd type="triangle" w="med" len="med"/>
            <a:tailEnd type="triangle" w="med" len="med"/>
          </a:ln>
          <a:effectLst/>
        </p:spPr>
        <p:txBody>
          <a:bodyPr wrap="none" anchor="ctr">
            <a:prstTxWarp prst="textNoShape">
              <a:avLst/>
            </a:prstTxWarp>
          </a:bodyPr>
          <a:lstStyle/>
          <a:p>
            <a:endParaRPr lang="en-US"/>
          </a:p>
        </p:txBody>
      </p:sp>
    </p:spTree>
    <p:extLst>
      <p:ext uri="{BB962C8B-B14F-4D97-AF65-F5344CB8AC3E}">
        <p14:creationId xmlns:p14="http://schemas.microsoft.com/office/powerpoint/2010/main" val="60732029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E34D71C3-F7C4-9944-B0CA-4575C5A2A235}" type="slidenum">
              <a:rPr lang="en-US" sz="1600"/>
              <a:pPr/>
              <a:t>16</a:t>
            </a:fld>
            <a:endParaRPr lang="en-US" sz="1600"/>
          </a:p>
        </p:txBody>
      </p:sp>
      <p:sp>
        <p:nvSpPr>
          <p:cNvPr id="71682" name="Rectangle 2"/>
          <p:cNvSpPr>
            <a:spLocks noGrp="1" noChangeArrowheads="1"/>
          </p:cNvSpPr>
          <p:nvPr>
            <p:ph type="title"/>
          </p:nvPr>
        </p:nvSpPr>
        <p:spPr>
          <a:xfrm>
            <a:off x="685800" y="76200"/>
            <a:ext cx="7772400" cy="685800"/>
          </a:xfrm>
        </p:spPr>
        <p:txBody>
          <a:bodyPr/>
          <a:lstStyle/>
          <a:p>
            <a:r>
              <a:rPr lang="en-US"/>
              <a:t>Drag pressure</a:t>
            </a:r>
          </a:p>
        </p:txBody>
      </p:sp>
      <p:sp>
        <p:nvSpPr>
          <p:cNvPr id="71683" name="Rectangle 3"/>
          <p:cNvSpPr>
            <a:spLocks noGrp="1" noChangeArrowheads="1"/>
          </p:cNvSpPr>
          <p:nvPr>
            <p:ph type="body" idx="1"/>
          </p:nvPr>
        </p:nvSpPr>
        <p:spPr>
          <a:xfrm>
            <a:off x="76200" y="1066800"/>
            <a:ext cx="8763000" cy="5334000"/>
          </a:xfrm>
        </p:spPr>
        <p:txBody>
          <a:bodyPr/>
          <a:lstStyle/>
          <a:p>
            <a:pPr>
              <a:lnSpc>
                <a:spcPct val="90000"/>
              </a:lnSpc>
            </a:pPr>
            <a:r>
              <a:rPr lang="en-US" sz="2400" dirty="0"/>
              <a:t>To find the point at which grain growth stagnates, we have to equate the driving force (pressure, really) to the drag pressure.</a:t>
            </a:r>
          </a:p>
          <a:p>
            <a:pPr>
              <a:lnSpc>
                <a:spcPct val="90000"/>
              </a:lnSpc>
            </a:pPr>
            <a:r>
              <a:rPr lang="en-US" sz="2400" dirty="0"/>
              <a:t>We cannot equate a per-particle force to a pressure, so we must make an assumption about the fraction of boundary area that intersects with particles.</a:t>
            </a:r>
          </a:p>
          <a:p>
            <a:pPr>
              <a:lnSpc>
                <a:spcPct val="90000"/>
              </a:lnSpc>
            </a:pPr>
            <a:r>
              <a:rPr lang="en-US" sz="2400" dirty="0" smtClean="0"/>
              <a:t>Smith-Zener </a:t>
            </a:r>
            <a:r>
              <a:rPr lang="en-US" sz="2400" dirty="0"/>
              <a:t>assumption was that the boundaries can be assumed to intersect randomly with the particles (not always true, but a good place to start!).</a:t>
            </a:r>
          </a:p>
          <a:p>
            <a:pPr>
              <a:lnSpc>
                <a:spcPct val="90000"/>
              </a:lnSpc>
            </a:pPr>
            <a:r>
              <a:rPr lang="en-US" sz="2400" dirty="0"/>
              <a:t>Stereology (again!): the fraction of particles with radius </a:t>
            </a:r>
            <a:r>
              <a:rPr lang="en-US" sz="2400" i="1" dirty="0" err="1"/>
              <a:t>r</a:t>
            </a:r>
            <a:r>
              <a:rPr lang="en-US" sz="2400" dirty="0"/>
              <a:t> and volume fraction </a:t>
            </a:r>
            <a:r>
              <a:rPr lang="en-US" sz="2400" i="1" dirty="0" err="1"/>
              <a:t>f</a:t>
            </a:r>
            <a:r>
              <a:rPr lang="en-US" sz="2400" dirty="0"/>
              <a:t> that intersect unit area of a random oriented section plane is </a:t>
            </a:r>
            <a:r>
              <a:rPr lang="en-US" sz="2400" i="1" dirty="0">
                <a:latin typeface="Times New Roman"/>
                <a:cs typeface="Times New Roman"/>
              </a:rPr>
              <a:t>3f/2πr</a:t>
            </a:r>
            <a:r>
              <a:rPr lang="en-US" sz="2400" i="1" baseline="30000" dirty="0">
                <a:latin typeface="Times New Roman"/>
                <a:cs typeface="Times New Roman"/>
              </a:rPr>
              <a:t>2</a:t>
            </a:r>
            <a:r>
              <a:rPr lang="en-US" sz="2400" dirty="0"/>
              <a:t>.</a:t>
            </a:r>
          </a:p>
          <a:p>
            <a:pPr>
              <a:lnSpc>
                <a:spcPct val="90000"/>
              </a:lnSpc>
            </a:pPr>
            <a:r>
              <a:rPr lang="en-US" sz="2400" dirty="0"/>
              <a:t>Multiply the maximum force per particle by the number per unit area of boundary to obtain the drag pressure:</a:t>
            </a:r>
            <a:br>
              <a:rPr lang="en-US" sz="2400" dirty="0"/>
            </a:br>
            <a:r>
              <a:rPr lang="en-US" sz="2400" dirty="0"/>
              <a:t>	</a:t>
            </a:r>
            <a:r>
              <a:rPr lang="en-US" sz="2400" dirty="0" err="1">
                <a:latin typeface="Times New Roman"/>
                <a:cs typeface="Times New Roman"/>
              </a:rPr>
              <a:t>P</a:t>
            </a:r>
            <a:r>
              <a:rPr lang="en-US" sz="2400" baseline="-25000" dirty="0" err="1">
                <a:latin typeface="Times New Roman"/>
                <a:cs typeface="Times New Roman"/>
              </a:rPr>
              <a:t>drag</a:t>
            </a:r>
            <a:r>
              <a:rPr lang="en-US" sz="2400" dirty="0">
                <a:latin typeface="Times New Roman"/>
                <a:cs typeface="Times New Roman"/>
              </a:rPr>
              <a:t> = </a:t>
            </a:r>
            <a:r>
              <a:rPr lang="en-US" sz="2400" i="1" dirty="0" err="1">
                <a:latin typeface="Times New Roman"/>
                <a:cs typeface="Times New Roman"/>
              </a:rPr>
              <a:t>π</a:t>
            </a:r>
            <a:r>
              <a:rPr lang="en-US" sz="2400" i="1" dirty="0" err="1">
                <a:latin typeface="Symbol" charset="2"/>
              </a:rPr>
              <a:t>g</a:t>
            </a:r>
            <a:r>
              <a:rPr lang="en-US" sz="2400" i="1" dirty="0" err="1">
                <a:latin typeface="Times New Roman"/>
                <a:cs typeface="Times New Roman"/>
              </a:rPr>
              <a:t>r</a:t>
            </a:r>
            <a:r>
              <a:rPr lang="en-US" sz="2400" i="1" dirty="0">
                <a:latin typeface="Times New Roman"/>
                <a:cs typeface="Times New Roman"/>
              </a:rPr>
              <a:t> *</a:t>
            </a:r>
            <a:r>
              <a:rPr lang="en-US" sz="2400" i="1" dirty="0">
                <a:solidFill>
                  <a:srgbClr val="FF0000"/>
                </a:solidFill>
                <a:latin typeface="Times New Roman"/>
                <a:cs typeface="Times New Roman"/>
              </a:rPr>
              <a:t> </a:t>
            </a:r>
            <a:r>
              <a:rPr lang="en-US" sz="2400" i="1" dirty="0">
                <a:latin typeface="Times New Roman"/>
                <a:cs typeface="Times New Roman"/>
              </a:rPr>
              <a:t>3f/2πr</a:t>
            </a:r>
            <a:r>
              <a:rPr lang="en-US" sz="2400" i="1" baseline="30000" dirty="0">
                <a:latin typeface="Times New Roman"/>
                <a:cs typeface="Times New Roman"/>
              </a:rPr>
              <a:t>2</a:t>
            </a:r>
            <a:r>
              <a:rPr lang="en-US" sz="2400" i="1" dirty="0">
                <a:latin typeface="Times New Roman"/>
                <a:cs typeface="Times New Roman"/>
              </a:rPr>
              <a:t> = 3f</a:t>
            </a:r>
            <a:r>
              <a:rPr lang="en-US" sz="2400" i="1" dirty="0">
                <a:latin typeface="Symbol" charset="2"/>
              </a:rPr>
              <a:t>g</a:t>
            </a:r>
            <a:r>
              <a:rPr lang="en-US" sz="2400" i="1" dirty="0">
                <a:latin typeface="Times New Roman"/>
                <a:cs typeface="Times New Roman"/>
              </a:rPr>
              <a:t>/2r</a:t>
            </a:r>
          </a:p>
        </p:txBody>
      </p:sp>
    </p:spTree>
    <p:extLst>
      <p:ext uri="{BB962C8B-B14F-4D97-AF65-F5344CB8AC3E}">
        <p14:creationId xmlns:p14="http://schemas.microsoft.com/office/powerpoint/2010/main" val="146621544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392081E4-02D0-5349-BC77-005BE8F3ECB2}" type="slidenum">
              <a:rPr lang="en-US" sz="1600"/>
              <a:pPr/>
              <a:t>17</a:t>
            </a:fld>
            <a:endParaRPr lang="en-US" sz="1600"/>
          </a:p>
        </p:txBody>
      </p:sp>
      <p:sp>
        <p:nvSpPr>
          <p:cNvPr id="72706" name="Rectangle 2"/>
          <p:cNvSpPr>
            <a:spLocks noGrp="1" noChangeArrowheads="1"/>
          </p:cNvSpPr>
          <p:nvPr>
            <p:ph type="title"/>
          </p:nvPr>
        </p:nvSpPr>
        <p:spPr>
          <a:xfrm>
            <a:off x="685800" y="0"/>
            <a:ext cx="7772400" cy="1143000"/>
          </a:xfrm>
        </p:spPr>
        <p:txBody>
          <a:bodyPr/>
          <a:lstStyle/>
          <a:p>
            <a:r>
              <a:rPr lang="en-US"/>
              <a:t>Stagnation of grain growth</a:t>
            </a:r>
          </a:p>
        </p:txBody>
      </p:sp>
      <p:sp>
        <p:nvSpPr>
          <p:cNvPr id="72707" name="Rectangle 3"/>
          <p:cNvSpPr>
            <a:spLocks noGrp="1" noChangeArrowheads="1"/>
          </p:cNvSpPr>
          <p:nvPr>
            <p:ph type="body" idx="1"/>
          </p:nvPr>
        </p:nvSpPr>
        <p:spPr>
          <a:xfrm>
            <a:off x="609600" y="1066800"/>
            <a:ext cx="7924800" cy="5562600"/>
          </a:xfrm>
        </p:spPr>
        <p:txBody>
          <a:bodyPr/>
          <a:lstStyle/>
          <a:p>
            <a:r>
              <a:rPr lang="en-US" sz="1800" dirty="0"/>
              <a:t>The point at which grain growth will stop is (approximately) determined by a balance between the driving force (pressure) for grain growth, </a:t>
            </a:r>
            <a:r>
              <a:rPr lang="en-US" sz="1800" i="1" dirty="0" err="1">
                <a:latin typeface="Symbol" charset="2"/>
              </a:rPr>
              <a:t>g</a:t>
            </a:r>
            <a:r>
              <a:rPr lang="en-US" sz="1800" i="1" dirty="0"/>
              <a:t>/D</a:t>
            </a:r>
            <a:r>
              <a:rPr lang="en-US" sz="1800" dirty="0"/>
              <a:t>, and the drag force (pressure).</a:t>
            </a:r>
            <a:br>
              <a:rPr lang="en-US" sz="1800" dirty="0"/>
            </a:br>
            <a:r>
              <a:rPr lang="en-US" sz="1800" dirty="0"/>
              <a:t/>
            </a:r>
            <a:br>
              <a:rPr lang="en-US" sz="1800" dirty="0"/>
            </a:br>
            <a:r>
              <a:rPr lang="en-US" sz="1800" dirty="0"/>
              <a:t>	</a:t>
            </a:r>
            <a:r>
              <a:rPr lang="en-US" sz="2800" i="1" dirty="0">
                <a:latin typeface="Times New Roman"/>
                <a:cs typeface="Times New Roman"/>
              </a:rPr>
              <a:t>3f</a:t>
            </a:r>
            <a:r>
              <a:rPr lang="en-US" sz="2800" i="1" dirty="0">
                <a:latin typeface="Symbol" charset="2"/>
              </a:rPr>
              <a:t>g</a:t>
            </a:r>
            <a:r>
              <a:rPr lang="en-US" sz="2800" i="1" dirty="0">
                <a:latin typeface="Times New Roman"/>
                <a:cs typeface="Times New Roman"/>
              </a:rPr>
              <a:t>/2r</a:t>
            </a:r>
            <a:r>
              <a:rPr lang="en-US" sz="2800" i="1" baseline="-25000" dirty="0">
                <a:latin typeface="Times New Roman"/>
                <a:cs typeface="Times New Roman"/>
              </a:rPr>
              <a:t>particle</a:t>
            </a:r>
            <a:r>
              <a:rPr lang="en-US" sz="2800" i="1" dirty="0">
                <a:latin typeface="Times New Roman"/>
                <a:cs typeface="Times New Roman"/>
              </a:rPr>
              <a:t> =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stagnation</a:t>
            </a:r>
            <a:r>
              <a:rPr lang="en-US" sz="2800" i="1" baseline="-25000" dirty="0">
                <a:latin typeface="Times New Roman"/>
                <a:cs typeface="Times New Roman"/>
              </a:rPr>
              <a:t> </a:t>
            </a:r>
            <a:r>
              <a:rPr lang="en-US" sz="2800" i="1" dirty="0">
                <a:latin typeface="Times New Roman"/>
                <a:cs typeface="Times New Roman"/>
              </a:rPr>
              <a:t>= </a:t>
            </a:r>
            <a:r>
              <a:rPr lang="en-US" sz="2800" i="1" dirty="0">
                <a:latin typeface="Symbol" charset="2"/>
              </a:rPr>
              <a:t>g</a:t>
            </a:r>
            <a:r>
              <a:rPr lang="en-US" sz="2800" i="1" dirty="0">
                <a:latin typeface="Times New Roman"/>
                <a:cs typeface="Times New Roman"/>
              </a:rPr>
              <a:t>/</a:t>
            </a:r>
            <a:r>
              <a:rPr lang="en-US" sz="2800" i="1" dirty="0" err="1">
                <a:latin typeface="Times New Roman"/>
                <a:cs typeface="Times New Roman"/>
              </a:rPr>
              <a:t>R</a:t>
            </a:r>
            <a:r>
              <a:rPr lang="en-US" sz="2800" i="1" baseline="-25000" dirty="0" err="1">
                <a:latin typeface="Times New Roman"/>
                <a:cs typeface="Times New Roman"/>
              </a:rPr>
              <a:t>max</a:t>
            </a:r>
            <a:r>
              <a:rPr lang="en-US" sz="2800" i="1" baseline="-25000" dirty="0"/>
              <a:t> </a:t>
            </a:r>
            <a:br>
              <a:rPr lang="en-US" sz="2800" i="1" baseline="-25000" dirty="0"/>
            </a:br>
            <a:r>
              <a:rPr lang="en-US" sz="2800" i="1" dirty="0"/>
              <a:t/>
            </a:r>
            <a:br>
              <a:rPr lang="en-US" sz="2800" i="1" dirty="0"/>
            </a:br>
            <a:r>
              <a:rPr lang="en-US" sz="2800" i="1" dirty="0">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2r/3f</a:t>
            </a:r>
            <a:r>
              <a:rPr lang="en-US" sz="2800" dirty="0">
                <a:sym typeface="Symbol" charset="2"/>
              </a:rPr>
              <a:t>,  or,</a:t>
            </a:r>
            <a:br>
              <a:rPr lang="en-US" sz="2800" dirty="0">
                <a:sym typeface="Symbol" charset="2"/>
              </a:rPr>
            </a:br>
            <a:r>
              <a:rPr lang="en-US" sz="2800" i="1" dirty="0">
                <a:sym typeface="Symbol" charset="2"/>
              </a:rPr>
              <a:t>	</a:t>
            </a:r>
            <a:r>
              <a:rPr lang="en-US" sz="2800" i="1" dirty="0" err="1">
                <a:solidFill>
                  <a:srgbClr val="FF0000"/>
                </a:solidFill>
                <a:latin typeface="Times New Roman"/>
                <a:cs typeface="Times New Roman"/>
                <a:sym typeface="Symbol" charset="2"/>
              </a:rPr>
              <a:t>D</a:t>
            </a:r>
            <a:r>
              <a:rPr lang="en-US" sz="2800" i="1" baseline="-25000" dirty="0" err="1">
                <a:solidFill>
                  <a:srgbClr val="FF0000"/>
                </a:solidFill>
                <a:latin typeface="Times New Roman"/>
                <a:cs typeface="Times New Roman"/>
                <a:sym typeface="Symbol" charset="2"/>
              </a:rPr>
              <a:t>max</a:t>
            </a:r>
            <a:r>
              <a:rPr lang="en-US" sz="2800" i="1" dirty="0">
                <a:solidFill>
                  <a:srgbClr val="FF0000"/>
                </a:solidFill>
                <a:latin typeface="Times New Roman"/>
                <a:cs typeface="Times New Roman"/>
                <a:sym typeface="Symbol" charset="2"/>
              </a:rPr>
              <a:t> ≤ 4r/3f</a:t>
            </a:r>
            <a:r>
              <a:rPr lang="en-US" sz="2800" i="1" dirty="0">
                <a:solidFill>
                  <a:srgbClr val="FF0000"/>
                </a:solidFill>
                <a:sym typeface="Symbol" charset="2"/>
              </a:rPr>
              <a:t>	(</a:t>
            </a:r>
            <a:r>
              <a:rPr lang="en-US" sz="2800" i="1" dirty="0" smtClean="0">
                <a:solidFill>
                  <a:srgbClr val="FF0000"/>
                </a:solidFill>
                <a:sym typeface="Symbol" charset="2"/>
              </a:rPr>
              <a:t>Smith-Zener </a:t>
            </a:r>
            <a:r>
              <a:rPr lang="en-US" sz="2800" i="1" dirty="0">
                <a:solidFill>
                  <a:srgbClr val="FF0000"/>
                </a:solidFill>
                <a:sym typeface="Symbol" charset="2"/>
              </a:rPr>
              <a:t>Equation)</a:t>
            </a:r>
            <a:br>
              <a:rPr lang="en-US" sz="2800" i="1" dirty="0">
                <a:solidFill>
                  <a:srgbClr val="FF0000"/>
                </a:solidFill>
                <a:sym typeface="Symbol" charset="2"/>
              </a:rPr>
            </a:br>
            <a:endParaRPr lang="en-US" sz="2800" dirty="0">
              <a:sym typeface="Symbol" charset="2"/>
            </a:endParaRPr>
          </a:p>
          <a:p>
            <a:r>
              <a:rPr lang="en-US" sz="1800" dirty="0">
                <a:sym typeface="Symbol" charset="2"/>
              </a:rPr>
              <a:t>Note that Underwood gives a more precise analysis and arrives at a </a:t>
            </a:r>
            <a:r>
              <a:rPr lang="en-US" sz="1800" i="1" dirty="0">
                <a:sym typeface="Symbol" charset="2"/>
              </a:rPr>
              <a:t>larger </a:t>
            </a:r>
            <a:r>
              <a:rPr lang="en-US" sz="1800" dirty="0">
                <a:sym typeface="Symbol" charset="2"/>
              </a:rPr>
              <a:t>limiting grain </a:t>
            </a:r>
            <a:r>
              <a:rPr lang="en-US" sz="1800" dirty="0" smtClean="0">
                <a:sym typeface="Symbol" charset="2"/>
              </a:rPr>
              <a:t>size (in fact, double the above estimate),</a:t>
            </a:r>
            <a:r>
              <a:rPr lang="en-US" sz="1800" dirty="0">
                <a:sym typeface="Symbol" charset="2"/>
              </a:rPr>
              <a:t/>
            </a:r>
            <a:br>
              <a:rPr lang="en-US" sz="1800" dirty="0">
                <a:sym typeface="Symbol" charset="2"/>
              </a:rPr>
            </a:br>
            <a:r>
              <a:rPr lang="en-US" sz="1800" dirty="0">
                <a:sym typeface="Symbol" charset="2"/>
              </a:rPr>
              <a:t/>
            </a:r>
            <a:br>
              <a:rPr lang="en-US" sz="1800" dirty="0">
                <a:sym typeface="Symbol" charset="2"/>
              </a:rPr>
            </a:br>
            <a:r>
              <a:rPr lang="en-US" sz="1800" dirty="0">
                <a:latin typeface="Times New Roman"/>
                <a:cs typeface="Times New Roman"/>
                <a:sym typeface="Symbol" charset="2"/>
              </a:rPr>
              <a:t>	 </a:t>
            </a:r>
            <a:r>
              <a:rPr lang="en-US" sz="2800" i="1" dirty="0" err="1">
                <a:latin typeface="Times New Roman"/>
                <a:cs typeface="Times New Roman"/>
                <a:sym typeface="Symbol" charset="2"/>
              </a:rPr>
              <a:t>R</a:t>
            </a:r>
            <a:r>
              <a:rPr lang="en-US" sz="2800" i="1" baseline="-25000" dirty="0" err="1">
                <a:latin typeface="Times New Roman"/>
                <a:cs typeface="Times New Roman"/>
                <a:sym typeface="Symbol" charset="2"/>
              </a:rPr>
              <a:t>max</a:t>
            </a:r>
            <a:r>
              <a:rPr lang="en-US" sz="2800" i="1" dirty="0">
                <a:latin typeface="Times New Roman"/>
                <a:cs typeface="Times New Roman"/>
                <a:sym typeface="Symbol" charset="2"/>
              </a:rPr>
              <a:t> ≤ 4r/3f</a:t>
            </a:r>
            <a:r>
              <a:rPr lang="en-US" sz="2800" i="1" dirty="0">
                <a:sym typeface="Symbol" charset="2"/>
              </a:rPr>
              <a:t/>
            </a:r>
            <a:br>
              <a:rPr lang="en-US" sz="2800" i="1" dirty="0">
                <a:sym typeface="Symbol" charset="2"/>
              </a:rPr>
            </a:br>
            <a:r>
              <a:rPr lang="en-US" sz="2800" i="1" dirty="0">
                <a:sym typeface="Symbol" charset="2"/>
              </a:rPr>
              <a:t/>
            </a:r>
            <a:br>
              <a:rPr lang="en-US" sz="2800" i="1" dirty="0">
                <a:sym typeface="Symbol" charset="2"/>
              </a:rPr>
            </a:br>
            <a:r>
              <a:rPr lang="en-US" sz="1800" dirty="0">
                <a:sym typeface="Symbol" charset="2"/>
              </a:rPr>
              <a:t>which illustrates the approximate nature of the derivation given.</a:t>
            </a:r>
          </a:p>
        </p:txBody>
      </p:sp>
    </p:spTree>
    <p:extLst>
      <p:ext uri="{BB962C8B-B14F-4D97-AF65-F5344CB8AC3E}">
        <p14:creationId xmlns:p14="http://schemas.microsoft.com/office/powerpoint/2010/main" val="122512673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76200"/>
            <a:ext cx="5715000" cy="1143000"/>
          </a:xfrm>
        </p:spPr>
        <p:txBody>
          <a:bodyPr/>
          <a:lstStyle/>
          <a:p>
            <a:r>
              <a:rPr lang="en-US" dirty="0"/>
              <a:t>Grain Size Control</a:t>
            </a:r>
          </a:p>
        </p:txBody>
      </p:sp>
      <p:pic>
        <p:nvPicPr>
          <p:cNvPr id="6148" name="Picture 4"/>
          <p:cNvPicPr>
            <a:picLocks noChangeAspect="1" noChangeArrowheads="1"/>
          </p:cNvPicPr>
          <p:nvPr/>
        </p:nvPicPr>
        <p:blipFill>
          <a:blip r:embed="rId3">
            <a:lum bright="-6000" contrast="6000"/>
          </a:blip>
          <a:srcRect l="2063" r="2063" b="11104"/>
          <a:stretch>
            <a:fillRect/>
          </a:stretch>
        </p:blipFill>
        <p:spPr bwMode="auto">
          <a:xfrm>
            <a:off x="6324600" y="304800"/>
            <a:ext cx="2455863" cy="2590800"/>
          </a:xfrm>
          <a:prstGeom prst="rect">
            <a:avLst/>
          </a:prstGeom>
          <a:noFill/>
          <a:ln w="9525">
            <a:noFill/>
            <a:miter lim="800000"/>
            <a:headEnd/>
            <a:tailEnd/>
          </a:ln>
        </p:spPr>
      </p:pic>
      <p:grpSp>
        <p:nvGrpSpPr>
          <p:cNvPr id="2" name="Group 19"/>
          <p:cNvGrpSpPr>
            <a:grpSpLocks/>
          </p:cNvGrpSpPr>
          <p:nvPr/>
        </p:nvGrpSpPr>
        <p:grpSpPr bwMode="auto">
          <a:xfrm>
            <a:off x="5181600" y="2743200"/>
            <a:ext cx="3857625" cy="4056063"/>
            <a:chOff x="3264" y="1728"/>
            <a:chExt cx="2430" cy="2555"/>
          </a:xfrm>
        </p:grpSpPr>
        <p:pic>
          <p:nvPicPr>
            <p:cNvPr id="6149" name="Picture 5" descr="manohar"/>
            <p:cNvPicPr>
              <a:picLocks noChangeAspect="1" noChangeArrowheads="1"/>
            </p:cNvPicPr>
            <p:nvPr/>
          </p:nvPicPr>
          <p:blipFill>
            <a:blip r:embed="rId4"/>
            <a:srcRect/>
            <a:stretch>
              <a:fillRect/>
            </a:stretch>
          </p:blipFill>
          <p:spPr bwMode="auto">
            <a:xfrm>
              <a:off x="3324" y="1872"/>
              <a:ext cx="2153" cy="2246"/>
            </a:xfrm>
            <a:prstGeom prst="rect">
              <a:avLst/>
            </a:prstGeom>
            <a:noFill/>
          </p:spPr>
        </p:pic>
        <p:sp>
          <p:nvSpPr>
            <p:cNvPr id="6152" name="Oval 8"/>
            <p:cNvSpPr>
              <a:spLocks noChangeArrowheads="1"/>
            </p:cNvSpPr>
            <p:nvPr/>
          </p:nvSpPr>
          <p:spPr bwMode="auto">
            <a:xfrm>
              <a:off x="5179" y="3302"/>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3" name="Oval 9"/>
            <p:cNvSpPr>
              <a:spLocks noChangeArrowheads="1"/>
            </p:cNvSpPr>
            <p:nvPr/>
          </p:nvSpPr>
          <p:spPr bwMode="auto">
            <a:xfrm>
              <a:off x="5103" y="3231"/>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4" name="Oval 10"/>
            <p:cNvSpPr>
              <a:spLocks noChangeArrowheads="1"/>
            </p:cNvSpPr>
            <p:nvPr/>
          </p:nvSpPr>
          <p:spPr bwMode="auto">
            <a:xfrm>
              <a:off x="4817" y="3003"/>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5" name="Oval 11"/>
            <p:cNvSpPr>
              <a:spLocks noChangeArrowheads="1"/>
            </p:cNvSpPr>
            <p:nvPr/>
          </p:nvSpPr>
          <p:spPr bwMode="auto">
            <a:xfrm>
              <a:off x="4954" y="3130"/>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6" name="Oval 12"/>
            <p:cNvSpPr>
              <a:spLocks noChangeArrowheads="1"/>
            </p:cNvSpPr>
            <p:nvPr/>
          </p:nvSpPr>
          <p:spPr bwMode="auto">
            <a:xfrm>
              <a:off x="3504" y="1746"/>
              <a:ext cx="96" cy="96"/>
            </a:xfrm>
            <a:prstGeom prst="ellipse">
              <a:avLst/>
            </a:prstGeom>
            <a:solidFill>
              <a:srgbClr val="E3020F"/>
            </a:solidFill>
            <a:ln w="9525">
              <a:solidFill>
                <a:schemeClr val="tx1"/>
              </a:solidFill>
              <a:round/>
              <a:headEnd/>
              <a:tailEnd/>
            </a:ln>
          </p:spPr>
          <p:txBody>
            <a:bodyPr wrap="none" anchor="ctr">
              <a:prstTxWarp prst="textNoShape">
                <a:avLst/>
              </a:prstTxWarp>
            </a:bodyPr>
            <a:lstStyle/>
            <a:p>
              <a:endParaRPr lang="en-US"/>
            </a:p>
          </p:txBody>
        </p:sp>
        <p:sp>
          <p:nvSpPr>
            <p:cNvPr id="6157" name="Text Box 13"/>
            <p:cNvSpPr txBox="1">
              <a:spLocks noChangeArrowheads="1"/>
            </p:cNvSpPr>
            <p:nvPr/>
          </p:nvSpPr>
          <p:spPr bwMode="auto">
            <a:xfrm>
              <a:off x="3696" y="1728"/>
              <a:ext cx="1896" cy="192"/>
            </a:xfrm>
            <a:prstGeom prst="rect">
              <a:avLst/>
            </a:prstGeom>
            <a:noFill/>
            <a:ln w="9525">
              <a:noFill/>
              <a:miter lim="800000"/>
              <a:headEnd/>
              <a:tailEnd/>
            </a:ln>
          </p:spPr>
          <p:txBody>
            <a:bodyPr wrap="none">
              <a:prstTxWarp prst="textNoShape">
                <a:avLst/>
              </a:prstTxWarp>
              <a:spAutoFit/>
            </a:bodyPr>
            <a:lstStyle/>
            <a:p>
              <a:r>
                <a:rPr lang="en-US" sz="1400">
                  <a:solidFill>
                    <a:srgbClr val="E3020F"/>
                  </a:solidFill>
                </a:rPr>
                <a:t>Previous parallel results: Miodonwik</a:t>
              </a:r>
            </a:p>
          </p:txBody>
        </p:sp>
        <p:sp>
          <p:nvSpPr>
            <p:cNvPr id="6158" name="Text Box 14"/>
            <p:cNvSpPr txBox="1">
              <a:spLocks noChangeArrowheads="1"/>
            </p:cNvSpPr>
            <p:nvPr/>
          </p:nvSpPr>
          <p:spPr bwMode="auto">
            <a:xfrm>
              <a:off x="4976" y="3590"/>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2</a:t>
              </a:r>
              <a:endParaRPr lang="en-US" sz="2000">
                <a:solidFill>
                  <a:schemeClr val="accent2"/>
                </a:solidFill>
                <a:effectLst>
                  <a:outerShdw blurRad="38100" dist="38100" dir="2700000" algn="tl">
                    <a:srgbClr val="DDDDDD"/>
                  </a:outerShdw>
                </a:effectLst>
              </a:endParaRPr>
            </a:p>
          </p:txBody>
        </p:sp>
        <p:sp>
          <p:nvSpPr>
            <p:cNvPr id="6159" name="Text Box 15"/>
            <p:cNvSpPr txBox="1">
              <a:spLocks noChangeArrowheads="1"/>
            </p:cNvSpPr>
            <p:nvPr/>
          </p:nvSpPr>
          <p:spPr bwMode="auto">
            <a:xfrm>
              <a:off x="4592"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3</a:t>
              </a:r>
              <a:endParaRPr lang="en-US" sz="2000">
                <a:solidFill>
                  <a:schemeClr val="accent2"/>
                </a:solidFill>
                <a:effectLst>
                  <a:outerShdw blurRad="38100" dist="38100" dir="2700000" algn="tl">
                    <a:srgbClr val="DDDDDD"/>
                  </a:outerShdw>
                </a:effectLst>
              </a:endParaRPr>
            </a:p>
          </p:txBody>
        </p:sp>
        <p:sp>
          <p:nvSpPr>
            <p:cNvPr id="6160" name="Text Box 16"/>
            <p:cNvSpPr txBox="1">
              <a:spLocks noChangeArrowheads="1"/>
            </p:cNvSpPr>
            <p:nvPr/>
          </p:nvSpPr>
          <p:spPr bwMode="auto">
            <a:xfrm>
              <a:off x="4160"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4</a:t>
              </a:r>
              <a:endParaRPr lang="en-US" sz="2000">
                <a:solidFill>
                  <a:schemeClr val="accent2"/>
                </a:solidFill>
                <a:effectLst>
                  <a:outerShdw blurRad="38100" dist="38100" dir="2700000" algn="tl">
                    <a:srgbClr val="DDDDDD"/>
                  </a:outerShdw>
                </a:effectLst>
              </a:endParaRPr>
            </a:p>
          </p:txBody>
        </p:sp>
        <p:sp>
          <p:nvSpPr>
            <p:cNvPr id="6161" name="Text Box 17"/>
            <p:cNvSpPr txBox="1">
              <a:spLocks noChangeArrowheads="1"/>
            </p:cNvSpPr>
            <p:nvPr/>
          </p:nvSpPr>
          <p:spPr bwMode="auto">
            <a:xfrm>
              <a:off x="3728" y="3552"/>
              <a:ext cx="352" cy="250"/>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effectLst>
                    <a:outerShdw blurRad="38100" dist="38100" dir="2700000" algn="tl">
                      <a:srgbClr val="DDDDDD"/>
                    </a:outerShdw>
                  </a:effectLst>
                </a:rPr>
                <a:t>10</a:t>
              </a:r>
              <a:r>
                <a:rPr lang="en-US" sz="2000" baseline="30000">
                  <a:solidFill>
                    <a:schemeClr val="accent2"/>
                  </a:solidFill>
                  <a:effectLst>
                    <a:outerShdw blurRad="38100" dist="38100" dir="2700000" algn="tl">
                      <a:srgbClr val="DDDDDD"/>
                    </a:outerShdw>
                  </a:effectLst>
                </a:rPr>
                <a:t>5</a:t>
              </a:r>
              <a:endParaRPr lang="en-US" sz="2000">
                <a:solidFill>
                  <a:schemeClr val="accent2"/>
                </a:solidFill>
                <a:effectLst>
                  <a:outerShdw blurRad="38100" dist="38100" dir="2700000" algn="tl">
                    <a:srgbClr val="DDDDDD"/>
                  </a:outerShdw>
                </a:effectLst>
              </a:endParaRPr>
            </a:p>
          </p:txBody>
        </p:sp>
        <p:sp>
          <p:nvSpPr>
            <p:cNvPr id="6162" name="Text Box 18"/>
            <p:cNvSpPr txBox="1">
              <a:spLocks noChangeArrowheads="1"/>
            </p:cNvSpPr>
            <p:nvPr/>
          </p:nvSpPr>
          <p:spPr bwMode="auto">
            <a:xfrm>
              <a:off x="3264" y="4089"/>
              <a:ext cx="2430" cy="194"/>
            </a:xfrm>
            <a:prstGeom prst="rect">
              <a:avLst/>
            </a:prstGeom>
            <a:noFill/>
            <a:ln w="9525">
              <a:noFill/>
              <a:miter lim="800000"/>
              <a:headEnd/>
              <a:tailEnd/>
            </a:ln>
          </p:spPr>
          <p:txBody>
            <a:bodyPr wrap="none">
              <a:prstTxWarp prst="textNoShape">
                <a:avLst/>
              </a:prstTxWarp>
              <a:spAutoFit/>
            </a:bodyPr>
            <a:lstStyle/>
            <a:p>
              <a:r>
                <a:rPr lang="en-US" sz="1400" dirty="0">
                  <a:solidFill>
                    <a:srgbClr val="660066"/>
                  </a:solidFill>
                </a:rPr>
                <a:t>Experimental review: Manohar et al. </a:t>
              </a:r>
              <a:r>
                <a:rPr lang="en-US" sz="1400" dirty="0" smtClean="0">
                  <a:solidFill>
                    <a:srgbClr val="660066"/>
                  </a:solidFill>
                </a:rPr>
                <a:t>ISIJ 1998</a:t>
              </a:r>
              <a:endParaRPr lang="en-US" sz="1400" dirty="0">
                <a:solidFill>
                  <a:srgbClr val="660066"/>
                </a:solidFill>
              </a:endParaRPr>
            </a:p>
          </p:txBody>
        </p:sp>
      </p:grpSp>
      <p:sp>
        <p:nvSpPr>
          <p:cNvPr id="3" name="Slide Number Placeholder 2"/>
          <p:cNvSpPr>
            <a:spLocks noGrp="1"/>
          </p:cNvSpPr>
          <p:nvPr>
            <p:ph type="sldNum" sz="quarter" idx="10"/>
          </p:nvPr>
        </p:nvSpPr>
        <p:spPr/>
        <p:txBody>
          <a:bodyPr/>
          <a:lstStyle/>
          <a:p>
            <a:fld id="{BF92E7FA-BD0C-0346-B728-E72E333AF83E}" type="slidenum">
              <a:rPr lang="en-US" smtClean="0"/>
              <a:pPr/>
              <a:t>18</a:t>
            </a:fld>
            <a:endParaRPr lang="en-US"/>
          </a:p>
        </p:txBody>
      </p:sp>
      <p:sp>
        <p:nvSpPr>
          <p:cNvPr id="6147" name="Rectangle 3"/>
          <p:cNvSpPr>
            <a:spLocks noGrp="1" noChangeArrowheads="1"/>
          </p:cNvSpPr>
          <p:nvPr>
            <p:ph type="body" idx="1"/>
          </p:nvPr>
        </p:nvSpPr>
        <p:spPr>
          <a:xfrm>
            <a:off x="152400" y="1219200"/>
            <a:ext cx="5181600" cy="5105400"/>
          </a:xfrm>
        </p:spPr>
        <p:txBody>
          <a:bodyPr/>
          <a:lstStyle/>
          <a:p>
            <a:r>
              <a:rPr lang="en-US" sz="2400" dirty="0"/>
              <a:t>Upper right panel illustrates the physics of boundary-particle interaction: </a:t>
            </a:r>
            <a:r>
              <a:rPr lang="en-US" sz="2400" i="1" dirty="0" err="1">
                <a:latin typeface="Times New Roman"/>
                <a:cs typeface="Times New Roman"/>
              </a:rPr>
              <a:t>D</a:t>
            </a:r>
            <a:r>
              <a:rPr lang="en-US" sz="2400" baseline="-25000" dirty="0" err="1">
                <a:latin typeface="Times New Roman"/>
                <a:cs typeface="Times New Roman"/>
              </a:rPr>
              <a:t>pinned</a:t>
            </a:r>
            <a:r>
              <a:rPr lang="en-US" sz="2400" dirty="0">
                <a:latin typeface="Times New Roman"/>
                <a:cs typeface="Times New Roman"/>
              </a:rPr>
              <a:t> ~ </a:t>
            </a:r>
            <a:r>
              <a:rPr lang="en-US" sz="2400" i="1" dirty="0" err="1">
                <a:latin typeface="Times New Roman"/>
                <a:cs typeface="Times New Roman"/>
              </a:rPr>
              <a:t>d</a:t>
            </a:r>
            <a:r>
              <a:rPr lang="en-US" sz="2400" baseline="-25000" dirty="0" err="1">
                <a:latin typeface="Times New Roman"/>
                <a:cs typeface="Times New Roman"/>
              </a:rPr>
              <a:t>ppt</a:t>
            </a:r>
            <a:r>
              <a:rPr lang="en-US" sz="2400" dirty="0" err="1">
                <a:latin typeface="Times New Roman"/>
                <a:cs typeface="Times New Roman"/>
              </a:rPr>
              <a:t>/</a:t>
            </a:r>
            <a:r>
              <a:rPr lang="en-US" sz="2400" i="1" dirty="0" err="1">
                <a:latin typeface="Times New Roman"/>
                <a:cs typeface="Times New Roman"/>
              </a:rPr>
              <a:t>V</a:t>
            </a:r>
            <a:r>
              <a:rPr lang="en-US" sz="2400" baseline="-25000" dirty="0" err="1">
                <a:latin typeface="Times New Roman"/>
                <a:cs typeface="Times New Roman"/>
              </a:rPr>
              <a:t>f</a:t>
            </a:r>
            <a:endParaRPr lang="en-US" sz="2400" dirty="0">
              <a:latin typeface="Times New Roman"/>
              <a:cs typeface="Times New Roman"/>
            </a:endParaRPr>
          </a:p>
          <a:p>
            <a:r>
              <a:rPr lang="en-US" sz="2400" dirty="0"/>
              <a:t>Lower right panel shows summary of experimental data, together with only available parallel calculations </a:t>
            </a:r>
            <a:r>
              <a:rPr lang="en-US" sz="2400" dirty="0" err="1"/>
              <a:t>w</a:t>
            </a:r>
            <a:r>
              <a:rPr lang="en-US" sz="2400" dirty="0"/>
              <a:t>/Monte Carlo in 3D</a:t>
            </a:r>
          </a:p>
          <a:p>
            <a:r>
              <a:rPr lang="en-US" sz="2400" dirty="0"/>
              <a:t>Investigating the significant range of particle volume fraction drives us into the </a:t>
            </a:r>
            <a:r>
              <a:rPr lang="en-US" sz="2400" dirty="0" err="1"/>
              <a:t>petascale</a:t>
            </a:r>
            <a:r>
              <a:rPr lang="en-US" sz="2400" dirty="0"/>
              <a:t>; linear sizes of the required mesh indicated on graph</a:t>
            </a:r>
          </a:p>
          <a:p>
            <a:r>
              <a:rPr lang="en-US" sz="2400" dirty="0"/>
              <a:t>Monte Carlo method (Potts) offers only practical algorithm</a:t>
            </a:r>
          </a:p>
        </p:txBody>
      </p:sp>
    </p:spTree>
    <p:extLst>
      <p:ext uri="{BB962C8B-B14F-4D97-AF65-F5344CB8AC3E}">
        <p14:creationId xmlns:p14="http://schemas.microsoft.com/office/powerpoint/2010/main" val="246841930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44450" y="44450"/>
            <a:ext cx="685800" cy="304800"/>
          </a:xfrm>
          <a:prstGeom prst="rect">
            <a:avLst/>
          </a:prstGeom>
        </p:spPr>
        <p:txBody>
          <a:bodyPr/>
          <a:lstStyle/>
          <a:p>
            <a:fld id="{13A4BC31-A0D2-D542-A16C-68E4DE0EA34D}" type="slidenum">
              <a:rPr lang="en-US" sz="1600"/>
              <a:pPr/>
              <a:t>19</a:t>
            </a:fld>
            <a:endParaRPr lang="en-US" sz="1600"/>
          </a:p>
        </p:txBody>
      </p:sp>
      <p:sp>
        <p:nvSpPr>
          <p:cNvPr id="73730" name="Rectangle 2"/>
          <p:cNvSpPr>
            <a:spLocks noGrp="1" noChangeArrowheads="1"/>
          </p:cNvSpPr>
          <p:nvPr>
            <p:ph type="title"/>
          </p:nvPr>
        </p:nvSpPr>
        <p:spPr>
          <a:xfrm>
            <a:off x="685800" y="152400"/>
            <a:ext cx="7772400" cy="762000"/>
          </a:xfrm>
        </p:spPr>
        <p:txBody>
          <a:bodyPr/>
          <a:lstStyle/>
          <a:p>
            <a:r>
              <a:rPr lang="en-US"/>
              <a:t>Grain growth kinetics</a:t>
            </a:r>
          </a:p>
        </p:txBody>
      </p:sp>
      <p:sp>
        <p:nvSpPr>
          <p:cNvPr id="73731" name="Rectangle 3"/>
          <p:cNvSpPr>
            <a:spLocks noGrp="1" noChangeArrowheads="1"/>
          </p:cNvSpPr>
          <p:nvPr>
            <p:ph type="body" idx="1"/>
          </p:nvPr>
        </p:nvSpPr>
        <p:spPr>
          <a:xfrm>
            <a:off x="685800" y="1143000"/>
            <a:ext cx="7772400" cy="4038600"/>
          </a:xfrm>
        </p:spPr>
        <p:txBody>
          <a:bodyPr/>
          <a:lstStyle/>
          <a:p>
            <a:r>
              <a:rPr lang="en-US"/>
              <a:t>The effect of the presence of fine particles is to slow down,and eventually stop grain growth.</a:t>
            </a:r>
          </a:p>
        </p:txBody>
      </p:sp>
      <p:pic>
        <p:nvPicPr>
          <p:cNvPr id="73732" name="Picture 4" descr="particle.pin.graph.P&amp;E3.31.tiff                                000412E4iMac HD                        ABA78158:"/>
          <p:cNvPicPr>
            <a:picLocks noChangeAspect="1" noChangeArrowheads="1"/>
          </p:cNvPicPr>
          <p:nvPr/>
        </p:nvPicPr>
        <p:blipFill>
          <a:blip r:embed="rId2"/>
          <a:srcRect/>
          <a:stretch>
            <a:fillRect/>
          </a:stretch>
        </p:blipFill>
        <p:spPr bwMode="auto">
          <a:xfrm>
            <a:off x="1828800" y="2894013"/>
            <a:ext cx="5392738" cy="3659187"/>
          </a:xfrm>
          <a:prstGeom prst="rect">
            <a:avLst/>
          </a:prstGeom>
          <a:noFill/>
        </p:spPr>
      </p:pic>
      <p:sp>
        <p:nvSpPr>
          <p:cNvPr id="73733" name="Rectangle 5"/>
          <p:cNvSpPr>
            <a:spLocks noChangeArrowheads="1"/>
          </p:cNvSpPr>
          <p:nvPr/>
        </p:nvSpPr>
        <p:spPr bwMode="auto">
          <a:xfrm>
            <a:off x="0" y="3505200"/>
            <a:ext cx="1066800" cy="609600"/>
          </a:xfrm>
          <a:prstGeom prst="rect">
            <a:avLst/>
          </a:prstGeom>
          <a:noFill/>
          <a:ln w="9525">
            <a:solidFill>
              <a:schemeClr val="bg1"/>
            </a:solidFill>
            <a:miter lim="800000"/>
            <a:headEnd/>
            <a:tailEnd/>
          </a:ln>
          <a:effectLst/>
        </p:spPr>
        <p:txBody>
          <a:bodyPr wrap="none" anchor="ctr">
            <a:prstTxWarp prst="textNoShape">
              <a:avLst/>
            </a:prstTxWarp>
          </a:bodyPr>
          <a:lstStyle/>
          <a:p>
            <a:endParaRPr lang="en-US"/>
          </a:p>
        </p:txBody>
      </p:sp>
      <p:sp>
        <p:nvSpPr>
          <p:cNvPr id="73734" name="Text Box 6"/>
          <p:cNvSpPr txBox="1">
            <a:spLocks noChangeArrowheads="1"/>
          </p:cNvSpPr>
          <p:nvPr/>
        </p:nvSpPr>
        <p:spPr bwMode="auto">
          <a:xfrm>
            <a:off x="7070725" y="2773363"/>
            <a:ext cx="1709738" cy="579437"/>
          </a:xfrm>
          <a:prstGeom prst="rect">
            <a:avLst/>
          </a:prstGeom>
          <a:noFill/>
          <a:ln w="9525">
            <a:noFill/>
            <a:miter lim="800000"/>
            <a:headEnd/>
            <a:tailEnd/>
          </a:ln>
          <a:effectLst/>
        </p:spPr>
        <p:txBody>
          <a:bodyPr wrap="none">
            <a:prstTxWarp prst="textNoShape">
              <a:avLst/>
            </a:prstTxWarp>
            <a:spAutoFit/>
          </a:bodyPr>
          <a:lstStyle/>
          <a:p>
            <a:r>
              <a:rPr lang="en-US" altLang="en-US" sz="3200" i="1">
                <a:solidFill>
                  <a:srgbClr val="660033"/>
                </a:solidFill>
              </a:rPr>
              <a:t>D</a:t>
            </a:r>
            <a:r>
              <a:rPr lang="en-US" altLang="en-US" sz="3200" i="1" baseline="30000">
                <a:solidFill>
                  <a:srgbClr val="660033"/>
                </a:solidFill>
              </a:rPr>
              <a:t>2</a:t>
            </a:r>
            <a:r>
              <a:rPr lang="en-US" altLang="en-US" sz="3200" i="1">
                <a:solidFill>
                  <a:srgbClr val="660033"/>
                </a:solidFill>
              </a:rPr>
              <a:t>-D</a:t>
            </a:r>
            <a:r>
              <a:rPr lang="en-US" altLang="en-US" sz="3200" i="1" baseline="-25000">
                <a:solidFill>
                  <a:srgbClr val="660033"/>
                </a:solidFill>
              </a:rPr>
              <a:t>0</a:t>
            </a:r>
            <a:r>
              <a:rPr lang="en-US" altLang="en-US" sz="3200" i="1" baseline="30000">
                <a:solidFill>
                  <a:srgbClr val="660033"/>
                </a:solidFill>
              </a:rPr>
              <a:t>2</a:t>
            </a:r>
            <a:r>
              <a:rPr lang="en-US" altLang="en-US" sz="3200" i="1">
                <a:solidFill>
                  <a:srgbClr val="660033"/>
                </a:solidFill>
                <a:sym typeface="Symbol" charset="2"/>
              </a:rPr>
              <a:t>t</a:t>
            </a:r>
            <a:endParaRPr lang="en-US" altLang="en-US" i="1"/>
          </a:p>
        </p:txBody>
      </p:sp>
      <p:sp>
        <p:nvSpPr>
          <p:cNvPr id="2" name="TextBox 1"/>
          <p:cNvSpPr txBox="1"/>
          <p:nvPr/>
        </p:nvSpPr>
        <p:spPr>
          <a:xfrm>
            <a:off x="7620000" y="5562600"/>
            <a:ext cx="868973" cy="461665"/>
          </a:xfrm>
          <a:prstGeom prst="rect">
            <a:avLst/>
          </a:prstGeom>
          <a:noFill/>
        </p:spPr>
        <p:txBody>
          <a:bodyPr wrap="none" rtlCol="0">
            <a:spAutoFit/>
          </a:bodyPr>
          <a:lstStyle/>
          <a:p>
            <a:r>
              <a:rPr lang="en-US" sz="1200" dirty="0" smtClean="0">
                <a:solidFill>
                  <a:srgbClr val="660066"/>
                </a:solidFill>
              </a:rPr>
              <a:t>Porter &amp;</a:t>
            </a:r>
            <a:br>
              <a:rPr lang="en-US" sz="1200" dirty="0" smtClean="0">
                <a:solidFill>
                  <a:srgbClr val="660066"/>
                </a:solidFill>
              </a:rPr>
            </a:br>
            <a:r>
              <a:rPr lang="en-US" sz="1200" dirty="0" smtClean="0">
                <a:solidFill>
                  <a:srgbClr val="660066"/>
                </a:solidFill>
              </a:rPr>
              <a:t>Easterling</a:t>
            </a:r>
            <a:endParaRPr lang="en-US" sz="1200" dirty="0">
              <a:solidFill>
                <a:srgbClr val="660066"/>
              </a:solidFill>
            </a:endParaRPr>
          </a:p>
        </p:txBody>
      </p:sp>
    </p:spTree>
    <p:extLst>
      <p:ext uri="{BB962C8B-B14F-4D97-AF65-F5344CB8AC3E}">
        <p14:creationId xmlns:p14="http://schemas.microsoft.com/office/powerpoint/2010/main" val="37151211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F1E1647D-2989-474B-96DD-4A6E25628AEE}" type="slidenum">
              <a:rPr lang="en-US" sz="1400"/>
              <a:pPr/>
              <a:t>2</a:t>
            </a:fld>
            <a:endParaRPr lang="en-US" sz="1400"/>
          </a:p>
        </p:txBody>
      </p:sp>
      <p:sp>
        <p:nvSpPr>
          <p:cNvPr id="18435" name="Rectangle 2"/>
          <p:cNvSpPr>
            <a:spLocks noGrp="1" noChangeArrowheads="1"/>
          </p:cNvSpPr>
          <p:nvPr>
            <p:ph type="title"/>
          </p:nvPr>
        </p:nvSpPr>
        <p:spPr>
          <a:xfrm>
            <a:off x="685800" y="0"/>
            <a:ext cx="7772400" cy="838200"/>
          </a:xfrm>
        </p:spPr>
        <p:txBody>
          <a:bodyPr/>
          <a:lstStyle/>
          <a:p>
            <a:r>
              <a:rPr lang="en-US">
                <a:latin typeface="Times New Roman"/>
                <a:ea typeface="ＭＳ Ｐゴシック" charset="0"/>
                <a:cs typeface="Times New Roman"/>
              </a:rPr>
              <a:t>Outline</a:t>
            </a:r>
          </a:p>
        </p:txBody>
      </p:sp>
      <p:sp>
        <p:nvSpPr>
          <p:cNvPr id="18436" name="Rectangle 3"/>
          <p:cNvSpPr>
            <a:spLocks noGrp="1" noChangeArrowheads="1"/>
          </p:cNvSpPr>
          <p:nvPr>
            <p:ph type="body" idx="1"/>
          </p:nvPr>
        </p:nvSpPr>
        <p:spPr>
          <a:xfrm>
            <a:off x="838200" y="838200"/>
            <a:ext cx="8077200" cy="5791200"/>
          </a:xfrm>
        </p:spPr>
        <p:txBody>
          <a:bodyPr/>
          <a:lstStyle/>
          <a:p>
            <a:pPr>
              <a:lnSpc>
                <a:spcPct val="90000"/>
              </a:lnSpc>
            </a:pPr>
            <a:r>
              <a:rPr lang="en-US" dirty="0" smtClean="0">
                <a:latin typeface="Arial" charset="0"/>
                <a:ea typeface="ＭＳ Ｐゴシック" charset="0"/>
                <a:cs typeface="ＭＳ Ｐゴシック" charset="0"/>
              </a:rPr>
              <a:t>Review of possible </a:t>
            </a:r>
            <a:r>
              <a:rPr lang="en-US" dirty="0">
                <a:latin typeface="Arial" charset="0"/>
                <a:ea typeface="ＭＳ Ｐゴシック" charset="0"/>
                <a:cs typeface="ＭＳ Ｐゴシック" charset="0"/>
              </a:rPr>
              <a:t>causes of Abnormal </a:t>
            </a:r>
            <a:r>
              <a:rPr lang="en-US" dirty="0" smtClean="0">
                <a:latin typeface="Arial" charset="0"/>
                <a:ea typeface="ＭＳ Ｐゴシック" charset="0"/>
                <a:cs typeface="ＭＳ Ｐゴシック" charset="0"/>
              </a:rPr>
              <a:t>Grain </a:t>
            </a:r>
            <a:r>
              <a:rPr lang="en-US" dirty="0" smtClean="0">
                <a:latin typeface="Arial" charset="0"/>
                <a:ea typeface="ＭＳ Ｐゴシック" charset="0"/>
                <a:cs typeface="ＭＳ Ｐゴシック" charset="0"/>
              </a:rPr>
              <a:t>Growth (AGG)</a:t>
            </a:r>
            <a:endParaRPr lang="en-US" dirty="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Variation in stored energy (from plastic deformation)</a:t>
            </a:r>
          </a:p>
          <a:p>
            <a:pPr>
              <a:lnSpc>
                <a:spcPct val="90000"/>
              </a:lnSpc>
            </a:pPr>
            <a:r>
              <a:rPr lang="en-US" dirty="0" smtClean="0">
                <a:latin typeface="Arial" charset="0"/>
                <a:ea typeface="ＭＳ Ｐゴシック" charset="0"/>
                <a:cs typeface="ＭＳ Ｐゴシック" charset="0"/>
              </a:rPr>
              <a:t>Particle and pore pinning</a:t>
            </a:r>
          </a:p>
          <a:p>
            <a:pPr>
              <a:lnSpc>
                <a:spcPct val="90000"/>
              </a:lnSpc>
            </a:pPr>
            <a:r>
              <a:rPr lang="en-US" dirty="0" smtClean="0">
                <a:latin typeface="Arial" charset="0"/>
                <a:ea typeface="ＭＳ Ｐゴシック" charset="0"/>
                <a:cs typeface="ＭＳ Ｐゴシック" charset="0"/>
              </a:rPr>
              <a:t>Complexion transitions</a:t>
            </a:r>
          </a:p>
          <a:p>
            <a:pPr>
              <a:lnSpc>
                <a:spcPct val="90000"/>
              </a:lnSpc>
            </a:pPr>
            <a:r>
              <a:rPr lang="en-US" dirty="0" smtClean="0">
                <a:latin typeface="Arial" charset="0"/>
                <a:ea typeface="ＭＳ Ｐゴシック" charset="0"/>
                <a:cs typeface="ＭＳ Ｐゴシック" charset="0"/>
              </a:rPr>
              <a:t>AGG theory based on energy &amp; mobility</a:t>
            </a:r>
            <a:endParaRPr lang="en-US" dirty="0">
              <a:latin typeface="Arial" charset="0"/>
              <a:ea typeface="ＭＳ Ｐゴシック" charset="0"/>
              <a:cs typeface="ＭＳ Ｐゴシック" charset="0"/>
            </a:endParaRPr>
          </a:p>
          <a:p>
            <a:pPr>
              <a:lnSpc>
                <a:spcPct val="90000"/>
              </a:lnSpc>
            </a:pPr>
            <a:r>
              <a:rPr lang="en-US" dirty="0" smtClean="0">
                <a:latin typeface="Arial" charset="0"/>
                <a:ea typeface="ＭＳ Ｐゴシック" charset="0"/>
                <a:cs typeface="ＭＳ Ｐゴシック" charset="0"/>
              </a:rPr>
              <a:t>Coarsening of subgrain structures (giving rise to recrystallization nuclei)</a:t>
            </a:r>
          </a:p>
          <a:p>
            <a:pPr>
              <a:lnSpc>
                <a:spcPct val="90000"/>
              </a:lnSpc>
            </a:pPr>
            <a:r>
              <a:rPr lang="en-US" dirty="0" smtClean="0">
                <a:latin typeface="Arial" charset="0"/>
                <a:ea typeface="ＭＳ Ｐゴシック" charset="0"/>
                <a:cs typeface="ＭＳ Ｐゴシック" charset="0"/>
              </a:rPr>
              <a:t>Appendix: computer codes: MMSP, MEV, SPPARKS</a:t>
            </a:r>
          </a:p>
          <a:p>
            <a:pPr>
              <a:lnSpc>
                <a:spcPct val="90000"/>
              </a:lnSpc>
            </a:pP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44450" y="44450"/>
            <a:ext cx="685800" cy="304800"/>
          </a:xfrm>
          <a:prstGeom prst="rect">
            <a:avLst/>
          </a:prstGeom>
        </p:spPr>
        <p:txBody>
          <a:bodyPr/>
          <a:lstStyle/>
          <a:p>
            <a:fld id="{A936950A-243D-E742-B7BC-345D0CDE8736}" type="slidenum">
              <a:rPr lang="en-US" sz="1600"/>
              <a:pPr/>
              <a:t>20</a:t>
            </a:fld>
            <a:endParaRPr lang="en-US" sz="1600"/>
          </a:p>
        </p:txBody>
      </p:sp>
      <p:sp>
        <p:nvSpPr>
          <p:cNvPr id="74754" name="Rectangle 2"/>
          <p:cNvSpPr>
            <a:spLocks noGrp="1" noChangeArrowheads="1"/>
          </p:cNvSpPr>
          <p:nvPr>
            <p:ph type="title"/>
          </p:nvPr>
        </p:nvSpPr>
        <p:spPr>
          <a:xfrm>
            <a:off x="685800" y="152400"/>
            <a:ext cx="7772400" cy="1143000"/>
          </a:xfrm>
        </p:spPr>
        <p:txBody>
          <a:bodyPr/>
          <a:lstStyle/>
          <a:p>
            <a:r>
              <a:rPr lang="en-US"/>
              <a:t>Pinning: technological impact</a:t>
            </a:r>
          </a:p>
        </p:txBody>
      </p:sp>
      <p:sp>
        <p:nvSpPr>
          <p:cNvPr id="74755" name="Rectangle 3"/>
          <p:cNvSpPr>
            <a:spLocks noGrp="1" noChangeArrowheads="1"/>
          </p:cNvSpPr>
          <p:nvPr>
            <p:ph type="body" idx="1"/>
          </p:nvPr>
        </p:nvSpPr>
        <p:spPr>
          <a:xfrm>
            <a:off x="533400" y="1295400"/>
            <a:ext cx="8153400" cy="5257800"/>
          </a:xfrm>
        </p:spPr>
        <p:txBody>
          <a:bodyPr/>
          <a:lstStyle/>
          <a:p>
            <a:r>
              <a:rPr lang="en-US" sz="2000" dirty="0"/>
              <a:t>The technological impact of particle pinning is considerable.</a:t>
            </a:r>
          </a:p>
          <a:p>
            <a:r>
              <a:rPr lang="en-US" sz="2000" dirty="0"/>
              <a:t>Most commercial structural materials, especially for elevated temperature service, rely on fine second phase particles to maintain a fine grain size.</a:t>
            </a:r>
          </a:p>
          <a:p>
            <a:r>
              <a:rPr lang="en-US" sz="2000" dirty="0"/>
              <a:t>Limitations: particle dispersions are less effective when not stable, or not fully stable.</a:t>
            </a:r>
          </a:p>
          <a:p>
            <a:r>
              <a:rPr lang="en-US" sz="2000" dirty="0"/>
              <a:t>A common observation: abnormal grain growth frequently occurs in materials annealed close to a solvus, where a particle dispersion is barely stable</a:t>
            </a:r>
            <a:r>
              <a:rPr lang="en-US" sz="2000" dirty="0" smtClean="0"/>
              <a:t>.</a:t>
            </a:r>
          </a:p>
          <a:p>
            <a:r>
              <a:rPr lang="en-US" sz="2000" dirty="0" smtClean="0"/>
              <a:t>Pinning of GBs by pores is equally effective.  However, pores can also coarsen via diffusion along GBs.  Therefore grain growth in ceramics is normally limited by pinning at pores, which in turn is limited by pore densification and/or coarsening.  If, however, GBs escape from the pinning effect then abnormal grain growth can occur.  This tends to leave pores behind in the matrix, which becomes a signature of AGG (in ceramics  at least).</a:t>
            </a:r>
            <a:endParaRPr lang="en-US" sz="2000" dirty="0"/>
          </a:p>
        </p:txBody>
      </p:sp>
    </p:spTree>
    <p:extLst>
      <p:ext uri="{BB962C8B-B14F-4D97-AF65-F5344CB8AC3E}">
        <p14:creationId xmlns:p14="http://schemas.microsoft.com/office/powerpoint/2010/main" val="31800539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Particles </a:t>
            </a:r>
            <a:r>
              <a:rPr lang="en-US" sz="3600" i="1" dirty="0">
                <a:solidFill>
                  <a:srgbClr val="000090"/>
                </a:solidFill>
                <a:latin typeface="Times New Roman"/>
                <a:cs typeface="Times New Roman"/>
              </a:rPr>
              <a:t>and AGG</a:t>
            </a:r>
          </a:p>
        </p:txBody>
      </p:sp>
      <p:sp>
        <p:nvSpPr>
          <p:cNvPr id="19459" name="Rectangle 60"/>
          <p:cNvSpPr>
            <a:spLocks noChangeArrowheads="1"/>
          </p:cNvSpPr>
          <p:nvPr/>
        </p:nvSpPr>
        <p:spPr bwMode="auto">
          <a:xfrm>
            <a:off x="381000" y="1371600"/>
            <a:ext cx="58674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25425" indent="-225425" algn="l">
              <a:spcBef>
                <a:spcPct val="20000"/>
              </a:spcBef>
              <a:buFontTx/>
              <a:buChar char="•"/>
            </a:pPr>
            <a:r>
              <a:rPr lang="en-US" sz="2000" b="0" dirty="0">
                <a:latin typeface="Palatino" charset="0"/>
              </a:rPr>
              <a:t>AGG is often observed in particle-containing systems</a:t>
            </a:r>
          </a:p>
          <a:p>
            <a:pPr marL="584200" lvl="1" indent="-244475" algn="l">
              <a:spcBef>
                <a:spcPct val="20000"/>
              </a:spcBef>
              <a:buFontTx/>
              <a:buChar char="-"/>
            </a:pPr>
            <a:r>
              <a:rPr lang="en-US" sz="2000" b="0" dirty="0">
                <a:latin typeface="Palatino" charset="0"/>
              </a:rPr>
              <a:t>Near the particle </a:t>
            </a:r>
            <a:r>
              <a:rPr lang="en-US" sz="2000" b="0" dirty="0" err="1">
                <a:latin typeface="Palatino" charset="0"/>
              </a:rPr>
              <a:t>solvus</a:t>
            </a:r>
            <a:r>
              <a:rPr lang="en-US" sz="2000" b="0" dirty="0">
                <a:latin typeface="Palatino" charset="0"/>
              </a:rPr>
              <a:t> </a:t>
            </a:r>
            <a:r>
              <a:rPr lang="en-US" sz="2000" b="0" dirty="0">
                <a:latin typeface="Palatino" charset="0"/>
                <a:sym typeface="Symbol" charset="0"/>
              </a:rPr>
              <a:t> local dissolution?</a:t>
            </a:r>
          </a:p>
          <a:p>
            <a:pPr marL="584200" lvl="1" indent="-244475" algn="l">
              <a:spcBef>
                <a:spcPct val="20000"/>
              </a:spcBef>
              <a:buFontTx/>
              <a:buChar char="-"/>
            </a:pPr>
            <a:r>
              <a:rPr lang="en-US" sz="2000" b="0" dirty="0">
                <a:latin typeface="Palatino" charset="0"/>
                <a:sym typeface="Symbol" charset="0"/>
              </a:rPr>
              <a:t>Far from the particle </a:t>
            </a:r>
            <a:r>
              <a:rPr lang="en-US" sz="2000" b="0" dirty="0" err="1">
                <a:latin typeface="Palatino" charset="0"/>
                <a:sym typeface="Symbol" charset="0"/>
              </a:rPr>
              <a:t>solvus</a:t>
            </a:r>
            <a:r>
              <a:rPr lang="en-US" sz="2000" b="0" dirty="0">
                <a:latin typeface="Palatino" charset="0"/>
                <a:sym typeface="Symbol" charset="0"/>
              </a:rPr>
              <a:t>  inhomogeneous particle distribution?</a:t>
            </a:r>
          </a:p>
          <a:p>
            <a:pPr marL="584200" lvl="1" indent="-244475" algn="l">
              <a:spcBef>
                <a:spcPct val="20000"/>
              </a:spcBef>
              <a:buFontTx/>
              <a:buChar char="-"/>
            </a:pPr>
            <a:r>
              <a:rPr lang="en-US" sz="2000" b="0" dirty="0">
                <a:latin typeface="Palatino" charset="0"/>
                <a:sym typeface="Symbol" charset="0"/>
              </a:rPr>
              <a:t>In both cases, theories center around how </a:t>
            </a:r>
            <a:r>
              <a:rPr lang="en-US" sz="2000" b="0" i="1" dirty="0">
                <a:latin typeface="Palatino" charset="0"/>
                <a:sym typeface="Symbol" charset="0"/>
              </a:rPr>
              <a:t>disruptions</a:t>
            </a:r>
            <a:r>
              <a:rPr lang="en-US" sz="2000" b="0" dirty="0">
                <a:latin typeface="Palatino" charset="0"/>
                <a:sym typeface="Symbol" charset="0"/>
              </a:rPr>
              <a:t> in the Zener-pinned structure cause AGG.</a:t>
            </a:r>
          </a:p>
          <a:p>
            <a:pPr marL="225425" indent="-225425" algn="l">
              <a:spcBef>
                <a:spcPct val="20000"/>
              </a:spcBef>
              <a:buFontTx/>
              <a:buChar char="•"/>
            </a:pPr>
            <a:r>
              <a:rPr lang="en-US" sz="2000" b="0" dirty="0" smtClean="0">
                <a:latin typeface="Palatino" charset="0"/>
                <a:sym typeface="Symbol" charset="0"/>
              </a:rPr>
              <a:t>Large</a:t>
            </a:r>
            <a:r>
              <a:rPr lang="en-US" sz="2000" b="0" dirty="0">
                <a:latin typeface="Palatino" charset="0"/>
                <a:sym typeface="Symbol" charset="0"/>
              </a:rPr>
              <a:t>-scale </a:t>
            </a:r>
            <a:r>
              <a:rPr lang="en-US" sz="2000" b="0" dirty="0" smtClean="0">
                <a:latin typeface="Palatino" charset="0"/>
                <a:sym typeface="Symbol" charset="0"/>
              </a:rPr>
              <a:t>simulations </a:t>
            </a:r>
            <a:r>
              <a:rPr lang="en-US" sz="2000" b="0" dirty="0">
                <a:latin typeface="Palatino" charset="0"/>
                <a:sym typeface="Symbol" charset="0"/>
              </a:rPr>
              <a:t>of </a:t>
            </a:r>
            <a:r>
              <a:rPr lang="en-US" sz="2000" b="0" dirty="0" smtClean="0">
                <a:latin typeface="Palatino" charset="0"/>
                <a:sym typeface="Symbol" charset="0"/>
              </a:rPr>
              <a:t>pinned systems </a:t>
            </a:r>
            <a:r>
              <a:rPr lang="en-US" sz="2000" b="0" dirty="0">
                <a:latin typeface="Palatino" charset="0"/>
                <a:sym typeface="Symbol" charset="0"/>
              </a:rPr>
              <a:t>- </a:t>
            </a:r>
            <a:r>
              <a:rPr lang="en-US" sz="2000" b="0" i="1" dirty="0">
                <a:latin typeface="Palatino" charset="0"/>
                <a:sym typeface="Symbol" charset="0"/>
              </a:rPr>
              <a:t>with no disruptions</a:t>
            </a:r>
            <a:r>
              <a:rPr lang="en-US" sz="2000" b="0" dirty="0">
                <a:latin typeface="Palatino" charset="0"/>
                <a:sym typeface="Symbol" charset="0"/>
              </a:rPr>
              <a:t> - </a:t>
            </a:r>
            <a:r>
              <a:rPr lang="en-US" sz="2000" b="0" dirty="0" smtClean="0">
                <a:latin typeface="Palatino" charset="0"/>
                <a:sym typeface="Symbol" charset="0"/>
              </a:rPr>
              <a:t>showed </a:t>
            </a:r>
            <a:r>
              <a:rPr lang="en-US" sz="2000" b="0" dirty="0">
                <a:latin typeface="Palatino" charset="0"/>
                <a:sym typeface="Symbol" charset="0"/>
              </a:rPr>
              <a:t>AGG at </a:t>
            </a:r>
            <a:br>
              <a:rPr lang="en-US" sz="2000" b="0" dirty="0">
                <a:latin typeface="Palatino" charset="0"/>
                <a:sym typeface="Symbol" charset="0"/>
              </a:rPr>
            </a:br>
            <a:r>
              <a:rPr lang="en-US" sz="2000" b="0" dirty="0">
                <a:latin typeface="Palatino" charset="0"/>
                <a:sym typeface="Symbol" charset="0"/>
              </a:rPr>
              <a:t>very long times (Roberts - CMU).</a:t>
            </a:r>
          </a:p>
          <a:p>
            <a:pPr marL="225425" indent="-225425" algn="l">
              <a:spcBef>
                <a:spcPct val="20000"/>
              </a:spcBef>
              <a:buFontTx/>
              <a:buChar char="•"/>
            </a:pPr>
            <a:endParaRPr lang="en-US" sz="2000" b="0" dirty="0">
              <a:latin typeface="Palatino" charset="0"/>
              <a:sym typeface="Symbol" charset="0"/>
            </a:endParaRPr>
          </a:p>
          <a:p>
            <a:pPr marL="225425" indent="-225425" algn="l">
              <a:spcBef>
                <a:spcPct val="20000"/>
              </a:spcBef>
              <a:buFont typeface="Symbol" charset="0"/>
              <a:buChar char=""/>
            </a:pPr>
            <a:r>
              <a:rPr lang="en-US" sz="2000" b="0" dirty="0" smtClean="0">
                <a:solidFill>
                  <a:srgbClr val="0000FF"/>
                </a:solidFill>
                <a:latin typeface="Palatino" charset="0"/>
              </a:rPr>
              <a:t> How </a:t>
            </a:r>
            <a:r>
              <a:rPr lang="en-US" sz="2000" b="0" dirty="0">
                <a:solidFill>
                  <a:srgbClr val="0000FF"/>
                </a:solidFill>
                <a:latin typeface="Palatino" charset="0"/>
              </a:rPr>
              <a:t>do static particles affect the growth of abnormal grains?</a:t>
            </a:r>
            <a:endParaRPr lang="en-US" sz="2000" b="0" dirty="0">
              <a:latin typeface="Palatino" charset="0"/>
            </a:endParaRPr>
          </a:p>
        </p:txBody>
      </p:sp>
      <p:pic>
        <p:nvPicPr>
          <p:cNvPr id="19460" name="Picture 4" descr="AGGinRENE88.tiff"/>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172200" y="2565400"/>
            <a:ext cx="28194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8" descr="abn_gg_Al-Cu"/>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172200" y="228600"/>
            <a:ext cx="28194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21</a:t>
            </a:fld>
            <a:endParaRPr lang="en-US"/>
          </a:p>
        </p:txBody>
      </p:sp>
    </p:spTree>
    <p:extLst>
      <p:ext uri="{BB962C8B-B14F-4D97-AF65-F5344CB8AC3E}">
        <p14:creationId xmlns:p14="http://schemas.microsoft.com/office/powerpoint/2010/main" val="401499812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5" descr="1I6B30_kinetics"/>
          <p:cNvPicPr>
            <a:picLocks noChangeAspect="1" noChangeArrowheads="1"/>
          </p:cNvPicPr>
          <p:nvPr/>
        </p:nvPicPr>
        <p:blipFill>
          <a:blip r:embed="rId3"/>
          <a:srcRect/>
          <a:stretch>
            <a:fillRect/>
          </a:stretch>
        </p:blipFill>
        <p:spPr bwMode="auto">
          <a:xfrm>
            <a:off x="0" y="1295400"/>
            <a:ext cx="4572000" cy="3200400"/>
          </a:xfrm>
          <a:prstGeom prst="rect">
            <a:avLst/>
          </a:prstGeom>
          <a:noFill/>
          <a:ln w="9525">
            <a:noFill/>
            <a:miter lim="800000"/>
            <a:headEnd/>
            <a:tailEnd/>
          </a:ln>
        </p:spPr>
      </p:pic>
      <p:sp>
        <p:nvSpPr>
          <p:cNvPr id="58371" name="Slide Number Placeholder 3"/>
          <p:cNvSpPr>
            <a:spLocks noGrp="1"/>
          </p:cNvSpPr>
          <p:nvPr>
            <p:ph type="sldNum" sz="quarter" idx="10"/>
          </p:nvPr>
        </p:nvSpPr>
        <p:spPr>
          <a:xfrm>
            <a:off x="0" y="0"/>
            <a:ext cx="381000" cy="476250"/>
          </a:xfrm>
          <a:noFill/>
        </p:spPr>
        <p:txBody>
          <a:bodyPr/>
          <a:lstStyle/>
          <a:p>
            <a:fld id="{284AF20E-0F19-EB45-86C7-C9ADE041606D}" type="slidenum">
              <a:rPr lang="en-US"/>
              <a:pPr/>
              <a:t>22</a:t>
            </a:fld>
            <a:endParaRPr lang="en-US"/>
          </a:p>
        </p:txBody>
      </p:sp>
      <p:sp>
        <p:nvSpPr>
          <p:cNvPr id="50180" name="Text Box 2"/>
          <p:cNvSpPr txBox="1">
            <a:spLocks noChangeArrowheads="1"/>
          </p:cNvSpPr>
          <p:nvPr/>
        </p:nvSpPr>
        <p:spPr bwMode="auto">
          <a:xfrm>
            <a:off x="723900" y="63500"/>
            <a:ext cx="8077200" cy="646331"/>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600" i="1" dirty="0">
                <a:solidFill>
                  <a:srgbClr val="000090"/>
                </a:solidFill>
                <a:latin typeface="Times New Roman"/>
                <a:cs typeface="Times New Roman"/>
              </a:rPr>
              <a:t>Comparison of Expt. </a:t>
            </a:r>
            <a:r>
              <a:rPr lang="en-US" sz="3600" i="1" dirty="0" smtClean="0">
                <a:solidFill>
                  <a:srgbClr val="000090"/>
                </a:solidFill>
                <a:latin typeface="Times New Roman"/>
                <a:cs typeface="Times New Roman"/>
              </a:rPr>
              <a:t>with </a:t>
            </a:r>
            <a:r>
              <a:rPr lang="en-US" sz="3600" i="1" dirty="0">
                <a:solidFill>
                  <a:srgbClr val="000090"/>
                </a:solidFill>
                <a:latin typeface="Times New Roman"/>
                <a:cs typeface="Times New Roman"/>
              </a:rPr>
              <a:t>Simulation</a:t>
            </a:r>
          </a:p>
        </p:txBody>
      </p:sp>
      <p:sp>
        <p:nvSpPr>
          <p:cNvPr id="58373" name="Text Box 8"/>
          <p:cNvSpPr txBox="1">
            <a:spLocks noChangeArrowheads="1"/>
          </p:cNvSpPr>
          <p:nvPr/>
        </p:nvSpPr>
        <p:spPr bwMode="auto">
          <a:xfrm>
            <a:off x="165100" y="774700"/>
            <a:ext cx="8978900" cy="40011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A transition from NGG to AGG was observed in</a:t>
            </a:r>
            <a:r>
              <a:rPr lang="en-US" sz="2000" dirty="0" smtClean="0"/>
              <a:t> both the </a:t>
            </a:r>
            <a:r>
              <a:rPr lang="en-US" sz="2000" dirty="0"/>
              <a:t>simulations and </a:t>
            </a:r>
            <a:r>
              <a:rPr lang="en-US" sz="2000" dirty="0" smtClean="0"/>
              <a:t>experiment</a:t>
            </a:r>
            <a:endParaRPr lang="en-US" sz="2000" dirty="0"/>
          </a:p>
        </p:txBody>
      </p:sp>
      <p:sp>
        <p:nvSpPr>
          <p:cNvPr id="58374" name="Rectangle 10"/>
          <p:cNvSpPr>
            <a:spLocks noChangeArrowheads="1"/>
          </p:cNvSpPr>
          <p:nvPr/>
        </p:nvSpPr>
        <p:spPr bwMode="auto">
          <a:xfrm>
            <a:off x="914400" y="1981200"/>
            <a:ext cx="914400" cy="152400"/>
          </a:xfrm>
          <a:prstGeom prst="rect">
            <a:avLst/>
          </a:prstGeom>
          <a:noFill/>
          <a:ln w="9525">
            <a:solidFill>
              <a:srgbClr val="FF0000"/>
            </a:solidFill>
            <a:miter lim="800000"/>
            <a:headEnd/>
            <a:tailEnd/>
          </a:ln>
        </p:spPr>
        <p:txBody>
          <a:bodyPr wrap="none" anchor="ctr">
            <a:prstTxWarp prst="textNoShape">
              <a:avLst/>
            </a:prstTxWarp>
          </a:bodyPr>
          <a:lstStyle/>
          <a:p>
            <a:endParaRPr lang="en-US"/>
          </a:p>
        </p:txBody>
      </p:sp>
      <p:pic>
        <p:nvPicPr>
          <p:cNvPr id="97294" name="Picture 14" descr="4I6B70_aggx"/>
          <p:cNvPicPr>
            <a:picLocks noChangeAspect="1" noChangeArrowheads="1"/>
          </p:cNvPicPr>
          <p:nvPr/>
        </p:nvPicPr>
        <p:blipFill>
          <a:blip r:embed="rId4"/>
          <a:srcRect l="20090" t="13612" r="20090" b="13612"/>
          <a:stretch>
            <a:fillRect/>
          </a:stretch>
        </p:blipFill>
        <p:spPr bwMode="auto">
          <a:xfrm>
            <a:off x="1295400" y="1593850"/>
            <a:ext cx="2449513" cy="2444750"/>
          </a:xfrm>
          <a:prstGeom prst="rect">
            <a:avLst/>
          </a:prstGeom>
          <a:noFill/>
          <a:ln w="9525">
            <a:noFill/>
            <a:miter lim="800000"/>
            <a:headEnd/>
            <a:tailEnd/>
          </a:ln>
        </p:spPr>
      </p:pic>
      <p:sp>
        <p:nvSpPr>
          <p:cNvPr id="58376" name="Text Box 16"/>
          <p:cNvSpPr txBox="1">
            <a:spLocks noChangeArrowheads="1"/>
          </p:cNvSpPr>
          <p:nvPr/>
        </p:nvSpPr>
        <p:spPr bwMode="auto">
          <a:xfrm>
            <a:off x="304800" y="4572000"/>
            <a:ext cx="8686800" cy="1077218"/>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Initiation of AGG was caused by grain size advantage and/or non-random particle distributions on grain boundaries</a:t>
            </a:r>
            <a:r>
              <a:rPr lang="en-US" sz="1600" dirty="0" smtClean="0"/>
              <a:t>. More specifically, if the grain size is smaller than the Smith-Zener limit, but the structure is pinned by the larger-than-random density of particles on boundaries (to match </a:t>
            </a:r>
            <a:r>
              <a:rPr lang="en-US" sz="1600" dirty="0" err="1" smtClean="0"/>
              <a:t>expts</a:t>
            </a:r>
            <a:r>
              <a:rPr lang="en-US" sz="1600" dirty="0" smtClean="0"/>
              <a:t>.), then it is possible for a large grain to escape and become “abnormal”.</a:t>
            </a:r>
            <a:endParaRPr lang="en-US" sz="1600" dirty="0"/>
          </a:p>
        </p:txBody>
      </p:sp>
      <p:sp>
        <p:nvSpPr>
          <p:cNvPr id="58377" name="Text Box 17"/>
          <p:cNvSpPr txBox="1">
            <a:spLocks noChangeArrowheads="1"/>
          </p:cNvSpPr>
          <p:nvPr/>
        </p:nvSpPr>
        <p:spPr bwMode="auto">
          <a:xfrm>
            <a:off x="381000" y="5892224"/>
            <a:ext cx="7162800" cy="830997"/>
          </a:xfrm>
          <a:prstGeom prst="rect">
            <a:avLst/>
          </a:prstGeom>
          <a:noFill/>
          <a:ln w="9525">
            <a:noFill/>
            <a:miter lim="800000"/>
            <a:headEnd/>
            <a:tailEnd/>
          </a:ln>
        </p:spPr>
        <p:txBody>
          <a:bodyPr>
            <a:prstTxWarp prst="textNoShape">
              <a:avLst/>
            </a:prstTxWarp>
            <a:spAutoFit/>
          </a:bodyPr>
          <a:lstStyle/>
          <a:p>
            <a:pPr>
              <a:spcBef>
                <a:spcPct val="50000"/>
              </a:spcBef>
            </a:pPr>
            <a:r>
              <a:rPr lang="en-US" sz="1600" dirty="0"/>
              <a:t>Simulation:</a:t>
            </a:r>
            <a:r>
              <a:rPr lang="en-US" sz="1600" dirty="0" smtClean="0"/>
              <a:t> isotropic </a:t>
            </a:r>
            <a:r>
              <a:rPr lang="en-US" sz="1600" dirty="0"/>
              <a:t>GB</a:t>
            </a:r>
            <a:r>
              <a:rPr lang="en-US" sz="1600" dirty="0" smtClean="0"/>
              <a:t> properties; temperature = 1.5; particles size = 27 voxels; volume fraction of particles = 6%, 70% of particles were located </a:t>
            </a:r>
            <a:r>
              <a:rPr lang="en-US" sz="1600" i="1" dirty="0" smtClean="0"/>
              <a:t>on boundaries; </a:t>
            </a:r>
            <a:r>
              <a:rPr lang="en-US" sz="1600" dirty="0" smtClean="0"/>
              <a:t>image taken at 100,000 MCS.</a:t>
            </a:r>
            <a:endParaRPr lang="en-US" sz="1600" i="1" dirty="0"/>
          </a:p>
        </p:txBody>
      </p:sp>
      <p:pic>
        <p:nvPicPr>
          <p:cNvPr id="58378" name="Picture 16" descr="agg_kinetics"/>
          <p:cNvPicPr>
            <a:picLocks noChangeAspect="1" noChangeArrowheads="1"/>
          </p:cNvPicPr>
          <p:nvPr/>
        </p:nvPicPr>
        <p:blipFill>
          <a:blip r:embed="rId5"/>
          <a:srcRect/>
          <a:stretch>
            <a:fillRect/>
          </a:stretch>
        </p:blipFill>
        <p:spPr bwMode="auto">
          <a:xfrm>
            <a:off x="4572000" y="1295400"/>
            <a:ext cx="4572000" cy="3200400"/>
          </a:xfrm>
          <a:prstGeom prst="rect">
            <a:avLst/>
          </a:prstGeom>
          <a:noFill/>
          <a:ln w="9525">
            <a:noFill/>
            <a:miter lim="800000"/>
            <a:headEnd/>
            <a:tailEnd/>
          </a:ln>
        </p:spPr>
      </p:pic>
      <p:sp>
        <p:nvSpPr>
          <p:cNvPr id="58379" name="Line 12"/>
          <p:cNvSpPr>
            <a:spLocks noChangeShapeType="1"/>
          </p:cNvSpPr>
          <p:nvPr/>
        </p:nvSpPr>
        <p:spPr bwMode="auto">
          <a:xfrm flipV="1">
            <a:off x="7924800" y="1600200"/>
            <a:ext cx="381000" cy="1905000"/>
          </a:xfrm>
          <a:prstGeom prst="line">
            <a:avLst/>
          </a:prstGeom>
          <a:noFill/>
          <a:ln w="9525">
            <a:solidFill>
              <a:srgbClr val="FF0000"/>
            </a:solidFill>
            <a:prstDash val="dash"/>
            <a:round/>
            <a:headEnd/>
            <a:tailEnd/>
          </a:ln>
        </p:spPr>
        <p:txBody>
          <a:bodyPr>
            <a:prstTxWarp prst="textNoShape">
              <a:avLst/>
            </a:prstTxWarp>
          </a:bodyPr>
          <a:lstStyle/>
          <a:p>
            <a:endParaRPr lang="en-US"/>
          </a:p>
        </p:txBody>
      </p:sp>
      <p:sp>
        <p:nvSpPr>
          <p:cNvPr id="58380" name="AutoShape 11"/>
          <p:cNvSpPr>
            <a:spLocks noChangeArrowheads="1"/>
          </p:cNvSpPr>
          <p:nvPr/>
        </p:nvSpPr>
        <p:spPr bwMode="auto">
          <a:xfrm>
            <a:off x="4343400" y="19812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prstTxWarp prst="textNoShape">
              <a:avLst/>
            </a:prstTxWarp>
          </a:bodyPr>
          <a:lstStyle/>
          <a:p>
            <a:endParaRPr lang="en-US"/>
          </a:p>
        </p:txBody>
      </p:sp>
      <p:pic>
        <p:nvPicPr>
          <p:cNvPr id="97295" name="Picture 15" descr="M1035Z_AGGx"/>
          <p:cNvPicPr>
            <a:picLocks noChangeAspect="1" noChangeArrowheads="1"/>
          </p:cNvPicPr>
          <p:nvPr/>
        </p:nvPicPr>
        <p:blipFill>
          <a:blip r:embed="rId6"/>
          <a:srcRect/>
          <a:stretch>
            <a:fillRect/>
          </a:stretch>
        </p:blipFill>
        <p:spPr bwMode="auto">
          <a:xfrm>
            <a:off x="5562600" y="1600200"/>
            <a:ext cx="3208338" cy="2405063"/>
          </a:xfrm>
          <a:prstGeom prst="rect">
            <a:avLst/>
          </a:prstGeom>
          <a:noFill/>
          <a:ln w="9525">
            <a:noFill/>
            <a:miter lim="800000"/>
            <a:headEnd/>
            <a:tailEnd/>
          </a:ln>
        </p:spPr>
      </p:pic>
      <p:sp>
        <p:nvSpPr>
          <p:cNvPr id="2" name="Rectangle 1"/>
          <p:cNvSpPr/>
          <p:nvPr/>
        </p:nvSpPr>
        <p:spPr>
          <a:xfrm>
            <a:off x="6248400" y="6474023"/>
            <a:ext cx="2858688" cy="307777"/>
          </a:xfrm>
          <a:prstGeom prst="rect">
            <a:avLst/>
          </a:prstGeom>
        </p:spPr>
        <p:txBody>
          <a:bodyPr wrap="none">
            <a:spAutoFit/>
          </a:bodyPr>
          <a:lstStyle/>
          <a:p>
            <a:r>
              <a:rPr lang="en-US" sz="1400" dirty="0" smtClean="0">
                <a:solidFill>
                  <a:srgbClr val="660066"/>
                </a:solidFill>
                <a:latin typeface="+mn-lt"/>
                <a:sym typeface="Symbol" charset="0"/>
              </a:rPr>
              <a:t>Roberts (2007), PhD thesis, </a:t>
            </a:r>
            <a:r>
              <a:rPr lang="en-US" sz="1400" dirty="0">
                <a:solidFill>
                  <a:srgbClr val="660066"/>
                </a:solidFill>
                <a:latin typeface="+mn-lt"/>
                <a:sym typeface="Symbol" charset="0"/>
              </a:rPr>
              <a:t>CMU</a:t>
            </a:r>
            <a:endParaRPr lang="en-US" sz="1400" dirty="0">
              <a:solidFill>
                <a:srgbClr val="660066"/>
              </a:solidFill>
              <a:latin typeface="+mn-lt"/>
            </a:endParaRPr>
          </a:p>
        </p:txBody>
      </p:sp>
    </p:spTree>
    <p:extLst>
      <p:ext uri="{BB962C8B-B14F-4D97-AF65-F5344CB8AC3E}">
        <p14:creationId xmlns:p14="http://schemas.microsoft.com/office/powerpoint/2010/main" val="2040952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6"/>
          <p:cNvSpPr>
            <a:spLocks noChangeArrowheads="1"/>
          </p:cNvSpPr>
          <p:nvPr/>
        </p:nvSpPr>
        <p:spPr bwMode="auto">
          <a:xfrm>
            <a:off x="685800" y="101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Simulation parameters, take 2</a:t>
            </a:r>
            <a:endParaRPr lang="en-US" sz="3600" i="1" dirty="0">
              <a:solidFill>
                <a:srgbClr val="000090"/>
              </a:solidFill>
              <a:latin typeface="Times New Roman"/>
              <a:cs typeface="Times New Roman"/>
            </a:endParaRPr>
          </a:p>
        </p:txBody>
      </p:sp>
      <p:sp>
        <p:nvSpPr>
          <p:cNvPr id="21507" name="Rectangle 37"/>
          <p:cNvSpPr>
            <a:spLocks noChangeArrowheads="1"/>
          </p:cNvSpPr>
          <p:nvPr/>
        </p:nvSpPr>
        <p:spPr bwMode="auto">
          <a:xfrm>
            <a:off x="355600" y="1143000"/>
            <a:ext cx="57023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p>
            <a:pPr marL="225425" indent="-225425" algn="l">
              <a:spcBef>
                <a:spcPct val="20000"/>
              </a:spcBef>
              <a:buFontTx/>
              <a:buChar char="•"/>
            </a:pPr>
            <a:r>
              <a:rPr lang="en-US" sz="2000" b="0" dirty="0">
                <a:latin typeface="Palatino" charset="0"/>
              </a:rPr>
              <a:t>Begin with an equiaxed polycrystalline microstructure</a:t>
            </a:r>
          </a:p>
          <a:p>
            <a:pPr marL="584200" lvl="1" indent="-244475" algn="l">
              <a:spcBef>
                <a:spcPct val="20000"/>
              </a:spcBef>
              <a:buFontTx/>
              <a:buChar char="-"/>
            </a:pPr>
            <a:r>
              <a:rPr lang="en-US" sz="2000" b="0" dirty="0">
                <a:latin typeface="Palatino" charset="0"/>
              </a:rPr>
              <a:t>Boundary properties are uniform and isotropic, random grain texture</a:t>
            </a:r>
          </a:p>
          <a:p>
            <a:pPr marL="584200" lvl="1" indent="-244475" algn="l">
              <a:spcBef>
                <a:spcPct val="20000"/>
              </a:spcBef>
              <a:buFontTx/>
              <a:buChar char="-"/>
            </a:pPr>
            <a:r>
              <a:rPr lang="en-US" sz="2000" b="0" dirty="0">
                <a:latin typeface="Palatino" charset="0"/>
              </a:rPr>
              <a:t>Note that there </a:t>
            </a:r>
            <a:r>
              <a:rPr lang="en-US" sz="2000" b="0" i="1" dirty="0" smtClean="0">
                <a:latin typeface="Palatino" charset="0"/>
              </a:rPr>
              <a:t>AGG is never observed in </a:t>
            </a:r>
            <a:r>
              <a:rPr lang="en-US" sz="2000" b="0" i="1" dirty="0">
                <a:latin typeface="Palatino" charset="0"/>
              </a:rPr>
              <a:t>the absence of particles</a:t>
            </a:r>
            <a:endParaRPr lang="en-US" sz="2000" b="0" dirty="0">
              <a:latin typeface="Palatino" charset="0"/>
            </a:endParaRPr>
          </a:p>
          <a:p>
            <a:pPr marL="225425" indent="-225425" algn="l">
              <a:spcBef>
                <a:spcPct val="20000"/>
              </a:spcBef>
              <a:buFontTx/>
              <a:buChar char="•"/>
            </a:pPr>
            <a:r>
              <a:rPr lang="en-US" sz="2000" b="0" dirty="0">
                <a:latin typeface="Palatino" charset="0"/>
              </a:rPr>
              <a:t>Deposit particles at random on the grain boundaries</a:t>
            </a:r>
          </a:p>
          <a:p>
            <a:pPr marL="584200" lvl="1" indent="-244475" algn="l">
              <a:spcBef>
                <a:spcPct val="20000"/>
              </a:spcBef>
              <a:buFontTx/>
              <a:buChar char="-"/>
            </a:pPr>
            <a:r>
              <a:rPr lang="en-US" sz="2000" b="0" dirty="0">
                <a:latin typeface="Palatino" charset="0"/>
              </a:rPr>
              <a:t>At sufficiently high particle fractions, the system will be pinned</a:t>
            </a:r>
          </a:p>
          <a:p>
            <a:pPr marL="584200" lvl="1" indent="-244475" algn="l">
              <a:spcBef>
                <a:spcPct val="20000"/>
              </a:spcBef>
              <a:buFontTx/>
              <a:buChar char="-"/>
            </a:pPr>
            <a:r>
              <a:rPr lang="en-US" sz="2000" b="0" dirty="0">
                <a:latin typeface="Palatino" charset="0"/>
              </a:rPr>
              <a:t>Note that this is a </a:t>
            </a:r>
            <a:r>
              <a:rPr lang="en-US" sz="2000" b="0" i="1" dirty="0">
                <a:latin typeface="Palatino" charset="0"/>
              </a:rPr>
              <a:t>stronger pinning situation than Zener </a:t>
            </a:r>
            <a:r>
              <a:rPr lang="en-US" sz="2000" b="0" i="1" dirty="0" smtClean="0">
                <a:latin typeface="Palatino" charset="0"/>
              </a:rPr>
              <a:t>pinning </a:t>
            </a:r>
            <a:r>
              <a:rPr lang="en-US" sz="2000" b="0" dirty="0" smtClean="0">
                <a:latin typeface="Palatino" charset="0"/>
              </a:rPr>
              <a:t>because of the non-random spatial correlation of particles and boundaries</a:t>
            </a:r>
            <a:endParaRPr lang="en-US" sz="2000" b="0" dirty="0">
              <a:latin typeface="Palatino" charset="0"/>
            </a:endParaRPr>
          </a:p>
          <a:p>
            <a:pPr marL="225425" indent="-225425" algn="l">
              <a:spcBef>
                <a:spcPct val="20000"/>
              </a:spcBef>
              <a:buFontTx/>
              <a:buChar char="•"/>
            </a:pPr>
            <a:r>
              <a:rPr lang="en-US" sz="2000" b="0" dirty="0">
                <a:latin typeface="Palatino" charset="0"/>
              </a:rPr>
              <a:t>Allow grains to evolve via normal grain growth physics</a:t>
            </a:r>
          </a:p>
        </p:txBody>
      </p:sp>
      <p:pic>
        <p:nvPicPr>
          <p:cNvPr id="21508" name="Picture 38" descr="agg1-t0000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41975" y="1981200"/>
            <a:ext cx="334962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23</a:t>
            </a:fld>
            <a:endParaRPr lang="en-US"/>
          </a:p>
        </p:txBody>
      </p:sp>
    </p:spTree>
    <p:extLst>
      <p:ext uri="{BB962C8B-B14F-4D97-AF65-F5344CB8AC3E}">
        <p14:creationId xmlns:p14="http://schemas.microsoft.com/office/powerpoint/2010/main" val="101098117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5"/>
          <p:cNvSpPr>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Results</a:t>
            </a:r>
            <a:r>
              <a:rPr lang="en-US" sz="3600" i="1" dirty="0">
                <a:solidFill>
                  <a:srgbClr val="000090"/>
                </a:solidFill>
                <a:latin typeface="Times New Roman"/>
                <a:cs typeface="Times New Roman"/>
              </a:rPr>
              <a:t>: Microstructural evolution</a:t>
            </a:r>
          </a:p>
        </p:txBody>
      </p:sp>
      <p:sp>
        <p:nvSpPr>
          <p:cNvPr id="23555" name="Rectangle 26"/>
          <p:cNvSpPr>
            <a:spLocks noChangeArrowheads="1"/>
          </p:cNvSpPr>
          <p:nvPr/>
        </p:nvSpPr>
        <p:spPr bwMode="auto">
          <a:xfrm>
            <a:off x="457200" y="1371600"/>
            <a:ext cx="80772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marL="225425" indent="-225425" algn="l">
              <a:spcBef>
                <a:spcPct val="20000"/>
              </a:spcBef>
              <a:buFontTx/>
              <a:buChar char="•"/>
            </a:pPr>
            <a:r>
              <a:rPr lang="en-US" sz="2000" b="0">
                <a:latin typeface="Palatino" charset="0"/>
              </a:rPr>
              <a:t>AGG occurs</a:t>
            </a:r>
          </a:p>
          <a:p>
            <a:pPr marL="225425" indent="-225425" algn="l">
              <a:spcBef>
                <a:spcPct val="20000"/>
              </a:spcBef>
              <a:buFontTx/>
              <a:buChar char="•"/>
            </a:pPr>
            <a:r>
              <a:rPr lang="en-US" sz="2000" b="0">
                <a:latin typeface="Palatino" charset="0"/>
              </a:rPr>
              <a:t>The abnormal grain size far exceeds the Zener pinned grain size</a:t>
            </a: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endParaRPr lang="en-US" sz="2000" b="0">
              <a:latin typeface="Palatino" charset="0"/>
            </a:endParaRPr>
          </a:p>
          <a:p>
            <a:pPr marL="225425" indent="-225425" algn="l">
              <a:spcBef>
                <a:spcPct val="20000"/>
              </a:spcBef>
              <a:buFontTx/>
              <a:buChar char="•"/>
            </a:pPr>
            <a:r>
              <a:rPr lang="en-US" sz="2000" b="0">
                <a:latin typeface="Palatino" charset="0"/>
              </a:rPr>
              <a:t>This growth mode would not occur in the absence of particles.</a:t>
            </a:r>
          </a:p>
          <a:p>
            <a:pPr marL="225425" indent="-225425" algn="l">
              <a:spcBef>
                <a:spcPct val="20000"/>
              </a:spcBef>
              <a:buFontTx/>
              <a:buChar char="•"/>
            </a:pPr>
            <a:endParaRPr lang="en-US" sz="2000" b="0">
              <a:latin typeface="Palatino" charset="0"/>
            </a:endParaRPr>
          </a:p>
          <a:p>
            <a:pPr marL="225425" indent="-225425" algn="l">
              <a:spcBef>
                <a:spcPct val="20000"/>
              </a:spcBef>
              <a:buFont typeface="Symbol" charset="0"/>
              <a:buChar char=""/>
            </a:pPr>
            <a:r>
              <a:rPr lang="en-US" sz="2000" b="0">
                <a:solidFill>
                  <a:srgbClr val="0000FF"/>
                </a:solidFill>
                <a:latin typeface="Palatino" charset="0"/>
              </a:rPr>
              <a:t> A static particle dispersion inhibits normal grain growth but causes abnormal grain growth!</a:t>
            </a:r>
          </a:p>
        </p:txBody>
      </p:sp>
      <p:sp>
        <p:nvSpPr>
          <p:cNvPr id="23556" name="Line 27"/>
          <p:cNvSpPr>
            <a:spLocks noChangeShapeType="1"/>
          </p:cNvSpPr>
          <p:nvPr/>
        </p:nvSpPr>
        <p:spPr bwMode="auto">
          <a:xfrm>
            <a:off x="2209800" y="3276600"/>
            <a:ext cx="30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57" name="Line 28"/>
          <p:cNvSpPr>
            <a:spLocks noChangeShapeType="1"/>
          </p:cNvSpPr>
          <p:nvPr/>
        </p:nvSpPr>
        <p:spPr bwMode="auto">
          <a:xfrm>
            <a:off x="4343400" y="3276600"/>
            <a:ext cx="30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558" name="Line 29"/>
          <p:cNvSpPr>
            <a:spLocks noChangeShapeType="1"/>
          </p:cNvSpPr>
          <p:nvPr/>
        </p:nvSpPr>
        <p:spPr bwMode="auto">
          <a:xfrm>
            <a:off x="6477000" y="3276600"/>
            <a:ext cx="304800" cy="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3559" name="Picture 9" descr="agg1-t00000.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2286000"/>
            <a:ext cx="2057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agg1-t30000.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9400" y="2286000"/>
            <a:ext cx="2057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agg1-t10000.pn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13000" y="2286000"/>
            <a:ext cx="2057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2" descr="agg1-t20000.pn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1200" y="2286000"/>
            <a:ext cx="2057400"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13"/>
          <p:cNvSpPr txBox="1">
            <a:spLocks noChangeArrowheads="1"/>
          </p:cNvSpPr>
          <p:nvPr/>
        </p:nvSpPr>
        <p:spPr bwMode="auto">
          <a:xfrm>
            <a:off x="228600" y="4114800"/>
            <a:ext cx="13366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i="1">
                <a:latin typeface="Times New Roman" charset="0"/>
                <a:cs typeface="Times New Roman" charset="0"/>
              </a:rPr>
              <a:t>f</a:t>
            </a:r>
            <a:r>
              <a:rPr lang="en-US" b="0">
                <a:latin typeface="Times New Roman" charset="0"/>
                <a:cs typeface="Times New Roman" charset="0"/>
              </a:rPr>
              <a:t> = 0.1, initial</a:t>
            </a:r>
          </a:p>
        </p:txBody>
      </p:sp>
      <p:sp>
        <p:nvSpPr>
          <p:cNvPr id="23564" name="TextBox 14"/>
          <p:cNvSpPr txBox="1">
            <a:spLocks noChangeArrowheads="1"/>
          </p:cNvSpPr>
          <p:nvPr/>
        </p:nvSpPr>
        <p:spPr bwMode="auto">
          <a:xfrm>
            <a:off x="2332038" y="4114800"/>
            <a:ext cx="1130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10000MCS</a:t>
            </a:r>
          </a:p>
        </p:txBody>
      </p:sp>
      <p:sp>
        <p:nvSpPr>
          <p:cNvPr id="23565" name="TextBox 15"/>
          <p:cNvSpPr txBox="1">
            <a:spLocks noChangeArrowheads="1"/>
          </p:cNvSpPr>
          <p:nvPr/>
        </p:nvSpPr>
        <p:spPr bwMode="auto">
          <a:xfrm>
            <a:off x="4465638" y="4114800"/>
            <a:ext cx="1130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20000MCS</a:t>
            </a:r>
          </a:p>
        </p:txBody>
      </p:sp>
      <p:sp>
        <p:nvSpPr>
          <p:cNvPr id="23566" name="TextBox 16"/>
          <p:cNvSpPr txBox="1">
            <a:spLocks noChangeArrowheads="1"/>
          </p:cNvSpPr>
          <p:nvPr/>
        </p:nvSpPr>
        <p:spPr bwMode="auto">
          <a:xfrm>
            <a:off x="6599238" y="4114800"/>
            <a:ext cx="1130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a:latin typeface="Times New Roman" charset="0"/>
                <a:cs typeface="Times New Roman" charset="0"/>
              </a:rPr>
              <a:t>30000MCS</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24</a:t>
            </a:fld>
            <a:endParaRPr lang="en-US"/>
          </a:p>
        </p:txBody>
      </p:sp>
      <p:sp>
        <p:nvSpPr>
          <p:cNvPr id="3" name="Rectangle 2"/>
          <p:cNvSpPr/>
          <p:nvPr/>
        </p:nvSpPr>
        <p:spPr>
          <a:xfrm>
            <a:off x="685800" y="6248400"/>
            <a:ext cx="6934200" cy="461665"/>
          </a:xfrm>
          <a:prstGeom prst="rect">
            <a:avLst/>
          </a:prstGeom>
        </p:spPr>
        <p:txBody>
          <a:bodyPr wrap="square">
            <a:spAutoFit/>
          </a:bodyPr>
          <a:lstStyle/>
          <a:p>
            <a:r>
              <a:rPr lang="en-US" sz="1200" dirty="0">
                <a:solidFill>
                  <a:srgbClr val="660066"/>
                </a:solidFill>
              </a:rPr>
              <a:t>“Particle-Assisted Abnormal Grain Growth”, E.A. Holm, T.D. Hoffmann, A.D. Rollett, and C.G. </a:t>
            </a:r>
            <a:r>
              <a:rPr lang="en-US" sz="1200" dirty="0" smtClean="0">
                <a:solidFill>
                  <a:srgbClr val="660066"/>
                </a:solidFill>
              </a:rPr>
              <a:t>Roberts (2015), </a:t>
            </a:r>
            <a:r>
              <a:rPr lang="en-US" sz="1200" i="1" dirty="0">
                <a:solidFill>
                  <a:srgbClr val="660066"/>
                </a:solidFill>
              </a:rPr>
              <a:t>in </a:t>
            </a:r>
            <a:r>
              <a:rPr lang="en-US" sz="1200" dirty="0">
                <a:solidFill>
                  <a:srgbClr val="660066"/>
                </a:solidFill>
              </a:rPr>
              <a:t>S. </a:t>
            </a:r>
            <a:r>
              <a:rPr lang="en-US" sz="1200" dirty="0" err="1">
                <a:solidFill>
                  <a:srgbClr val="660066"/>
                </a:solidFill>
              </a:rPr>
              <a:t>Fæster</a:t>
            </a:r>
            <a:r>
              <a:rPr lang="en-US" sz="1200" dirty="0">
                <a:solidFill>
                  <a:srgbClr val="660066"/>
                </a:solidFill>
              </a:rPr>
              <a:t> </a:t>
            </a:r>
            <a:r>
              <a:rPr lang="en-US" sz="1200" i="1" dirty="0">
                <a:solidFill>
                  <a:srgbClr val="660066"/>
                </a:solidFill>
              </a:rPr>
              <a:t>et al</a:t>
            </a:r>
            <a:r>
              <a:rPr lang="en-US" sz="1200" dirty="0">
                <a:solidFill>
                  <a:srgbClr val="660066"/>
                </a:solidFill>
              </a:rPr>
              <a:t>. (eds.): Proceedings </a:t>
            </a:r>
            <a:r>
              <a:rPr lang="en-US" sz="1200" dirty="0" smtClean="0">
                <a:solidFill>
                  <a:srgbClr val="660066"/>
                </a:solidFill>
              </a:rPr>
              <a:t>36</a:t>
            </a:r>
            <a:r>
              <a:rPr lang="en-US" sz="1200" baseline="30000" dirty="0" smtClean="0">
                <a:solidFill>
                  <a:srgbClr val="660066"/>
                </a:solidFill>
              </a:rPr>
              <a:t>th</a:t>
            </a:r>
            <a:r>
              <a:rPr lang="en-US" sz="1200" dirty="0" smtClean="0">
                <a:solidFill>
                  <a:srgbClr val="660066"/>
                </a:solidFill>
              </a:rPr>
              <a:t> </a:t>
            </a:r>
            <a:r>
              <a:rPr lang="en-US" sz="1200" dirty="0" err="1">
                <a:solidFill>
                  <a:srgbClr val="660066"/>
                </a:solidFill>
              </a:rPr>
              <a:t>Risø</a:t>
            </a:r>
            <a:r>
              <a:rPr lang="en-US" sz="1200" dirty="0">
                <a:solidFill>
                  <a:srgbClr val="660066"/>
                </a:solidFill>
              </a:rPr>
              <a:t> </a:t>
            </a:r>
            <a:r>
              <a:rPr lang="en-US" sz="1200" dirty="0" smtClean="0">
                <a:solidFill>
                  <a:srgbClr val="660066"/>
                </a:solidFill>
              </a:rPr>
              <a:t>Intl. </a:t>
            </a:r>
            <a:r>
              <a:rPr lang="en-US" sz="1200" dirty="0" err="1" smtClean="0">
                <a:solidFill>
                  <a:srgbClr val="660066"/>
                </a:solidFill>
              </a:rPr>
              <a:t>Symp</a:t>
            </a:r>
            <a:r>
              <a:rPr lang="en-US" sz="1200" dirty="0" smtClean="0">
                <a:solidFill>
                  <a:srgbClr val="660066"/>
                </a:solidFill>
              </a:rPr>
              <a:t>. Materials Sci. </a:t>
            </a:r>
            <a:endParaRPr lang="en-US" sz="1200" dirty="0">
              <a:solidFill>
                <a:srgbClr val="660066"/>
              </a:solidFill>
            </a:endParaRPr>
          </a:p>
        </p:txBody>
      </p:sp>
    </p:spTree>
    <p:extLst>
      <p:ext uri="{BB962C8B-B14F-4D97-AF65-F5344CB8AC3E}">
        <p14:creationId xmlns:p14="http://schemas.microsoft.com/office/powerpoint/2010/main" val="190978008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85800" y="2286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Results</a:t>
            </a:r>
            <a:r>
              <a:rPr lang="en-US" sz="3600" i="1" dirty="0">
                <a:solidFill>
                  <a:srgbClr val="000090"/>
                </a:solidFill>
                <a:latin typeface="Times New Roman"/>
                <a:cs typeface="Times New Roman"/>
              </a:rPr>
              <a:t>: Growth kinetics and frequency</a:t>
            </a:r>
          </a:p>
        </p:txBody>
      </p:sp>
      <p:sp>
        <p:nvSpPr>
          <p:cNvPr id="25603" name="Rectangle 3"/>
          <p:cNvSpPr>
            <a:spLocks noChangeArrowheads="1"/>
          </p:cNvSpPr>
          <p:nvPr/>
        </p:nvSpPr>
        <p:spPr bwMode="auto">
          <a:xfrm>
            <a:off x="152400" y="1371600"/>
            <a:ext cx="3962400"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p>
            <a:pPr marL="225425" indent="-225425" algn="l">
              <a:spcAft>
                <a:spcPts val="1000"/>
              </a:spcAft>
              <a:buFontTx/>
              <a:buChar char="•"/>
            </a:pPr>
            <a:r>
              <a:rPr lang="en-US" sz="2400" b="0" dirty="0">
                <a:latin typeface="Times New Roman" charset="0"/>
                <a:cs typeface="Times New Roman" charset="0"/>
              </a:rPr>
              <a:t>The system initially grows to its Zener pinned grain size.</a:t>
            </a:r>
          </a:p>
          <a:p>
            <a:pPr marL="225425" indent="-225425" algn="l">
              <a:spcAft>
                <a:spcPts val="1000"/>
              </a:spcAft>
              <a:buFontTx/>
              <a:buChar char="•"/>
            </a:pPr>
            <a:r>
              <a:rPr lang="en-US" sz="2400" b="0" dirty="0">
                <a:latin typeface="Times New Roman" charset="0"/>
                <a:cs typeface="Times New Roman" charset="0"/>
              </a:rPr>
              <a:t>AGG incubation time is long and variable; all of these runs eventually grow abnormally (by 10</a:t>
            </a:r>
            <a:r>
              <a:rPr lang="en-US" sz="2400" b="0" baseline="30000" dirty="0">
                <a:latin typeface="Times New Roman" charset="0"/>
                <a:cs typeface="Times New Roman" charset="0"/>
              </a:rPr>
              <a:t>6</a:t>
            </a:r>
            <a:r>
              <a:rPr lang="en-US" sz="2400" b="0" dirty="0">
                <a:latin typeface="Times New Roman" charset="0"/>
                <a:cs typeface="Times New Roman" charset="0"/>
              </a:rPr>
              <a:t> MCS).</a:t>
            </a:r>
          </a:p>
          <a:p>
            <a:pPr marL="225425" indent="-225425" algn="l">
              <a:spcAft>
                <a:spcPts val="1000"/>
              </a:spcAft>
              <a:buFontTx/>
              <a:buChar char="•"/>
            </a:pPr>
            <a:r>
              <a:rPr lang="en-US" sz="2400" b="0" dirty="0">
                <a:latin typeface="Times New Roman" charset="0"/>
                <a:cs typeface="Times New Roman" charset="0"/>
              </a:rPr>
              <a:t>AGG is rare: In this system, about 1 in 22,000 grains grows abnormally. </a:t>
            </a:r>
          </a:p>
          <a:p>
            <a:pPr marL="225425" indent="-225425" algn="l">
              <a:spcAft>
                <a:spcPts val="1000"/>
              </a:spcAft>
              <a:buFontTx/>
              <a:buChar char="•"/>
            </a:pPr>
            <a:r>
              <a:rPr lang="en-US" sz="2400" b="0" dirty="0">
                <a:latin typeface="Times New Roman" charset="0"/>
                <a:cs typeface="Times New Roman" charset="0"/>
              </a:rPr>
              <a:t>The abnormal grain consumes all others, so we see only one event per system</a:t>
            </a:r>
            <a:r>
              <a:rPr lang="en-US" sz="2400" b="0" dirty="0" smtClean="0">
                <a:latin typeface="Times New Roman" charset="0"/>
                <a:cs typeface="Times New Roman" charset="0"/>
              </a:rPr>
              <a:t>.</a:t>
            </a:r>
            <a:endParaRPr lang="en-US" sz="2400" b="0" dirty="0">
              <a:latin typeface="Times New Roman" charset="0"/>
              <a:cs typeface="Times New Roman" charset="0"/>
            </a:endParaRPr>
          </a:p>
        </p:txBody>
      </p:sp>
      <p:grpSp>
        <p:nvGrpSpPr>
          <p:cNvPr id="25604" name="Group 8"/>
          <p:cNvGrpSpPr>
            <a:grpSpLocks/>
          </p:cNvGrpSpPr>
          <p:nvPr/>
        </p:nvGrpSpPr>
        <p:grpSpPr bwMode="auto">
          <a:xfrm>
            <a:off x="4140200" y="1524000"/>
            <a:ext cx="4775200" cy="3465513"/>
            <a:chOff x="4084500" y="1371600"/>
            <a:chExt cx="4775501" cy="3465692"/>
          </a:xfrm>
        </p:grpSpPr>
        <p:pic>
          <p:nvPicPr>
            <p:cNvPr id="25605" name="Picture 5" descr="10pct_9init_all.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84500" y="1371600"/>
              <a:ext cx="4775501"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5"/>
            <p:cNvSpPr txBox="1">
              <a:spLocks noChangeArrowheads="1"/>
            </p:cNvSpPr>
            <p:nvPr/>
          </p:nvSpPr>
          <p:spPr bwMode="auto">
            <a:xfrm>
              <a:off x="4495800" y="1447800"/>
              <a:ext cx="22129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l"/>
              <a:r>
                <a:rPr lang="en-US" b="0">
                  <a:latin typeface="Times New Roman" charset="0"/>
                </a:rPr>
                <a:t>Particle fraction = 10%</a:t>
              </a:r>
            </a:p>
            <a:p>
              <a:pPr algn="l"/>
              <a:r>
                <a:rPr lang="en-US" b="0">
                  <a:latin typeface="Times New Roman" charset="0"/>
                </a:rPr>
                <a:t>Initial grain radius = 10</a:t>
              </a:r>
            </a:p>
            <a:p>
              <a:pPr algn="l"/>
              <a:r>
                <a:rPr lang="en-US" b="0">
                  <a:latin typeface="Times New Roman" charset="0"/>
                </a:rPr>
                <a:t>Particle radius = 3</a:t>
              </a:r>
            </a:p>
          </p:txBody>
        </p:sp>
        <p:sp>
          <p:nvSpPr>
            <p:cNvPr id="25607" name="TextBox 6"/>
            <p:cNvSpPr txBox="1">
              <a:spLocks noChangeArrowheads="1"/>
            </p:cNvSpPr>
            <p:nvPr/>
          </p:nvSpPr>
          <p:spPr bwMode="auto">
            <a:xfrm rot="-5400000">
              <a:off x="3596940" y="2674365"/>
              <a:ext cx="1292391"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sz="1400" b="0"/>
                <a:t>avg grain size</a:t>
              </a:r>
            </a:p>
          </p:txBody>
        </p:sp>
        <p:sp>
          <p:nvSpPr>
            <p:cNvPr id="25608" name="TextBox 7"/>
            <p:cNvSpPr txBox="1">
              <a:spLocks noChangeArrowheads="1"/>
            </p:cNvSpPr>
            <p:nvPr/>
          </p:nvSpPr>
          <p:spPr bwMode="auto">
            <a:xfrm>
              <a:off x="6096000" y="4529515"/>
              <a:ext cx="1092254" cy="30777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sz="1400" b="0"/>
                <a:t>time (MCS)</a:t>
              </a:r>
            </a:p>
          </p:txBody>
        </p:sp>
      </p:grpSp>
      <p:sp>
        <p:nvSpPr>
          <p:cNvPr id="2" name="Slide Number Placeholder 1"/>
          <p:cNvSpPr>
            <a:spLocks noGrp="1"/>
          </p:cNvSpPr>
          <p:nvPr>
            <p:ph type="sldNum" sz="quarter" idx="4294967295"/>
          </p:nvPr>
        </p:nvSpPr>
        <p:spPr>
          <a:xfrm>
            <a:off x="25400" y="76200"/>
            <a:ext cx="2133600" cy="365125"/>
          </a:xfrm>
          <a:prstGeom prst="rect">
            <a:avLst/>
          </a:prstGeom>
        </p:spPr>
        <p:txBody>
          <a:bodyPr/>
          <a:lstStyle/>
          <a:p>
            <a:pPr algn="l"/>
            <a:fld id="{520FE2BD-EB5F-C74D-82C5-F87FB9AE02CB}" type="slidenum">
              <a:rPr lang="en-US" smtClean="0"/>
              <a:pPr algn="l"/>
              <a:t>25</a:t>
            </a:fld>
            <a:endParaRPr lang="en-US"/>
          </a:p>
        </p:txBody>
      </p:sp>
      <p:sp>
        <p:nvSpPr>
          <p:cNvPr id="10" name="Rectangle 9"/>
          <p:cNvSpPr/>
          <p:nvPr/>
        </p:nvSpPr>
        <p:spPr>
          <a:xfrm>
            <a:off x="1524000" y="6248400"/>
            <a:ext cx="6934200" cy="461665"/>
          </a:xfrm>
          <a:prstGeom prst="rect">
            <a:avLst/>
          </a:prstGeom>
        </p:spPr>
        <p:txBody>
          <a:bodyPr wrap="square">
            <a:spAutoFit/>
          </a:bodyPr>
          <a:lstStyle/>
          <a:p>
            <a:r>
              <a:rPr lang="en-US" sz="1200" dirty="0">
                <a:solidFill>
                  <a:srgbClr val="660066"/>
                </a:solidFill>
              </a:rPr>
              <a:t>“Particle-Assisted Abnormal Grain Growth”, E.A. Holm, T.D. Hoffmann, A.D. Rollett, and C.G. </a:t>
            </a:r>
            <a:r>
              <a:rPr lang="en-US" sz="1200" dirty="0" smtClean="0">
                <a:solidFill>
                  <a:srgbClr val="660066"/>
                </a:solidFill>
              </a:rPr>
              <a:t>Roberts (2015), </a:t>
            </a:r>
            <a:r>
              <a:rPr lang="en-US" sz="1200" i="1" dirty="0">
                <a:solidFill>
                  <a:srgbClr val="660066"/>
                </a:solidFill>
              </a:rPr>
              <a:t>in </a:t>
            </a:r>
            <a:r>
              <a:rPr lang="en-US" sz="1200" dirty="0">
                <a:solidFill>
                  <a:srgbClr val="660066"/>
                </a:solidFill>
              </a:rPr>
              <a:t>S. </a:t>
            </a:r>
            <a:r>
              <a:rPr lang="en-US" sz="1200" dirty="0" err="1">
                <a:solidFill>
                  <a:srgbClr val="660066"/>
                </a:solidFill>
              </a:rPr>
              <a:t>Fæster</a:t>
            </a:r>
            <a:r>
              <a:rPr lang="en-US" sz="1200" dirty="0">
                <a:solidFill>
                  <a:srgbClr val="660066"/>
                </a:solidFill>
              </a:rPr>
              <a:t> </a:t>
            </a:r>
            <a:r>
              <a:rPr lang="en-US" sz="1200" i="1" dirty="0">
                <a:solidFill>
                  <a:srgbClr val="660066"/>
                </a:solidFill>
              </a:rPr>
              <a:t>et al</a:t>
            </a:r>
            <a:r>
              <a:rPr lang="en-US" sz="1200" dirty="0">
                <a:solidFill>
                  <a:srgbClr val="660066"/>
                </a:solidFill>
              </a:rPr>
              <a:t>. (eds.): Proceedings </a:t>
            </a:r>
            <a:r>
              <a:rPr lang="en-US" sz="1200" dirty="0" smtClean="0">
                <a:solidFill>
                  <a:srgbClr val="660066"/>
                </a:solidFill>
              </a:rPr>
              <a:t>36</a:t>
            </a:r>
            <a:r>
              <a:rPr lang="en-US" sz="1200" baseline="30000" dirty="0" smtClean="0">
                <a:solidFill>
                  <a:srgbClr val="660066"/>
                </a:solidFill>
              </a:rPr>
              <a:t>th</a:t>
            </a:r>
            <a:r>
              <a:rPr lang="en-US" sz="1200" dirty="0" smtClean="0">
                <a:solidFill>
                  <a:srgbClr val="660066"/>
                </a:solidFill>
              </a:rPr>
              <a:t> </a:t>
            </a:r>
            <a:r>
              <a:rPr lang="en-US" sz="1200" dirty="0" err="1">
                <a:solidFill>
                  <a:srgbClr val="660066"/>
                </a:solidFill>
              </a:rPr>
              <a:t>Risø</a:t>
            </a:r>
            <a:r>
              <a:rPr lang="en-US" sz="1200" dirty="0">
                <a:solidFill>
                  <a:srgbClr val="660066"/>
                </a:solidFill>
              </a:rPr>
              <a:t> </a:t>
            </a:r>
            <a:r>
              <a:rPr lang="en-US" sz="1200" dirty="0" smtClean="0">
                <a:solidFill>
                  <a:srgbClr val="660066"/>
                </a:solidFill>
              </a:rPr>
              <a:t>Intl. </a:t>
            </a:r>
            <a:r>
              <a:rPr lang="en-US" sz="1200" dirty="0" err="1" smtClean="0">
                <a:solidFill>
                  <a:srgbClr val="660066"/>
                </a:solidFill>
              </a:rPr>
              <a:t>Symp</a:t>
            </a:r>
            <a:r>
              <a:rPr lang="en-US" sz="1200" dirty="0" smtClean="0">
                <a:solidFill>
                  <a:srgbClr val="660066"/>
                </a:solidFill>
              </a:rPr>
              <a:t>. Materials Sci. </a:t>
            </a:r>
            <a:endParaRPr lang="en-US" sz="1200" dirty="0">
              <a:solidFill>
                <a:srgbClr val="660066"/>
              </a:solidFill>
            </a:endParaRPr>
          </a:p>
        </p:txBody>
      </p:sp>
    </p:spTree>
    <p:extLst>
      <p:ext uri="{BB962C8B-B14F-4D97-AF65-F5344CB8AC3E}">
        <p14:creationId xmlns:p14="http://schemas.microsoft.com/office/powerpoint/2010/main" val="16041579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668867" y="762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The </a:t>
            </a:r>
            <a:r>
              <a:rPr lang="en-US" sz="3600" i="1" dirty="0">
                <a:solidFill>
                  <a:srgbClr val="000090"/>
                </a:solidFill>
                <a:latin typeface="Times New Roman"/>
                <a:cs typeface="Times New Roman"/>
              </a:rPr>
              <a:t>causes of abnormal grain growth</a:t>
            </a:r>
          </a:p>
        </p:txBody>
      </p:sp>
      <p:sp>
        <p:nvSpPr>
          <p:cNvPr id="27651" name="Rectangle 3"/>
          <p:cNvSpPr>
            <a:spLocks noChangeArrowheads="1"/>
          </p:cNvSpPr>
          <p:nvPr/>
        </p:nvSpPr>
        <p:spPr bwMode="auto">
          <a:xfrm>
            <a:off x="482604" y="1058341"/>
            <a:ext cx="8458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342900" indent="-342900" algn="l">
              <a:spcBef>
                <a:spcPct val="20000"/>
              </a:spcBef>
              <a:buFontTx/>
              <a:buChar char="•"/>
            </a:pPr>
            <a:r>
              <a:rPr lang="en-US" sz="2400" b="0" dirty="0">
                <a:latin typeface="Times New Roman" charset="0"/>
                <a:cs typeface="Times New Roman" charset="0"/>
              </a:rPr>
              <a:t>What permits a particular grain to grow abnormally?</a:t>
            </a:r>
          </a:p>
          <a:p>
            <a:pPr marL="742950" lvl="1" indent="-285750" algn="l">
              <a:spcBef>
                <a:spcPct val="20000"/>
              </a:spcBef>
              <a:buFontTx/>
              <a:buChar char="–"/>
            </a:pPr>
            <a:r>
              <a:rPr lang="en-US" sz="2400" b="0" dirty="0">
                <a:solidFill>
                  <a:srgbClr val="FF0A12"/>
                </a:solidFill>
                <a:latin typeface="Times New Roman" charset="0"/>
                <a:cs typeface="Times New Roman" charset="0"/>
              </a:rPr>
              <a:t>Energy </a:t>
            </a:r>
            <a:r>
              <a:rPr lang="en-US" sz="2400" b="0" dirty="0">
                <a:latin typeface="Times New Roman" charset="0"/>
                <a:cs typeface="Times New Roman" charset="0"/>
              </a:rPr>
              <a:t>advantage (i.e. greater driving force for growth)</a:t>
            </a:r>
          </a:p>
          <a:p>
            <a:pPr marL="1200150" lvl="2" indent="-285750" algn="l">
              <a:spcBef>
                <a:spcPct val="20000"/>
              </a:spcBef>
              <a:buFont typeface="Arial" charset="0"/>
              <a:buChar char="•"/>
            </a:pPr>
            <a:r>
              <a:rPr lang="en-US" sz="2400" b="0" dirty="0">
                <a:solidFill>
                  <a:srgbClr val="000000"/>
                </a:solidFill>
                <a:latin typeface="Times New Roman" charset="0"/>
                <a:cs typeface="Times New Roman" charset="0"/>
              </a:rPr>
              <a:t>Elastic or plastic strain energy</a:t>
            </a:r>
          </a:p>
          <a:p>
            <a:pPr marL="1200150" lvl="2" indent="-285750" algn="l">
              <a:spcBef>
                <a:spcPct val="20000"/>
              </a:spcBef>
              <a:buFont typeface="Arial" charset="0"/>
              <a:buChar char="•"/>
            </a:pPr>
            <a:r>
              <a:rPr lang="en-US" sz="2400" b="0" dirty="0">
                <a:solidFill>
                  <a:srgbClr val="000000"/>
                </a:solidFill>
                <a:latin typeface="Times New Roman" charset="0"/>
                <a:cs typeface="Times New Roman" charset="0"/>
              </a:rPr>
              <a:t>Surface energy</a:t>
            </a:r>
          </a:p>
          <a:p>
            <a:pPr marL="742950" lvl="1" indent="-285750" algn="l">
              <a:spcBef>
                <a:spcPct val="20000"/>
              </a:spcBef>
              <a:buFontTx/>
              <a:buChar char="–"/>
            </a:pPr>
            <a:r>
              <a:rPr lang="en-US" sz="2400" b="0" dirty="0">
                <a:solidFill>
                  <a:srgbClr val="0000FF"/>
                </a:solidFill>
                <a:latin typeface="Times New Roman" charset="0"/>
                <a:cs typeface="Times New Roman" charset="0"/>
              </a:rPr>
              <a:t>Mobility </a:t>
            </a:r>
            <a:r>
              <a:rPr lang="en-US" sz="2400" b="0" dirty="0">
                <a:solidFill>
                  <a:srgbClr val="000000"/>
                </a:solidFill>
                <a:latin typeface="Times New Roman" charset="0"/>
                <a:cs typeface="Times New Roman" charset="0"/>
              </a:rPr>
              <a:t>advantage (i.e. grows faster than competitors)</a:t>
            </a:r>
          </a:p>
          <a:p>
            <a:pPr marL="1200150" lvl="2" indent="-285750" algn="l">
              <a:spcBef>
                <a:spcPct val="20000"/>
              </a:spcBef>
              <a:buFontTx/>
              <a:buChar char="•"/>
            </a:pPr>
            <a:r>
              <a:rPr lang="en-US" sz="2400" b="0" dirty="0">
                <a:latin typeface="Times New Roman" charset="0"/>
                <a:cs typeface="Times New Roman" charset="0"/>
              </a:rPr>
              <a:t>Intrinsic – boundary structure</a:t>
            </a:r>
          </a:p>
          <a:p>
            <a:pPr marL="1200150" lvl="2" indent="-285750" algn="l">
              <a:spcBef>
                <a:spcPct val="20000"/>
              </a:spcBef>
              <a:buFontTx/>
              <a:buChar char="•"/>
            </a:pPr>
            <a:r>
              <a:rPr lang="en-US" sz="2400" b="0" dirty="0">
                <a:latin typeface="Times New Roman" charset="0"/>
                <a:cs typeface="Times New Roman" charset="0"/>
              </a:rPr>
              <a:t>Extrinsic – solutes, particles</a:t>
            </a:r>
          </a:p>
          <a:p>
            <a:pPr marL="1200150" lvl="2" indent="-285750" algn="l">
              <a:spcBef>
                <a:spcPct val="20000"/>
              </a:spcBef>
              <a:buFontTx/>
              <a:buChar char="•"/>
            </a:pPr>
            <a:endParaRPr lang="en-US" sz="2400" b="0" dirty="0">
              <a:latin typeface="Times New Roman" charset="0"/>
              <a:cs typeface="Times New Roman" charset="0"/>
            </a:endParaRPr>
          </a:p>
          <a:p>
            <a:pPr marL="342900" indent="-342900" algn="l">
              <a:spcBef>
                <a:spcPct val="20000"/>
              </a:spcBef>
              <a:buFontTx/>
              <a:buChar char="•"/>
            </a:pPr>
            <a:r>
              <a:rPr lang="en-US" sz="2400" b="0" dirty="0">
                <a:latin typeface="Times New Roman" charset="0"/>
                <a:cs typeface="Times New Roman" charset="0"/>
              </a:rPr>
              <a:t>Abnormal growth can occur only when the growth advantage can persist as the grain grows into new neighborhoods.</a:t>
            </a:r>
            <a:endParaRPr lang="en-US" sz="2400" b="0" dirty="0">
              <a:solidFill>
                <a:srgbClr val="0000FF"/>
              </a:solidFill>
              <a:latin typeface="Times New Roman" charset="0"/>
              <a:cs typeface="Times New Roman" charset="0"/>
            </a:endParaRPr>
          </a:p>
        </p:txBody>
      </p:sp>
      <p:sp>
        <p:nvSpPr>
          <p:cNvPr id="12" name="Text Box 10"/>
          <p:cNvSpPr txBox="1">
            <a:spLocks noChangeArrowheads="1"/>
          </p:cNvSpPr>
          <p:nvPr/>
        </p:nvSpPr>
        <p:spPr bwMode="auto">
          <a:xfrm>
            <a:off x="491075" y="5503324"/>
            <a:ext cx="8212667" cy="830997"/>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ctr">
              <a:spcBef>
                <a:spcPct val="50000"/>
              </a:spcBef>
            </a:pPr>
            <a:r>
              <a:rPr lang="en-US" sz="2400" i="1" dirty="0">
                <a:solidFill>
                  <a:srgbClr val="0000FF"/>
                </a:solidFill>
                <a:latin typeface="Times New Roman" charset="0"/>
                <a:cs typeface="Times New Roman" charset="0"/>
              </a:rPr>
              <a:t>Abnormal grain growth </a:t>
            </a:r>
            <a:r>
              <a:rPr lang="en-US" sz="2400" i="1" dirty="0" smtClean="0">
                <a:solidFill>
                  <a:srgbClr val="0000FF"/>
                </a:solidFill>
                <a:latin typeface="Times New Roman" charset="0"/>
                <a:cs typeface="Times New Roman" charset="0"/>
              </a:rPr>
              <a:t>requires </a:t>
            </a:r>
            <a:r>
              <a:rPr lang="en-US" sz="2400" i="1" dirty="0">
                <a:solidFill>
                  <a:srgbClr val="0000FF"/>
                </a:solidFill>
                <a:latin typeface="Times New Roman" charset="0"/>
                <a:cs typeface="Times New Roman" charset="0"/>
              </a:rPr>
              <a:t>a </a:t>
            </a:r>
            <a:r>
              <a:rPr lang="en-US" sz="2400" i="1" dirty="0">
                <a:solidFill>
                  <a:srgbClr val="FF0A12"/>
                </a:solidFill>
                <a:latin typeface="Times New Roman" charset="0"/>
                <a:cs typeface="Times New Roman" charset="0"/>
              </a:rPr>
              <a:t>growth advantage</a:t>
            </a:r>
            <a:r>
              <a:rPr lang="en-US" sz="2400" i="1" dirty="0">
                <a:solidFill>
                  <a:srgbClr val="0000FF"/>
                </a:solidFill>
                <a:latin typeface="Times New Roman" charset="0"/>
                <a:cs typeface="Times New Roman" charset="0"/>
              </a:rPr>
              <a:t> and a </a:t>
            </a:r>
            <a:r>
              <a:rPr lang="en-US" sz="2400" i="1" dirty="0">
                <a:solidFill>
                  <a:srgbClr val="FF0A12"/>
                </a:solidFill>
                <a:latin typeface="Times New Roman" charset="0"/>
                <a:cs typeface="Times New Roman" charset="0"/>
              </a:rPr>
              <a:t>persistence mechanism</a:t>
            </a:r>
            <a:r>
              <a:rPr lang="en-US" sz="2400" i="1" dirty="0">
                <a:solidFill>
                  <a:srgbClr val="0000FF"/>
                </a:solidFill>
                <a:latin typeface="Times New Roman" charset="0"/>
                <a:cs typeface="Times New Roman" charset="0"/>
              </a:rPr>
              <a:t>.</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26</a:t>
            </a:fld>
            <a:endParaRPr lang="en-US"/>
          </a:p>
        </p:txBody>
      </p:sp>
    </p:spTree>
    <p:extLst>
      <p:ext uri="{BB962C8B-B14F-4D97-AF65-F5344CB8AC3E}">
        <p14:creationId xmlns:p14="http://schemas.microsoft.com/office/powerpoint/2010/main" val="30954313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685800" y="8471"/>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Model </a:t>
            </a:r>
            <a:r>
              <a:rPr lang="en-US" sz="3600" i="1" dirty="0">
                <a:solidFill>
                  <a:srgbClr val="000090"/>
                </a:solidFill>
                <a:latin typeface="Times New Roman"/>
                <a:cs typeface="Times New Roman"/>
              </a:rPr>
              <a:t>for particle</a:t>
            </a:r>
            <a:r>
              <a:rPr lang="en-US" sz="3600" i="1" dirty="0" smtClean="0">
                <a:solidFill>
                  <a:srgbClr val="000090"/>
                </a:solidFill>
                <a:latin typeface="Times New Roman"/>
                <a:cs typeface="Times New Roman"/>
              </a:rPr>
              <a:t>-mediated </a:t>
            </a:r>
            <a:r>
              <a:rPr lang="en-US" sz="3600" i="1" dirty="0">
                <a:solidFill>
                  <a:srgbClr val="000090"/>
                </a:solidFill>
                <a:latin typeface="Times New Roman"/>
                <a:cs typeface="Times New Roman"/>
              </a:rPr>
              <a:t>AGG</a:t>
            </a:r>
          </a:p>
        </p:txBody>
      </p:sp>
      <p:sp>
        <p:nvSpPr>
          <p:cNvPr id="29699" name="Rectangle 3"/>
          <p:cNvSpPr>
            <a:spLocks noChangeArrowheads="1"/>
          </p:cNvSpPr>
          <p:nvPr/>
        </p:nvSpPr>
        <p:spPr bwMode="auto">
          <a:xfrm>
            <a:off x="304800" y="728143"/>
            <a:ext cx="8534400" cy="39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marL="225425" indent="-225425" algn="l">
              <a:spcAft>
                <a:spcPts val="800"/>
              </a:spcAft>
              <a:buFontTx/>
              <a:buChar char="•"/>
            </a:pPr>
            <a:r>
              <a:rPr lang="en-US" sz="2000" b="0" dirty="0">
                <a:latin typeface="Palatino" charset="0"/>
              </a:rPr>
              <a:t>All grains – </a:t>
            </a:r>
            <a:r>
              <a:rPr lang="en-US" sz="2000" b="0" i="1" dirty="0">
                <a:latin typeface="Palatino" charset="0"/>
              </a:rPr>
              <a:t>but not all grain boundaries </a:t>
            </a:r>
            <a:r>
              <a:rPr lang="en-US" sz="2000" b="0" dirty="0">
                <a:latin typeface="Palatino" charset="0"/>
              </a:rPr>
              <a:t>– are initially pinned; however, thermal fluctuations of the boundaries can occur.</a:t>
            </a:r>
          </a:p>
          <a:p>
            <a:pPr marL="225425" indent="-225425" algn="l">
              <a:spcAft>
                <a:spcPts val="800"/>
              </a:spcAft>
              <a:buFontTx/>
              <a:buChar char="•"/>
            </a:pPr>
            <a:r>
              <a:rPr lang="en-US" sz="2000" b="0" dirty="0">
                <a:latin typeface="Palatino" charset="0"/>
              </a:rPr>
              <a:t>A grain boundary that fluctuates off of its pinning particles can move freely, consuming other unpinned boundaries and destabilizing pinned boundaries.</a:t>
            </a:r>
          </a:p>
          <a:p>
            <a:pPr marL="682625" lvl="1" indent="-225425" algn="l">
              <a:spcAft>
                <a:spcPts val="800"/>
              </a:spcAft>
              <a:buFont typeface="Symbol" charset="0"/>
              <a:buChar char=""/>
            </a:pPr>
            <a:r>
              <a:rPr lang="en-US" sz="2000" b="0" dirty="0" smtClean="0">
                <a:solidFill>
                  <a:srgbClr val="0000FF"/>
                </a:solidFill>
                <a:latin typeface="Palatino" charset="0"/>
              </a:rPr>
              <a:t> Mobility </a:t>
            </a:r>
            <a:r>
              <a:rPr lang="en-US" sz="2000" b="0" dirty="0">
                <a:solidFill>
                  <a:srgbClr val="0000FF"/>
                </a:solidFill>
                <a:latin typeface="Palatino" charset="0"/>
              </a:rPr>
              <a:t>advantage.</a:t>
            </a:r>
            <a:endParaRPr lang="en-US" sz="2000" b="0" dirty="0">
              <a:latin typeface="Palatino" charset="0"/>
            </a:endParaRPr>
          </a:p>
          <a:p>
            <a:pPr marL="225425" indent="-225425" algn="l">
              <a:spcAft>
                <a:spcPts val="800"/>
              </a:spcAft>
              <a:buFontTx/>
              <a:buChar char="•"/>
            </a:pPr>
            <a:r>
              <a:rPr lang="en-US" sz="2000" b="0" dirty="0">
                <a:latin typeface="Palatino" charset="0"/>
              </a:rPr>
              <a:t>If the free boundary belongs to a grain that is inclined to grow, it will grow at the expense of its pinned neighboring grains.</a:t>
            </a:r>
          </a:p>
          <a:p>
            <a:pPr marL="225425" indent="-225425" algn="l">
              <a:spcAft>
                <a:spcPts val="800"/>
              </a:spcAft>
              <a:buFontTx/>
              <a:buChar char="•"/>
            </a:pPr>
            <a:r>
              <a:rPr lang="en-US" sz="2000" b="0" dirty="0">
                <a:latin typeface="Palatino" charset="0"/>
              </a:rPr>
              <a:t>As the growing grain increases in size, it accesses ever more avenues for growth. </a:t>
            </a:r>
          </a:p>
          <a:p>
            <a:pPr marL="682625" lvl="1" indent="-225425" algn="l">
              <a:spcAft>
                <a:spcPts val="800"/>
              </a:spcAft>
              <a:buFont typeface="Symbol" charset="0"/>
              <a:buChar char=""/>
            </a:pPr>
            <a:r>
              <a:rPr lang="en-US" sz="2000" b="0" dirty="0" smtClean="0">
                <a:solidFill>
                  <a:srgbClr val="0000FF"/>
                </a:solidFill>
                <a:latin typeface="Palatino" charset="0"/>
              </a:rPr>
              <a:t> Persistence </a:t>
            </a:r>
            <a:r>
              <a:rPr lang="en-US" sz="2000" b="0" dirty="0">
                <a:solidFill>
                  <a:srgbClr val="0000FF"/>
                </a:solidFill>
                <a:latin typeface="Palatino" charset="0"/>
              </a:rPr>
              <a:t>mechanism.</a:t>
            </a:r>
          </a:p>
        </p:txBody>
      </p:sp>
      <p:grpSp>
        <p:nvGrpSpPr>
          <p:cNvPr id="29700" name="Group 22"/>
          <p:cNvGrpSpPr>
            <a:grpSpLocks/>
          </p:cNvGrpSpPr>
          <p:nvPr/>
        </p:nvGrpSpPr>
        <p:grpSpPr bwMode="auto">
          <a:xfrm>
            <a:off x="237065" y="4563529"/>
            <a:ext cx="2085975" cy="1797050"/>
            <a:chOff x="-1" y="3622426"/>
            <a:chExt cx="3101597" cy="2672192"/>
          </a:xfrm>
        </p:grpSpPr>
        <p:pic>
          <p:nvPicPr>
            <p:cNvPr id="29719" name="Picture 3" descr="Schematic 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84689" y="3577710"/>
              <a:ext cx="2332218" cy="3101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0" name="Line 14"/>
            <p:cNvSpPr>
              <a:spLocks noChangeShapeType="1"/>
            </p:cNvSpPr>
            <p:nvPr/>
          </p:nvSpPr>
          <p:spPr bwMode="auto">
            <a:xfrm>
              <a:off x="936405" y="4178299"/>
              <a:ext cx="144429" cy="287337"/>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21" name="Text Box 15"/>
            <p:cNvSpPr txBox="1">
              <a:spLocks noChangeArrowheads="1"/>
            </p:cNvSpPr>
            <p:nvPr/>
          </p:nvSpPr>
          <p:spPr bwMode="auto">
            <a:xfrm>
              <a:off x="793279" y="3622426"/>
              <a:ext cx="1453809" cy="68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Static interface</a:t>
              </a:r>
            </a:p>
          </p:txBody>
        </p:sp>
      </p:grpSp>
      <p:grpSp>
        <p:nvGrpSpPr>
          <p:cNvPr id="29701" name="Group 23"/>
          <p:cNvGrpSpPr>
            <a:grpSpLocks/>
          </p:cNvGrpSpPr>
          <p:nvPr/>
        </p:nvGrpSpPr>
        <p:grpSpPr bwMode="auto">
          <a:xfrm>
            <a:off x="2370665" y="4809592"/>
            <a:ext cx="2181225" cy="1544637"/>
            <a:chOff x="5900149" y="1404097"/>
            <a:chExt cx="3244628" cy="2297454"/>
          </a:xfrm>
        </p:grpSpPr>
        <p:pic>
          <p:nvPicPr>
            <p:cNvPr id="29716" name="Picture 4" descr="Schematic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373736" y="930510"/>
              <a:ext cx="2297454" cy="3244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7" name="Line 16"/>
            <p:cNvSpPr>
              <a:spLocks noChangeShapeType="1"/>
            </p:cNvSpPr>
            <p:nvPr/>
          </p:nvSpPr>
          <p:spPr bwMode="auto">
            <a:xfrm>
              <a:off x="6890279" y="1731962"/>
              <a:ext cx="287270" cy="647700"/>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18" name="Text Box 17"/>
            <p:cNvSpPr txBox="1">
              <a:spLocks noChangeArrowheads="1"/>
            </p:cNvSpPr>
            <p:nvPr/>
          </p:nvSpPr>
          <p:spPr bwMode="auto">
            <a:xfrm>
              <a:off x="5955458" y="1443037"/>
              <a:ext cx="1871222" cy="41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Penetration</a:t>
              </a:r>
            </a:p>
          </p:txBody>
        </p:sp>
      </p:grpSp>
      <p:grpSp>
        <p:nvGrpSpPr>
          <p:cNvPr id="29702" name="Group 24"/>
          <p:cNvGrpSpPr>
            <a:grpSpLocks/>
          </p:cNvGrpSpPr>
          <p:nvPr/>
        </p:nvGrpSpPr>
        <p:grpSpPr bwMode="auto">
          <a:xfrm>
            <a:off x="4580465" y="4639729"/>
            <a:ext cx="2085975" cy="1708150"/>
            <a:chOff x="2374900" y="3423954"/>
            <a:chExt cx="3101597" cy="2541043"/>
          </a:xfrm>
        </p:grpSpPr>
        <p:grpSp>
          <p:nvGrpSpPr>
            <p:cNvPr id="29710" name="Group 7"/>
            <p:cNvGrpSpPr>
              <a:grpSpLocks/>
            </p:cNvGrpSpPr>
            <p:nvPr/>
          </p:nvGrpSpPr>
          <p:grpSpPr bwMode="auto">
            <a:xfrm>
              <a:off x="2374900" y="3702307"/>
              <a:ext cx="3101597" cy="2262690"/>
              <a:chOff x="703" y="2341"/>
              <a:chExt cx="1771" cy="1503"/>
            </a:xfrm>
          </p:grpSpPr>
          <p:pic>
            <p:nvPicPr>
              <p:cNvPr id="29714" name="Picture 5" descr="Schematic 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37" y="2207"/>
                <a:ext cx="1503"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5" name="Line 6"/>
              <p:cNvSpPr>
                <a:spLocks noChangeShapeType="1"/>
              </p:cNvSpPr>
              <p:nvPr/>
            </p:nvSpPr>
            <p:spPr bwMode="auto">
              <a:xfrm>
                <a:off x="2472" y="2341"/>
                <a:ext cx="0" cy="149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29711" name="Line 18"/>
            <p:cNvSpPr>
              <a:spLocks noChangeShapeType="1"/>
            </p:cNvSpPr>
            <p:nvPr/>
          </p:nvSpPr>
          <p:spPr bwMode="auto">
            <a:xfrm flipH="1">
              <a:off x="3024035" y="4108450"/>
              <a:ext cx="503120" cy="503237"/>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12" name="Line 19"/>
            <p:cNvSpPr>
              <a:spLocks noChangeShapeType="1"/>
            </p:cNvSpPr>
            <p:nvPr/>
          </p:nvSpPr>
          <p:spPr bwMode="auto">
            <a:xfrm>
              <a:off x="3527155" y="4108450"/>
              <a:ext cx="647548" cy="503237"/>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13" name="Text Box 20"/>
            <p:cNvSpPr txBox="1">
              <a:spLocks noChangeArrowheads="1"/>
            </p:cNvSpPr>
            <p:nvPr/>
          </p:nvSpPr>
          <p:spPr bwMode="auto">
            <a:xfrm>
              <a:off x="2931982" y="3423954"/>
              <a:ext cx="1622044" cy="68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Lateral migration</a:t>
              </a:r>
            </a:p>
          </p:txBody>
        </p:sp>
      </p:grpSp>
      <p:grpSp>
        <p:nvGrpSpPr>
          <p:cNvPr id="29703" name="Group 25"/>
          <p:cNvGrpSpPr>
            <a:grpSpLocks/>
          </p:cNvGrpSpPr>
          <p:nvPr/>
        </p:nvGrpSpPr>
        <p:grpSpPr bwMode="auto">
          <a:xfrm>
            <a:off x="6714065" y="4819117"/>
            <a:ext cx="2133600" cy="1531937"/>
            <a:chOff x="5900926" y="3702307"/>
            <a:chExt cx="3173113" cy="2277805"/>
          </a:xfrm>
        </p:grpSpPr>
        <p:grpSp>
          <p:nvGrpSpPr>
            <p:cNvPr id="29705" name="Group 12"/>
            <p:cNvGrpSpPr>
              <a:grpSpLocks/>
            </p:cNvGrpSpPr>
            <p:nvPr/>
          </p:nvGrpSpPr>
          <p:grpSpPr bwMode="auto">
            <a:xfrm>
              <a:off x="5900926" y="3702307"/>
              <a:ext cx="3173113" cy="2277805"/>
              <a:chOff x="2835" y="2341"/>
              <a:chExt cx="2041" cy="1507"/>
            </a:xfrm>
          </p:grpSpPr>
          <p:pic>
            <p:nvPicPr>
              <p:cNvPr id="29708" name="Picture 10" descr="Schematic 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02" y="2074"/>
                <a:ext cx="1507" cy="2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9" name="Line 11"/>
              <p:cNvSpPr>
                <a:spLocks noChangeShapeType="1"/>
              </p:cNvSpPr>
              <p:nvPr/>
            </p:nvSpPr>
            <p:spPr bwMode="auto">
              <a:xfrm>
                <a:off x="4876" y="2351"/>
                <a:ext cx="0" cy="149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29706" name="Line 23"/>
            <p:cNvSpPr>
              <a:spLocks noChangeShapeType="1"/>
            </p:cNvSpPr>
            <p:nvPr/>
          </p:nvSpPr>
          <p:spPr bwMode="auto">
            <a:xfrm flipH="1">
              <a:off x="7487039" y="4611687"/>
              <a:ext cx="215849" cy="433387"/>
            </a:xfrm>
            <a:prstGeom prst="line">
              <a:avLst/>
            </a:prstGeom>
            <a:noFill/>
            <a:ln w="28575">
              <a:solidFill>
                <a:srgbClr val="CC3300"/>
              </a:solidFill>
              <a:round/>
              <a:headEnd/>
              <a:tailEnd type="triangle" w="med" len="med"/>
            </a:ln>
            <a:extLst>
              <a:ext uri="{909E8E84-426E-40dd-AFC4-6F175D3DCCD1}">
                <a14:hiddenFill xmlns:a14="http://schemas.microsoft.com/office/drawing/2010/main">
                  <a:noFill/>
                </a14:hiddenFill>
              </a:ext>
            </a:extLst>
          </p:spPr>
          <p:txBody>
            <a:bodyPr>
              <a:spAutoFit/>
            </a:bodyPr>
            <a:lstStyle/>
            <a:p>
              <a:endParaRPr lang="en-US"/>
            </a:p>
          </p:txBody>
        </p:sp>
        <p:sp>
          <p:nvSpPr>
            <p:cNvPr id="29707" name="Text Box 24"/>
            <p:cNvSpPr txBox="1">
              <a:spLocks noChangeArrowheads="1"/>
            </p:cNvSpPr>
            <p:nvPr/>
          </p:nvSpPr>
          <p:spPr bwMode="auto">
            <a:xfrm>
              <a:off x="6479212" y="3888494"/>
              <a:ext cx="2583844" cy="686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GB" sz="1200">
                  <a:solidFill>
                    <a:srgbClr val="CC3300"/>
                  </a:solidFill>
                </a:rPr>
                <a:t>New static interface position</a:t>
              </a:r>
            </a:p>
          </p:txBody>
        </p:sp>
      </p:grpSp>
      <p:sp>
        <p:nvSpPr>
          <p:cNvPr id="29704" name="TextBox 26"/>
          <p:cNvSpPr txBox="1">
            <a:spLocks noChangeArrowheads="1"/>
          </p:cNvSpPr>
          <p:nvPr/>
        </p:nvSpPr>
        <p:spPr bwMode="auto">
          <a:xfrm>
            <a:off x="3894665" y="6316129"/>
            <a:ext cx="5029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r>
              <a:rPr lang="en-US" b="0" dirty="0">
                <a:solidFill>
                  <a:srgbClr val="660066"/>
                </a:solidFill>
                <a:latin typeface="Times New Roman" charset="0"/>
                <a:cs typeface="Times New Roman" charset="0"/>
              </a:rPr>
              <a:t>[courtesy Prof. Bevis Hutchinson]</a:t>
            </a:r>
          </a:p>
        </p:txBody>
      </p:sp>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27</a:t>
            </a:fld>
            <a:endParaRPr lang="en-US"/>
          </a:p>
        </p:txBody>
      </p:sp>
    </p:spTree>
    <p:extLst>
      <p:ext uri="{BB962C8B-B14F-4D97-AF65-F5344CB8AC3E}">
        <p14:creationId xmlns:p14="http://schemas.microsoft.com/office/powerpoint/2010/main" val="389624849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68867" y="122766"/>
            <a:ext cx="7772400" cy="1045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Effect </a:t>
            </a:r>
            <a:r>
              <a:rPr lang="en-US" sz="3600" i="1" dirty="0">
                <a:solidFill>
                  <a:srgbClr val="000090"/>
                </a:solidFill>
                <a:latin typeface="Times New Roman"/>
                <a:cs typeface="Times New Roman"/>
              </a:rPr>
              <a:t>of initial grain size on </a:t>
            </a:r>
            <a:r>
              <a:rPr lang="en-US" sz="3600" i="1" dirty="0" smtClean="0">
                <a:solidFill>
                  <a:srgbClr val="000090"/>
                </a:solidFill>
                <a:latin typeface="Times New Roman"/>
                <a:cs typeface="Times New Roman"/>
              </a:rPr>
              <a:t/>
            </a:r>
            <a:br>
              <a:rPr lang="en-US" sz="3600" i="1" dirty="0" smtClean="0">
                <a:solidFill>
                  <a:srgbClr val="000090"/>
                </a:solidFill>
                <a:latin typeface="Times New Roman"/>
                <a:cs typeface="Times New Roman"/>
              </a:rPr>
            </a:br>
            <a:r>
              <a:rPr lang="en-US" sz="3600" i="1" dirty="0" smtClean="0">
                <a:solidFill>
                  <a:srgbClr val="000090"/>
                </a:solidFill>
                <a:latin typeface="Times New Roman"/>
                <a:cs typeface="Times New Roman"/>
              </a:rPr>
              <a:t>particle-mediated </a:t>
            </a:r>
            <a:r>
              <a:rPr lang="en-US" sz="3600" i="1" dirty="0">
                <a:solidFill>
                  <a:srgbClr val="000090"/>
                </a:solidFill>
                <a:latin typeface="Times New Roman"/>
                <a:cs typeface="Times New Roman"/>
              </a:rPr>
              <a:t>AGG</a:t>
            </a:r>
          </a:p>
        </p:txBody>
      </p:sp>
      <p:sp>
        <p:nvSpPr>
          <p:cNvPr id="31747" name="Rectangle 6"/>
          <p:cNvSpPr>
            <a:spLocks noChangeArrowheads="1"/>
          </p:cNvSpPr>
          <p:nvPr/>
        </p:nvSpPr>
        <p:spPr bwMode="auto">
          <a:xfrm>
            <a:off x="304800" y="1219200"/>
            <a:ext cx="8839200" cy="537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p>
            <a:pPr marL="225425" indent="-225425" algn="l">
              <a:spcBef>
                <a:spcPct val="20000"/>
              </a:spcBef>
              <a:buFont typeface="Arial" charset="0"/>
              <a:buChar char="•"/>
            </a:pPr>
            <a:r>
              <a:rPr lang="en-US" sz="2000" b="0" dirty="0">
                <a:latin typeface="Palatino" charset="0"/>
              </a:rPr>
              <a:t>For particle-assisted AGG, the the abnormal grains should begin as grains with a high driving force for growth, i.e. large grains.</a:t>
            </a:r>
          </a:p>
          <a:p>
            <a:pPr marL="225425" indent="-225425" algn="l">
              <a:spcBef>
                <a:spcPct val="20000"/>
              </a:spcBef>
              <a:buFont typeface="Arial" charset="0"/>
              <a:buChar char="•"/>
            </a:pPr>
            <a:r>
              <a:rPr lang="en-US" sz="2000" b="0" dirty="0">
                <a:latin typeface="Palatino" charset="0"/>
              </a:rPr>
              <a:t>Simulations confirm that the abnormal grains are usually among the largest initial grains.</a:t>
            </a:r>
          </a:p>
          <a:p>
            <a:pPr marL="225425" indent="-225425" algn="l">
              <a:spcBef>
                <a:spcPct val="20000"/>
              </a:spcBef>
              <a:buFontTx/>
              <a:buChar char="-"/>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buFontTx/>
              <a:buChar char="-"/>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pPr>
            <a:endParaRPr lang="en-US" sz="1800" b="0" dirty="0">
              <a:latin typeface="Palatino" charset="0"/>
            </a:endParaRPr>
          </a:p>
          <a:p>
            <a:pPr marL="225425" indent="-225425" algn="l">
              <a:spcBef>
                <a:spcPct val="20000"/>
              </a:spcBef>
              <a:buFontTx/>
              <a:buChar char="-"/>
            </a:pPr>
            <a:endParaRPr lang="en-US" sz="1800" b="0" dirty="0">
              <a:latin typeface="Palatino" charset="0"/>
            </a:endParaRPr>
          </a:p>
          <a:p>
            <a:pPr marL="225425" indent="-225425" algn="l">
              <a:spcBef>
                <a:spcPct val="20000"/>
              </a:spcBef>
              <a:buFontTx/>
              <a:buChar char="-"/>
            </a:pPr>
            <a:endParaRPr lang="en-US" sz="1800" b="0" dirty="0">
              <a:latin typeface="Palatino" charset="0"/>
            </a:endParaRPr>
          </a:p>
          <a:p>
            <a:pPr marL="225425" indent="-225425" algn="l">
              <a:spcBef>
                <a:spcPct val="20000"/>
              </a:spcBef>
              <a:buFont typeface="Lucida Grande" charset="0"/>
              <a:buChar char="*"/>
            </a:pPr>
            <a:r>
              <a:rPr lang="en-US" sz="1800" b="0" dirty="0">
                <a:solidFill>
                  <a:srgbClr val="0000FF"/>
                </a:solidFill>
                <a:latin typeface="Palatino" charset="0"/>
              </a:rPr>
              <a:t>Note: In normal </a:t>
            </a:r>
            <a:r>
              <a:rPr lang="en-US" sz="1800" b="0" dirty="0" smtClean="0">
                <a:solidFill>
                  <a:srgbClr val="0000FF"/>
                </a:solidFill>
                <a:latin typeface="Palatino" charset="0"/>
              </a:rPr>
              <a:t>GG, </a:t>
            </a:r>
            <a:r>
              <a:rPr lang="en-US" sz="1800" b="0" dirty="0">
                <a:solidFill>
                  <a:srgbClr val="0000FF"/>
                </a:solidFill>
                <a:latin typeface="Palatino" charset="0"/>
              </a:rPr>
              <a:t>even a large </a:t>
            </a:r>
            <a:r>
              <a:rPr lang="en-US" sz="1800" b="0" dirty="0" smtClean="0">
                <a:solidFill>
                  <a:srgbClr val="0000FF"/>
                </a:solidFill>
                <a:latin typeface="Palatino" charset="0"/>
              </a:rPr>
              <a:t>size </a:t>
            </a:r>
            <a:r>
              <a:rPr lang="en-US" sz="1800" b="0" dirty="0">
                <a:solidFill>
                  <a:srgbClr val="0000FF"/>
                </a:solidFill>
                <a:latin typeface="Palatino" charset="0"/>
              </a:rPr>
              <a:t>advantage does not </a:t>
            </a:r>
            <a:r>
              <a:rPr lang="en-US" sz="1800" b="0" dirty="0" smtClean="0">
                <a:solidFill>
                  <a:srgbClr val="0000FF"/>
                </a:solidFill>
                <a:latin typeface="Palatino" charset="0"/>
              </a:rPr>
              <a:t>guarantee AGG</a:t>
            </a:r>
            <a:r>
              <a:rPr lang="en-US" sz="1800" b="0" dirty="0">
                <a:solidFill>
                  <a:srgbClr val="0000FF"/>
                </a:solidFill>
                <a:latin typeface="Palatino" charset="0"/>
              </a:rPr>
              <a:t>.</a:t>
            </a:r>
          </a:p>
        </p:txBody>
      </p:sp>
      <p:sp>
        <p:nvSpPr>
          <p:cNvPr id="31748" name="TextBox 5"/>
          <p:cNvSpPr txBox="1">
            <a:spLocks noChangeArrowheads="1"/>
          </p:cNvSpPr>
          <p:nvPr/>
        </p:nvSpPr>
        <p:spPr bwMode="auto">
          <a:xfrm>
            <a:off x="5867400" y="3276600"/>
            <a:ext cx="2819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charset="0"/>
                <a:ea typeface="ＭＳ Ｐゴシック" charset="0"/>
                <a:cs typeface="ＭＳ Ｐゴシック" charset="0"/>
              </a:defRPr>
            </a:lvl1pPr>
            <a:lvl2pPr marL="37931725" indent="-37474525">
              <a:defRPr sz="1600" b="1">
                <a:solidFill>
                  <a:schemeClr val="tx1"/>
                </a:solidFill>
                <a:latin typeface="Arial" charset="0"/>
                <a:ea typeface="ＭＳ Ｐゴシック" charset="0"/>
              </a:defRPr>
            </a:lvl2pPr>
            <a:lvl3pPr>
              <a:defRPr sz="1600" b="1">
                <a:solidFill>
                  <a:schemeClr val="tx1"/>
                </a:solidFill>
                <a:latin typeface="Arial" charset="0"/>
                <a:ea typeface="ＭＳ Ｐゴシック" charset="0"/>
              </a:defRPr>
            </a:lvl3pPr>
            <a:lvl4pPr>
              <a:defRPr sz="1600" b="1">
                <a:solidFill>
                  <a:schemeClr val="tx1"/>
                </a:solidFill>
                <a:latin typeface="Arial" charset="0"/>
                <a:ea typeface="ＭＳ Ｐゴシック" charset="0"/>
              </a:defRPr>
            </a:lvl4pPr>
            <a:lvl5pPr>
              <a:defRPr sz="1600" b="1">
                <a:solidFill>
                  <a:schemeClr val="tx1"/>
                </a:solidFill>
                <a:latin typeface="Arial" charset="0"/>
                <a:ea typeface="ＭＳ Ｐゴシック" charset="0"/>
              </a:defRPr>
            </a:lvl5pPr>
            <a:lvl6pPr marL="457200" eaLnBrk="0" fontAlgn="base" hangingPunct="0">
              <a:spcBef>
                <a:spcPct val="0"/>
              </a:spcBef>
              <a:spcAft>
                <a:spcPct val="0"/>
              </a:spcAft>
              <a:defRPr sz="1600" b="1">
                <a:solidFill>
                  <a:schemeClr val="tx1"/>
                </a:solidFill>
                <a:latin typeface="Arial" charset="0"/>
                <a:ea typeface="ＭＳ Ｐゴシック" charset="0"/>
              </a:defRPr>
            </a:lvl6pPr>
            <a:lvl7pPr marL="914400" eaLnBrk="0" fontAlgn="base" hangingPunct="0">
              <a:spcBef>
                <a:spcPct val="0"/>
              </a:spcBef>
              <a:spcAft>
                <a:spcPct val="0"/>
              </a:spcAft>
              <a:defRPr sz="1600" b="1">
                <a:solidFill>
                  <a:schemeClr val="tx1"/>
                </a:solidFill>
                <a:latin typeface="Arial" charset="0"/>
                <a:ea typeface="ＭＳ Ｐゴシック" charset="0"/>
              </a:defRPr>
            </a:lvl7pPr>
            <a:lvl8pPr marL="1371600" eaLnBrk="0" fontAlgn="base" hangingPunct="0">
              <a:spcBef>
                <a:spcPct val="0"/>
              </a:spcBef>
              <a:spcAft>
                <a:spcPct val="0"/>
              </a:spcAft>
              <a:defRPr sz="1600" b="1">
                <a:solidFill>
                  <a:schemeClr val="tx1"/>
                </a:solidFill>
                <a:latin typeface="Arial" charset="0"/>
                <a:ea typeface="ＭＳ Ｐゴシック" charset="0"/>
              </a:defRPr>
            </a:lvl8pPr>
            <a:lvl9pPr marL="1828800" eaLnBrk="0" fontAlgn="base" hangingPunct="0">
              <a:spcBef>
                <a:spcPct val="0"/>
              </a:spcBef>
              <a:spcAft>
                <a:spcPct val="0"/>
              </a:spcAft>
              <a:defRPr sz="1600" b="1">
                <a:solidFill>
                  <a:schemeClr val="tx1"/>
                </a:solidFill>
                <a:latin typeface="Arial" charset="0"/>
                <a:ea typeface="ＭＳ Ｐゴシック" charset="0"/>
              </a:defRPr>
            </a:lvl9pPr>
          </a:lstStyle>
          <a:p>
            <a:pPr algn="l"/>
            <a:r>
              <a:rPr lang="en-US" sz="2000" b="0" dirty="0">
                <a:latin typeface="Times New Roman" charset="0"/>
                <a:cs typeface="Times New Roman" charset="0"/>
              </a:rPr>
              <a:t>In this particular microstructure, the abnormal grain begins as the second largest grain, in both size and number of neighbors.</a:t>
            </a:r>
          </a:p>
        </p:txBody>
      </p:sp>
      <p:pic>
        <p:nvPicPr>
          <p:cNvPr id="31749" name="Picture 8" descr="agg-topo-siz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633128"/>
            <a:ext cx="51054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28</a:t>
            </a:fld>
            <a:endParaRPr lang="en-US"/>
          </a:p>
        </p:txBody>
      </p:sp>
      <p:sp>
        <p:nvSpPr>
          <p:cNvPr id="7" name="Rectangle 6"/>
          <p:cNvSpPr/>
          <p:nvPr/>
        </p:nvSpPr>
        <p:spPr>
          <a:xfrm>
            <a:off x="685800" y="6396335"/>
            <a:ext cx="6934200" cy="461665"/>
          </a:xfrm>
          <a:prstGeom prst="rect">
            <a:avLst/>
          </a:prstGeom>
        </p:spPr>
        <p:txBody>
          <a:bodyPr wrap="square">
            <a:spAutoFit/>
          </a:bodyPr>
          <a:lstStyle/>
          <a:p>
            <a:r>
              <a:rPr lang="en-US" sz="1200" dirty="0">
                <a:solidFill>
                  <a:srgbClr val="660066"/>
                </a:solidFill>
              </a:rPr>
              <a:t>“Particle-Assisted Abnormal Grain Growth”, E.A. Holm, T.D. Hoffmann, A.D. Rollett, and C.G. </a:t>
            </a:r>
            <a:r>
              <a:rPr lang="en-US" sz="1200" dirty="0" smtClean="0">
                <a:solidFill>
                  <a:srgbClr val="660066"/>
                </a:solidFill>
              </a:rPr>
              <a:t>Roberts (2015), </a:t>
            </a:r>
            <a:r>
              <a:rPr lang="en-US" sz="1200" i="1" dirty="0">
                <a:solidFill>
                  <a:srgbClr val="660066"/>
                </a:solidFill>
              </a:rPr>
              <a:t>in </a:t>
            </a:r>
            <a:r>
              <a:rPr lang="en-US" sz="1200" dirty="0">
                <a:solidFill>
                  <a:srgbClr val="660066"/>
                </a:solidFill>
              </a:rPr>
              <a:t>S. </a:t>
            </a:r>
            <a:r>
              <a:rPr lang="en-US" sz="1200" dirty="0" err="1">
                <a:solidFill>
                  <a:srgbClr val="660066"/>
                </a:solidFill>
              </a:rPr>
              <a:t>Fæster</a:t>
            </a:r>
            <a:r>
              <a:rPr lang="en-US" sz="1200" dirty="0">
                <a:solidFill>
                  <a:srgbClr val="660066"/>
                </a:solidFill>
              </a:rPr>
              <a:t> </a:t>
            </a:r>
            <a:r>
              <a:rPr lang="en-US" sz="1200" i="1" dirty="0">
                <a:solidFill>
                  <a:srgbClr val="660066"/>
                </a:solidFill>
              </a:rPr>
              <a:t>et al</a:t>
            </a:r>
            <a:r>
              <a:rPr lang="en-US" sz="1200" dirty="0">
                <a:solidFill>
                  <a:srgbClr val="660066"/>
                </a:solidFill>
              </a:rPr>
              <a:t>. (eds.): Proceedings </a:t>
            </a:r>
            <a:r>
              <a:rPr lang="en-US" sz="1200" dirty="0" smtClean="0">
                <a:solidFill>
                  <a:srgbClr val="660066"/>
                </a:solidFill>
              </a:rPr>
              <a:t>36</a:t>
            </a:r>
            <a:r>
              <a:rPr lang="en-US" sz="1200" baseline="30000" dirty="0" smtClean="0">
                <a:solidFill>
                  <a:srgbClr val="660066"/>
                </a:solidFill>
              </a:rPr>
              <a:t>th</a:t>
            </a:r>
            <a:r>
              <a:rPr lang="en-US" sz="1200" dirty="0" smtClean="0">
                <a:solidFill>
                  <a:srgbClr val="660066"/>
                </a:solidFill>
              </a:rPr>
              <a:t> </a:t>
            </a:r>
            <a:r>
              <a:rPr lang="en-US" sz="1200" dirty="0" err="1">
                <a:solidFill>
                  <a:srgbClr val="660066"/>
                </a:solidFill>
              </a:rPr>
              <a:t>Risø</a:t>
            </a:r>
            <a:r>
              <a:rPr lang="en-US" sz="1200" dirty="0">
                <a:solidFill>
                  <a:srgbClr val="660066"/>
                </a:solidFill>
              </a:rPr>
              <a:t> </a:t>
            </a:r>
            <a:r>
              <a:rPr lang="en-US" sz="1200" dirty="0" smtClean="0">
                <a:solidFill>
                  <a:srgbClr val="660066"/>
                </a:solidFill>
              </a:rPr>
              <a:t>Intl. </a:t>
            </a:r>
            <a:r>
              <a:rPr lang="en-US" sz="1200" dirty="0" err="1" smtClean="0">
                <a:solidFill>
                  <a:srgbClr val="660066"/>
                </a:solidFill>
              </a:rPr>
              <a:t>Symp</a:t>
            </a:r>
            <a:r>
              <a:rPr lang="en-US" sz="1200" dirty="0" smtClean="0">
                <a:solidFill>
                  <a:srgbClr val="660066"/>
                </a:solidFill>
              </a:rPr>
              <a:t>. Materials Sci. </a:t>
            </a:r>
            <a:endParaRPr lang="en-US" sz="1200" dirty="0">
              <a:solidFill>
                <a:srgbClr val="660066"/>
              </a:solidFill>
            </a:endParaRPr>
          </a:p>
        </p:txBody>
      </p:sp>
    </p:spTree>
    <p:extLst>
      <p:ext uri="{BB962C8B-B14F-4D97-AF65-F5344CB8AC3E}">
        <p14:creationId xmlns:p14="http://schemas.microsoft.com/office/powerpoint/2010/main" val="414061806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533403" y="93136"/>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Which </a:t>
            </a:r>
            <a:r>
              <a:rPr lang="en-US" sz="3600" i="1" dirty="0">
                <a:solidFill>
                  <a:srgbClr val="000090"/>
                </a:solidFill>
                <a:latin typeface="Times New Roman"/>
                <a:cs typeface="Times New Roman"/>
              </a:rPr>
              <a:t>grains become abnormal?</a:t>
            </a:r>
          </a:p>
        </p:txBody>
      </p:sp>
      <p:sp>
        <p:nvSpPr>
          <p:cNvPr id="33795" name="Rectangle 6"/>
          <p:cNvSpPr>
            <a:spLocks noChangeArrowheads="1"/>
          </p:cNvSpPr>
          <p:nvPr/>
        </p:nvSpPr>
        <p:spPr bwMode="auto">
          <a:xfrm>
            <a:off x="304800" y="1471613"/>
            <a:ext cx="4343400" cy="455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marL="225425" indent="-225425" algn="l">
              <a:spcBef>
                <a:spcPct val="20000"/>
              </a:spcBef>
              <a:buFont typeface="Arial" charset="0"/>
              <a:buChar char="•"/>
            </a:pPr>
            <a:r>
              <a:rPr lang="en-US" sz="2000" b="0" dirty="0">
                <a:latin typeface="Palatino" charset="0"/>
              </a:rPr>
              <a:t>Abnormal grains are typically among the largest – in volume and number of neighbors.</a:t>
            </a:r>
          </a:p>
          <a:p>
            <a:pPr marL="225425" indent="-225425" algn="l">
              <a:spcBef>
                <a:spcPct val="20000"/>
              </a:spcBef>
              <a:buFont typeface="Arial" charset="0"/>
              <a:buChar char="•"/>
            </a:pPr>
            <a:r>
              <a:rPr lang="en-US" sz="2000" b="0" dirty="0">
                <a:latin typeface="Palatino" charset="0"/>
              </a:rPr>
              <a:t>There is a substantial spread: </a:t>
            </a:r>
          </a:p>
          <a:p>
            <a:pPr marL="682625" lvl="1" indent="-225425" algn="l">
              <a:spcBef>
                <a:spcPct val="20000"/>
              </a:spcBef>
              <a:buFont typeface="Lucida Grande" charset="0"/>
              <a:buChar char="-"/>
            </a:pPr>
            <a:r>
              <a:rPr lang="en-US" sz="2000" b="0" dirty="0">
                <a:latin typeface="Palatino" charset="0"/>
              </a:rPr>
              <a:t>We </a:t>
            </a:r>
            <a:r>
              <a:rPr lang="en-US" sz="2000" b="0" dirty="0" smtClean="0">
                <a:latin typeface="Palatino" charset="0"/>
              </a:rPr>
              <a:t>can</a:t>
            </a:r>
            <a:r>
              <a:rPr lang="en-US" sz="2000" dirty="0" smtClean="0">
                <a:latin typeface="Palatino" charset="0"/>
              </a:rPr>
              <a:t>no</a:t>
            </a:r>
            <a:r>
              <a:rPr lang="en-US" sz="2000" b="0" dirty="0" smtClean="0">
                <a:latin typeface="Palatino" charset="0"/>
              </a:rPr>
              <a:t>t </a:t>
            </a:r>
            <a:r>
              <a:rPr lang="en-US" sz="2000" b="0" dirty="0">
                <a:latin typeface="Palatino" charset="0"/>
              </a:rPr>
              <a:t>predict which grain grows abnormally.</a:t>
            </a:r>
          </a:p>
          <a:p>
            <a:pPr marL="682625" lvl="1" indent="-225425" algn="l">
              <a:spcBef>
                <a:spcPct val="20000"/>
              </a:spcBef>
              <a:buFont typeface="Lucida Grande" charset="0"/>
              <a:buChar char="-"/>
            </a:pPr>
            <a:r>
              <a:rPr lang="en-US" sz="2000" b="0" dirty="0">
                <a:latin typeface="Palatino" charset="0"/>
              </a:rPr>
              <a:t>We </a:t>
            </a:r>
            <a:r>
              <a:rPr lang="en-US" sz="2000" b="0" dirty="0" smtClean="0">
                <a:latin typeface="Palatino" charset="0"/>
              </a:rPr>
              <a:t>can</a:t>
            </a:r>
            <a:r>
              <a:rPr lang="en-US" sz="2000" dirty="0" smtClean="0">
                <a:latin typeface="Palatino" charset="0"/>
              </a:rPr>
              <a:t>no</a:t>
            </a:r>
            <a:r>
              <a:rPr lang="en-US" sz="2000" b="0" dirty="0" smtClean="0">
                <a:latin typeface="Palatino" charset="0"/>
              </a:rPr>
              <a:t>t </a:t>
            </a:r>
            <a:r>
              <a:rPr lang="en-US" sz="2000" b="0" dirty="0">
                <a:latin typeface="Palatino" charset="0"/>
              </a:rPr>
              <a:t>even predict which group of grains likely contains the incipient abnormal </a:t>
            </a:r>
            <a:r>
              <a:rPr lang="en-US" sz="2000" b="0" dirty="0" smtClean="0">
                <a:latin typeface="Palatino" charset="0"/>
              </a:rPr>
              <a:t>grain</a:t>
            </a:r>
            <a:br>
              <a:rPr lang="en-US" sz="2000" b="0" dirty="0" smtClean="0">
                <a:latin typeface="Palatino" charset="0"/>
              </a:rPr>
            </a:br>
            <a:endParaRPr lang="en-US" b="0" dirty="0">
              <a:latin typeface="Palatino" charset="0"/>
            </a:endParaRPr>
          </a:p>
          <a:p>
            <a:pPr marL="225425" indent="-225425" algn="l">
              <a:spcAft>
                <a:spcPts val="800"/>
              </a:spcAft>
              <a:buFont typeface="Symbol" charset="0"/>
              <a:buChar char=""/>
            </a:pPr>
            <a:r>
              <a:rPr lang="en-US" sz="2000" b="0" dirty="0" smtClean="0">
                <a:solidFill>
                  <a:srgbClr val="0000FF"/>
                </a:solidFill>
                <a:latin typeface="Palatino" charset="0"/>
              </a:rPr>
              <a:t> Abnormal </a:t>
            </a:r>
            <a:r>
              <a:rPr lang="en-US" sz="2000" b="0" dirty="0">
                <a:solidFill>
                  <a:srgbClr val="0000FF"/>
                </a:solidFill>
                <a:latin typeface="Palatino" charset="0"/>
              </a:rPr>
              <a:t>grain growth depends on more than individual grain characteristics: The neighborhood is critical as well.</a:t>
            </a:r>
          </a:p>
        </p:txBody>
      </p:sp>
      <p:pic>
        <p:nvPicPr>
          <p:cNvPr id="33796" name="Picture 7" descr="size+toporank.tif.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73613" y="1600200"/>
            <a:ext cx="42179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29</a:t>
            </a:fld>
            <a:endParaRPr lang="en-US"/>
          </a:p>
        </p:txBody>
      </p:sp>
    </p:spTree>
    <p:extLst>
      <p:ext uri="{BB962C8B-B14F-4D97-AF65-F5344CB8AC3E}">
        <p14:creationId xmlns:p14="http://schemas.microsoft.com/office/powerpoint/2010/main" val="81615458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5800" y="0"/>
            <a:ext cx="7772400" cy="1143000"/>
          </a:xfrm>
        </p:spPr>
        <p:txBody>
          <a:bodyPr/>
          <a:lstStyle/>
          <a:p>
            <a:r>
              <a:rPr lang="en-US">
                <a:latin typeface="Times New Roman"/>
                <a:ea typeface="ＭＳ Ｐゴシック" charset="0"/>
                <a:cs typeface="Times New Roman"/>
              </a:rPr>
              <a:t>Possible Causes of AGG</a:t>
            </a:r>
          </a:p>
        </p:txBody>
      </p:sp>
      <p:sp>
        <p:nvSpPr>
          <p:cNvPr id="19459" name="Content Placeholder 2"/>
          <p:cNvSpPr>
            <a:spLocks noGrp="1"/>
          </p:cNvSpPr>
          <p:nvPr>
            <p:ph idx="1"/>
          </p:nvPr>
        </p:nvSpPr>
        <p:spPr>
          <a:xfrm>
            <a:off x="304800" y="1066800"/>
            <a:ext cx="8305800" cy="5638800"/>
          </a:xfrm>
        </p:spPr>
        <p:txBody>
          <a:bodyPr/>
          <a:lstStyle/>
          <a:p>
            <a:r>
              <a:rPr lang="en-US" sz="1600" dirty="0" smtClean="0">
                <a:latin typeface="Arial" charset="0"/>
                <a:ea typeface="ＭＳ Ｐゴシック" charset="0"/>
                <a:cs typeface="ＭＳ Ｐゴシック" charset="0"/>
              </a:rPr>
              <a:t>Abnormal </a:t>
            </a:r>
            <a:r>
              <a:rPr lang="en-US" sz="1600" dirty="0">
                <a:latin typeface="Arial" charset="0"/>
                <a:ea typeface="ＭＳ Ｐゴシック" charset="0"/>
                <a:cs typeface="ＭＳ Ｐゴシック" charset="0"/>
              </a:rPr>
              <a:t>grains maintain high mobility on their perimeters: </a:t>
            </a:r>
            <a:r>
              <a:rPr lang="en-US" sz="1600" dirty="0" smtClean="0">
                <a:latin typeface="Arial" charset="0"/>
                <a:ea typeface="ＭＳ Ｐゴシック" charset="0"/>
                <a:cs typeface="ＭＳ Ｐゴシック" charset="0"/>
              </a:rPr>
              <a:t/>
            </a:r>
            <a:br>
              <a:rPr lang="en-US" sz="1600" dirty="0" smtClean="0">
                <a:latin typeface="Arial" charset="0"/>
                <a:ea typeface="ＭＳ Ｐゴシック" charset="0"/>
                <a:cs typeface="ＭＳ Ｐゴシック" charset="0"/>
              </a:rPr>
            </a:br>
            <a:r>
              <a:rPr lang="en-US" sz="1600" dirty="0" smtClean="0">
                <a:latin typeface="Arial" charset="0"/>
                <a:ea typeface="ＭＳ Ｐゴシック" charset="0"/>
                <a:cs typeface="ＭＳ Ｐゴシック" charset="0"/>
              </a:rPr>
              <a:t>Example </a:t>
            </a:r>
            <a:r>
              <a:rPr lang="en-US" sz="1600" dirty="0">
                <a:latin typeface="Arial" charset="0"/>
                <a:ea typeface="ＭＳ Ｐゴシック" charset="0"/>
                <a:cs typeface="ＭＳ Ｐゴシック" charset="0"/>
              </a:rPr>
              <a:t>1 </a:t>
            </a:r>
            <a:r>
              <a:rPr lang="en-US" sz="1600" dirty="0" smtClean="0">
                <a:latin typeface="Arial" charset="0"/>
                <a:ea typeface="ＭＳ Ｐゴシック" charset="0"/>
                <a:cs typeface="ＭＳ Ｐゴシック" charset="0"/>
              </a:rPr>
              <a:t>– the GBs acquire impurities and transition from one structure to a different one, </a:t>
            </a:r>
            <a:r>
              <a:rPr lang="en-US" sz="1600" i="1" dirty="0" smtClean="0">
                <a:latin typeface="Arial" charset="0"/>
                <a:ea typeface="ＭＳ Ｐゴシック" charset="0"/>
                <a:cs typeface="ＭＳ Ｐゴシック" charset="0"/>
              </a:rPr>
              <a:t>aka </a:t>
            </a:r>
            <a:r>
              <a:rPr lang="en-US" sz="1600" dirty="0" smtClean="0">
                <a:latin typeface="Arial" charset="0"/>
                <a:ea typeface="ＭＳ Ｐゴシック" charset="0"/>
                <a:cs typeface="ＭＳ Ｐゴシック" charset="0"/>
              </a:rPr>
              <a:t>they undergo a </a:t>
            </a:r>
            <a:r>
              <a:rPr lang="en-US" sz="1600" i="1" dirty="0" smtClean="0">
                <a:latin typeface="Arial" charset="0"/>
                <a:ea typeface="ＭＳ Ｐゴシック" charset="0"/>
                <a:cs typeface="ＭＳ Ｐゴシック" charset="0"/>
              </a:rPr>
              <a:t>complexion transition</a:t>
            </a:r>
            <a:r>
              <a:rPr lang="en-US" sz="1600" dirty="0" smtClean="0">
                <a:latin typeface="Arial" charset="0"/>
                <a:ea typeface="ＭＳ Ｐゴシック" charset="0"/>
                <a:cs typeface="ＭＳ Ｐゴシック" charset="0"/>
              </a:rPr>
              <a:t>. </a:t>
            </a:r>
            <a:br>
              <a:rPr lang="en-US" sz="1600" dirty="0" smtClean="0">
                <a:latin typeface="Arial" charset="0"/>
                <a:ea typeface="ＭＳ Ｐゴシック" charset="0"/>
                <a:cs typeface="ＭＳ Ｐゴシック" charset="0"/>
              </a:rPr>
            </a:br>
            <a:r>
              <a:rPr lang="en-US" sz="1600" dirty="0" smtClean="0">
                <a:latin typeface="Arial" charset="0"/>
                <a:ea typeface="ＭＳ Ｐゴシック" charset="0"/>
                <a:cs typeface="ＭＳ Ｐゴシック" charset="0"/>
              </a:rPr>
              <a:t>Requires propagation of the complexion transition from one GB to another. See </a:t>
            </a:r>
            <a:r>
              <a:rPr lang="en-US" sz="1600" dirty="0">
                <a:latin typeface="Arial" charset="0"/>
                <a:ea typeface="ＭＳ Ｐゴシック" charset="0"/>
                <a:cs typeface="ＭＳ Ｐゴシック" charset="0"/>
              </a:rPr>
              <a:t>work by Dillon, Harmer, </a:t>
            </a:r>
            <a:r>
              <a:rPr lang="en-US" sz="1600" dirty="0" smtClean="0">
                <a:latin typeface="Arial" charset="0"/>
                <a:ea typeface="ＭＳ Ｐゴシック" charset="0"/>
                <a:cs typeface="ＭＳ Ｐゴシック" charset="0"/>
              </a:rPr>
              <a:t>Rohrer, Frazier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smtClean="0">
                <a:latin typeface="Arial" charset="0"/>
                <a:ea typeface="ＭＳ Ｐゴシック" charset="0"/>
                <a:cs typeface="ＭＳ Ｐゴシック" charset="0"/>
              </a:rPr>
              <a:t>Example </a:t>
            </a:r>
            <a:r>
              <a:rPr lang="en-US" sz="1600" dirty="0">
                <a:latin typeface="Arial" charset="0"/>
                <a:ea typeface="ＭＳ Ｐゴシック" charset="0"/>
                <a:cs typeface="ＭＳ Ｐゴシック" charset="0"/>
              </a:rPr>
              <a:t>2 – in a subgrain network, a highly misoriented (compared to the matrix) subgrain has high angle, mobile boundaries</a:t>
            </a:r>
            <a:r>
              <a:rPr lang="en-US" sz="1600" dirty="0" smtClean="0">
                <a:latin typeface="Arial" charset="0"/>
                <a:ea typeface="ＭＳ Ｐゴシック" charset="0"/>
                <a:cs typeface="ＭＳ Ｐゴシック" charset="0"/>
              </a:rPr>
              <a:t>.  See papers by Holm, Wang. </a:t>
            </a:r>
          </a:p>
          <a:p>
            <a:r>
              <a:rPr lang="en-US" sz="1600" dirty="0" smtClean="0">
                <a:latin typeface="Arial" charset="0"/>
                <a:ea typeface="ＭＳ Ｐゴシック" charset="0"/>
                <a:cs typeface="ＭＳ Ｐゴシック" charset="0"/>
              </a:rPr>
              <a:t>Matrix </a:t>
            </a:r>
            <a:r>
              <a:rPr lang="en-US" sz="1600" dirty="0">
                <a:latin typeface="Arial" charset="0"/>
                <a:ea typeface="ＭＳ Ｐゴシック" charset="0"/>
                <a:cs typeface="ＭＳ Ｐゴシック" charset="0"/>
              </a:rPr>
              <a:t>pinned from faceting of majority of grain boundaries: abnormal grains escape by de-</a:t>
            </a:r>
            <a:r>
              <a:rPr lang="en-US" sz="1600" dirty="0" err="1">
                <a:latin typeface="Arial" charset="0"/>
                <a:ea typeface="ＭＳ Ｐゴシック" charset="0"/>
                <a:cs typeface="ＭＳ Ｐゴシック" charset="0"/>
              </a:rPr>
              <a:t>facetting</a:t>
            </a:r>
            <a:r>
              <a:rPr lang="en-US" sz="1600" dirty="0">
                <a:latin typeface="Arial" charset="0"/>
                <a:ea typeface="ＭＳ Ｐゴシック" charset="0"/>
                <a:cs typeface="ＭＳ Ｐゴシック" charset="0"/>
              </a:rPr>
              <a:t>.  </a:t>
            </a:r>
            <a:r>
              <a:rPr lang="en-US" sz="1600" dirty="0" smtClean="0">
                <a:latin typeface="Arial" charset="0"/>
                <a:ea typeface="ＭＳ Ｐゴシック" charset="0"/>
                <a:cs typeface="ＭＳ Ｐゴシック" charset="0"/>
              </a:rPr>
              <a:t>However, it  </a:t>
            </a:r>
            <a:r>
              <a:rPr lang="en-US" sz="1600" dirty="0">
                <a:latin typeface="Arial" charset="0"/>
                <a:ea typeface="ＭＳ Ｐゴシック" charset="0"/>
                <a:cs typeface="ＭＳ Ｐゴシック" charset="0"/>
              </a:rPr>
              <a:t>do the abnormal grains maintain a majority of </a:t>
            </a:r>
            <a:r>
              <a:rPr lang="en-US" sz="1600" dirty="0" err="1">
                <a:latin typeface="Arial" charset="0"/>
                <a:ea typeface="ＭＳ Ｐゴシック" charset="0"/>
                <a:cs typeface="ＭＳ Ｐゴシック" charset="0"/>
              </a:rPr>
              <a:t>defacetted</a:t>
            </a:r>
            <a:r>
              <a:rPr lang="en-US" sz="1600" dirty="0">
                <a:latin typeface="Arial" charset="0"/>
                <a:ea typeface="ＭＳ Ｐゴシック" charset="0"/>
                <a:cs typeface="ＭＳ Ｐゴシック" charset="0"/>
              </a:rPr>
              <a:t> boundaries?  See work by </a:t>
            </a:r>
            <a:r>
              <a:rPr lang="en-US" sz="1600" dirty="0" smtClean="0">
                <a:latin typeface="Arial" charset="0"/>
                <a:ea typeface="ＭＳ Ｐゴシック" charset="0"/>
                <a:cs typeface="ＭＳ Ｐゴシック" charset="0"/>
              </a:rPr>
              <a:t>Henry, Yoon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pinned with second phase particles: abnormal grains escape how?  Or, how do they maintain high mobility?</a:t>
            </a:r>
          </a:p>
          <a:p>
            <a:r>
              <a:rPr lang="en-US" sz="1600" dirty="0" smtClean="0">
                <a:latin typeface="Arial" charset="0"/>
                <a:ea typeface="ＭＳ Ｐゴシック" charset="0"/>
                <a:cs typeface="ＭＳ Ｐゴシック" charset="0"/>
              </a:rPr>
              <a:t>A </a:t>
            </a:r>
            <a:r>
              <a:rPr lang="en-US" sz="1600" dirty="0">
                <a:latin typeface="Arial" charset="0"/>
                <a:ea typeface="ＭＳ Ｐゴシック" charset="0"/>
                <a:cs typeface="ＭＳ Ｐゴシック" charset="0"/>
              </a:rPr>
              <a:t>possible explanation of AGG in the presence of pinning particles is where the matrix is stabilized at a size below the Zener-Smith limit because all the particles are on the boundaries, then a grain that can get away will grow abnormally. Roberts, Holm, Hoffman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Matrix grains have a non-trivial stored energy (but nucleation of recrystallization somehow not possible, e.g. insufficient strain): abnormal grains have lower stored energy. </a:t>
            </a:r>
            <a:r>
              <a:rPr lang="en-US" sz="1600" dirty="0" err="1">
                <a:latin typeface="Arial" charset="0"/>
                <a:ea typeface="ＭＳ Ｐゴシック" charset="0"/>
                <a:cs typeface="ＭＳ Ｐゴシック" charset="0"/>
              </a:rPr>
              <a:t>Antonione</a:t>
            </a:r>
            <a:r>
              <a:rPr lang="en-US" sz="1600" dirty="0">
                <a:latin typeface="Arial" charset="0"/>
                <a:ea typeface="ＭＳ Ｐゴシック" charset="0"/>
                <a:cs typeface="ＭＳ Ｐゴシック" charset="0"/>
              </a:rPr>
              <a:t>, Bennett, </a:t>
            </a:r>
            <a:r>
              <a:rPr lang="en-US" sz="1600" i="1" dirty="0">
                <a:latin typeface="Arial" charset="0"/>
                <a:ea typeface="ＭＳ Ｐゴシック" charset="0"/>
                <a:cs typeface="ＭＳ Ｐゴシック" charset="0"/>
              </a:rPr>
              <a:t>et al</a:t>
            </a:r>
            <a:r>
              <a:rPr lang="en-US" sz="1600" dirty="0">
                <a:latin typeface="Arial" charset="0"/>
                <a:ea typeface="ＭＳ Ｐゴシック" charset="0"/>
                <a:cs typeface="ＭＳ Ｐゴシック" charset="0"/>
              </a:rPr>
              <a:t>.</a:t>
            </a:r>
          </a:p>
          <a:p>
            <a:r>
              <a:rPr lang="en-US" sz="1600" dirty="0">
                <a:latin typeface="Arial" charset="0"/>
                <a:ea typeface="ＭＳ Ｐゴシック" charset="0"/>
                <a:cs typeface="ＭＳ Ｐゴシック" charset="0"/>
              </a:rPr>
              <a:t>Special case: AGG in grain-oriented electrical steels has been ascribed to wetting of matrix grains by low angle boundaries in Goss grains.  </a:t>
            </a:r>
            <a:r>
              <a:rPr lang="en-US" sz="1600" dirty="0" smtClean="0">
                <a:latin typeface="Arial" charset="0"/>
                <a:ea typeface="ＭＳ Ｐゴシック" charset="0"/>
                <a:cs typeface="ＭＳ Ｐゴシック" charset="0"/>
              </a:rPr>
              <a:t>Hwang </a:t>
            </a:r>
            <a:r>
              <a:rPr lang="en-US" sz="1600" i="1" dirty="0" smtClean="0">
                <a:latin typeface="Arial" charset="0"/>
                <a:ea typeface="ＭＳ Ｐゴシック" charset="0"/>
                <a:cs typeface="ＭＳ Ｐゴシック" charset="0"/>
              </a:rPr>
              <a:t>et al</a:t>
            </a:r>
            <a:r>
              <a:rPr lang="en-US" sz="1600" dirty="0" smtClean="0">
                <a:latin typeface="Arial" charset="0"/>
                <a:ea typeface="ＭＳ Ｐゴシック" charset="0"/>
                <a:cs typeface="ＭＳ Ｐゴシック" charset="0"/>
              </a:rPr>
              <a:t>.</a:t>
            </a:r>
            <a:endParaRPr lang="en-US" sz="1600" dirty="0">
              <a:latin typeface="Arial" charset="0"/>
              <a:ea typeface="ＭＳ Ｐゴシック" charset="0"/>
              <a:cs typeface="ＭＳ Ｐゴシック" charset="0"/>
            </a:endParaRPr>
          </a:p>
        </p:txBody>
      </p:sp>
      <p:sp>
        <p:nvSpPr>
          <p:cNvPr id="1946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91E9239-75DB-E14C-85C2-475E0D670313}" type="slidenum">
              <a:rPr lang="en-US" sz="1400"/>
              <a:pPr/>
              <a:t>3</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r>
              <a:rPr lang="en-US" sz="3600" i="1" dirty="0" smtClean="0">
                <a:solidFill>
                  <a:srgbClr val="000090"/>
                </a:solidFill>
                <a:latin typeface="Times New Roman"/>
                <a:cs typeface="Times New Roman"/>
              </a:rPr>
              <a:t>System </a:t>
            </a:r>
            <a:r>
              <a:rPr lang="en-US" sz="3600" i="1" dirty="0">
                <a:solidFill>
                  <a:srgbClr val="000090"/>
                </a:solidFill>
                <a:latin typeface="Times New Roman"/>
                <a:cs typeface="Times New Roman"/>
              </a:rPr>
              <a:t>scaling</a:t>
            </a:r>
          </a:p>
        </p:txBody>
      </p:sp>
      <p:sp>
        <p:nvSpPr>
          <p:cNvPr id="35843" name="Rectangle 3"/>
          <p:cNvSpPr>
            <a:spLocks noChangeArrowheads="1"/>
          </p:cNvSpPr>
          <p:nvPr/>
        </p:nvSpPr>
        <p:spPr bwMode="auto">
          <a:xfrm>
            <a:off x="304800" y="1371600"/>
            <a:ext cx="5791200"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p>
            <a:pPr marL="225425" indent="-225425" algn="l">
              <a:spcAft>
                <a:spcPts val="1000"/>
              </a:spcAft>
              <a:buFontTx/>
              <a:buChar char="•"/>
            </a:pPr>
            <a:r>
              <a:rPr lang="en-US" sz="2000" b="0" dirty="0">
                <a:latin typeface="Times New Roman" charset="0"/>
                <a:cs typeface="Times New Roman" charset="0"/>
              </a:rPr>
              <a:t>This system scales with the area fraction of the particles on the boundaries, which is given by </a:t>
            </a:r>
            <a:r>
              <a:rPr lang="en-US" sz="2000" b="0" i="1" dirty="0">
                <a:latin typeface="Times New Roman" charset="0"/>
                <a:cs typeface="Times New Roman" charset="0"/>
              </a:rPr>
              <a:t>fR</a:t>
            </a:r>
            <a:r>
              <a:rPr lang="en-US" sz="2000" b="0" i="1" baseline="-25000" dirty="0">
                <a:latin typeface="Times New Roman" charset="0"/>
                <a:cs typeface="Times New Roman" charset="0"/>
              </a:rPr>
              <a:t>0</a:t>
            </a:r>
            <a:endParaRPr lang="en-US" sz="2000" b="0" dirty="0">
              <a:latin typeface="Times New Roman" charset="0"/>
              <a:cs typeface="Times New Roman" charset="0"/>
            </a:endParaRPr>
          </a:p>
          <a:p>
            <a:pPr marL="225425" indent="-225425" algn="l">
              <a:spcAft>
                <a:spcPts val="1000"/>
              </a:spcAft>
              <a:buFontTx/>
              <a:buChar char="•"/>
            </a:pPr>
            <a:r>
              <a:rPr lang="en-US" sz="2000" b="0" dirty="0">
                <a:latin typeface="Times New Roman" charset="0"/>
                <a:cs typeface="Times New Roman" charset="0"/>
              </a:rPr>
              <a:t>We have examined </a:t>
            </a:r>
            <a:r>
              <a:rPr lang="en-US" sz="2000" b="0" i="1" dirty="0">
                <a:latin typeface="Times New Roman" charset="0"/>
                <a:cs typeface="Times New Roman" charset="0"/>
              </a:rPr>
              <a:t>f</a:t>
            </a:r>
            <a:r>
              <a:rPr lang="en-US" sz="2000" b="0" dirty="0">
                <a:latin typeface="Times New Roman" charset="0"/>
                <a:cs typeface="Times New Roman" charset="0"/>
              </a:rPr>
              <a:t> = 0.1, </a:t>
            </a:r>
            <a:r>
              <a:rPr lang="en-US" sz="2000" b="0" i="1" dirty="0">
                <a:latin typeface="Times New Roman" charset="0"/>
                <a:cs typeface="Times New Roman" charset="0"/>
              </a:rPr>
              <a:t>R</a:t>
            </a:r>
            <a:r>
              <a:rPr lang="en-US" sz="2000" b="0" i="1" baseline="-25000" dirty="0">
                <a:latin typeface="Times New Roman" charset="0"/>
                <a:cs typeface="Times New Roman" charset="0"/>
              </a:rPr>
              <a:t>0</a:t>
            </a:r>
            <a:r>
              <a:rPr lang="en-US" sz="2000" b="0" dirty="0">
                <a:latin typeface="Times New Roman" charset="0"/>
                <a:cs typeface="Times New Roman" charset="0"/>
              </a:rPr>
              <a:t> = 10</a:t>
            </a:r>
          </a:p>
          <a:p>
            <a:pPr marL="225425" indent="-225425" algn="l">
              <a:spcAft>
                <a:spcPts val="1000"/>
              </a:spcAft>
              <a:buFontTx/>
              <a:buChar char="•"/>
            </a:pPr>
            <a:r>
              <a:rPr lang="en-US" sz="2000" b="0" dirty="0">
                <a:latin typeface="Times New Roman" charset="0"/>
                <a:cs typeface="Times New Roman" charset="0"/>
              </a:rPr>
              <a:t>In extending the simulations to </a:t>
            </a:r>
            <a:r>
              <a:rPr lang="en-US" sz="2000" b="0" i="1" dirty="0">
                <a:latin typeface="Times New Roman" charset="0"/>
                <a:cs typeface="Times New Roman" charset="0"/>
              </a:rPr>
              <a:t>f</a:t>
            </a:r>
            <a:r>
              <a:rPr lang="en-US" sz="2000" b="0" dirty="0">
                <a:latin typeface="Times New Roman" charset="0"/>
                <a:cs typeface="Times New Roman" charset="0"/>
              </a:rPr>
              <a:t> = 0.05, </a:t>
            </a:r>
            <a:r>
              <a:rPr lang="en-US" sz="2000" b="0" i="1" dirty="0">
                <a:latin typeface="Times New Roman" charset="0"/>
                <a:cs typeface="Times New Roman" charset="0"/>
              </a:rPr>
              <a:t>R</a:t>
            </a:r>
            <a:r>
              <a:rPr lang="en-US" sz="2000" b="0" i="1" baseline="-25000" dirty="0">
                <a:latin typeface="Times New Roman" charset="0"/>
                <a:cs typeface="Times New Roman" charset="0"/>
              </a:rPr>
              <a:t>0</a:t>
            </a:r>
            <a:r>
              <a:rPr lang="en-US" sz="2000" b="0" dirty="0">
                <a:latin typeface="Times New Roman" charset="0"/>
                <a:cs typeface="Times New Roman" charset="0"/>
              </a:rPr>
              <a:t> = 20, the system grew to a pinned state then stopped.</a:t>
            </a:r>
          </a:p>
          <a:p>
            <a:pPr marL="225425" indent="-225425" algn="l">
              <a:spcAft>
                <a:spcPts val="1000"/>
              </a:spcAft>
              <a:buFontTx/>
              <a:buChar char="•"/>
            </a:pPr>
            <a:r>
              <a:rPr lang="en-US" sz="2000" b="0" dirty="0">
                <a:latin typeface="Times New Roman" charset="0"/>
                <a:cs typeface="Times New Roman" charset="0"/>
              </a:rPr>
              <a:t>However, after </a:t>
            </a:r>
            <a:r>
              <a:rPr lang="en-US" sz="2000" b="0" dirty="0" smtClean="0">
                <a:latin typeface="Times New Roman" charset="0"/>
                <a:cs typeface="Times New Roman" charset="0"/>
              </a:rPr>
              <a:t>29.10</a:t>
            </a:r>
            <a:r>
              <a:rPr lang="en-US" sz="2000" b="0" baseline="30000" dirty="0" smtClean="0">
                <a:latin typeface="Times New Roman" charset="0"/>
                <a:cs typeface="Times New Roman" charset="0"/>
              </a:rPr>
              <a:t>6</a:t>
            </a:r>
            <a:r>
              <a:rPr lang="en-US" sz="2000" b="0" dirty="0" smtClean="0">
                <a:latin typeface="Times New Roman" charset="0"/>
                <a:cs typeface="Times New Roman" charset="0"/>
              </a:rPr>
              <a:t> </a:t>
            </a:r>
            <a:r>
              <a:rPr lang="en-US" sz="2000" b="0" dirty="0">
                <a:latin typeface="Times New Roman" charset="0"/>
                <a:cs typeface="Times New Roman" charset="0"/>
              </a:rPr>
              <a:t>MCS abnormal grain growth occurred.</a:t>
            </a:r>
          </a:p>
          <a:p>
            <a:pPr marL="225425" indent="-225425" algn="l">
              <a:spcAft>
                <a:spcPts val="1000"/>
              </a:spcAft>
              <a:buFontTx/>
              <a:buChar char="•"/>
            </a:pPr>
            <a:r>
              <a:rPr lang="en-US" sz="2000" b="0" dirty="0">
                <a:latin typeface="Times New Roman" charset="0"/>
                <a:cs typeface="Times New Roman" charset="0"/>
              </a:rPr>
              <a:t>Because the initiating event is </a:t>
            </a:r>
            <a:r>
              <a:rPr lang="en-US" sz="2000" b="0" dirty="0" err="1">
                <a:latin typeface="Times New Roman" charset="0"/>
                <a:cs typeface="Times New Roman" charset="0"/>
              </a:rPr>
              <a:t>fluctuational</a:t>
            </a:r>
            <a:r>
              <a:rPr lang="en-US" sz="2000" b="0" dirty="0">
                <a:latin typeface="Times New Roman" charset="0"/>
                <a:cs typeface="Times New Roman" charset="0"/>
              </a:rPr>
              <a:t>, the incubation time scales exponentially with grain size.</a:t>
            </a:r>
          </a:p>
          <a:p>
            <a:pPr lvl="2">
              <a:buFont typeface="Symbol" charset="0"/>
              <a:buChar char=""/>
            </a:pPr>
            <a:endParaRPr lang="en-US" sz="2000" b="0" dirty="0">
              <a:solidFill>
                <a:srgbClr val="0000FF"/>
              </a:solidFill>
              <a:latin typeface="Times New Roman" charset="0"/>
              <a:cs typeface="Times New Roman" charset="0"/>
              <a:sym typeface="Symbol" charset="0"/>
            </a:endParaRPr>
          </a:p>
          <a:p>
            <a:pPr marL="225425" indent="-225425" algn="l">
              <a:buFont typeface="Symbol" charset="0"/>
              <a:buChar char=""/>
            </a:pPr>
            <a:r>
              <a:rPr lang="en-US" sz="2000" b="0" dirty="0" smtClean="0">
                <a:solidFill>
                  <a:srgbClr val="0000FF"/>
                </a:solidFill>
                <a:latin typeface="Times New Roman" charset="0"/>
                <a:cs typeface="Times New Roman" charset="0"/>
                <a:sym typeface="Symbol" charset="0"/>
              </a:rPr>
              <a:t> We </a:t>
            </a:r>
            <a:r>
              <a:rPr lang="en-US" sz="2000" b="0" dirty="0">
                <a:solidFill>
                  <a:srgbClr val="0000FF"/>
                </a:solidFill>
                <a:latin typeface="Times New Roman" charset="0"/>
                <a:cs typeface="Times New Roman" charset="0"/>
                <a:sym typeface="Symbol" charset="0"/>
              </a:rPr>
              <a:t>expect particle-stimulated AGG to increase as grain size decreases, consistent with experimental observations.</a:t>
            </a:r>
            <a:endParaRPr lang="en-US" sz="2000" b="0" dirty="0">
              <a:latin typeface="Times New Roman" charset="0"/>
              <a:cs typeface="Times New Roman" charset="0"/>
            </a:endParaRPr>
          </a:p>
          <a:p>
            <a:pPr marL="225425" indent="-225425" algn="l">
              <a:spcAft>
                <a:spcPts val="1000"/>
              </a:spcAft>
              <a:buFontTx/>
              <a:buChar char="•"/>
            </a:pPr>
            <a:endParaRPr lang="en-US" sz="2000" b="0" dirty="0">
              <a:latin typeface="Times New Roman" charset="0"/>
              <a:cs typeface="Times New Roman" charset="0"/>
            </a:endParaRPr>
          </a:p>
          <a:p>
            <a:pPr marL="225425" indent="-225425" algn="l">
              <a:spcAft>
                <a:spcPts val="1000"/>
              </a:spcAft>
              <a:buFontTx/>
              <a:buChar char="•"/>
            </a:pPr>
            <a:endParaRPr lang="en-US" sz="2000" b="0" dirty="0">
              <a:latin typeface="Times New Roman" charset="0"/>
              <a:cs typeface="Times New Roman" charset="0"/>
            </a:endParaRPr>
          </a:p>
        </p:txBody>
      </p:sp>
      <p:pic>
        <p:nvPicPr>
          <p:cNvPr id="35844" name="Picture 3" descr="f05r20_29M-MCS_abnormal2.pn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3886200"/>
            <a:ext cx="34290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f05r20_29M-MCS_abnormal1.pn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3600" y="1143000"/>
            <a:ext cx="3429000" cy="28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30</a:t>
            </a:fld>
            <a:endParaRPr lang="en-US"/>
          </a:p>
        </p:txBody>
      </p:sp>
    </p:spTree>
    <p:extLst>
      <p:ext uri="{BB962C8B-B14F-4D97-AF65-F5344CB8AC3E}">
        <p14:creationId xmlns:p14="http://schemas.microsoft.com/office/powerpoint/2010/main" val="27880439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685800" y="0"/>
            <a:ext cx="7772400" cy="1143000"/>
          </a:xfrm>
        </p:spPr>
        <p:txBody>
          <a:bodyPr/>
          <a:lstStyle/>
          <a:p>
            <a:r>
              <a:rPr lang="en-US" dirty="0" smtClean="0">
                <a:ea typeface="ＭＳ Ｐゴシック" charset="0"/>
                <a:cs typeface="ＭＳ Ｐゴシック" charset="0"/>
              </a:rPr>
              <a:t>GB Complexions </a:t>
            </a:r>
            <a:r>
              <a:rPr lang="en-US" dirty="0">
                <a:ea typeface="ＭＳ Ｐゴシック" charset="0"/>
                <a:cs typeface="ＭＳ Ｐゴシック" charset="0"/>
              </a:rPr>
              <a:t>and AGG</a:t>
            </a:r>
          </a:p>
        </p:txBody>
      </p:sp>
      <p:sp>
        <p:nvSpPr>
          <p:cNvPr id="38915" name="Content Placeholder 2"/>
          <p:cNvSpPr>
            <a:spLocks noGrp="1"/>
          </p:cNvSpPr>
          <p:nvPr>
            <p:ph idx="1"/>
          </p:nvPr>
        </p:nvSpPr>
        <p:spPr>
          <a:xfrm>
            <a:off x="228600" y="990600"/>
            <a:ext cx="8686800" cy="5715000"/>
          </a:xfrm>
        </p:spPr>
        <p:txBody>
          <a:bodyPr>
            <a:normAutofit/>
          </a:bodyPr>
          <a:lstStyle/>
          <a:p>
            <a:pPr>
              <a:lnSpc>
                <a:spcPct val="120000"/>
              </a:lnSpc>
              <a:defRPr/>
            </a:pPr>
            <a:r>
              <a:rPr lang="en-US" sz="1600" dirty="0" smtClean="0"/>
              <a:t>A notable achievement by Dillon, Harmer </a:t>
            </a:r>
            <a:r>
              <a:rPr lang="en-US" sz="1600" i="1" dirty="0" smtClean="0"/>
              <a:t>et al</a:t>
            </a:r>
            <a:r>
              <a:rPr lang="en-US" sz="1600" dirty="0" smtClean="0"/>
              <a:t>. has been to delineate several types or “complexions” of grain boundary according to impurity content and structure. </a:t>
            </a:r>
            <a:r>
              <a:rPr lang="en-US" sz="1600" i="1" dirty="0" smtClean="0">
                <a:solidFill>
                  <a:srgbClr val="660066"/>
                </a:solidFill>
              </a:rPr>
              <a:t>J. Amer. Ceram</a:t>
            </a:r>
            <a:r>
              <a:rPr lang="en-US" sz="1600" dirty="0" smtClean="0">
                <a:solidFill>
                  <a:srgbClr val="660066"/>
                </a:solidFill>
              </a:rPr>
              <a:t>. </a:t>
            </a:r>
            <a:r>
              <a:rPr lang="en-US" sz="1600" b="1" dirty="0" smtClean="0">
                <a:solidFill>
                  <a:srgbClr val="660066"/>
                </a:solidFill>
              </a:rPr>
              <a:t>89</a:t>
            </a:r>
            <a:r>
              <a:rPr lang="en-US" sz="1600" dirty="0" smtClean="0">
                <a:solidFill>
                  <a:srgbClr val="660066"/>
                </a:solidFill>
              </a:rPr>
              <a:t> 3885 (2006).</a:t>
            </a:r>
          </a:p>
          <a:p>
            <a:pPr>
              <a:lnSpc>
                <a:spcPct val="120000"/>
              </a:lnSpc>
              <a:defRPr/>
            </a:pPr>
            <a:r>
              <a:rPr lang="en-US" sz="1600" dirty="0" smtClean="0"/>
              <a:t>Note that it is commonly accepted that segregation of impurities to GBs, in metals, results in solute drag, i.e. lower effective mobility.  For many solutes, increases in recrystallization temperature are apparent above a few parts per million.</a:t>
            </a:r>
          </a:p>
          <a:p>
            <a:pPr>
              <a:lnSpc>
                <a:spcPct val="120000"/>
              </a:lnSpc>
              <a:defRPr/>
            </a:pPr>
            <a:r>
              <a:rPr lang="en-US" sz="1600" dirty="0" smtClean="0"/>
              <a:t>Counter to (metallurgical) intuition, for sufficiently high loading, boundaries in certain ceramics can be significantly more mobile than in the pure material.</a:t>
            </a:r>
          </a:p>
          <a:p>
            <a:pPr>
              <a:lnSpc>
                <a:spcPct val="120000"/>
              </a:lnSpc>
              <a:defRPr/>
            </a:pPr>
            <a:r>
              <a:rPr lang="en-US" sz="1600" dirty="0" smtClean="0"/>
              <a:t>A “complexion” denotes a definite grain boundary structure (e.g., 1, 2 or 3 layers of impurity atoms) that is in equilibrium with the adjoining material.  It is </a:t>
            </a:r>
            <a:r>
              <a:rPr lang="en-US" sz="1600" i="1" dirty="0" smtClean="0"/>
              <a:t>not</a:t>
            </a:r>
            <a:r>
              <a:rPr lang="en-US" sz="1600" dirty="0" smtClean="0"/>
              <a:t> the same as wetting, which simply means penetration of a boundary by the impurity with no limit on volume fraction.</a:t>
            </a:r>
          </a:p>
          <a:p>
            <a:pPr>
              <a:lnSpc>
                <a:spcPct val="120000"/>
              </a:lnSpc>
              <a:defRPr/>
            </a:pPr>
            <a:r>
              <a:rPr lang="en-US" sz="1600" dirty="0" smtClean="0"/>
              <a:t>Just as in the model, if a small fraction (1%?) of GBs are highly mobile then AGG ensues. The crucial feature of the situation is, however, that the abnormal growth of a given grain cannot be sustained unless the complexion transition propagates from one grain boundary to (a reasonable fraction) of its </a:t>
            </a:r>
            <a:r>
              <a:rPr lang="en-US" sz="1600" dirty="0"/>
              <a:t>adjoining boundaries. </a:t>
            </a:r>
            <a:r>
              <a:rPr lang="en-US" sz="1600" dirty="0" smtClean="0">
                <a:solidFill>
                  <a:srgbClr val="660066"/>
                </a:solidFill>
              </a:rPr>
              <a:t>Frazier </a:t>
            </a:r>
            <a:r>
              <a:rPr lang="en-US" sz="1600" i="1" dirty="0" smtClean="0">
                <a:solidFill>
                  <a:srgbClr val="660066"/>
                </a:solidFill>
              </a:rPr>
              <a:t>et al</a:t>
            </a:r>
            <a:r>
              <a:rPr lang="en-US" sz="1600" dirty="0" smtClean="0">
                <a:solidFill>
                  <a:srgbClr val="660066"/>
                </a:solidFill>
              </a:rPr>
              <a:t>. (2015), </a:t>
            </a:r>
            <a:r>
              <a:rPr lang="en-US" sz="1600" dirty="0">
                <a:solidFill>
                  <a:srgbClr val="660066"/>
                </a:solidFill>
              </a:rPr>
              <a:t>'Abnormal grain growth in the Potts model incorporating grain boundary complexion transitions that increase the mobility of individual boundaries', </a:t>
            </a:r>
            <a:r>
              <a:rPr lang="en-US" sz="1600" i="1" dirty="0">
                <a:solidFill>
                  <a:srgbClr val="660066"/>
                </a:solidFill>
              </a:rPr>
              <a:t>Acta </a:t>
            </a:r>
            <a:r>
              <a:rPr lang="en-US" sz="1600" i="1" dirty="0" smtClean="0">
                <a:solidFill>
                  <a:srgbClr val="660066"/>
                </a:solidFill>
              </a:rPr>
              <a:t>Mater.</a:t>
            </a:r>
            <a:r>
              <a:rPr lang="en-US" sz="1600" dirty="0" smtClean="0">
                <a:solidFill>
                  <a:srgbClr val="660066"/>
                </a:solidFill>
              </a:rPr>
              <a:t>, </a:t>
            </a:r>
            <a:r>
              <a:rPr lang="en-US" sz="1600" b="1" dirty="0" smtClean="0">
                <a:solidFill>
                  <a:srgbClr val="660066"/>
                </a:solidFill>
              </a:rPr>
              <a:t>96</a:t>
            </a:r>
            <a:r>
              <a:rPr lang="en-US" sz="1600" dirty="0" smtClean="0">
                <a:solidFill>
                  <a:srgbClr val="660066"/>
                </a:solidFill>
              </a:rPr>
              <a:t> 390.</a:t>
            </a:r>
            <a:endParaRPr lang="en-US" sz="1600" dirty="0">
              <a:solidFill>
                <a:srgbClr val="660066"/>
              </a:solidFill>
            </a:endParaRPr>
          </a:p>
        </p:txBody>
      </p:sp>
      <p:sp>
        <p:nvSpPr>
          <p:cNvPr id="2560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BE9ECF1-004D-A84C-A110-BA93B3CA8A23}" type="slidenum">
              <a:rPr lang="en-US" sz="1400"/>
              <a:pPr/>
              <a:t>31</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54509"/>
            <a:ext cx="8229600" cy="1143000"/>
          </a:xfrm>
          <a:noFill/>
          <a:ln>
            <a:noFill/>
          </a:ln>
        </p:spPr>
        <p:txBody>
          <a:bodyPr>
            <a:normAutofit/>
          </a:bodyPr>
          <a:lstStyle/>
          <a:p>
            <a:r>
              <a:rPr lang="en-US" sz="3600" dirty="0" smtClean="0">
                <a:solidFill>
                  <a:srgbClr val="000090"/>
                </a:solidFill>
              </a:rPr>
              <a:t>Grain Boundary Complexions</a:t>
            </a:r>
            <a:endParaRPr lang="en-US" sz="3600" dirty="0">
              <a:solidFill>
                <a:srgbClr val="00009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8" y="1417638"/>
            <a:ext cx="5031179" cy="31712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2302" y="3479173"/>
            <a:ext cx="4747260" cy="3131820"/>
          </a:xfrm>
          <a:prstGeom prst="rect">
            <a:avLst/>
          </a:prstGeom>
        </p:spPr>
      </p:pic>
      <p:sp>
        <p:nvSpPr>
          <p:cNvPr id="6" name="TextBox 5"/>
          <p:cNvSpPr txBox="1"/>
          <p:nvPr/>
        </p:nvSpPr>
        <p:spPr>
          <a:xfrm>
            <a:off x="5201583" y="1371600"/>
            <a:ext cx="3942417" cy="1938992"/>
          </a:xfrm>
          <a:prstGeom prst="rect">
            <a:avLst/>
          </a:prstGeom>
          <a:noFill/>
        </p:spPr>
        <p:txBody>
          <a:bodyPr wrap="square" rtlCol="0">
            <a:spAutoFit/>
          </a:bodyPr>
          <a:lstStyle/>
          <a:p>
            <a:r>
              <a:rPr lang="en-US" sz="2000" dirty="0" smtClean="0"/>
              <a:t>Complexion transitions occur when temperature and composition change such that one complexion becomes  metastable with respect to another.</a:t>
            </a:r>
            <a:endParaRPr lang="en-US" sz="2000" dirty="0"/>
          </a:p>
        </p:txBody>
      </p:sp>
      <p:sp>
        <p:nvSpPr>
          <p:cNvPr id="7" name="Rectangle 6"/>
          <p:cNvSpPr/>
          <p:nvPr/>
        </p:nvSpPr>
        <p:spPr>
          <a:xfrm>
            <a:off x="0" y="6457890"/>
            <a:ext cx="4572000" cy="400110"/>
          </a:xfrm>
          <a:prstGeom prst="rect">
            <a:avLst/>
          </a:prstGeom>
        </p:spPr>
        <p:txBody>
          <a:bodyPr>
            <a:spAutoFit/>
          </a:bodyPr>
          <a:lstStyle/>
          <a:p>
            <a:pPr lvl="0" algn="ctr"/>
            <a:r>
              <a:rPr lang="en-US" sz="2000" dirty="0" smtClean="0">
                <a:solidFill>
                  <a:srgbClr val="660066"/>
                </a:solidFill>
              </a:rPr>
              <a:t>Cantwell et al. </a:t>
            </a:r>
            <a:r>
              <a:rPr lang="en-US" sz="2000" i="1" dirty="0" smtClean="0">
                <a:solidFill>
                  <a:srgbClr val="660066"/>
                </a:solidFill>
              </a:rPr>
              <a:t>Acta </a:t>
            </a:r>
            <a:r>
              <a:rPr lang="en-US" sz="2000" i="1" dirty="0">
                <a:solidFill>
                  <a:srgbClr val="660066"/>
                </a:solidFill>
              </a:rPr>
              <a:t>Mater</a:t>
            </a:r>
            <a:r>
              <a:rPr lang="en-US" sz="2000" dirty="0">
                <a:solidFill>
                  <a:srgbClr val="660066"/>
                </a:solidFill>
              </a:rPr>
              <a:t>. </a:t>
            </a:r>
            <a:r>
              <a:rPr lang="en-US" sz="2000" dirty="0" smtClean="0">
                <a:solidFill>
                  <a:srgbClr val="660066"/>
                </a:solidFill>
              </a:rPr>
              <a:t>(2014) </a:t>
            </a:r>
            <a:r>
              <a:rPr lang="en-US" sz="2000" b="1" dirty="0" smtClean="0">
                <a:solidFill>
                  <a:srgbClr val="660066"/>
                </a:solidFill>
              </a:rPr>
              <a:t>62</a:t>
            </a:r>
            <a:r>
              <a:rPr lang="en-US" sz="2000" dirty="0">
                <a:solidFill>
                  <a:srgbClr val="660066"/>
                </a:solidFill>
              </a:rPr>
              <a:t> </a:t>
            </a:r>
            <a:r>
              <a:rPr lang="en-US" sz="2000" dirty="0" smtClean="0">
                <a:solidFill>
                  <a:srgbClr val="660066"/>
                </a:solidFill>
              </a:rPr>
              <a:t>1</a:t>
            </a:r>
            <a:endParaRPr lang="en-US" sz="2000" dirty="0">
              <a:solidFill>
                <a:srgbClr val="660066"/>
              </a:solidFill>
            </a:endParaRPr>
          </a:p>
        </p:txBody>
      </p:sp>
      <p:sp>
        <p:nvSpPr>
          <p:cNvPr id="8" name="Slide Number Placeholder 7"/>
          <p:cNvSpPr>
            <a:spLocks noGrp="1"/>
          </p:cNvSpPr>
          <p:nvPr>
            <p:ph type="sldNum" sz="quarter" idx="4294967295"/>
          </p:nvPr>
        </p:nvSpPr>
        <p:spPr>
          <a:xfrm>
            <a:off x="152400" y="152400"/>
            <a:ext cx="2133600" cy="365125"/>
          </a:xfrm>
          <a:prstGeom prst="rect">
            <a:avLst/>
          </a:prstGeom>
        </p:spPr>
        <p:txBody>
          <a:bodyPr/>
          <a:lstStyle/>
          <a:p>
            <a:pPr algn="l"/>
            <a:fld id="{43864C06-2841-4748-BDC5-1A8DEA6FB69A}" type="slidenum">
              <a:rPr lang="en-US" sz="1400" smtClean="0"/>
              <a:pPr algn="l"/>
              <a:t>32</a:t>
            </a:fld>
            <a:endParaRPr lang="en-US" sz="1400" dirty="0"/>
          </a:p>
        </p:txBody>
      </p:sp>
      <p:sp>
        <p:nvSpPr>
          <p:cNvPr id="2" name="TextBox 1"/>
          <p:cNvSpPr txBox="1"/>
          <p:nvPr/>
        </p:nvSpPr>
        <p:spPr>
          <a:xfrm>
            <a:off x="609600" y="4953000"/>
            <a:ext cx="3158065" cy="1323439"/>
          </a:xfrm>
          <a:prstGeom prst="rect">
            <a:avLst/>
          </a:prstGeom>
          <a:noFill/>
        </p:spPr>
        <p:txBody>
          <a:bodyPr wrap="square" rtlCol="0">
            <a:spAutoFit/>
          </a:bodyPr>
          <a:lstStyle/>
          <a:p>
            <a:r>
              <a:rPr lang="en-US" sz="2000" dirty="0" smtClean="0"/>
              <a:t>This can change some grain boundary properties drastically, especially mobility and energy</a:t>
            </a:r>
            <a:endParaRPr lang="en-US" sz="2000" dirty="0"/>
          </a:p>
        </p:txBody>
      </p:sp>
    </p:spTree>
    <p:extLst>
      <p:ext uri="{BB962C8B-B14F-4D97-AF65-F5344CB8AC3E}">
        <p14:creationId xmlns:p14="http://schemas.microsoft.com/office/powerpoint/2010/main" val="172163742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838200"/>
          </a:xfrm>
          <a:solidFill>
            <a:srgbClr val="FFFFFF"/>
          </a:solidFill>
          <a:ln>
            <a:solidFill>
              <a:srgbClr val="FFFFFF"/>
            </a:solidFill>
          </a:ln>
        </p:spPr>
        <p:txBody>
          <a:bodyPr>
            <a:normAutofit/>
          </a:bodyPr>
          <a:lstStyle/>
          <a:p>
            <a:r>
              <a:rPr lang="en-US" sz="3600" dirty="0" smtClean="0">
                <a:solidFill>
                  <a:srgbClr val="000090"/>
                </a:solidFill>
              </a:rPr>
              <a:t>Complexion Transitions and AGG</a:t>
            </a:r>
            <a:endParaRPr lang="en-US" sz="3600" dirty="0">
              <a:solidFill>
                <a:srgbClr val="000090"/>
              </a:solidFill>
            </a:endParaRPr>
          </a:p>
        </p:txBody>
      </p:sp>
      <p:pic>
        <p:nvPicPr>
          <p:cNvPr id="3" name="Picture 2" descr="Screen shot 2014-10-28 at 2.0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01" y="838200"/>
            <a:ext cx="7820025" cy="4476750"/>
          </a:xfrm>
          <a:prstGeom prst="rect">
            <a:avLst/>
          </a:prstGeom>
        </p:spPr>
      </p:pic>
      <p:sp>
        <p:nvSpPr>
          <p:cNvPr id="4" name="TextBox 3"/>
          <p:cNvSpPr txBox="1"/>
          <p:nvPr/>
        </p:nvSpPr>
        <p:spPr>
          <a:xfrm>
            <a:off x="152400" y="5334000"/>
            <a:ext cx="8915400" cy="1015663"/>
          </a:xfrm>
          <a:prstGeom prst="rect">
            <a:avLst/>
          </a:prstGeom>
          <a:noFill/>
        </p:spPr>
        <p:txBody>
          <a:bodyPr wrap="square" rtlCol="0">
            <a:spAutoFit/>
          </a:bodyPr>
          <a:lstStyle/>
          <a:p>
            <a:pPr algn="ctr"/>
            <a:r>
              <a:rPr lang="en-US" sz="2000" dirty="0" smtClean="0"/>
              <a:t>Grain Boundary Mobility Increases as Complexions Get Closer to Complete Wetting, but the Slope with Respect to Temperature Remains the Same! Why?</a:t>
            </a:r>
            <a:endParaRPr lang="en-US" sz="2000" dirty="0"/>
          </a:p>
        </p:txBody>
      </p:sp>
      <p:sp>
        <p:nvSpPr>
          <p:cNvPr id="5" name="Rectangle 4"/>
          <p:cNvSpPr/>
          <p:nvPr/>
        </p:nvSpPr>
        <p:spPr>
          <a:xfrm>
            <a:off x="482600" y="6200001"/>
            <a:ext cx="5994400" cy="276999"/>
          </a:xfrm>
          <a:prstGeom prst="rect">
            <a:avLst/>
          </a:prstGeom>
        </p:spPr>
        <p:txBody>
          <a:bodyPr wrap="square">
            <a:spAutoFit/>
          </a:bodyPr>
          <a:lstStyle/>
          <a:p>
            <a:pPr lvl="0"/>
            <a:r>
              <a:rPr lang="en-US" sz="1200" dirty="0" smtClean="0">
                <a:solidFill>
                  <a:srgbClr val="660066"/>
                </a:solidFill>
                <a:latin typeface="+mn-lt"/>
                <a:cs typeface="Times New Roman"/>
              </a:rPr>
              <a:t>Dillon &amp; Harmer, </a:t>
            </a:r>
            <a:r>
              <a:rPr lang="en-US" sz="1200" i="1" dirty="0" smtClean="0">
                <a:solidFill>
                  <a:srgbClr val="660066"/>
                </a:solidFill>
                <a:latin typeface="+mn-lt"/>
                <a:cs typeface="Times New Roman"/>
              </a:rPr>
              <a:t>J</a:t>
            </a:r>
            <a:r>
              <a:rPr lang="en-US" sz="1200" i="1" dirty="0">
                <a:solidFill>
                  <a:srgbClr val="660066"/>
                </a:solidFill>
                <a:latin typeface="+mn-lt"/>
                <a:cs typeface="Times New Roman"/>
              </a:rPr>
              <a:t>. Amer. Ceram. Soc</a:t>
            </a:r>
            <a:r>
              <a:rPr lang="en-US" sz="1200" dirty="0">
                <a:solidFill>
                  <a:srgbClr val="660066"/>
                </a:solidFill>
                <a:latin typeface="+mn-lt"/>
                <a:cs typeface="Times New Roman"/>
              </a:rPr>
              <a:t>. </a:t>
            </a:r>
            <a:r>
              <a:rPr lang="en-US" sz="1200" dirty="0" smtClean="0">
                <a:solidFill>
                  <a:srgbClr val="660066"/>
                </a:solidFill>
                <a:latin typeface="+mn-lt"/>
                <a:cs typeface="Times New Roman"/>
              </a:rPr>
              <a:t>2008 </a:t>
            </a:r>
            <a:r>
              <a:rPr lang="en-US" sz="1200" b="1" dirty="0" smtClean="0">
                <a:solidFill>
                  <a:srgbClr val="660066"/>
                </a:solidFill>
                <a:latin typeface="+mn-lt"/>
                <a:cs typeface="Times New Roman"/>
              </a:rPr>
              <a:t>91</a:t>
            </a:r>
            <a:r>
              <a:rPr lang="en-US" sz="1200" dirty="0">
                <a:solidFill>
                  <a:srgbClr val="660066"/>
                </a:solidFill>
                <a:latin typeface="+mn-lt"/>
                <a:cs typeface="Times New Roman"/>
              </a:rPr>
              <a:t> </a:t>
            </a:r>
            <a:r>
              <a:rPr lang="en-US" sz="1200" dirty="0" smtClean="0">
                <a:solidFill>
                  <a:srgbClr val="660066"/>
                </a:solidFill>
                <a:latin typeface="+mn-lt"/>
                <a:cs typeface="Times New Roman"/>
              </a:rPr>
              <a:t>2304</a:t>
            </a:r>
            <a:endParaRPr lang="en-US" sz="1200" dirty="0">
              <a:solidFill>
                <a:srgbClr val="660066"/>
              </a:solidFill>
              <a:latin typeface="+mn-lt"/>
              <a:cs typeface="Times New Roman"/>
            </a:endParaRPr>
          </a:p>
        </p:txBody>
      </p:sp>
      <p:sp>
        <p:nvSpPr>
          <p:cNvPr id="6" name="Slide Number Placeholder 5"/>
          <p:cNvSpPr>
            <a:spLocks noGrp="1"/>
          </p:cNvSpPr>
          <p:nvPr>
            <p:ph type="sldNum" sz="quarter" idx="4294967295"/>
          </p:nvPr>
        </p:nvSpPr>
        <p:spPr>
          <a:xfrm>
            <a:off x="6553200" y="6356350"/>
            <a:ext cx="2133600" cy="365125"/>
          </a:xfrm>
          <a:prstGeom prst="rect">
            <a:avLst/>
          </a:prstGeom>
        </p:spPr>
        <p:txBody>
          <a:bodyPr/>
          <a:lstStyle/>
          <a:p>
            <a:fld id="{43864C06-2841-4748-BDC5-1A8DEA6FB69A}" type="slidenum">
              <a:rPr lang="en-US" smtClean="0"/>
              <a:t>33</a:t>
            </a:fld>
            <a:endParaRPr lang="en-US"/>
          </a:p>
        </p:txBody>
      </p:sp>
      <p:sp>
        <p:nvSpPr>
          <p:cNvPr id="7" name="Text Box 4"/>
          <p:cNvSpPr txBox="1">
            <a:spLocks noChangeArrowheads="1"/>
          </p:cNvSpPr>
          <p:nvPr/>
        </p:nvSpPr>
        <p:spPr bwMode="auto">
          <a:xfrm>
            <a:off x="438150" y="6396335"/>
            <a:ext cx="8324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latin typeface="Candara" charset="0"/>
              </a:rPr>
              <a:t>S.J. Dillon, M. Tang, W.C. Carter, M.P. Harmer, </a:t>
            </a:r>
            <a:r>
              <a:rPr lang="ja-JP" altLang="en-US" sz="1200" dirty="0">
                <a:solidFill>
                  <a:srgbClr val="660066"/>
                </a:solidFill>
                <a:latin typeface="Candara" charset="0"/>
              </a:rPr>
              <a:t>“</a:t>
            </a:r>
            <a:r>
              <a:rPr lang="en-US" sz="1200" dirty="0">
                <a:solidFill>
                  <a:srgbClr val="660066"/>
                </a:solidFill>
                <a:latin typeface="Candara" charset="0"/>
              </a:rPr>
              <a:t>Complexion: A new concept for kinetic engineering in materials science,</a:t>
            </a:r>
            <a:r>
              <a:rPr lang="ja-JP" altLang="en-US" sz="1200" dirty="0">
                <a:solidFill>
                  <a:srgbClr val="660066"/>
                </a:solidFill>
                <a:latin typeface="Candara" charset="0"/>
              </a:rPr>
              <a:t>”</a:t>
            </a:r>
            <a:r>
              <a:rPr lang="en-US" sz="1200" dirty="0">
                <a:solidFill>
                  <a:srgbClr val="660066"/>
                </a:solidFill>
                <a:latin typeface="Candara" charset="0"/>
              </a:rPr>
              <a:t> </a:t>
            </a:r>
            <a:r>
              <a:rPr lang="en-US" sz="1200" i="1" dirty="0" err="1">
                <a:solidFill>
                  <a:srgbClr val="660066"/>
                </a:solidFill>
                <a:latin typeface="Candara" charset="0"/>
              </a:rPr>
              <a:t>Acta</a:t>
            </a:r>
            <a:r>
              <a:rPr lang="en-US" sz="1200" i="1" dirty="0">
                <a:solidFill>
                  <a:srgbClr val="660066"/>
                </a:solidFill>
                <a:latin typeface="Candara" charset="0"/>
              </a:rPr>
              <a:t> Mater.</a:t>
            </a:r>
            <a:r>
              <a:rPr lang="en-US" sz="1200" dirty="0">
                <a:solidFill>
                  <a:srgbClr val="660066"/>
                </a:solidFill>
                <a:latin typeface="Candara" charset="0"/>
              </a:rPr>
              <a:t> </a:t>
            </a:r>
            <a:r>
              <a:rPr lang="en-US" sz="1200" b="1" dirty="0">
                <a:solidFill>
                  <a:srgbClr val="660066"/>
                </a:solidFill>
                <a:latin typeface="Candara" charset="0"/>
              </a:rPr>
              <a:t>55</a:t>
            </a:r>
            <a:r>
              <a:rPr lang="en-US" sz="1200" dirty="0">
                <a:solidFill>
                  <a:srgbClr val="660066"/>
                </a:solidFill>
                <a:latin typeface="Candara" charset="0"/>
              </a:rPr>
              <a:t> 6208-6218 (2007).</a:t>
            </a:r>
          </a:p>
        </p:txBody>
      </p:sp>
    </p:spTree>
    <p:extLst>
      <p:ext uri="{BB962C8B-B14F-4D97-AF65-F5344CB8AC3E}">
        <p14:creationId xmlns:p14="http://schemas.microsoft.com/office/powerpoint/2010/main" val="2730483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228600"/>
            <a:ext cx="7772400" cy="609600"/>
          </a:xfrm>
        </p:spPr>
        <p:txBody>
          <a:bodyPr/>
          <a:lstStyle/>
          <a:p>
            <a:pPr eaLnBrk="1" hangingPunct="1"/>
            <a:r>
              <a:rPr lang="en-US" sz="3200" dirty="0">
                <a:solidFill>
                  <a:srgbClr val="000090"/>
                </a:solidFill>
                <a:ea typeface="ＭＳ Ｐゴシック" charset="0"/>
                <a:cs typeface="ＭＳ Ｐゴシック" charset="0"/>
              </a:rPr>
              <a:t>Aberration-Corrected Electron Microscopy</a:t>
            </a:r>
          </a:p>
        </p:txBody>
      </p:sp>
      <p:sp>
        <p:nvSpPr>
          <p:cNvPr id="2867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AEA837D-E3D4-CD4D-8351-C958ECB1843D}" type="slidenum">
              <a:rPr lang="en-US" sz="1400">
                <a:latin typeface="Calibri" charset="0"/>
              </a:rPr>
              <a:pPr/>
              <a:t>34</a:t>
            </a:fld>
            <a:endParaRPr lang="en-US" sz="1400">
              <a:latin typeface="Calibri" charset="0"/>
            </a:endParaRPr>
          </a:p>
        </p:txBody>
      </p:sp>
      <p:pic>
        <p:nvPicPr>
          <p:cNvPr id="28676" name="Picture 11" descr="Pictur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3600"/>
            <a:ext cx="8485188"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4"/>
          <p:cNvSpPr>
            <a:spLocks noChangeArrowheads="1"/>
          </p:cNvSpPr>
          <p:nvPr/>
        </p:nvSpPr>
        <p:spPr bwMode="auto">
          <a:xfrm>
            <a:off x="5943600" y="6488113"/>
            <a:ext cx="2570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800" i="1">
                <a:latin typeface="Candara" charset="0"/>
              </a:rPr>
              <a:t>Courtesy: M.P. Harmer</a:t>
            </a:r>
            <a:endParaRPr lang="en-US" sz="1800" i="1"/>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62000" y="0"/>
            <a:ext cx="8132763" cy="1200329"/>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Complexion: Energy and Mobility Changes</a:t>
            </a:r>
          </a:p>
        </p:txBody>
      </p:sp>
      <p:pic>
        <p:nvPicPr>
          <p:cNvPr id="30725" name="Picture 1" descr="D:\resume\Urbana\seminar\groov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685800"/>
            <a:ext cx="3103563"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78"/>
          <p:cNvGrpSpPr>
            <a:grpSpLocks/>
          </p:cNvGrpSpPr>
          <p:nvPr/>
        </p:nvGrpSpPr>
        <p:grpSpPr bwMode="auto">
          <a:xfrm>
            <a:off x="4800600" y="3114675"/>
            <a:ext cx="1833563" cy="1831975"/>
            <a:chOff x="3966483" y="4103329"/>
            <a:chExt cx="1833811" cy="1832333"/>
          </a:xfrm>
        </p:grpSpPr>
        <p:graphicFrame>
          <p:nvGraphicFramePr>
            <p:cNvPr id="30722" name="Object 2"/>
            <p:cNvGraphicFramePr>
              <a:graphicFrameLocks noChangeAspect="1"/>
            </p:cNvGraphicFramePr>
            <p:nvPr/>
          </p:nvGraphicFramePr>
          <p:xfrm>
            <a:off x="3994008" y="4151312"/>
            <a:ext cx="1784350" cy="1784350"/>
          </p:xfrm>
          <a:graphic>
            <a:graphicData uri="http://schemas.openxmlformats.org/presentationml/2006/ole">
              <mc:AlternateContent xmlns:mc="http://schemas.openxmlformats.org/markup-compatibility/2006">
                <mc:Choice xmlns:v="urn:schemas-microsoft-com:vml" Requires="v">
                  <p:oleObj spid="_x0000_s30952" name="Document" r:id="rId5" imgW="5930900" imgH="5930900" progId="Word.Document.12">
                    <p:link updateAutomatic="1"/>
                  </p:oleObj>
                </mc:Choice>
                <mc:Fallback>
                  <p:oleObj name="Document" r:id="rId5" imgW="5930900" imgH="5930900" progId="Word.Document.12">
                    <p:link updateAutomatic="1"/>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4008" y="4151312"/>
                          <a:ext cx="1784350" cy="178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5" name="Rectangle 74"/>
            <p:cNvSpPr/>
            <p:nvPr/>
          </p:nvSpPr>
          <p:spPr>
            <a:xfrm>
              <a:off x="3966483" y="4103329"/>
              <a:ext cx="1833811" cy="1718011"/>
            </a:xfrm>
            <a:prstGeom prst="rect">
              <a:avLst/>
            </a:prstGeom>
            <a:noFill/>
            <a:ln w="38100" cap="flat" cmpd="sng" algn="ctr">
              <a:solidFill>
                <a:srgbClr val="F60A12"/>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grpSp>
        <p:nvGrpSpPr>
          <p:cNvPr id="30727" name="Group 77"/>
          <p:cNvGrpSpPr>
            <a:grpSpLocks/>
          </p:cNvGrpSpPr>
          <p:nvPr/>
        </p:nvGrpSpPr>
        <p:grpSpPr bwMode="auto">
          <a:xfrm>
            <a:off x="7062788" y="2909888"/>
            <a:ext cx="1833562" cy="1757362"/>
            <a:chOff x="7033240" y="2967037"/>
            <a:chExt cx="1833811" cy="1757363"/>
          </a:xfrm>
        </p:grpSpPr>
        <p:graphicFrame>
          <p:nvGraphicFramePr>
            <p:cNvPr id="30723" name="Object 3"/>
            <p:cNvGraphicFramePr>
              <a:graphicFrameLocks noChangeAspect="1"/>
            </p:cNvGraphicFramePr>
            <p:nvPr/>
          </p:nvGraphicFramePr>
          <p:xfrm>
            <a:off x="7086600" y="3041650"/>
            <a:ext cx="1682750" cy="1682750"/>
          </p:xfrm>
          <a:graphic>
            <a:graphicData uri="http://schemas.openxmlformats.org/presentationml/2006/ole">
              <mc:AlternateContent xmlns:mc="http://schemas.openxmlformats.org/markup-compatibility/2006">
                <mc:Choice xmlns:v="urn:schemas-microsoft-com:vml" Requires="v">
                  <p:oleObj spid="_x0000_s30953" name="Document" r:id="rId5" imgW="5930900" imgH="5930900" progId="Word.Document.12">
                    <p:link updateAutomatic="1"/>
                  </p:oleObj>
                </mc:Choice>
                <mc:Fallback>
                  <p:oleObj name="Document" r:id="rId5" imgW="5930900" imgH="5930900" progId="Word.Document.12">
                    <p:link updateAutomatic="1"/>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3041650"/>
                          <a:ext cx="1682750" cy="168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7" name="Rectangle 76"/>
            <p:cNvSpPr/>
            <p:nvPr/>
          </p:nvSpPr>
          <p:spPr>
            <a:xfrm>
              <a:off x="7033240" y="2967037"/>
              <a:ext cx="1833811" cy="1717676"/>
            </a:xfrm>
            <a:prstGeom prst="rect">
              <a:avLst/>
            </a:prstGeom>
            <a:noFill/>
            <a:ln w="38100" cap="flat" cmpd="sng" algn="ctr">
              <a:solidFill>
                <a:srgbClr val="2DFE0F"/>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grpSp>
      <p:sp>
        <p:nvSpPr>
          <p:cNvPr id="80" name="Freeform 79"/>
          <p:cNvSpPr/>
          <p:nvPr/>
        </p:nvSpPr>
        <p:spPr>
          <a:xfrm>
            <a:off x="6705600" y="1811338"/>
            <a:ext cx="1160463" cy="1095375"/>
          </a:xfrm>
          <a:custGeom>
            <a:avLst/>
            <a:gdLst>
              <a:gd name="connsiteX0" fmla="*/ 0 w 1067211"/>
              <a:gd name="connsiteY0" fmla="*/ 0 h 1285959"/>
              <a:gd name="connsiteX1" fmla="*/ 1056539 w 1067211"/>
              <a:gd name="connsiteY1" fmla="*/ 490906 h 1285959"/>
              <a:gd name="connsiteX2" fmla="*/ 1067211 w 1067211"/>
              <a:gd name="connsiteY2" fmla="*/ 1285959 h 1285959"/>
              <a:gd name="connsiteX3" fmla="*/ 1067211 w 1067211"/>
              <a:gd name="connsiteY3" fmla="*/ 1285959 h 1285959"/>
            </a:gdLst>
            <a:ahLst/>
            <a:cxnLst>
              <a:cxn ang="0">
                <a:pos x="connsiteX0" y="connsiteY0"/>
              </a:cxn>
              <a:cxn ang="0">
                <a:pos x="connsiteX1" y="connsiteY1"/>
              </a:cxn>
              <a:cxn ang="0">
                <a:pos x="connsiteX2" y="connsiteY2"/>
              </a:cxn>
              <a:cxn ang="0">
                <a:pos x="connsiteX3" y="connsiteY3"/>
              </a:cxn>
            </a:cxnLst>
            <a:rect l="l" t="t" r="r" b="b"/>
            <a:pathLst>
              <a:path w="1067211" h="1285959">
                <a:moveTo>
                  <a:pt x="0" y="0"/>
                </a:moveTo>
                <a:lnTo>
                  <a:pt x="1056539" y="490906"/>
                </a:lnTo>
                <a:lnTo>
                  <a:pt x="1067211" y="1285959"/>
                </a:lnTo>
                <a:lnTo>
                  <a:pt x="1067211" y="1285959"/>
                </a:lnTo>
              </a:path>
            </a:pathLst>
          </a:custGeom>
          <a:ln>
            <a:solidFill>
              <a:srgbClr val="35FD14"/>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81" name="Freeform 80"/>
          <p:cNvSpPr/>
          <p:nvPr/>
        </p:nvSpPr>
        <p:spPr>
          <a:xfrm>
            <a:off x="5527675" y="1785938"/>
            <a:ext cx="935038" cy="1296987"/>
          </a:xfrm>
          <a:custGeom>
            <a:avLst/>
            <a:gdLst>
              <a:gd name="connsiteX0" fmla="*/ 933810 w 933810"/>
              <a:gd name="connsiteY0" fmla="*/ 0 h 1296630"/>
              <a:gd name="connsiteX1" fmla="*/ 0 w 933810"/>
              <a:gd name="connsiteY1" fmla="*/ 346835 h 1296630"/>
              <a:gd name="connsiteX2" fmla="*/ 0 w 933810"/>
              <a:gd name="connsiteY2" fmla="*/ 1296630 h 1296630"/>
            </a:gdLst>
            <a:ahLst/>
            <a:cxnLst>
              <a:cxn ang="0">
                <a:pos x="connsiteX0" y="connsiteY0"/>
              </a:cxn>
              <a:cxn ang="0">
                <a:pos x="connsiteX1" y="connsiteY1"/>
              </a:cxn>
              <a:cxn ang="0">
                <a:pos x="connsiteX2" y="connsiteY2"/>
              </a:cxn>
            </a:cxnLst>
            <a:rect l="l" t="t" r="r" b="b"/>
            <a:pathLst>
              <a:path w="933810" h="1296630">
                <a:moveTo>
                  <a:pt x="933810" y="0"/>
                </a:moveTo>
                <a:lnTo>
                  <a:pt x="0" y="346835"/>
                </a:lnTo>
                <a:lnTo>
                  <a:pt x="0" y="1296630"/>
                </a:lnTo>
              </a:path>
            </a:pathLst>
          </a:custGeom>
          <a:ln>
            <a:solidFill>
              <a:srgbClr val="F20F18"/>
            </a:solidFill>
            <a:tailEnd type="stealth"/>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30730" name="TextBox 82"/>
          <p:cNvSpPr txBox="1">
            <a:spLocks noChangeArrowheads="1"/>
          </p:cNvSpPr>
          <p:nvPr/>
        </p:nvSpPr>
        <p:spPr bwMode="auto">
          <a:xfrm>
            <a:off x="7696200" y="996950"/>
            <a:ext cx="1371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Alumina doped with 100 ppm Nd</a:t>
            </a:r>
          </a:p>
        </p:txBody>
      </p:sp>
      <p:pic>
        <p:nvPicPr>
          <p:cNvPr id="30731" name="Picture 39" descr="figure7a"/>
          <p:cNvPicPr>
            <a:picLocks noChangeAspect="1" noChangeArrowheads="1"/>
          </p:cNvPicPr>
          <p:nvPr/>
        </p:nvPicPr>
        <p:blipFill>
          <a:blip r:embed="rId8">
            <a:extLst>
              <a:ext uri="{28A0092B-C50C-407E-A947-70E740481C1C}">
                <a14:useLocalDpi xmlns:a14="http://schemas.microsoft.com/office/drawing/2010/main" val="0"/>
              </a:ext>
            </a:extLst>
          </a:blip>
          <a:srcRect t="34029"/>
          <a:stretch>
            <a:fillRect/>
          </a:stretch>
        </p:blipFill>
        <p:spPr bwMode="auto">
          <a:xfrm>
            <a:off x="4572000" y="4373563"/>
            <a:ext cx="1608138" cy="1062037"/>
          </a:xfrm>
          <a:prstGeom prst="rect">
            <a:avLst/>
          </a:prstGeom>
          <a:noFill/>
          <a:ln w="38100">
            <a:solidFill>
              <a:srgbClr val="F60A12"/>
            </a:solidFill>
            <a:miter lim="800000"/>
            <a:headEnd/>
            <a:tailEnd/>
          </a:ln>
          <a:extLst>
            <a:ext uri="{909E8E84-426E-40dd-AFC4-6F175D3DCCD1}">
              <a14:hiddenFill xmlns:a14="http://schemas.microsoft.com/office/drawing/2010/main">
                <a:solidFill>
                  <a:srgbClr val="FFFFFF"/>
                </a:solidFill>
              </a14:hiddenFill>
            </a:ext>
          </a:extLst>
        </p:spPr>
      </p:pic>
      <p:pic>
        <p:nvPicPr>
          <p:cNvPr id="30732" name="Picture 7" descr="42besttop"/>
          <p:cNvPicPr>
            <a:picLocks noChangeAspect="1" noChangeArrowheads="1"/>
          </p:cNvPicPr>
          <p:nvPr/>
        </p:nvPicPr>
        <p:blipFill>
          <a:blip r:embed="rId9">
            <a:extLst>
              <a:ext uri="{28A0092B-C50C-407E-A947-70E740481C1C}">
                <a14:useLocalDpi xmlns:a14="http://schemas.microsoft.com/office/drawing/2010/main" val="0"/>
              </a:ext>
            </a:extLst>
          </a:blip>
          <a:srcRect t="14648"/>
          <a:stretch>
            <a:fillRect/>
          </a:stretch>
        </p:blipFill>
        <p:spPr bwMode="auto">
          <a:xfrm>
            <a:off x="7010400" y="4114800"/>
            <a:ext cx="1295400" cy="1104900"/>
          </a:xfrm>
          <a:prstGeom prst="rect">
            <a:avLst/>
          </a:prstGeom>
          <a:noFill/>
          <a:ln w="38100">
            <a:solidFill>
              <a:srgbClr val="2DFE0F"/>
            </a:solidFill>
            <a:miter lim="800000"/>
            <a:headEnd/>
            <a:tailEnd/>
          </a:ln>
          <a:extLst>
            <a:ext uri="{909E8E84-426E-40dd-AFC4-6F175D3DCCD1}">
              <a14:hiddenFill xmlns:a14="http://schemas.microsoft.com/office/drawing/2010/main">
                <a:solidFill>
                  <a:srgbClr val="FFFFFF"/>
                </a:solidFill>
              </a14:hiddenFill>
            </a:ext>
          </a:extLst>
        </p:spPr>
      </p:pic>
      <p:sp>
        <p:nvSpPr>
          <p:cNvPr id="30733" name="TextBox 83"/>
          <p:cNvSpPr txBox="1">
            <a:spLocks noChangeArrowheads="1"/>
          </p:cNvSpPr>
          <p:nvPr/>
        </p:nvSpPr>
        <p:spPr bwMode="auto">
          <a:xfrm>
            <a:off x="4495800" y="5435600"/>
            <a:ext cx="1890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 mono layer segregation, low mobility</a:t>
            </a:r>
          </a:p>
        </p:txBody>
      </p:sp>
      <p:sp>
        <p:nvSpPr>
          <p:cNvPr id="30734" name="TextBox 84"/>
          <p:cNvSpPr txBox="1">
            <a:spLocks noChangeArrowheads="1"/>
          </p:cNvSpPr>
          <p:nvPr/>
        </p:nvSpPr>
        <p:spPr bwMode="auto">
          <a:xfrm>
            <a:off x="6796088" y="5219700"/>
            <a:ext cx="18907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a:t>Complexion III: bilayer segregation, higher mobility</a:t>
            </a:r>
          </a:p>
        </p:txBody>
      </p:sp>
      <p:sp>
        <p:nvSpPr>
          <p:cNvPr id="30735" name="TextBox 85"/>
          <p:cNvSpPr txBox="1">
            <a:spLocks noChangeArrowheads="1"/>
          </p:cNvSpPr>
          <p:nvPr/>
        </p:nvSpPr>
        <p:spPr bwMode="auto">
          <a:xfrm>
            <a:off x="358775" y="4157663"/>
            <a:ext cx="39624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Grain boundary composition, structure, energy, mobility, and distribution linked.</a:t>
            </a:r>
          </a:p>
          <a:p>
            <a:endParaRPr lang="en-US" sz="2000"/>
          </a:p>
          <a:p>
            <a:r>
              <a:rPr lang="en-US" sz="2000"/>
              <a:t>Controlling complexion transitions offers possibility of microstructure control</a:t>
            </a:r>
          </a:p>
        </p:txBody>
      </p:sp>
      <p:sp>
        <p:nvSpPr>
          <p:cNvPr id="30736" name="TextBox 86"/>
          <p:cNvSpPr txBox="1">
            <a:spLocks noChangeArrowheads="1"/>
          </p:cNvSpPr>
          <p:nvPr/>
        </p:nvSpPr>
        <p:spPr bwMode="auto">
          <a:xfrm rot="-5400000">
            <a:off x="4364831" y="1585119"/>
            <a:ext cx="1433513"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a:t>Cumulative Fraction</a:t>
            </a:r>
          </a:p>
        </p:txBody>
      </p:sp>
      <p:grpSp>
        <p:nvGrpSpPr>
          <p:cNvPr id="30737" name="Group 81"/>
          <p:cNvGrpSpPr>
            <a:grpSpLocks/>
          </p:cNvGrpSpPr>
          <p:nvPr/>
        </p:nvGrpSpPr>
        <p:grpSpPr bwMode="auto">
          <a:xfrm>
            <a:off x="598488" y="1160463"/>
            <a:ext cx="3255962" cy="2816225"/>
            <a:chOff x="1773767" y="2025650"/>
            <a:chExt cx="3255433" cy="2816225"/>
          </a:xfrm>
        </p:grpSpPr>
        <p:pic>
          <p:nvPicPr>
            <p:cNvPr id="30740" name="Picture 87" descr="Nd_doped_alumina.tif"/>
            <p:cNvPicPr>
              <a:picLocks noChangeAspect="1"/>
            </p:cNvPicPr>
            <p:nvPr/>
          </p:nvPicPr>
          <p:blipFill>
            <a:blip r:embed="rId10">
              <a:lum bright="8000" contrast="12000"/>
              <a:extLst>
                <a:ext uri="{28A0092B-C50C-407E-A947-70E740481C1C}">
                  <a14:useLocalDpi xmlns:a14="http://schemas.microsoft.com/office/drawing/2010/main" val="0"/>
                </a:ext>
              </a:extLst>
            </a:blip>
            <a:srcRect/>
            <a:stretch>
              <a:fillRect/>
            </a:stretch>
          </p:blipFill>
          <p:spPr bwMode="auto">
            <a:xfrm>
              <a:off x="1773767" y="2028825"/>
              <a:ext cx="3251200"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41" name="Group 10"/>
            <p:cNvGrpSpPr>
              <a:grpSpLocks/>
            </p:cNvGrpSpPr>
            <p:nvPr/>
          </p:nvGrpSpPr>
          <p:grpSpPr bwMode="auto">
            <a:xfrm>
              <a:off x="2069042" y="2025650"/>
              <a:ext cx="2838450" cy="2625725"/>
              <a:chOff x="2069042" y="2025650"/>
              <a:chExt cx="2838450" cy="2625725"/>
            </a:xfrm>
          </p:grpSpPr>
          <p:sp>
            <p:nvSpPr>
              <p:cNvPr id="201" name="Freeform 4"/>
              <p:cNvSpPr/>
              <p:nvPr/>
            </p:nvSpPr>
            <p:spPr>
              <a:xfrm>
                <a:off x="2226130" y="2932112"/>
                <a:ext cx="1439629" cy="1470025"/>
              </a:xfrm>
              <a:custGeom>
                <a:avLst/>
                <a:gdLst>
                  <a:gd name="connsiteX0" fmla="*/ 0 w 1439333"/>
                  <a:gd name="connsiteY0" fmla="*/ 461433 h 1468966"/>
                  <a:gd name="connsiteX1" fmla="*/ 97366 w 1439333"/>
                  <a:gd name="connsiteY1" fmla="*/ 452966 h 1468966"/>
                  <a:gd name="connsiteX2" fmla="*/ 177800 w 1439333"/>
                  <a:gd name="connsiteY2" fmla="*/ 406400 h 1468966"/>
                  <a:gd name="connsiteX3" fmla="*/ 207433 w 1439333"/>
                  <a:gd name="connsiteY3" fmla="*/ 342900 h 1468966"/>
                  <a:gd name="connsiteX4" fmla="*/ 241300 w 1439333"/>
                  <a:gd name="connsiteY4" fmla="*/ 211666 h 1468966"/>
                  <a:gd name="connsiteX5" fmla="*/ 228600 w 1439333"/>
                  <a:gd name="connsiteY5" fmla="*/ 114300 h 1468966"/>
                  <a:gd name="connsiteX6" fmla="*/ 325966 w 1439333"/>
                  <a:gd name="connsiteY6" fmla="*/ 33866 h 1468966"/>
                  <a:gd name="connsiteX7" fmla="*/ 423333 w 1439333"/>
                  <a:gd name="connsiteY7" fmla="*/ 29633 h 1468966"/>
                  <a:gd name="connsiteX8" fmla="*/ 478366 w 1439333"/>
                  <a:gd name="connsiteY8" fmla="*/ 0 h 1468966"/>
                  <a:gd name="connsiteX9" fmla="*/ 508000 w 1439333"/>
                  <a:gd name="connsiteY9" fmla="*/ 29633 h 1468966"/>
                  <a:gd name="connsiteX10" fmla="*/ 698500 w 1439333"/>
                  <a:gd name="connsiteY10" fmla="*/ 101600 h 1468966"/>
                  <a:gd name="connsiteX11" fmla="*/ 821266 w 1439333"/>
                  <a:gd name="connsiteY11" fmla="*/ 270933 h 1468966"/>
                  <a:gd name="connsiteX12" fmla="*/ 893233 w 1439333"/>
                  <a:gd name="connsiteY12" fmla="*/ 296333 h 1468966"/>
                  <a:gd name="connsiteX13" fmla="*/ 965200 w 1439333"/>
                  <a:gd name="connsiteY13" fmla="*/ 309033 h 1468966"/>
                  <a:gd name="connsiteX14" fmla="*/ 999066 w 1439333"/>
                  <a:gd name="connsiteY14" fmla="*/ 376766 h 1468966"/>
                  <a:gd name="connsiteX15" fmla="*/ 1202266 w 1439333"/>
                  <a:gd name="connsiteY15" fmla="*/ 541866 h 1468966"/>
                  <a:gd name="connsiteX16" fmla="*/ 1176866 w 1439333"/>
                  <a:gd name="connsiteY16" fmla="*/ 588433 h 1468966"/>
                  <a:gd name="connsiteX17" fmla="*/ 1159933 w 1439333"/>
                  <a:gd name="connsiteY17" fmla="*/ 630766 h 1468966"/>
                  <a:gd name="connsiteX18" fmla="*/ 1206500 w 1439333"/>
                  <a:gd name="connsiteY18" fmla="*/ 766233 h 1468966"/>
                  <a:gd name="connsiteX19" fmla="*/ 1227666 w 1439333"/>
                  <a:gd name="connsiteY19" fmla="*/ 808566 h 1468966"/>
                  <a:gd name="connsiteX20" fmla="*/ 1291166 w 1439333"/>
                  <a:gd name="connsiteY20" fmla="*/ 846666 h 1468966"/>
                  <a:gd name="connsiteX21" fmla="*/ 1316566 w 1439333"/>
                  <a:gd name="connsiteY21" fmla="*/ 842433 h 1468966"/>
                  <a:gd name="connsiteX22" fmla="*/ 1371600 w 1439333"/>
                  <a:gd name="connsiteY22" fmla="*/ 910166 h 1468966"/>
                  <a:gd name="connsiteX23" fmla="*/ 1418166 w 1439333"/>
                  <a:gd name="connsiteY23" fmla="*/ 935566 h 1468966"/>
                  <a:gd name="connsiteX24" fmla="*/ 1439333 w 1439333"/>
                  <a:gd name="connsiteY24" fmla="*/ 994833 h 1468966"/>
                  <a:gd name="connsiteX25" fmla="*/ 1371600 w 1439333"/>
                  <a:gd name="connsiteY25" fmla="*/ 1041400 h 1468966"/>
                  <a:gd name="connsiteX26" fmla="*/ 1325033 w 1439333"/>
                  <a:gd name="connsiteY26" fmla="*/ 1054100 h 1468966"/>
                  <a:gd name="connsiteX27" fmla="*/ 1299633 w 1439333"/>
                  <a:gd name="connsiteY27" fmla="*/ 1087966 h 1468966"/>
                  <a:gd name="connsiteX28" fmla="*/ 1278466 w 1439333"/>
                  <a:gd name="connsiteY28" fmla="*/ 1189566 h 1468966"/>
                  <a:gd name="connsiteX29" fmla="*/ 1210733 w 1439333"/>
                  <a:gd name="connsiteY29" fmla="*/ 1223433 h 1468966"/>
                  <a:gd name="connsiteX30" fmla="*/ 1172633 w 1439333"/>
                  <a:gd name="connsiteY30" fmla="*/ 1286933 h 1468966"/>
                  <a:gd name="connsiteX31" fmla="*/ 1075266 w 1439333"/>
                  <a:gd name="connsiteY31" fmla="*/ 1320800 h 1468966"/>
                  <a:gd name="connsiteX32" fmla="*/ 1028700 w 1439333"/>
                  <a:gd name="connsiteY32" fmla="*/ 1392766 h 1468966"/>
                  <a:gd name="connsiteX33" fmla="*/ 999066 w 1439333"/>
                  <a:gd name="connsiteY33" fmla="*/ 1337733 h 1468966"/>
                  <a:gd name="connsiteX34" fmla="*/ 999066 w 1439333"/>
                  <a:gd name="connsiteY34" fmla="*/ 1303866 h 1468966"/>
                  <a:gd name="connsiteX35" fmla="*/ 944033 w 1439333"/>
                  <a:gd name="connsiteY35" fmla="*/ 1291166 h 1468966"/>
                  <a:gd name="connsiteX36" fmla="*/ 914400 w 1439333"/>
                  <a:gd name="connsiteY36" fmla="*/ 1312333 h 1468966"/>
                  <a:gd name="connsiteX37" fmla="*/ 914400 w 1439333"/>
                  <a:gd name="connsiteY37" fmla="*/ 1312333 h 1468966"/>
                  <a:gd name="connsiteX38" fmla="*/ 859366 w 1439333"/>
                  <a:gd name="connsiteY38" fmla="*/ 1320800 h 1468966"/>
                  <a:gd name="connsiteX39" fmla="*/ 825500 w 1439333"/>
                  <a:gd name="connsiteY39" fmla="*/ 1320800 h 1468966"/>
                  <a:gd name="connsiteX40" fmla="*/ 825500 w 1439333"/>
                  <a:gd name="connsiteY40" fmla="*/ 1320800 h 1468966"/>
                  <a:gd name="connsiteX41" fmla="*/ 808566 w 1439333"/>
                  <a:gd name="connsiteY41" fmla="*/ 1367366 h 1468966"/>
                  <a:gd name="connsiteX42" fmla="*/ 825500 w 1439333"/>
                  <a:gd name="connsiteY42" fmla="*/ 1397000 h 1468966"/>
                  <a:gd name="connsiteX43" fmla="*/ 791633 w 1439333"/>
                  <a:gd name="connsiteY43" fmla="*/ 1418166 h 1468966"/>
                  <a:gd name="connsiteX44" fmla="*/ 766233 w 1439333"/>
                  <a:gd name="connsiteY44" fmla="*/ 1435100 h 1468966"/>
                  <a:gd name="connsiteX45" fmla="*/ 766233 w 1439333"/>
                  <a:gd name="connsiteY45" fmla="*/ 1468966 h 146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439333" h="1468966">
                    <a:moveTo>
                      <a:pt x="0" y="461433"/>
                    </a:moveTo>
                    <a:lnTo>
                      <a:pt x="97366" y="452966"/>
                    </a:lnTo>
                    <a:lnTo>
                      <a:pt x="177800" y="406400"/>
                    </a:lnTo>
                    <a:lnTo>
                      <a:pt x="207433" y="342900"/>
                    </a:lnTo>
                    <a:lnTo>
                      <a:pt x="241300" y="211666"/>
                    </a:lnTo>
                    <a:lnTo>
                      <a:pt x="228600" y="114300"/>
                    </a:lnTo>
                    <a:lnTo>
                      <a:pt x="325966" y="33866"/>
                    </a:lnTo>
                    <a:lnTo>
                      <a:pt x="423333" y="29633"/>
                    </a:lnTo>
                    <a:lnTo>
                      <a:pt x="478366" y="0"/>
                    </a:lnTo>
                    <a:lnTo>
                      <a:pt x="508000" y="29633"/>
                    </a:lnTo>
                    <a:lnTo>
                      <a:pt x="698500" y="101600"/>
                    </a:lnTo>
                    <a:lnTo>
                      <a:pt x="821266" y="270933"/>
                    </a:lnTo>
                    <a:lnTo>
                      <a:pt x="893233" y="296333"/>
                    </a:lnTo>
                    <a:lnTo>
                      <a:pt x="965200" y="309033"/>
                    </a:lnTo>
                    <a:lnTo>
                      <a:pt x="999066" y="376766"/>
                    </a:lnTo>
                    <a:lnTo>
                      <a:pt x="1202266" y="541866"/>
                    </a:lnTo>
                    <a:lnTo>
                      <a:pt x="1176866" y="588433"/>
                    </a:lnTo>
                    <a:lnTo>
                      <a:pt x="1159933" y="630766"/>
                    </a:lnTo>
                    <a:lnTo>
                      <a:pt x="1206500" y="766233"/>
                    </a:lnTo>
                    <a:lnTo>
                      <a:pt x="1227666" y="808566"/>
                    </a:lnTo>
                    <a:lnTo>
                      <a:pt x="1291166" y="846666"/>
                    </a:lnTo>
                    <a:lnTo>
                      <a:pt x="1316566" y="842433"/>
                    </a:lnTo>
                    <a:lnTo>
                      <a:pt x="1371600" y="910166"/>
                    </a:lnTo>
                    <a:lnTo>
                      <a:pt x="1418166" y="935566"/>
                    </a:lnTo>
                    <a:lnTo>
                      <a:pt x="1439333" y="994833"/>
                    </a:lnTo>
                    <a:lnTo>
                      <a:pt x="1371600" y="1041400"/>
                    </a:lnTo>
                    <a:lnTo>
                      <a:pt x="1325033" y="1054100"/>
                    </a:lnTo>
                    <a:lnTo>
                      <a:pt x="1299633" y="1087966"/>
                    </a:lnTo>
                    <a:lnTo>
                      <a:pt x="1278466" y="1189566"/>
                    </a:lnTo>
                    <a:lnTo>
                      <a:pt x="1210733" y="1223433"/>
                    </a:lnTo>
                    <a:lnTo>
                      <a:pt x="1172633" y="1286933"/>
                    </a:lnTo>
                    <a:lnTo>
                      <a:pt x="1075266" y="1320800"/>
                    </a:lnTo>
                    <a:lnTo>
                      <a:pt x="1028700" y="1392766"/>
                    </a:lnTo>
                    <a:lnTo>
                      <a:pt x="999066" y="1337733"/>
                    </a:lnTo>
                    <a:lnTo>
                      <a:pt x="999066" y="1303866"/>
                    </a:lnTo>
                    <a:lnTo>
                      <a:pt x="944033" y="1291166"/>
                    </a:lnTo>
                    <a:lnTo>
                      <a:pt x="914400" y="1312333"/>
                    </a:lnTo>
                    <a:lnTo>
                      <a:pt x="914400" y="1312333"/>
                    </a:lnTo>
                    <a:lnTo>
                      <a:pt x="859366" y="1320800"/>
                    </a:lnTo>
                    <a:lnTo>
                      <a:pt x="825500" y="1320800"/>
                    </a:lnTo>
                    <a:lnTo>
                      <a:pt x="825500" y="1320800"/>
                    </a:lnTo>
                    <a:lnTo>
                      <a:pt x="808566" y="1367366"/>
                    </a:lnTo>
                    <a:lnTo>
                      <a:pt x="825500" y="1397000"/>
                    </a:lnTo>
                    <a:lnTo>
                      <a:pt x="791633" y="1418166"/>
                    </a:lnTo>
                    <a:lnTo>
                      <a:pt x="766233" y="1435100"/>
                    </a:lnTo>
                    <a:lnTo>
                      <a:pt x="766233" y="1468966"/>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2" name="Freeform 5"/>
              <p:cNvSpPr/>
              <p:nvPr/>
            </p:nvSpPr>
            <p:spPr>
              <a:xfrm>
                <a:off x="2068994" y="3394075"/>
                <a:ext cx="911077" cy="1257300"/>
              </a:xfrm>
              <a:custGeom>
                <a:avLst/>
                <a:gdLst>
                  <a:gd name="connsiteX0" fmla="*/ 911225 w 911225"/>
                  <a:gd name="connsiteY0" fmla="*/ 1006475 h 1257300"/>
                  <a:gd name="connsiteX1" fmla="*/ 879475 w 911225"/>
                  <a:gd name="connsiteY1" fmla="*/ 1054100 h 1257300"/>
                  <a:gd name="connsiteX2" fmla="*/ 765175 w 911225"/>
                  <a:gd name="connsiteY2" fmla="*/ 1028700 h 1257300"/>
                  <a:gd name="connsiteX3" fmla="*/ 733425 w 911225"/>
                  <a:gd name="connsiteY3" fmla="*/ 1066800 h 1257300"/>
                  <a:gd name="connsiteX4" fmla="*/ 720725 w 911225"/>
                  <a:gd name="connsiteY4" fmla="*/ 1095375 h 1257300"/>
                  <a:gd name="connsiteX5" fmla="*/ 723900 w 911225"/>
                  <a:gd name="connsiteY5" fmla="*/ 1127125 h 1257300"/>
                  <a:gd name="connsiteX6" fmla="*/ 660400 w 911225"/>
                  <a:gd name="connsiteY6" fmla="*/ 1165225 h 1257300"/>
                  <a:gd name="connsiteX7" fmla="*/ 619125 w 911225"/>
                  <a:gd name="connsiteY7" fmla="*/ 1228725 h 1257300"/>
                  <a:gd name="connsiteX8" fmla="*/ 568325 w 911225"/>
                  <a:gd name="connsiteY8" fmla="*/ 1225550 h 1257300"/>
                  <a:gd name="connsiteX9" fmla="*/ 504825 w 911225"/>
                  <a:gd name="connsiteY9" fmla="*/ 1235075 h 1257300"/>
                  <a:gd name="connsiteX10" fmla="*/ 444500 w 911225"/>
                  <a:gd name="connsiteY10" fmla="*/ 1247775 h 1257300"/>
                  <a:gd name="connsiteX11" fmla="*/ 412750 w 911225"/>
                  <a:gd name="connsiteY11" fmla="*/ 1257300 h 1257300"/>
                  <a:gd name="connsiteX12" fmla="*/ 374650 w 911225"/>
                  <a:gd name="connsiteY12" fmla="*/ 1209675 h 1257300"/>
                  <a:gd name="connsiteX13" fmla="*/ 304800 w 911225"/>
                  <a:gd name="connsiteY13" fmla="*/ 1117600 h 1257300"/>
                  <a:gd name="connsiteX14" fmla="*/ 269875 w 911225"/>
                  <a:gd name="connsiteY14" fmla="*/ 1092200 h 1257300"/>
                  <a:gd name="connsiteX15" fmla="*/ 215900 w 911225"/>
                  <a:gd name="connsiteY15" fmla="*/ 1082675 h 1257300"/>
                  <a:gd name="connsiteX16" fmla="*/ 155575 w 911225"/>
                  <a:gd name="connsiteY16" fmla="*/ 1060450 h 1257300"/>
                  <a:gd name="connsiteX17" fmla="*/ 104775 w 911225"/>
                  <a:gd name="connsiteY17" fmla="*/ 1057275 h 1257300"/>
                  <a:gd name="connsiteX18" fmla="*/ 60325 w 911225"/>
                  <a:gd name="connsiteY18" fmla="*/ 1041400 h 1257300"/>
                  <a:gd name="connsiteX19" fmla="*/ 47625 w 911225"/>
                  <a:gd name="connsiteY19" fmla="*/ 993775 h 1257300"/>
                  <a:gd name="connsiteX20" fmla="*/ 15875 w 911225"/>
                  <a:gd name="connsiteY20" fmla="*/ 930275 h 1257300"/>
                  <a:gd name="connsiteX21" fmla="*/ 0 w 911225"/>
                  <a:gd name="connsiteY21" fmla="*/ 898525 h 1257300"/>
                  <a:gd name="connsiteX22" fmla="*/ 0 w 911225"/>
                  <a:gd name="connsiteY22" fmla="*/ 869950 h 1257300"/>
                  <a:gd name="connsiteX23" fmla="*/ 34925 w 911225"/>
                  <a:gd name="connsiteY23" fmla="*/ 904875 h 1257300"/>
                  <a:gd name="connsiteX24" fmla="*/ 60325 w 911225"/>
                  <a:gd name="connsiteY24" fmla="*/ 882650 h 1257300"/>
                  <a:gd name="connsiteX25" fmla="*/ 47625 w 911225"/>
                  <a:gd name="connsiteY25" fmla="*/ 841375 h 1257300"/>
                  <a:gd name="connsiteX26" fmla="*/ 38100 w 911225"/>
                  <a:gd name="connsiteY26" fmla="*/ 812800 h 1257300"/>
                  <a:gd name="connsiteX27" fmla="*/ 25400 w 911225"/>
                  <a:gd name="connsiteY27" fmla="*/ 781050 h 1257300"/>
                  <a:gd name="connsiteX28" fmla="*/ 50800 w 911225"/>
                  <a:gd name="connsiteY28" fmla="*/ 733425 h 1257300"/>
                  <a:gd name="connsiteX29" fmla="*/ 79375 w 911225"/>
                  <a:gd name="connsiteY29" fmla="*/ 657225 h 1257300"/>
                  <a:gd name="connsiteX30" fmla="*/ 82550 w 911225"/>
                  <a:gd name="connsiteY30" fmla="*/ 631825 h 1257300"/>
                  <a:gd name="connsiteX31" fmla="*/ 82550 w 911225"/>
                  <a:gd name="connsiteY31" fmla="*/ 577850 h 1257300"/>
                  <a:gd name="connsiteX32" fmla="*/ 53975 w 911225"/>
                  <a:gd name="connsiteY32" fmla="*/ 457200 h 1257300"/>
                  <a:gd name="connsiteX33" fmla="*/ 85725 w 911225"/>
                  <a:gd name="connsiteY33" fmla="*/ 460375 h 1257300"/>
                  <a:gd name="connsiteX34" fmla="*/ 117475 w 911225"/>
                  <a:gd name="connsiteY34" fmla="*/ 428625 h 1257300"/>
                  <a:gd name="connsiteX35" fmla="*/ 136525 w 911225"/>
                  <a:gd name="connsiteY35" fmla="*/ 352425 h 1257300"/>
                  <a:gd name="connsiteX36" fmla="*/ 155575 w 911225"/>
                  <a:gd name="connsiteY36" fmla="*/ 276225 h 1257300"/>
                  <a:gd name="connsiteX37" fmla="*/ 158750 w 911225"/>
                  <a:gd name="connsiteY37" fmla="*/ 212725 h 1257300"/>
                  <a:gd name="connsiteX38" fmla="*/ 117475 w 911225"/>
                  <a:gd name="connsiteY38" fmla="*/ 161925 h 1257300"/>
                  <a:gd name="connsiteX39" fmla="*/ 123825 w 911225"/>
                  <a:gd name="connsiteY39" fmla="*/ 92075 h 1257300"/>
                  <a:gd name="connsiteX40" fmla="*/ 66675 w 911225"/>
                  <a:gd name="connsiteY40" fmla="*/ 79375 h 1257300"/>
                  <a:gd name="connsiteX41" fmla="*/ 76200 w 911225"/>
                  <a:gd name="connsiteY41" fmla="*/ 22225 h 1257300"/>
                  <a:gd name="connsiteX42" fmla="*/ 120650 w 911225"/>
                  <a:gd name="connsiteY42" fmla="*/ 31750 h 1257300"/>
                  <a:gd name="connsiteX43" fmla="*/ 158750 w 911225"/>
                  <a:gd name="connsiteY43"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11225" h="1257300">
                    <a:moveTo>
                      <a:pt x="911225" y="1006475"/>
                    </a:moveTo>
                    <a:lnTo>
                      <a:pt x="879475" y="1054100"/>
                    </a:lnTo>
                    <a:lnTo>
                      <a:pt x="765175" y="1028700"/>
                    </a:lnTo>
                    <a:lnTo>
                      <a:pt x="733425" y="1066800"/>
                    </a:lnTo>
                    <a:lnTo>
                      <a:pt x="720725" y="1095375"/>
                    </a:lnTo>
                    <a:lnTo>
                      <a:pt x="723900" y="1127125"/>
                    </a:lnTo>
                    <a:lnTo>
                      <a:pt x="660400" y="1165225"/>
                    </a:lnTo>
                    <a:lnTo>
                      <a:pt x="619125" y="1228725"/>
                    </a:lnTo>
                    <a:lnTo>
                      <a:pt x="568325" y="1225550"/>
                    </a:lnTo>
                    <a:lnTo>
                      <a:pt x="504825" y="1235075"/>
                    </a:lnTo>
                    <a:lnTo>
                      <a:pt x="444500" y="1247775"/>
                    </a:lnTo>
                    <a:lnTo>
                      <a:pt x="412750" y="1257300"/>
                    </a:lnTo>
                    <a:lnTo>
                      <a:pt x="374650" y="1209675"/>
                    </a:lnTo>
                    <a:lnTo>
                      <a:pt x="304800" y="1117600"/>
                    </a:lnTo>
                    <a:lnTo>
                      <a:pt x="269875" y="1092200"/>
                    </a:lnTo>
                    <a:lnTo>
                      <a:pt x="215900" y="1082675"/>
                    </a:lnTo>
                    <a:lnTo>
                      <a:pt x="155575" y="1060450"/>
                    </a:lnTo>
                    <a:lnTo>
                      <a:pt x="104775" y="1057275"/>
                    </a:lnTo>
                    <a:lnTo>
                      <a:pt x="60325" y="1041400"/>
                    </a:lnTo>
                    <a:lnTo>
                      <a:pt x="47625" y="993775"/>
                    </a:lnTo>
                    <a:lnTo>
                      <a:pt x="15875" y="930275"/>
                    </a:lnTo>
                    <a:lnTo>
                      <a:pt x="0" y="898525"/>
                    </a:lnTo>
                    <a:lnTo>
                      <a:pt x="0" y="869950"/>
                    </a:lnTo>
                    <a:lnTo>
                      <a:pt x="34925" y="904875"/>
                    </a:lnTo>
                    <a:lnTo>
                      <a:pt x="60325" y="882650"/>
                    </a:lnTo>
                    <a:lnTo>
                      <a:pt x="47625" y="841375"/>
                    </a:lnTo>
                    <a:lnTo>
                      <a:pt x="38100" y="812800"/>
                    </a:lnTo>
                    <a:lnTo>
                      <a:pt x="25400" y="781050"/>
                    </a:lnTo>
                    <a:lnTo>
                      <a:pt x="50800" y="733425"/>
                    </a:lnTo>
                    <a:lnTo>
                      <a:pt x="79375" y="657225"/>
                    </a:lnTo>
                    <a:lnTo>
                      <a:pt x="82550" y="631825"/>
                    </a:lnTo>
                    <a:lnTo>
                      <a:pt x="82550" y="577850"/>
                    </a:lnTo>
                    <a:lnTo>
                      <a:pt x="53975" y="457200"/>
                    </a:lnTo>
                    <a:lnTo>
                      <a:pt x="85725" y="460375"/>
                    </a:lnTo>
                    <a:lnTo>
                      <a:pt x="117475" y="428625"/>
                    </a:lnTo>
                    <a:lnTo>
                      <a:pt x="136525" y="352425"/>
                    </a:lnTo>
                    <a:lnTo>
                      <a:pt x="155575" y="276225"/>
                    </a:lnTo>
                    <a:lnTo>
                      <a:pt x="158750" y="212725"/>
                    </a:lnTo>
                    <a:lnTo>
                      <a:pt x="117475" y="161925"/>
                    </a:lnTo>
                    <a:lnTo>
                      <a:pt x="123825" y="92075"/>
                    </a:lnTo>
                    <a:cubicBezTo>
                      <a:pt x="68820" y="79133"/>
                      <a:pt x="88333" y="79375"/>
                      <a:pt x="66675" y="79375"/>
                    </a:cubicBezTo>
                    <a:lnTo>
                      <a:pt x="76200" y="22225"/>
                    </a:lnTo>
                    <a:lnTo>
                      <a:pt x="120650" y="31750"/>
                    </a:lnTo>
                    <a:lnTo>
                      <a:pt x="158750"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3" name="Freeform 6"/>
              <p:cNvSpPr/>
              <p:nvPr/>
            </p:nvSpPr>
            <p:spPr>
              <a:xfrm>
                <a:off x="3535606" y="2025650"/>
                <a:ext cx="1371377" cy="1069975"/>
              </a:xfrm>
              <a:custGeom>
                <a:avLst/>
                <a:gdLst>
                  <a:gd name="connsiteX0" fmla="*/ 1371600 w 1371600"/>
                  <a:gd name="connsiteY0" fmla="*/ 0 h 1069975"/>
                  <a:gd name="connsiteX1" fmla="*/ 1273175 w 1371600"/>
                  <a:gd name="connsiteY1" fmla="*/ 15875 h 1069975"/>
                  <a:gd name="connsiteX2" fmla="*/ 1212850 w 1371600"/>
                  <a:gd name="connsiteY2" fmla="*/ 41275 h 1069975"/>
                  <a:gd name="connsiteX3" fmla="*/ 1171575 w 1371600"/>
                  <a:gd name="connsiteY3" fmla="*/ 79375 h 1069975"/>
                  <a:gd name="connsiteX4" fmla="*/ 1139825 w 1371600"/>
                  <a:gd name="connsiteY4" fmla="*/ 149225 h 1069975"/>
                  <a:gd name="connsiteX5" fmla="*/ 1130300 w 1371600"/>
                  <a:gd name="connsiteY5" fmla="*/ 231775 h 1069975"/>
                  <a:gd name="connsiteX6" fmla="*/ 1127125 w 1371600"/>
                  <a:gd name="connsiteY6" fmla="*/ 314325 h 1069975"/>
                  <a:gd name="connsiteX7" fmla="*/ 1136650 w 1371600"/>
                  <a:gd name="connsiteY7" fmla="*/ 371475 h 1069975"/>
                  <a:gd name="connsiteX8" fmla="*/ 1136650 w 1371600"/>
                  <a:gd name="connsiteY8" fmla="*/ 371475 h 1069975"/>
                  <a:gd name="connsiteX9" fmla="*/ 1111250 w 1371600"/>
                  <a:gd name="connsiteY9" fmla="*/ 425450 h 1069975"/>
                  <a:gd name="connsiteX10" fmla="*/ 1063625 w 1371600"/>
                  <a:gd name="connsiteY10" fmla="*/ 466725 h 1069975"/>
                  <a:gd name="connsiteX11" fmla="*/ 1012825 w 1371600"/>
                  <a:gd name="connsiteY11" fmla="*/ 533400 h 1069975"/>
                  <a:gd name="connsiteX12" fmla="*/ 993775 w 1371600"/>
                  <a:gd name="connsiteY12" fmla="*/ 584200 h 1069975"/>
                  <a:gd name="connsiteX13" fmla="*/ 974725 w 1371600"/>
                  <a:gd name="connsiteY13" fmla="*/ 612775 h 1069975"/>
                  <a:gd name="connsiteX14" fmla="*/ 968375 w 1371600"/>
                  <a:gd name="connsiteY14" fmla="*/ 654050 h 1069975"/>
                  <a:gd name="connsiteX15" fmla="*/ 904875 w 1371600"/>
                  <a:gd name="connsiteY15" fmla="*/ 682625 h 1069975"/>
                  <a:gd name="connsiteX16" fmla="*/ 860425 w 1371600"/>
                  <a:gd name="connsiteY16" fmla="*/ 717550 h 1069975"/>
                  <a:gd name="connsiteX17" fmla="*/ 831850 w 1371600"/>
                  <a:gd name="connsiteY17" fmla="*/ 755650 h 1069975"/>
                  <a:gd name="connsiteX18" fmla="*/ 812800 w 1371600"/>
                  <a:gd name="connsiteY18" fmla="*/ 790575 h 1069975"/>
                  <a:gd name="connsiteX19" fmla="*/ 809625 w 1371600"/>
                  <a:gd name="connsiteY19" fmla="*/ 825500 h 1069975"/>
                  <a:gd name="connsiteX20" fmla="*/ 819150 w 1371600"/>
                  <a:gd name="connsiteY20" fmla="*/ 873125 h 1069975"/>
                  <a:gd name="connsiteX21" fmla="*/ 784225 w 1371600"/>
                  <a:gd name="connsiteY21" fmla="*/ 892175 h 1069975"/>
                  <a:gd name="connsiteX22" fmla="*/ 676275 w 1371600"/>
                  <a:gd name="connsiteY22" fmla="*/ 936625 h 1069975"/>
                  <a:gd name="connsiteX23" fmla="*/ 603250 w 1371600"/>
                  <a:gd name="connsiteY23" fmla="*/ 971550 h 1069975"/>
                  <a:gd name="connsiteX24" fmla="*/ 558800 w 1371600"/>
                  <a:gd name="connsiteY24" fmla="*/ 1012825 h 1069975"/>
                  <a:gd name="connsiteX25" fmla="*/ 511175 w 1371600"/>
                  <a:gd name="connsiteY25" fmla="*/ 1063625 h 1069975"/>
                  <a:gd name="connsiteX26" fmla="*/ 482600 w 1371600"/>
                  <a:gd name="connsiteY26" fmla="*/ 1057275 h 1069975"/>
                  <a:gd name="connsiteX27" fmla="*/ 460375 w 1371600"/>
                  <a:gd name="connsiteY27" fmla="*/ 1057275 h 1069975"/>
                  <a:gd name="connsiteX28" fmla="*/ 444500 w 1371600"/>
                  <a:gd name="connsiteY28" fmla="*/ 1069975 h 1069975"/>
                  <a:gd name="connsiteX29" fmla="*/ 425450 w 1371600"/>
                  <a:gd name="connsiteY29" fmla="*/ 1038225 h 1069975"/>
                  <a:gd name="connsiteX30" fmla="*/ 406400 w 1371600"/>
                  <a:gd name="connsiteY30" fmla="*/ 1006475 h 1069975"/>
                  <a:gd name="connsiteX31" fmla="*/ 352425 w 1371600"/>
                  <a:gd name="connsiteY31" fmla="*/ 981075 h 1069975"/>
                  <a:gd name="connsiteX32" fmla="*/ 311150 w 1371600"/>
                  <a:gd name="connsiteY32" fmla="*/ 974725 h 1069975"/>
                  <a:gd name="connsiteX33" fmla="*/ 263525 w 1371600"/>
                  <a:gd name="connsiteY33" fmla="*/ 977900 h 1069975"/>
                  <a:gd name="connsiteX34" fmla="*/ 174625 w 1371600"/>
                  <a:gd name="connsiteY34" fmla="*/ 1006475 h 1069975"/>
                  <a:gd name="connsiteX35" fmla="*/ 168275 w 1371600"/>
                  <a:gd name="connsiteY35" fmla="*/ 965200 h 1069975"/>
                  <a:gd name="connsiteX36" fmla="*/ 161925 w 1371600"/>
                  <a:gd name="connsiteY36" fmla="*/ 933450 h 1069975"/>
                  <a:gd name="connsiteX37" fmla="*/ 120650 w 1371600"/>
                  <a:gd name="connsiteY37" fmla="*/ 901700 h 1069975"/>
                  <a:gd name="connsiteX38" fmla="*/ 82550 w 1371600"/>
                  <a:gd name="connsiteY38" fmla="*/ 889000 h 1069975"/>
                  <a:gd name="connsiteX39" fmla="*/ 34925 w 1371600"/>
                  <a:gd name="connsiteY39" fmla="*/ 889000 h 1069975"/>
                  <a:gd name="connsiteX40" fmla="*/ 0 w 1371600"/>
                  <a:gd name="connsiteY40" fmla="*/ 885825 h 1069975"/>
                  <a:gd name="connsiteX41" fmla="*/ 0 w 1371600"/>
                  <a:gd name="connsiteY41" fmla="*/ 885825 h 1069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371600" h="1069975">
                    <a:moveTo>
                      <a:pt x="1371600" y="0"/>
                    </a:moveTo>
                    <a:cubicBezTo>
                      <a:pt x="1277439" y="16235"/>
                      <a:pt x="1310670" y="15875"/>
                      <a:pt x="1273175" y="15875"/>
                    </a:cubicBezTo>
                    <a:lnTo>
                      <a:pt x="1212850" y="41275"/>
                    </a:lnTo>
                    <a:lnTo>
                      <a:pt x="1171575" y="79375"/>
                    </a:lnTo>
                    <a:lnTo>
                      <a:pt x="1139825" y="149225"/>
                    </a:lnTo>
                    <a:cubicBezTo>
                      <a:pt x="1130183" y="236002"/>
                      <a:pt x="1130300" y="263701"/>
                      <a:pt x="1130300" y="231775"/>
                    </a:cubicBezTo>
                    <a:lnTo>
                      <a:pt x="1127125" y="314325"/>
                    </a:lnTo>
                    <a:lnTo>
                      <a:pt x="1136650" y="371475"/>
                    </a:lnTo>
                    <a:lnTo>
                      <a:pt x="1136650" y="371475"/>
                    </a:lnTo>
                    <a:lnTo>
                      <a:pt x="1111250" y="425450"/>
                    </a:lnTo>
                    <a:lnTo>
                      <a:pt x="1063625" y="466725"/>
                    </a:lnTo>
                    <a:lnTo>
                      <a:pt x="1012825" y="533400"/>
                    </a:lnTo>
                    <a:lnTo>
                      <a:pt x="993775" y="584200"/>
                    </a:lnTo>
                    <a:lnTo>
                      <a:pt x="974725" y="612775"/>
                    </a:lnTo>
                    <a:lnTo>
                      <a:pt x="968375" y="654050"/>
                    </a:lnTo>
                    <a:lnTo>
                      <a:pt x="904875" y="682625"/>
                    </a:lnTo>
                    <a:lnTo>
                      <a:pt x="860425" y="717550"/>
                    </a:lnTo>
                    <a:lnTo>
                      <a:pt x="831850" y="755650"/>
                    </a:lnTo>
                    <a:lnTo>
                      <a:pt x="812800" y="790575"/>
                    </a:lnTo>
                    <a:lnTo>
                      <a:pt x="809625" y="825500"/>
                    </a:lnTo>
                    <a:lnTo>
                      <a:pt x="819150" y="873125"/>
                    </a:lnTo>
                    <a:lnTo>
                      <a:pt x="784225" y="892175"/>
                    </a:lnTo>
                    <a:lnTo>
                      <a:pt x="676275" y="936625"/>
                    </a:lnTo>
                    <a:lnTo>
                      <a:pt x="603250" y="971550"/>
                    </a:lnTo>
                    <a:lnTo>
                      <a:pt x="558800" y="1012825"/>
                    </a:lnTo>
                    <a:lnTo>
                      <a:pt x="511175" y="1063625"/>
                    </a:lnTo>
                    <a:lnTo>
                      <a:pt x="482600" y="1057275"/>
                    </a:lnTo>
                    <a:lnTo>
                      <a:pt x="460375" y="1057275"/>
                    </a:lnTo>
                    <a:lnTo>
                      <a:pt x="444500" y="1069975"/>
                    </a:lnTo>
                    <a:lnTo>
                      <a:pt x="425450" y="1038225"/>
                    </a:lnTo>
                    <a:lnTo>
                      <a:pt x="406400" y="1006475"/>
                    </a:lnTo>
                    <a:lnTo>
                      <a:pt x="352425" y="981075"/>
                    </a:lnTo>
                    <a:lnTo>
                      <a:pt x="311150" y="974725"/>
                    </a:lnTo>
                    <a:lnTo>
                      <a:pt x="263525" y="977900"/>
                    </a:lnTo>
                    <a:lnTo>
                      <a:pt x="174625" y="1006475"/>
                    </a:lnTo>
                    <a:lnTo>
                      <a:pt x="168275" y="965200"/>
                    </a:lnTo>
                    <a:lnTo>
                      <a:pt x="161925" y="933450"/>
                    </a:lnTo>
                    <a:cubicBezTo>
                      <a:pt x="123012" y="901022"/>
                      <a:pt x="140357" y="901700"/>
                      <a:pt x="120650" y="901700"/>
                    </a:cubicBezTo>
                    <a:lnTo>
                      <a:pt x="82550" y="889000"/>
                    </a:lnTo>
                    <a:lnTo>
                      <a:pt x="34925" y="889000"/>
                    </a:lnTo>
                    <a:lnTo>
                      <a:pt x="0" y="885825"/>
                    </a:lnTo>
                    <a:lnTo>
                      <a:pt x="0" y="885825"/>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4" name="Freeform 8"/>
              <p:cNvSpPr/>
              <p:nvPr/>
            </p:nvSpPr>
            <p:spPr>
              <a:xfrm>
                <a:off x="2738810" y="2028825"/>
                <a:ext cx="796796" cy="885825"/>
              </a:xfrm>
              <a:custGeom>
                <a:avLst/>
                <a:gdLst>
                  <a:gd name="connsiteX0" fmla="*/ 796925 w 796925"/>
                  <a:gd name="connsiteY0" fmla="*/ 879475 h 885825"/>
                  <a:gd name="connsiteX1" fmla="*/ 752475 w 796925"/>
                  <a:gd name="connsiteY1" fmla="*/ 885825 h 885825"/>
                  <a:gd name="connsiteX2" fmla="*/ 714375 w 796925"/>
                  <a:gd name="connsiteY2" fmla="*/ 850900 h 885825"/>
                  <a:gd name="connsiteX3" fmla="*/ 669925 w 796925"/>
                  <a:gd name="connsiteY3" fmla="*/ 825500 h 885825"/>
                  <a:gd name="connsiteX4" fmla="*/ 638175 w 796925"/>
                  <a:gd name="connsiteY4" fmla="*/ 809625 h 885825"/>
                  <a:gd name="connsiteX5" fmla="*/ 635000 w 796925"/>
                  <a:gd name="connsiteY5" fmla="*/ 777875 h 885825"/>
                  <a:gd name="connsiteX6" fmla="*/ 520700 w 796925"/>
                  <a:gd name="connsiteY6" fmla="*/ 739775 h 885825"/>
                  <a:gd name="connsiteX7" fmla="*/ 431800 w 796925"/>
                  <a:gd name="connsiteY7" fmla="*/ 714375 h 885825"/>
                  <a:gd name="connsiteX8" fmla="*/ 374650 w 796925"/>
                  <a:gd name="connsiteY8" fmla="*/ 698500 h 885825"/>
                  <a:gd name="connsiteX9" fmla="*/ 368300 w 796925"/>
                  <a:gd name="connsiteY9" fmla="*/ 647700 h 885825"/>
                  <a:gd name="connsiteX10" fmla="*/ 339725 w 796925"/>
                  <a:gd name="connsiteY10" fmla="*/ 628650 h 885825"/>
                  <a:gd name="connsiteX11" fmla="*/ 311150 w 796925"/>
                  <a:gd name="connsiteY11" fmla="*/ 628650 h 885825"/>
                  <a:gd name="connsiteX12" fmla="*/ 295275 w 796925"/>
                  <a:gd name="connsiteY12" fmla="*/ 650875 h 885825"/>
                  <a:gd name="connsiteX13" fmla="*/ 276225 w 796925"/>
                  <a:gd name="connsiteY13" fmla="*/ 615950 h 885825"/>
                  <a:gd name="connsiteX14" fmla="*/ 234950 w 796925"/>
                  <a:gd name="connsiteY14" fmla="*/ 596900 h 885825"/>
                  <a:gd name="connsiteX15" fmla="*/ 196850 w 796925"/>
                  <a:gd name="connsiteY15" fmla="*/ 593725 h 885825"/>
                  <a:gd name="connsiteX16" fmla="*/ 171450 w 796925"/>
                  <a:gd name="connsiteY16" fmla="*/ 593725 h 885825"/>
                  <a:gd name="connsiteX17" fmla="*/ 165100 w 796925"/>
                  <a:gd name="connsiteY17" fmla="*/ 536575 h 885825"/>
                  <a:gd name="connsiteX18" fmla="*/ 136525 w 796925"/>
                  <a:gd name="connsiteY18" fmla="*/ 523875 h 885825"/>
                  <a:gd name="connsiteX19" fmla="*/ 101600 w 796925"/>
                  <a:gd name="connsiteY19" fmla="*/ 511175 h 885825"/>
                  <a:gd name="connsiteX20" fmla="*/ 101600 w 796925"/>
                  <a:gd name="connsiteY20" fmla="*/ 511175 h 885825"/>
                  <a:gd name="connsiteX21" fmla="*/ 73025 w 796925"/>
                  <a:gd name="connsiteY21" fmla="*/ 476250 h 885825"/>
                  <a:gd name="connsiteX22" fmla="*/ 66675 w 796925"/>
                  <a:gd name="connsiteY22" fmla="*/ 457200 h 885825"/>
                  <a:gd name="connsiteX23" fmla="*/ 104775 w 796925"/>
                  <a:gd name="connsiteY23" fmla="*/ 415925 h 885825"/>
                  <a:gd name="connsiteX24" fmla="*/ 66675 w 796925"/>
                  <a:gd name="connsiteY24" fmla="*/ 381000 h 885825"/>
                  <a:gd name="connsiteX25" fmla="*/ 38100 w 796925"/>
                  <a:gd name="connsiteY25" fmla="*/ 327025 h 885825"/>
                  <a:gd name="connsiteX26" fmla="*/ 9525 w 796925"/>
                  <a:gd name="connsiteY26" fmla="*/ 285750 h 885825"/>
                  <a:gd name="connsiteX27" fmla="*/ 0 w 796925"/>
                  <a:gd name="connsiteY27" fmla="*/ 244475 h 885825"/>
                  <a:gd name="connsiteX28" fmla="*/ 41275 w 796925"/>
                  <a:gd name="connsiteY28" fmla="*/ 238125 h 885825"/>
                  <a:gd name="connsiteX29" fmla="*/ 95250 w 796925"/>
                  <a:gd name="connsiteY29" fmla="*/ 206375 h 885825"/>
                  <a:gd name="connsiteX30" fmla="*/ 114300 w 796925"/>
                  <a:gd name="connsiteY30" fmla="*/ 190500 h 885825"/>
                  <a:gd name="connsiteX31" fmla="*/ 136525 w 796925"/>
                  <a:gd name="connsiteY31" fmla="*/ 161925 h 885825"/>
                  <a:gd name="connsiteX32" fmla="*/ 142875 w 796925"/>
                  <a:gd name="connsiteY32" fmla="*/ 120650 h 885825"/>
                  <a:gd name="connsiteX33" fmla="*/ 180975 w 796925"/>
                  <a:gd name="connsiteY33" fmla="*/ 133350 h 885825"/>
                  <a:gd name="connsiteX34" fmla="*/ 222250 w 796925"/>
                  <a:gd name="connsiteY34" fmla="*/ 114300 h 885825"/>
                  <a:gd name="connsiteX35" fmla="*/ 241300 w 796925"/>
                  <a:gd name="connsiteY35" fmla="*/ 88900 h 885825"/>
                  <a:gd name="connsiteX36" fmla="*/ 254000 w 796925"/>
                  <a:gd name="connsiteY36" fmla="*/ 63500 h 885825"/>
                  <a:gd name="connsiteX37" fmla="*/ 323850 w 796925"/>
                  <a:gd name="connsiteY37" fmla="*/ 63500 h 885825"/>
                  <a:gd name="connsiteX38" fmla="*/ 374650 w 796925"/>
                  <a:gd name="connsiteY38" fmla="*/ 50800 h 885825"/>
                  <a:gd name="connsiteX39" fmla="*/ 415925 w 796925"/>
                  <a:gd name="connsiteY39" fmla="*/ 22225 h 885825"/>
                  <a:gd name="connsiteX40" fmla="*/ 447675 w 796925"/>
                  <a:gd name="connsiteY40" fmla="*/ 0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6925" h="885825">
                    <a:moveTo>
                      <a:pt x="796925" y="879475"/>
                    </a:moveTo>
                    <a:lnTo>
                      <a:pt x="752475" y="885825"/>
                    </a:lnTo>
                    <a:lnTo>
                      <a:pt x="714375" y="850900"/>
                    </a:lnTo>
                    <a:lnTo>
                      <a:pt x="669925" y="825500"/>
                    </a:lnTo>
                    <a:lnTo>
                      <a:pt x="638175" y="809625"/>
                    </a:lnTo>
                    <a:lnTo>
                      <a:pt x="635000" y="777875"/>
                    </a:lnTo>
                    <a:lnTo>
                      <a:pt x="520700" y="739775"/>
                    </a:lnTo>
                    <a:lnTo>
                      <a:pt x="431800" y="714375"/>
                    </a:lnTo>
                    <a:lnTo>
                      <a:pt x="374650" y="698500"/>
                    </a:lnTo>
                    <a:cubicBezTo>
                      <a:pt x="368160" y="649826"/>
                      <a:pt x="368300" y="666890"/>
                      <a:pt x="368300" y="647700"/>
                    </a:cubicBezTo>
                    <a:lnTo>
                      <a:pt x="339725" y="628650"/>
                    </a:lnTo>
                    <a:lnTo>
                      <a:pt x="311150" y="628650"/>
                    </a:lnTo>
                    <a:lnTo>
                      <a:pt x="295275" y="650875"/>
                    </a:lnTo>
                    <a:lnTo>
                      <a:pt x="276225" y="615950"/>
                    </a:lnTo>
                    <a:lnTo>
                      <a:pt x="234950" y="596900"/>
                    </a:lnTo>
                    <a:lnTo>
                      <a:pt x="196850" y="593725"/>
                    </a:lnTo>
                    <a:lnTo>
                      <a:pt x="171450" y="593725"/>
                    </a:lnTo>
                    <a:lnTo>
                      <a:pt x="165100" y="536575"/>
                    </a:lnTo>
                    <a:lnTo>
                      <a:pt x="136525" y="523875"/>
                    </a:lnTo>
                    <a:lnTo>
                      <a:pt x="101600" y="511175"/>
                    </a:lnTo>
                    <a:lnTo>
                      <a:pt x="101600" y="511175"/>
                    </a:lnTo>
                    <a:cubicBezTo>
                      <a:pt x="71528" y="481103"/>
                      <a:pt x="73025" y="496070"/>
                      <a:pt x="73025" y="476250"/>
                    </a:cubicBezTo>
                    <a:lnTo>
                      <a:pt x="66675" y="457200"/>
                    </a:lnTo>
                    <a:lnTo>
                      <a:pt x="104775" y="415925"/>
                    </a:lnTo>
                    <a:lnTo>
                      <a:pt x="66675" y="381000"/>
                    </a:lnTo>
                    <a:lnTo>
                      <a:pt x="38100" y="327025"/>
                    </a:lnTo>
                    <a:lnTo>
                      <a:pt x="9525" y="285750"/>
                    </a:lnTo>
                    <a:lnTo>
                      <a:pt x="0" y="244475"/>
                    </a:lnTo>
                    <a:lnTo>
                      <a:pt x="41275" y="238125"/>
                    </a:lnTo>
                    <a:lnTo>
                      <a:pt x="95250" y="206375"/>
                    </a:lnTo>
                    <a:lnTo>
                      <a:pt x="114300" y="190500"/>
                    </a:lnTo>
                    <a:lnTo>
                      <a:pt x="136525" y="161925"/>
                    </a:lnTo>
                    <a:lnTo>
                      <a:pt x="142875" y="120650"/>
                    </a:lnTo>
                    <a:lnTo>
                      <a:pt x="180975" y="133350"/>
                    </a:lnTo>
                    <a:lnTo>
                      <a:pt x="222250" y="114300"/>
                    </a:lnTo>
                    <a:lnTo>
                      <a:pt x="241300" y="88900"/>
                    </a:lnTo>
                    <a:lnTo>
                      <a:pt x="254000" y="63500"/>
                    </a:lnTo>
                    <a:lnTo>
                      <a:pt x="323850" y="63500"/>
                    </a:lnTo>
                    <a:lnTo>
                      <a:pt x="374650" y="50800"/>
                    </a:lnTo>
                    <a:lnTo>
                      <a:pt x="415925" y="22225"/>
                    </a:lnTo>
                    <a:lnTo>
                      <a:pt x="447675" y="0"/>
                    </a:lnTo>
                  </a:path>
                </a:pathLst>
              </a:custGeom>
              <a:ln>
                <a:solidFill>
                  <a:srgbClr val="00FF0F"/>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2" name="Group 137"/>
            <p:cNvGrpSpPr>
              <a:grpSpLocks/>
            </p:cNvGrpSpPr>
            <p:nvPr/>
          </p:nvGrpSpPr>
          <p:grpSpPr bwMode="auto">
            <a:xfrm>
              <a:off x="1971675" y="2406650"/>
              <a:ext cx="3057525" cy="2435225"/>
              <a:chOff x="1971675" y="2406650"/>
              <a:chExt cx="3057525" cy="2435225"/>
            </a:xfrm>
          </p:grpSpPr>
          <p:grpSp>
            <p:nvGrpSpPr>
              <p:cNvPr id="30743" name="Group 136"/>
              <p:cNvGrpSpPr>
                <a:grpSpLocks/>
              </p:cNvGrpSpPr>
              <p:nvPr/>
            </p:nvGrpSpPr>
            <p:grpSpPr bwMode="auto">
              <a:xfrm>
                <a:off x="3733800" y="3752850"/>
                <a:ext cx="1231900" cy="276225"/>
                <a:chOff x="3733800" y="3752850"/>
                <a:chExt cx="1231900" cy="276225"/>
              </a:xfrm>
            </p:grpSpPr>
            <p:sp>
              <p:nvSpPr>
                <p:cNvPr id="198" name="Freeform 197"/>
                <p:cNvSpPr/>
                <p:nvPr/>
              </p:nvSpPr>
              <p:spPr>
                <a:xfrm>
                  <a:off x="3734011" y="3794125"/>
                  <a:ext cx="257133" cy="149225"/>
                </a:xfrm>
                <a:custGeom>
                  <a:avLst/>
                  <a:gdLst>
                    <a:gd name="connsiteX0" fmla="*/ 0 w 257175"/>
                    <a:gd name="connsiteY0" fmla="*/ 28575 h 149225"/>
                    <a:gd name="connsiteX1" fmla="*/ 114300 w 257175"/>
                    <a:gd name="connsiteY1" fmla="*/ 9525 h 149225"/>
                    <a:gd name="connsiteX2" fmla="*/ 209550 w 257175"/>
                    <a:gd name="connsiteY2" fmla="*/ 9525 h 149225"/>
                    <a:gd name="connsiteX3" fmla="*/ 241300 w 257175"/>
                    <a:gd name="connsiteY3" fmla="*/ 0 h 149225"/>
                    <a:gd name="connsiteX4" fmla="*/ 257175 w 257175"/>
                    <a:gd name="connsiteY4" fmla="*/ 25400 h 149225"/>
                    <a:gd name="connsiteX5" fmla="*/ 161925 w 25717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7175" h="149225">
                      <a:moveTo>
                        <a:pt x="0" y="28575"/>
                      </a:moveTo>
                      <a:lnTo>
                        <a:pt x="114300" y="9525"/>
                      </a:lnTo>
                      <a:lnTo>
                        <a:pt x="209550" y="9525"/>
                      </a:lnTo>
                      <a:lnTo>
                        <a:pt x="241300" y="0"/>
                      </a:lnTo>
                      <a:lnTo>
                        <a:pt x="257175" y="25400"/>
                      </a:lnTo>
                      <a:lnTo>
                        <a:pt x="1619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9" name="Freeform 198"/>
                <p:cNvSpPr/>
                <p:nvPr/>
              </p:nvSpPr>
              <p:spPr>
                <a:xfrm>
                  <a:off x="4333989" y="3752850"/>
                  <a:ext cx="317448" cy="276225"/>
                </a:xfrm>
                <a:custGeom>
                  <a:avLst/>
                  <a:gdLst>
                    <a:gd name="connsiteX0" fmla="*/ 0 w 317500"/>
                    <a:gd name="connsiteY0" fmla="*/ 66675 h 276225"/>
                    <a:gd name="connsiteX1" fmla="*/ 28575 w 317500"/>
                    <a:gd name="connsiteY1" fmla="*/ 31750 h 276225"/>
                    <a:gd name="connsiteX2" fmla="*/ 161925 w 317500"/>
                    <a:gd name="connsiteY2" fmla="*/ 15875 h 276225"/>
                    <a:gd name="connsiteX3" fmla="*/ 184150 w 317500"/>
                    <a:gd name="connsiteY3" fmla="*/ 0 h 276225"/>
                    <a:gd name="connsiteX4" fmla="*/ 219075 w 317500"/>
                    <a:gd name="connsiteY4" fmla="*/ 12700 h 276225"/>
                    <a:gd name="connsiteX5" fmla="*/ 266700 w 317500"/>
                    <a:gd name="connsiteY5" fmla="*/ 0 h 276225"/>
                    <a:gd name="connsiteX6" fmla="*/ 292100 w 317500"/>
                    <a:gd name="connsiteY6" fmla="*/ 41275 h 276225"/>
                    <a:gd name="connsiteX7" fmla="*/ 279400 w 317500"/>
                    <a:gd name="connsiteY7" fmla="*/ 85725 h 276225"/>
                    <a:gd name="connsiteX8" fmla="*/ 266700 w 317500"/>
                    <a:gd name="connsiteY8" fmla="*/ 130175 h 276225"/>
                    <a:gd name="connsiteX9" fmla="*/ 273050 w 317500"/>
                    <a:gd name="connsiteY9" fmla="*/ 158750 h 276225"/>
                    <a:gd name="connsiteX10" fmla="*/ 276225 w 317500"/>
                    <a:gd name="connsiteY10" fmla="*/ 184150 h 276225"/>
                    <a:gd name="connsiteX11" fmla="*/ 295275 w 317500"/>
                    <a:gd name="connsiteY11" fmla="*/ 222250 h 276225"/>
                    <a:gd name="connsiteX12" fmla="*/ 317500 w 317500"/>
                    <a:gd name="connsiteY12" fmla="*/ 276225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500" h="276225">
                      <a:moveTo>
                        <a:pt x="0" y="66675"/>
                      </a:moveTo>
                      <a:lnTo>
                        <a:pt x="28575" y="31750"/>
                      </a:lnTo>
                      <a:lnTo>
                        <a:pt x="161925" y="15875"/>
                      </a:lnTo>
                      <a:lnTo>
                        <a:pt x="184150" y="0"/>
                      </a:lnTo>
                      <a:lnTo>
                        <a:pt x="219075" y="12700"/>
                      </a:lnTo>
                      <a:lnTo>
                        <a:pt x="266700" y="0"/>
                      </a:lnTo>
                      <a:lnTo>
                        <a:pt x="292100" y="41275"/>
                      </a:lnTo>
                      <a:lnTo>
                        <a:pt x="279400" y="85725"/>
                      </a:lnTo>
                      <a:lnTo>
                        <a:pt x="266700" y="130175"/>
                      </a:lnTo>
                      <a:cubicBezTo>
                        <a:pt x="273307" y="156602"/>
                        <a:pt x="273050" y="146848"/>
                        <a:pt x="273050" y="158750"/>
                      </a:cubicBezTo>
                      <a:lnTo>
                        <a:pt x="276225" y="184150"/>
                      </a:lnTo>
                      <a:lnTo>
                        <a:pt x="295275" y="222250"/>
                      </a:lnTo>
                      <a:lnTo>
                        <a:pt x="317500" y="276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00" name="Freeform 199"/>
                <p:cNvSpPr/>
                <p:nvPr/>
              </p:nvSpPr>
              <p:spPr>
                <a:xfrm>
                  <a:off x="4854604" y="3829050"/>
                  <a:ext cx="111107" cy="114300"/>
                </a:xfrm>
                <a:custGeom>
                  <a:avLst/>
                  <a:gdLst>
                    <a:gd name="connsiteX0" fmla="*/ 0 w 111125"/>
                    <a:gd name="connsiteY0" fmla="*/ 0 h 114300"/>
                    <a:gd name="connsiteX1" fmla="*/ 53975 w 111125"/>
                    <a:gd name="connsiteY1" fmla="*/ 50800 h 114300"/>
                    <a:gd name="connsiteX2" fmla="*/ 111125 w 111125"/>
                    <a:gd name="connsiteY2" fmla="*/ 114300 h 114300"/>
                  </a:gdLst>
                  <a:ahLst/>
                  <a:cxnLst>
                    <a:cxn ang="0">
                      <a:pos x="connsiteX0" y="connsiteY0"/>
                    </a:cxn>
                    <a:cxn ang="0">
                      <a:pos x="connsiteX1" y="connsiteY1"/>
                    </a:cxn>
                    <a:cxn ang="0">
                      <a:pos x="connsiteX2" y="connsiteY2"/>
                    </a:cxn>
                  </a:cxnLst>
                  <a:rect l="l" t="t" r="r" b="b"/>
                  <a:pathLst>
                    <a:path w="111125" h="114300">
                      <a:moveTo>
                        <a:pt x="0" y="0"/>
                      </a:moveTo>
                      <a:lnTo>
                        <a:pt x="53975" y="50800"/>
                      </a:lnTo>
                      <a:lnTo>
                        <a:pt x="111125"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nvGrpSpPr>
              <p:cNvPr id="30744" name="Group 135"/>
              <p:cNvGrpSpPr>
                <a:grpSpLocks/>
              </p:cNvGrpSpPr>
              <p:nvPr/>
            </p:nvGrpSpPr>
            <p:grpSpPr bwMode="auto">
              <a:xfrm>
                <a:off x="1971675" y="2406650"/>
                <a:ext cx="3057525" cy="2435225"/>
                <a:chOff x="1971675" y="2406650"/>
                <a:chExt cx="3057525" cy="2435225"/>
              </a:xfrm>
            </p:grpSpPr>
            <p:sp>
              <p:nvSpPr>
                <p:cNvPr id="93" name="Freeform 92"/>
                <p:cNvSpPr/>
                <p:nvPr/>
              </p:nvSpPr>
              <p:spPr>
                <a:xfrm>
                  <a:off x="1972172" y="4441825"/>
                  <a:ext cx="149201" cy="390525"/>
                </a:xfrm>
                <a:custGeom>
                  <a:avLst/>
                  <a:gdLst>
                    <a:gd name="connsiteX0" fmla="*/ 149225 w 149225"/>
                    <a:gd name="connsiteY0" fmla="*/ 0 h 390525"/>
                    <a:gd name="connsiteX1" fmla="*/ 101600 w 149225"/>
                    <a:gd name="connsiteY1" fmla="*/ 47625 h 390525"/>
                    <a:gd name="connsiteX2" fmla="*/ 69850 w 149225"/>
                    <a:gd name="connsiteY2" fmla="*/ 82550 h 390525"/>
                    <a:gd name="connsiteX3" fmla="*/ 69850 w 149225"/>
                    <a:gd name="connsiteY3" fmla="*/ 82550 h 390525"/>
                    <a:gd name="connsiteX4" fmla="*/ 47625 w 149225"/>
                    <a:gd name="connsiteY4" fmla="*/ 107950 h 390525"/>
                    <a:gd name="connsiteX5" fmla="*/ 31750 w 149225"/>
                    <a:gd name="connsiteY5" fmla="*/ 203200 h 390525"/>
                    <a:gd name="connsiteX6" fmla="*/ 28575 w 149225"/>
                    <a:gd name="connsiteY6" fmla="*/ 244475 h 390525"/>
                    <a:gd name="connsiteX7" fmla="*/ 0 w 149225"/>
                    <a:gd name="connsiteY7" fmla="*/ 298450 h 390525"/>
                    <a:gd name="connsiteX8" fmla="*/ 12700 w 149225"/>
                    <a:gd name="connsiteY8" fmla="*/ 323850 h 390525"/>
                    <a:gd name="connsiteX9" fmla="*/ 15875 w 149225"/>
                    <a:gd name="connsiteY9" fmla="*/ 365125 h 390525"/>
                    <a:gd name="connsiteX10" fmla="*/ 15875 w 149225"/>
                    <a:gd name="connsiteY10" fmla="*/ 39052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9225" h="390525">
                      <a:moveTo>
                        <a:pt x="149225" y="0"/>
                      </a:moveTo>
                      <a:lnTo>
                        <a:pt x="101600" y="47625"/>
                      </a:lnTo>
                      <a:cubicBezTo>
                        <a:pt x="72355" y="83369"/>
                        <a:pt x="88067" y="82550"/>
                        <a:pt x="69850" y="82550"/>
                      </a:cubicBezTo>
                      <a:lnTo>
                        <a:pt x="69850" y="82550"/>
                      </a:lnTo>
                      <a:lnTo>
                        <a:pt x="47625" y="107950"/>
                      </a:lnTo>
                      <a:lnTo>
                        <a:pt x="31750" y="203200"/>
                      </a:lnTo>
                      <a:lnTo>
                        <a:pt x="28575" y="244475"/>
                      </a:lnTo>
                      <a:lnTo>
                        <a:pt x="0" y="298450"/>
                      </a:lnTo>
                      <a:lnTo>
                        <a:pt x="12700" y="323850"/>
                      </a:lnTo>
                      <a:lnTo>
                        <a:pt x="15875" y="365125"/>
                      </a:lnTo>
                      <a:lnTo>
                        <a:pt x="15875" y="390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4" name="Freeform 93"/>
                <p:cNvSpPr/>
                <p:nvPr/>
              </p:nvSpPr>
              <p:spPr>
                <a:xfrm>
                  <a:off x="2441996" y="4660900"/>
                  <a:ext cx="38094" cy="161925"/>
                </a:xfrm>
                <a:custGeom>
                  <a:avLst/>
                  <a:gdLst>
                    <a:gd name="connsiteX0" fmla="*/ 38100 w 38100"/>
                    <a:gd name="connsiteY0" fmla="*/ 0 h 161925"/>
                    <a:gd name="connsiteX1" fmla="*/ 15875 w 38100"/>
                    <a:gd name="connsiteY1" fmla="*/ 88900 h 161925"/>
                    <a:gd name="connsiteX2" fmla="*/ 0 w 38100"/>
                    <a:gd name="connsiteY2" fmla="*/ 161925 h 161925"/>
                  </a:gdLst>
                  <a:ahLst/>
                  <a:cxnLst>
                    <a:cxn ang="0">
                      <a:pos x="connsiteX0" y="connsiteY0"/>
                    </a:cxn>
                    <a:cxn ang="0">
                      <a:pos x="connsiteX1" y="connsiteY1"/>
                    </a:cxn>
                    <a:cxn ang="0">
                      <a:pos x="connsiteX2" y="connsiteY2"/>
                    </a:cxn>
                  </a:cxnLst>
                  <a:rect l="l" t="t" r="r" b="b"/>
                  <a:pathLst>
                    <a:path w="38100" h="161925">
                      <a:moveTo>
                        <a:pt x="38100" y="0"/>
                      </a:moveTo>
                      <a:lnTo>
                        <a:pt x="15875" y="88900"/>
                      </a:lnTo>
                      <a:lnTo>
                        <a:pt x="0" y="161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5" name="Freeform 94"/>
                <p:cNvSpPr/>
                <p:nvPr/>
              </p:nvSpPr>
              <p:spPr>
                <a:xfrm>
                  <a:off x="2695954" y="4524375"/>
                  <a:ext cx="323797" cy="260350"/>
                </a:xfrm>
                <a:custGeom>
                  <a:avLst/>
                  <a:gdLst>
                    <a:gd name="connsiteX0" fmla="*/ 0 w 323850"/>
                    <a:gd name="connsiteY0" fmla="*/ 111125 h 260350"/>
                    <a:gd name="connsiteX1" fmla="*/ 44450 w 323850"/>
                    <a:gd name="connsiteY1" fmla="*/ 161925 h 260350"/>
                    <a:gd name="connsiteX2" fmla="*/ 73025 w 323850"/>
                    <a:gd name="connsiteY2" fmla="*/ 193675 h 260350"/>
                    <a:gd name="connsiteX3" fmla="*/ 114300 w 323850"/>
                    <a:gd name="connsiteY3" fmla="*/ 215900 h 260350"/>
                    <a:gd name="connsiteX4" fmla="*/ 158750 w 323850"/>
                    <a:gd name="connsiteY4" fmla="*/ 241300 h 260350"/>
                    <a:gd name="connsiteX5" fmla="*/ 209550 w 323850"/>
                    <a:gd name="connsiteY5" fmla="*/ 260350 h 260350"/>
                    <a:gd name="connsiteX6" fmla="*/ 276225 w 323850"/>
                    <a:gd name="connsiteY6" fmla="*/ 250825 h 260350"/>
                    <a:gd name="connsiteX7" fmla="*/ 276225 w 323850"/>
                    <a:gd name="connsiteY7" fmla="*/ 250825 h 260350"/>
                    <a:gd name="connsiteX8" fmla="*/ 323850 w 323850"/>
                    <a:gd name="connsiteY8" fmla="*/ 187325 h 260350"/>
                    <a:gd name="connsiteX9" fmla="*/ 314325 w 323850"/>
                    <a:gd name="connsiteY9" fmla="*/ 142875 h 260350"/>
                    <a:gd name="connsiteX10" fmla="*/ 273050 w 323850"/>
                    <a:gd name="connsiteY10" fmla="*/ 98425 h 260350"/>
                    <a:gd name="connsiteX11" fmla="*/ 231775 w 323850"/>
                    <a:gd name="connsiteY11" fmla="*/ 66675 h 260350"/>
                    <a:gd name="connsiteX12" fmla="*/ 174625 w 323850"/>
                    <a:gd name="connsiteY12" fmla="*/ 28575 h 260350"/>
                    <a:gd name="connsiteX13" fmla="*/ 101600 w 323850"/>
                    <a:gd name="connsiteY13" fmla="*/ 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850" h="260350">
                      <a:moveTo>
                        <a:pt x="0" y="111125"/>
                      </a:moveTo>
                      <a:lnTo>
                        <a:pt x="44450" y="161925"/>
                      </a:lnTo>
                      <a:lnTo>
                        <a:pt x="73025" y="193675"/>
                      </a:lnTo>
                      <a:lnTo>
                        <a:pt x="114300" y="215900"/>
                      </a:lnTo>
                      <a:lnTo>
                        <a:pt x="158750" y="241300"/>
                      </a:lnTo>
                      <a:lnTo>
                        <a:pt x="209550" y="260350"/>
                      </a:lnTo>
                      <a:lnTo>
                        <a:pt x="276225" y="250825"/>
                      </a:lnTo>
                      <a:lnTo>
                        <a:pt x="276225" y="250825"/>
                      </a:lnTo>
                      <a:lnTo>
                        <a:pt x="323850" y="187325"/>
                      </a:lnTo>
                      <a:lnTo>
                        <a:pt x="314325" y="142875"/>
                      </a:lnTo>
                      <a:lnTo>
                        <a:pt x="273050" y="98425"/>
                      </a:lnTo>
                      <a:lnTo>
                        <a:pt x="231775" y="66675"/>
                      </a:lnTo>
                      <a:lnTo>
                        <a:pt x="174625" y="2857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6" name="Freeform 95"/>
                <p:cNvSpPr/>
                <p:nvPr/>
              </p:nvSpPr>
              <p:spPr>
                <a:xfrm>
                  <a:off x="2968960" y="4219575"/>
                  <a:ext cx="647595" cy="619125"/>
                </a:xfrm>
                <a:custGeom>
                  <a:avLst/>
                  <a:gdLst>
                    <a:gd name="connsiteX0" fmla="*/ 6350 w 647700"/>
                    <a:gd name="connsiteY0" fmla="*/ 619125 h 619125"/>
                    <a:gd name="connsiteX1" fmla="*/ 0 w 647700"/>
                    <a:gd name="connsiteY1" fmla="*/ 561975 h 619125"/>
                    <a:gd name="connsiteX2" fmla="*/ 50800 w 647700"/>
                    <a:gd name="connsiteY2" fmla="*/ 492125 h 619125"/>
                    <a:gd name="connsiteX3" fmla="*/ 107950 w 647700"/>
                    <a:gd name="connsiteY3" fmla="*/ 501650 h 619125"/>
                    <a:gd name="connsiteX4" fmla="*/ 149225 w 647700"/>
                    <a:gd name="connsiteY4" fmla="*/ 501650 h 619125"/>
                    <a:gd name="connsiteX5" fmla="*/ 228600 w 647700"/>
                    <a:gd name="connsiteY5" fmla="*/ 504825 h 619125"/>
                    <a:gd name="connsiteX6" fmla="*/ 266700 w 647700"/>
                    <a:gd name="connsiteY6" fmla="*/ 536575 h 619125"/>
                    <a:gd name="connsiteX7" fmla="*/ 298450 w 647700"/>
                    <a:gd name="connsiteY7" fmla="*/ 552450 h 619125"/>
                    <a:gd name="connsiteX8" fmla="*/ 409575 w 647700"/>
                    <a:gd name="connsiteY8" fmla="*/ 530225 h 619125"/>
                    <a:gd name="connsiteX9" fmla="*/ 523875 w 647700"/>
                    <a:gd name="connsiteY9" fmla="*/ 520700 h 619125"/>
                    <a:gd name="connsiteX10" fmla="*/ 558800 w 647700"/>
                    <a:gd name="connsiteY10" fmla="*/ 463550 h 619125"/>
                    <a:gd name="connsiteX11" fmla="*/ 603250 w 647700"/>
                    <a:gd name="connsiteY11" fmla="*/ 428625 h 619125"/>
                    <a:gd name="connsiteX12" fmla="*/ 644525 w 647700"/>
                    <a:gd name="connsiteY12" fmla="*/ 412750 h 619125"/>
                    <a:gd name="connsiteX13" fmla="*/ 647700 w 647700"/>
                    <a:gd name="connsiteY13" fmla="*/ 390525 h 619125"/>
                    <a:gd name="connsiteX14" fmla="*/ 622300 w 647700"/>
                    <a:gd name="connsiteY14" fmla="*/ 333375 h 619125"/>
                    <a:gd name="connsiteX15" fmla="*/ 619125 w 647700"/>
                    <a:gd name="connsiteY15" fmla="*/ 257175 h 619125"/>
                    <a:gd name="connsiteX16" fmla="*/ 596900 w 647700"/>
                    <a:gd name="connsiteY16" fmla="*/ 241300 h 619125"/>
                    <a:gd name="connsiteX17" fmla="*/ 596900 w 647700"/>
                    <a:gd name="connsiteY17" fmla="*/ 241300 h 619125"/>
                    <a:gd name="connsiteX18" fmla="*/ 587375 w 647700"/>
                    <a:gd name="connsiteY18" fmla="*/ 190500 h 619125"/>
                    <a:gd name="connsiteX19" fmla="*/ 568325 w 647700"/>
                    <a:gd name="connsiteY19" fmla="*/ 158750 h 619125"/>
                    <a:gd name="connsiteX20" fmla="*/ 523875 w 647700"/>
                    <a:gd name="connsiteY20" fmla="*/ 92075 h 619125"/>
                    <a:gd name="connsiteX21" fmla="*/ 517525 w 647700"/>
                    <a:gd name="connsiteY21" fmla="*/ 50800 h 619125"/>
                    <a:gd name="connsiteX22" fmla="*/ 517525 w 647700"/>
                    <a:gd name="connsiteY22" fmla="*/ 50800 h 619125"/>
                    <a:gd name="connsiteX23" fmla="*/ 447675 w 647700"/>
                    <a:gd name="connsiteY23" fmla="*/ 0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47700" h="619125">
                      <a:moveTo>
                        <a:pt x="6350" y="619125"/>
                      </a:moveTo>
                      <a:lnTo>
                        <a:pt x="0" y="561975"/>
                      </a:lnTo>
                      <a:lnTo>
                        <a:pt x="50800" y="492125"/>
                      </a:lnTo>
                      <a:lnTo>
                        <a:pt x="107950" y="501650"/>
                      </a:lnTo>
                      <a:lnTo>
                        <a:pt x="149225" y="501650"/>
                      </a:lnTo>
                      <a:lnTo>
                        <a:pt x="228600" y="504825"/>
                      </a:lnTo>
                      <a:lnTo>
                        <a:pt x="266700" y="536575"/>
                      </a:lnTo>
                      <a:lnTo>
                        <a:pt x="298450" y="552450"/>
                      </a:lnTo>
                      <a:lnTo>
                        <a:pt x="409575" y="530225"/>
                      </a:lnTo>
                      <a:lnTo>
                        <a:pt x="523875" y="520700"/>
                      </a:lnTo>
                      <a:cubicBezTo>
                        <a:pt x="559375" y="465836"/>
                        <a:pt x="558800" y="488155"/>
                        <a:pt x="558800" y="463550"/>
                      </a:cubicBezTo>
                      <a:lnTo>
                        <a:pt x="603250" y="428625"/>
                      </a:lnTo>
                      <a:lnTo>
                        <a:pt x="644525" y="412750"/>
                      </a:lnTo>
                      <a:lnTo>
                        <a:pt x="647700" y="390525"/>
                      </a:lnTo>
                      <a:lnTo>
                        <a:pt x="622300" y="333375"/>
                      </a:lnTo>
                      <a:lnTo>
                        <a:pt x="619125" y="257175"/>
                      </a:lnTo>
                      <a:cubicBezTo>
                        <a:pt x="599262" y="240622"/>
                        <a:pt x="608341" y="241300"/>
                        <a:pt x="596900" y="241300"/>
                      </a:cubicBezTo>
                      <a:lnTo>
                        <a:pt x="596900" y="241300"/>
                      </a:lnTo>
                      <a:lnTo>
                        <a:pt x="587375" y="190500"/>
                      </a:lnTo>
                      <a:lnTo>
                        <a:pt x="568325" y="158750"/>
                      </a:lnTo>
                      <a:cubicBezTo>
                        <a:pt x="523268" y="94383"/>
                        <a:pt x="523875" y="121087"/>
                        <a:pt x="523875" y="92075"/>
                      </a:cubicBezTo>
                      <a:lnTo>
                        <a:pt x="517525" y="50800"/>
                      </a:lnTo>
                      <a:lnTo>
                        <a:pt x="517525" y="50800"/>
                      </a:lnTo>
                      <a:lnTo>
                        <a:pt x="4476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7" name="Freeform 96"/>
                <p:cNvSpPr/>
                <p:nvPr/>
              </p:nvSpPr>
              <p:spPr>
                <a:xfrm>
                  <a:off x="3254663" y="4768850"/>
                  <a:ext cx="26984" cy="71437"/>
                </a:xfrm>
                <a:custGeom>
                  <a:avLst/>
                  <a:gdLst>
                    <a:gd name="connsiteX0" fmla="*/ 9525 w 26554"/>
                    <a:gd name="connsiteY0" fmla="*/ 0 h 70904"/>
                    <a:gd name="connsiteX1" fmla="*/ 0 w 26554"/>
                    <a:gd name="connsiteY1" fmla="*/ 69850 h 70904"/>
                  </a:gdLst>
                  <a:ahLst/>
                  <a:cxnLst>
                    <a:cxn ang="0">
                      <a:pos x="connsiteX0" y="connsiteY0"/>
                    </a:cxn>
                    <a:cxn ang="0">
                      <a:pos x="connsiteX1" y="connsiteY1"/>
                    </a:cxn>
                  </a:cxnLst>
                  <a:rect l="l" t="t" r="r" b="b"/>
                  <a:pathLst>
                    <a:path w="26554" h="70904">
                      <a:moveTo>
                        <a:pt x="9525" y="0"/>
                      </a:moveTo>
                      <a:cubicBezTo>
                        <a:pt x="3079" y="70904"/>
                        <a:pt x="26554" y="69850"/>
                        <a:pt x="0" y="69850"/>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8" name="Freeform 97"/>
                <p:cNvSpPr/>
                <p:nvPr/>
              </p:nvSpPr>
              <p:spPr>
                <a:xfrm>
                  <a:off x="2949913" y="4394200"/>
                  <a:ext cx="66664" cy="66675"/>
                </a:xfrm>
                <a:custGeom>
                  <a:avLst/>
                  <a:gdLst>
                    <a:gd name="connsiteX0" fmla="*/ 0 w 66675"/>
                    <a:gd name="connsiteY0" fmla="*/ 50800 h 66675"/>
                    <a:gd name="connsiteX1" fmla="*/ 66675 w 66675"/>
                    <a:gd name="connsiteY1" fmla="*/ 66675 h 66675"/>
                    <a:gd name="connsiteX2" fmla="*/ 38100 w 66675"/>
                    <a:gd name="connsiteY2" fmla="*/ 0 h 66675"/>
                    <a:gd name="connsiteX3" fmla="*/ 38100 w 66675"/>
                    <a:gd name="connsiteY3" fmla="*/ 0 h 66675"/>
                  </a:gdLst>
                  <a:ahLst/>
                  <a:cxnLst>
                    <a:cxn ang="0">
                      <a:pos x="connsiteX0" y="connsiteY0"/>
                    </a:cxn>
                    <a:cxn ang="0">
                      <a:pos x="connsiteX1" y="connsiteY1"/>
                    </a:cxn>
                    <a:cxn ang="0">
                      <a:pos x="connsiteX2" y="connsiteY2"/>
                    </a:cxn>
                    <a:cxn ang="0">
                      <a:pos x="connsiteX3" y="connsiteY3"/>
                    </a:cxn>
                  </a:cxnLst>
                  <a:rect l="l" t="t" r="r" b="b"/>
                  <a:pathLst>
                    <a:path w="66675" h="66675">
                      <a:moveTo>
                        <a:pt x="0" y="50800"/>
                      </a:moveTo>
                      <a:lnTo>
                        <a:pt x="66675" y="66675"/>
                      </a:lnTo>
                      <a:lnTo>
                        <a:pt x="38100" y="0"/>
                      </a:lnTo>
                      <a:lnTo>
                        <a:pt x="381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99" name="Freeform 98"/>
                <p:cNvSpPr/>
                <p:nvPr/>
              </p:nvSpPr>
              <p:spPr>
                <a:xfrm>
                  <a:off x="3013403" y="4337050"/>
                  <a:ext cx="155550" cy="155575"/>
                </a:xfrm>
                <a:custGeom>
                  <a:avLst/>
                  <a:gdLst>
                    <a:gd name="connsiteX0" fmla="*/ 0 w 155575"/>
                    <a:gd name="connsiteY0" fmla="*/ 130175 h 155575"/>
                    <a:gd name="connsiteX1" fmla="*/ 133350 w 155575"/>
                    <a:gd name="connsiteY1" fmla="*/ 155575 h 155575"/>
                    <a:gd name="connsiteX2" fmla="*/ 155575 w 155575"/>
                    <a:gd name="connsiteY2" fmla="*/ 76200 h 155575"/>
                    <a:gd name="connsiteX3" fmla="*/ 82550 w 155575"/>
                    <a:gd name="connsiteY3" fmla="*/ 12700 h 155575"/>
                    <a:gd name="connsiteX4" fmla="*/ 34925 w 1555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55575">
                      <a:moveTo>
                        <a:pt x="0" y="130175"/>
                      </a:moveTo>
                      <a:lnTo>
                        <a:pt x="133350" y="155575"/>
                      </a:lnTo>
                      <a:lnTo>
                        <a:pt x="155575" y="76200"/>
                      </a:lnTo>
                      <a:lnTo>
                        <a:pt x="82550" y="12700"/>
                      </a:lnTo>
                      <a:lnTo>
                        <a:pt x="349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0" name="Freeform 99"/>
                <p:cNvSpPr/>
                <p:nvPr/>
              </p:nvSpPr>
              <p:spPr>
                <a:xfrm>
                  <a:off x="3146731" y="4489450"/>
                  <a:ext cx="41268" cy="231775"/>
                </a:xfrm>
                <a:custGeom>
                  <a:avLst/>
                  <a:gdLst>
                    <a:gd name="connsiteX0" fmla="*/ 0 w 41275"/>
                    <a:gd name="connsiteY0" fmla="*/ 0 h 231775"/>
                    <a:gd name="connsiteX1" fmla="*/ 28575 w 41275"/>
                    <a:gd name="connsiteY1" fmla="*/ 98425 h 231775"/>
                    <a:gd name="connsiteX2" fmla="*/ 31750 w 41275"/>
                    <a:gd name="connsiteY2" fmla="*/ 130175 h 231775"/>
                    <a:gd name="connsiteX3" fmla="*/ 41275 w 41275"/>
                    <a:gd name="connsiteY3" fmla="*/ 231775 h 231775"/>
                  </a:gdLst>
                  <a:ahLst/>
                  <a:cxnLst>
                    <a:cxn ang="0">
                      <a:pos x="connsiteX0" y="connsiteY0"/>
                    </a:cxn>
                    <a:cxn ang="0">
                      <a:pos x="connsiteX1" y="connsiteY1"/>
                    </a:cxn>
                    <a:cxn ang="0">
                      <a:pos x="connsiteX2" y="connsiteY2"/>
                    </a:cxn>
                    <a:cxn ang="0">
                      <a:pos x="connsiteX3" y="connsiteY3"/>
                    </a:cxn>
                  </a:cxnLst>
                  <a:rect l="l" t="t" r="r" b="b"/>
                  <a:pathLst>
                    <a:path w="41275" h="231775">
                      <a:moveTo>
                        <a:pt x="0" y="0"/>
                      </a:moveTo>
                      <a:lnTo>
                        <a:pt x="28575" y="98425"/>
                      </a:lnTo>
                      <a:lnTo>
                        <a:pt x="31750" y="130175"/>
                      </a:lnTo>
                      <a:lnTo>
                        <a:pt x="41275" y="231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1" name="Freeform 100"/>
                <p:cNvSpPr/>
                <p:nvPr/>
              </p:nvSpPr>
              <p:spPr>
                <a:xfrm>
                  <a:off x="3168952" y="4330700"/>
                  <a:ext cx="79362" cy="85725"/>
                </a:xfrm>
                <a:custGeom>
                  <a:avLst/>
                  <a:gdLst>
                    <a:gd name="connsiteX0" fmla="*/ 79375 w 79375"/>
                    <a:gd name="connsiteY0" fmla="*/ 0 h 85725"/>
                    <a:gd name="connsiteX1" fmla="*/ 50800 w 79375"/>
                    <a:gd name="connsiteY1" fmla="*/ 60325 h 85725"/>
                    <a:gd name="connsiteX2" fmla="*/ 0 w 79375"/>
                    <a:gd name="connsiteY2" fmla="*/ 85725 h 85725"/>
                  </a:gdLst>
                  <a:ahLst/>
                  <a:cxnLst>
                    <a:cxn ang="0">
                      <a:pos x="connsiteX0" y="connsiteY0"/>
                    </a:cxn>
                    <a:cxn ang="0">
                      <a:pos x="connsiteX1" y="connsiteY1"/>
                    </a:cxn>
                    <a:cxn ang="0">
                      <a:pos x="connsiteX2" y="connsiteY2"/>
                    </a:cxn>
                  </a:cxnLst>
                  <a:rect l="l" t="t" r="r" b="b"/>
                  <a:pathLst>
                    <a:path w="79375" h="85725">
                      <a:moveTo>
                        <a:pt x="79375" y="0"/>
                      </a:moveTo>
                      <a:cubicBezTo>
                        <a:pt x="50327" y="58097"/>
                        <a:pt x="50800" y="35851"/>
                        <a:pt x="50800" y="60325"/>
                      </a:cubicBezTo>
                      <a:lnTo>
                        <a:pt x="0" y="857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2" name="Freeform 101"/>
                <p:cNvSpPr/>
                <p:nvPr/>
              </p:nvSpPr>
              <p:spPr>
                <a:xfrm>
                  <a:off x="3137208" y="4248150"/>
                  <a:ext cx="95235" cy="53975"/>
                </a:xfrm>
                <a:custGeom>
                  <a:avLst/>
                  <a:gdLst>
                    <a:gd name="connsiteX0" fmla="*/ 0 w 95250"/>
                    <a:gd name="connsiteY0" fmla="*/ 0 h 53975"/>
                    <a:gd name="connsiteX1" fmla="*/ 15875 w 95250"/>
                    <a:gd name="connsiteY1" fmla="*/ 53975 h 53975"/>
                    <a:gd name="connsiteX2" fmla="*/ 95250 w 95250"/>
                    <a:gd name="connsiteY2" fmla="*/ 44450 h 53975"/>
                    <a:gd name="connsiteX3" fmla="*/ 95250 w 95250"/>
                    <a:gd name="connsiteY3" fmla="*/ 44450 h 53975"/>
                  </a:gdLst>
                  <a:ahLst/>
                  <a:cxnLst>
                    <a:cxn ang="0">
                      <a:pos x="connsiteX0" y="connsiteY0"/>
                    </a:cxn>
                    <a:cxn ang="0">
                      <a:pos x="connsiteX1" y="connsiteY1"/>
                    </a:cxn>
                    <a:cxn ang="0">
                      <a:pos x="connsiteX2" y="connsiteY2"/>
                    </a:cxn>
                    <a:cxn ang="0">
                      <a:pos x="connsiteX3" y="connsiteY3"/>
                    </a:cxn>
                  </a:cxnLst>
                  <a:rect l="l" t="t" r="r" b="b"/>
                  <a:pathLst>
                    <a:path w="95250" h="53975">
                      <a:moveTo>
                        <a:pt x="0" y="0"/>
                      </a:moveTo>
                      <a:lnTo>
                        <a:pt x="15875" y="53975"/>
                      </a:lnTo>
                      <a:lnTo>
                        <a:pt x="95250" y="44450"/>
                      </a:lnTo>
                      <a:lnTo>
                        <a:pt x="95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3" name="Freeform 102"/>
                <p:cNvSpPr/>
                <p:nvPr/>
              </p:nvSpPr>
              <p:spPr>
                <a:xfrm>
                  <a:off x="3102288" y="4295775"/>
                  <a:ext cx="50792" cy="57150"/>
                </a:xfrm>
                <a:custGeom>
                  <a:avLst/>
                  <a:gdLst>
                    <a:gd name="connsiteX0" fmla="*/ 50800 w 50800"/>
                    <a:gd name="connsiteY0" fmla="*/ 0 h 57150"/>
                    <a:gd name="connsiteX1" fmla="*/ 0 w 50800"/>
                    <a:gd name="connsiteY1" fmla="*/ 57150 h 57150"/>
                  </a:gdLst>
                  <a:ahLst/>
                  <a:cxnLst>
                    <a:cxn ang="0">
                      <a:pos x="connsiteX0" y="connsiteY0"/>
                    </a:cxn>
                    <a:cxn ang="0">
                      <a:pos x="connsiteX1" y="connsiteY1"/>
                    </a:cxn>
                  </a:cxnLst>
                  <a:rect l="l" t="t" r="r" b="b"/>
                  <a:pathLst>
                    <a:path w="50800" h="57150">
                      <a:moveTo>
                        <a:pt x="50800" y="0"/>
                      </a:moveTo>
                      <a:lnTo>
                        <a:pt x="0" y="571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4" name="Freeform 103"/>
                <p:cNvSpPr/>
                <p:nvPr/>
              </p:nvSpPr>
              <p:spPr>
                <a:xfrm>
                  <a:off x="3476877" y="4235450"/>
                  <a:ext cx="104758" cy="177800"/>
                </a:xfrm>
                <a:custGeom>
                  <a:avLst/>
                  <a:gdLst>
                    <a:gd name="connsiteX0" fmla="*/ 0 w 104775"/>
                    <a:gd name="connsiteY0" fmla="*/ 15875 h 177800"/>
                    <a:gd name="connsiteX1" fmla="*/ 47625 w 104775"/>
                    <a:gd name="connsiteY1" fmla="*/ 0 h 177800"/>
                    <a:gd name="connsiteX2" fmla="*/ 57150 w 104775"/>
                    <a:gd name="connsiteY2" fmla="*/ 57150 h 177800"/>
                    <a:gd name="connsiteX3" fmla="*/ 95250 w 104775"/>
                    <a:gd name="connsiteY3" fmla="*/ 114300 h 177800"/>
                    <a:gd name="connsiteX4" fmla="*/ 104775 w 104775"/>
                    <a:gd name="connsiteY4" fmla="*/ 142875 h 177800"/>
                    <a:gd name="connsiteX5" fmla="*/ 104775 w 104775"/>
                    <a:gd name="connsiteY5" fmla="*/ 165100 h 177800"/>
                    <a:gd name="connsiteX6" fmla="*/ 85725 w 104775"/>
                    <a:gd name="connsiteY6" fmla="*/ 177800 h 17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177800">
                      <a:moveTo>
                        <a:pt x="0" y="15875"/>
                      </a:moveTo>
                      <a:lnTo>
                        <a:pt x="47625" y="0"/>
                      </a:lnTo>
                      <a:lnTo>
                        <a:pt x="57150" y="57150"/>
                      </a:lnTo>
                      <a:lnTo>
                        <a:pt x="95250" y="114300"/>
                      </a:lnTo>
                      <a:lnTo>
                        <a:pt x="104775" y="142875"/>
                      </a:lnTo>
                      <a:lnTo>
                        <a:pt x="104775" y="165100"/>
                      </a:lnTo>
                      <a:lnTo>
                        <a:pt x="8572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5" name="Freeform 104"/>
                <p:cNvSpPr/>
                <p:nvPr/>
              </p:nvSpPr>
              <p:spPr>
                <a:xfrm>
                  <a:off x="3514971" y="4117975"/>
                  <a:ext cx="60315" cy="111125"/>
                </a:xfrm>
                <a:custGeom>
                  <a:avLst/>
                  <a:gdLst>
                    <a:gd name="connsiteX0" fmla="*/ 9525 w 60325"/>
                    <a:gd name="connsiteY0" fmla="*/ 111125 h 111125"/>
                    <a:gd name="connsiteX1" fmla="*/ 34925 w 60325"/>
                    <a:gd name="connsiteY1" fmla="*/ 92075 h 111125"/>
                    <a:gd name="connsiteX2" fmla="*/ 60325 w 60325"/>
                    <a:gd name="connsiteY2" fmla="*/ 53975 h 111125"/>
                    <a:gd name="connsiteX3" fmla="*/ 0 w 60325"/>
                    <a:gd name="connsiteY3" fmla="*/ 0 h 111125"/>
                  </a:gdLst>
                  <a:ahLst/>
                  <a:cxnLst>
                    <a:cxn ang="0">
                      <a:pos x="connsiteX0" y="connsiteY0"/>
                    </a:cxn>
                    <a:cxn ang="0">
                      <a:pos x="connsiteX1" y="connsiteY1"/>
                    </a:cxn>
                    <a:cxn ang="0">
                      <a:pos x="connsiteX2" y="connsiteY2"/>
                    </a:cxn>
                    <a:cxn ang="0">
                      <a:pos x="connsiteX3" y="connsiteY3"/>
                    </a:cxn>
                  </a:cxnLst>
                  <a:rect l="l" t="t" r="r" b="b"/>
                  <a:pathLst>
                    <a:path w="60325" h="111125">
                      <a:moveTo>
                        <a:pt x="9525" y="111125"/>
                      </a:moveTo>
                      <a:lnTo>
                        <a:pt x="34925" y="92075"/>
                      </a:lnTo>
                      <a:lnTo>
                        <a:pt x="60325" y="53975"/>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6" name="Freeform 105"/>
                <p:cNvSpPr/>
                <p:nvPr/>
              </p:nvSpPr>
              <p:spPr>
                <a:xfrm>
                  <a:off x="3587984" y="4394200"/>
                  <a:ext cx="38094" cy="79375"/>
                </a:xfrm>
                <a:custGeom>
                  <a:avLst/>
                  <a:gdLst>
                    <a:gd name="connsiteX0" fmla="*/ 3175 w 38848"/>
                    <a:gd name="connsiteY0" fmla="*/ 79375 h 79375"/>
                    <a:gd name="connsiteX1" fmla="*/ 38100 w 38848"/>
                    <a:gd name="connsiteY1" fmla="*/ 41275 h 79375"/>
                    <a:gd name="connsiteX2" fmla="*/ 0 w 38848"/>
                    <a:gd name="connsiteY2" fmla="*/ 0 h 79375"/>
                  </a:gdLst>
                  <a:ahLst/>
                  <a:cxnLst>
                    <a:cxn ang="0">
                      <a:pos x="connsiteX0" y="connsiteY0"/>
                    </a:cxn>
                    <a:cxn ang="0">
                      <a:pos x="connsiteX1" y="connsiteY1"/>
                    </a:cxn>
                    <a:cxn ang="0">
                      <a:pos x="connsiteX2" y="connsiteY2"/>
                    </a:cxn>
                  </a:cxnLst>
                  <a:rect l="l" t="t" r="r" b="b"/>
                  <a:pathLst>
                    <a:path w="38848" h="79375">
                      <a:moveTo>
                        <a:pt x="3175" y="79375"/>
                      </a:moveTo>
                      <a:cubicBezTo>
                        <a:pt x="38848" y="43702"/>
                        <a:pt x="38100" y="60914"/>
                        <a:pt x="38100" y="41275"/>
                      </a:cubicBez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7" name="Freeform 106"/>
                <p:cNvSpPr/>
                <p:nvPr/>
              </p:nvSpPr>
              <p:spPr>
                <a:xfrm>
                  <a:off x="3575286" y="3908425"/>
                  <a:ext cx="193644" cy="263525"/>
                </a:xfrm>
                <a:custGeom>
                  <a:avLst/>
                  <a:gdLst>
                    <a:gd name="connsiteX0" fmla="*/ 0 w 193675"/>
                    <a:gd name="connsiteY0" fmla="*/ 263525 h 263525"/>
                    <a:gd name="connsiteX1" fmla="*/ 82550 w 193675"/>
                    <a:gd name="connsiteY1" fmla="*/ 263525 h 263525"/>
                    <a:gd name="connsiteX2" fmla="*/ 104775 w 193675"/>
                    <a:gd name="connsiteY2" fmla="*/ 231775 h 263525"/>
                    <a:gd name="connsiteX3" fmla="*/ 120650 w 193675"/>
                    <a:gd name="connsiteY3" fmla="*/ 209550 h 263525"/>
                    <a:gd name="connsiteX4" fmla="*/ 155575 w 193675"/>
                    <a:gd name="connsiteY4" fmla="*/ 190500 h 263525"/>
                    <a:gd name="connsiteX5" fmla="*/ 165100 w 193675"/>
                    <a:gd name="connsiteY5" fmla="*/ 127000 h 263525"/>
                    <a:gd name="connsiteX6" fmla="*/ 193675 w 193675"/>
                    <a:gd name="connsiteY6" fmla="*/ 57150 h 263525"/>
                    <a:gd name="connsiteX7" fmla="*/ 146050 w 193675"/>
                    <a:gd name="connsiteY7" fmla="*/ 0 h 263525"/>
                    <a:gd name="connsiteX8" fmla="*/ 85725 w 193675"/>
                    <a:gd name="connsiteY8" fmla="*/ 9525 h 263525"/>
                    <a:gd name="connsiteX9" fmla="*/ 85725 w 193675"/>
                    <a:gd name="connsiteY9" fmla="*/ 9525 h 263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3675" h="263525">
                      <a:moveTo>
                        <a:pt x="0" y="263525"/>
                      </a:moveTo>
                      <a:lnTo>
                        <a:pt x="82550" y="263525"/>
                      </a:lnTo>
                      <a:lnTo>
                        <a:pt x="104775" y="231775"/>
                      </a:lnTo>
                      <a:lnTo>
                        <a:pt x="120650" y="209550"/>
                      </a:lnTo>
                      <a:lnTo>
                        <a:pt x="155575" y="190500"/>
                      </a:lnTo>
                      <a:lnTo>
                        <a:pt x="165100" y="127000"/>
                      </a:lnTo>
                      <a:lnTo>
                        <a:pt x="193675" y="57150"/>
                      </a:lnTo>
                      <a:lnTo>
                        <a:pt x="146050" y="0"/>
                      </a:lnTo>
                      <a:lnTo>
                        <a:pt x="85725" y="9525"/>
                      </a:lnTo>
                      <a:lnTo>
                        <a:pt x="85725" y="95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8" name="Freeform 107"/>
                <p:cNvSpPr/>
                <p:nvPr/>
              </p:nvSpPr>
              <p:spPr>
                <a:xfrm>
                  <a:off x="3546716" y="4168775"/>
                  <a:ext cx="114281" cy="76200"/>
                </a:xfrm>
                <a:custGeom>
                  <a:avLst/>
                  <a:gdLst>
                    <a:gd name="connsiteX0" fmla="*/ 0 w 114300"/>
                    <a:gd name="connsiteY0" fmla="*/ 50800 h 76200"/>
                    <a:gd name="connsiteX1" fmla="*/ 69850 w 114300"/>
                    <a:gd name="connsiteY1" fmla="*/ 76200 h 76200"/>
                    <a:gd name="connsiteX2" fmla="*/ 107950 w 114300"/>
                    <a:gd name="connsiteY2" fmla="*/ 76200 h 76200"/>
                    <a:gd name="connsiteX3" fmla="*/ 114300 w 114300"/>
                    <a:gd name="connsiteY3" fmla="*/ 47625 h 76200"/>
                    <a:gd name="connsiteX4" fmla="*/ 107950 w 114300"/>
                    <a:gd name="connsiteY4" fmla="*/ 0 h 76200"/>
                    <a:gd name="connsiteX5" fmla="*/ 107950 w 114300"/>
                    <a:gd name="connsiteY5"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76200">
                      <a:moveTo>
                        <a:pt x="0" y="50800"/>
                      </a:moveTo>
                      <a:lnTo>
                        <a:pt x="69850" y="76200"/>
                      </a:lnTo>
                      <a:lnTo>
                        <a:pt x="107950" y="76200"/>
                      </a:lnTo>
                      <a:lnTo>
                        <a:pt x="114300" y="47625"/>
                      </a:lnTo>
                      <a:lnTo>
                        <a:pt x="107950" y="0"/>
                      </a:lnTo>
                      <a:lnTo>
                        <a:pt x="1079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09" name="Freeform 108"/>
                <p:cNvSpPr/>
                <p:nvPr/>
              </p:nvSpPr>
              <p:spPr>
                <a:xfrm>
                  <a:off x="3648299" y="4095750"/>
                  <a:ext cx="133328" cy="180975"/>
                </a:xfrm>
                <a:custGeom>
                  <a:avLst/>
                  <a:gdLst>
                    <a:gd name="connsiteX0" fmla="*/ 85725 w 133350"/>
                    <a:gd name="connsiteY0" fmla="*/ 0 h 180975"/>
                    <a:gd name="connsiteX1" fmla="*/ 114300 w 133350"/>
                    <a:gd name="connsiteY1" fmla="*/ 63500 h 180975"/>
                    <a:gd name="connsiteX2" fmla="*/ 133350 w 133350"/>
                    <a:gd name="connsiteY2" fmla="*/ 146050 h 180975"/>
                    <a:gd name="connsiteX3" fmla="*/ 85725 w 133350"/>
                    <a:gd name="connsiteY3" fmla="*/ 180975 h 180975"/>
                    <a:gd name="connsiteX4" fmla="*/ 0 w 133350"/>
                    <a:gd name="connsiteY4" fmla="*/ 15240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80975">
                      <a:moveTo>
                        <a:pt x="85725" y="0"/>
                      </a:moveTo>
                      <a:lnTo>
                        <a:pt x="114300" y="63500"/>
                      </a:lnTo>
                      <a:lnTo>
                        <a:pt x="133350" y="146050"/>
                      </a:lnTo>
                      <a:lnTo>
                        <a:pt x="85725" y="180975"/>
                      </a:lnTo>
                      <a:lnTo>
                        <a:pt x="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0" name="Freeform 109"/>
                <p:cNvSpPr/>
                <p:nvPr/>
              </p:nvSpPr>
              <p:spPr>
                <a:xfrm>
                  <a:off x="3762581" y="3946525"/>
                  <a:ext cx="234912" cy="285750"/>
                </a:xfrm>
                <a:custGeom>
                  <a:avLst/>
                  <a:gdLst>
                    <a:gd name="connsiteX0" fmla="*/ 0 w 234950"/>
                    <a:gd name="connsiteY0" fmla="*/ 19050 h 285750"/>
                    <a:gd name="connsiteX1" fmla="*/ 136525 w 234950"/>
                    <a:gd name="connsiteY1" fmla="*/ 0 h 285750"/>
                    <a:gd name="connsiteX2" fmla="*/ 234950 w 234950"/>
                    <a:gd name="connsiteY2" fmla="*/ 101600 h 285750"/>
                    <a:gd name="connsiteX3" fmla="*/ 190500 w 234950"/>
                    <a:gd name="connsiteY3" fmla="*/ 254000 h 285750"/>
                    <a:gd name="connsiteX4" fmla="*/ 22225 w 234950"/>
                    <a:gd name="connsiteY4" fmla="*/ 285750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950" h="285750">
                      <a:moveTo>
                        <a:pt x="0" y="19050"/>
                      </a:moveTo>
                      <a:lnTo>
                        <a:pt x="136525" y="0"/>
                      </a:lnTo>
                      <a:lnTo>
                        <a:pt x="234950" y="101600"/>
                      </a:lnTo>
                      <a:lnTo>
                        <a:pt x="190500" y="254000"/>
                      </a:lnTo>
                      <a:lnTo>
                        <a:pt x="22225" y="285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1" name="Freeform 110"/>
                <p:cNvSpPr/>
                <p:nvPr/>
              </p:nvSpPr>
              <p:spPr>
                <a:xfrm>
                  <a:off x="3626078" y="4276725"/>
                  <a:ext cx="168248" cy="244475"/>
                </a:xfrm>
                <a:custGeom>
                  <a:avLst/>
                  <a:gdLst>
                    <a:gd name="connsiteX0" fmla="*/ 0 w 168275"/>
                    <a:gd name="connsiteY0" fmla="*/ 168275 h 244475"/>
                    <a:gd name="connsiteX1" fmla="*/ 92075 w 168275"/>
                    <a:gd name="connsiteY1" fmla="*/ 244475 h 244475"/>
                    <a:gd name="connsiteX2" fmla="*/ 168275 w 168275"/>
                    <a:gd name="connsiteY2" fmla="*/ 161925 h 244475"/>
                    <a:gd name="connsiteX3" fmla="*/ 139700 w 168275"/>
                    <a:gd name="connsiteY3" fmla="*/ 69850 h 244475"/>
                    <a:gd name="connsiteX4" fmla="*/ 104775 w 168275"/>
                    <a:gd name="connsiteY4" fmla="*/ 0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275" h="244475">
                      <a:moveTo>
                        <a:pt x="0" y="168275"/>
                      </a:moveTo>
                      <a:lnTo>
                        <a:pt x="92075" y="244475"/>
                      </a:lnTo>
                      <a:lnTo>
                        <a:pt x="168275" y="161925"/>
                      </a:lnTo>
                      <a:lnTo>
                        <a:pt x="139700" y="69850"/>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2" name="Freeform 111"/>
                <p:cNvSpPr/>
                <p:nvPr/>
              </p:nvSpPr>
              <p:spPr>
                <a:xfrm>
                  <a:off x="3492750" y="4737100"/>
                  <a:ext cx="28570" cy="98425"/>
                </a:xfrm>
                <a:custGeom>
                  <a:avLst/>
                  <a:gdLst>
                    <a:gd name="connsiteX0" fmla="*/ 0 w 28575"/>
                    <a:gd name="connsiteY0" fmla="*/ 0 h 98425"/>
                    <a:gd name="connsiteX1" fmla="*/ 28575 w 28575"/>
                    <a:gd name="connsiteY1" fmla="*/ 57150 h 98425"/>
                    <a:gd name="connsiteX2" fmla="*/ 25400 w 28575"/>
                    <a:gd name="connsiteY2" fmla="*/ 98425 h 98425"/>
                  </a:gdLst>
                  <a:ahLst/>
                  <a:cxnLst>
                    <a:cxn ang="0">
                      <a:pos x="connsiteX0" y="connsiteY0"/>
                    </a:cxn>
                    <a:cxn ang="0">
                      <a:pos x="connsiteX1" y="connsiteY1"/>
                    </a:cxn>
                    <a:cxn ang="0">
                      <a:pos x="connsiteX2" y="connsiteY2"/>
                    </a:cxn>
                  </a:cxnLst>
                  <a:rect l="l" t="t" r="r" b="b"/>
                  <a:pathLst>
                    <a:path w="28575" h="98425">
                      <a:moveTo>
                        <a:pt x="0" y="0"/>
                      </a:moveTo>
                      <a:lnTo>
                        <a:pt x="28575" y="57150"/>
                      </a:lnTo>
                      <a:lnTo>
                        <a:pt x="25400" y="98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3" name="Freeform 112"/>
                <p:cNvSpPr/>
                <p:nvPr/>
              </p:nvSpPr>
              <p:spPr>
                <a:xfrm>
                  <a:off x="3527669" y="4641850"/>
                  <a:ext cx="104758" cy="155575"/>
                </a:xfrm>
                <a:custGeom>
                  <a:avLst/>
                  <a:gdLst>
                    <a:gd name="connsiteX0" fmla="*/ 0 w 104775"/>
                    <a:gd name="connsiteY0" fmla="*/ 155575 h 155575"/>
                    <a:gd name="connsiteX1" fmla="*/ 60325 w 104775"/>
                    <a:gd name="connsiteY1" fmla="*/ 107950 h 155575"/>
                    <a:gd name="connsiteX2" fmla="*/ 85725 w 104775"/>
                    <a:gd name="connsiteY2" fmla="*/ 34925 h 155575"/>
                    <a:gd name="connsiteX3" fmla="*/ 104775 w 104775"/>
                    <a:gd name="connsiteY3" fmla="*/ 19050 h 155575"/>
                    <a:gd name="connsiteX4" fmla="*/ 79375 w 104775"/>
                    <a:gd name="connsiteY4" fmla="*/ 0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55575">
                      <a:moveTo>
                        <a:pt x="0" y="155575"/>
                      </a:moveTo>
                      <a:lnTo>
                        <a:pt x="60325" y="107950"/>
                      </a:lnTo>
                      <a:lnTo>
                        <a:pt x="85725" y="34925"/>
                      </a:lnTo>
                      <a:lnTo>
                        <a:pt x="104775" y="19050"/>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4" name="Freeform 113"/>
                <p:cNvSpPr/>
                <p:nvPr/>
              </p:nvSpPr>
              <p:spPr>
                <a:xfrm>
                  <a:off x="3597508" y="4756150"/>
                  <a:ext cx="95235" cy="79375"/>
                </a:xfrm>
                <a:custGeom>
                  <a:avLst/>
                  <a:gdLst>
                    <a:gd name="connsiteX0" fmla="*/ 0 w 95250"/>
                    <a:gd name="connsiteY0" fmla="*/ 0 h 79375"/>
                    <a:gd name="connsiteX1" fmla="*/ 50800 w 95250"/>
                    <a:gd name="connsiteY1" fmla="*/ 47625 h 79375"/>
                    <a:gd name="connsiteX2" fmla="*/ 95250 w 95250"/>
                    <a:gd name="connsiteY2" fmla="*/ 57150 h 79375"/>
                    <a:gd name="connsiteX3" fmla="*/ 92075 w 95250"/>
                    <a:gd name="connsiteY3" fmla="*/ 79375 h 79375"/>
                  </a:gdLst>
                  <a:ahLst/>
                  <a:cxnLst>
                    <a:cxn ang="0">
                      <a:pos x="connsiteX0" y="connsiteY0"/>
                    </a:cxn>
                    <a:cxn ang="0">
                      <a:pos x="connsiteX1" y="connsiteY1"/>
                    </a:cxn>
                    <a:cxn ang="0">
                      <a:pos x="connsiteX2" y="connsiteY2"/>
                    </a:cxn>
                    <a:cxn ang="0">
                      <a:pos x="connsiteX3" y="connsiteY3"/>
                    </a:cxn>
                  </a:cxnLst>
                  <a:rect l="l" t="t" r="r" b="b"/>
                  <a:pathLst>
                    <a:path w="95250" h="79375">
                      <a:moveTo>
                        <a:pt x="0" y="0"/>
                      </a:moveTo>
                      <a:lnTo>
                        <a:pt x="50800" y="47625"/>
                      </a:lnTo>
                      <a:lnTo>
                        <a:pt x="95250" y="57150"/>
                      </a:lnTo>
                      <a:lnTo>
                        <a:pt x="92075" y="79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5" name="Freeform 114"/>
                <p:cNvSpPr/>
                <p:nvPr/>
              </p:nvSpPr>
              <p:spPr>
                <a:xfrm>
                  <a:off x="3626078" y="4521200"/>
                  <a:ext cx="88886" cy="139700"/>
                </a:xfrm>
                <a:custGeom>
                  <a:avLst/>
                  <a:gdLst>
                    <a:gd name="connsiteX0" fmla="*/ 0 w 88900"/>
                    <a:gd name="connsiteY0" fmla="*/ 139700 h 139700"/>
                    <a:gd name="connsiteX1" fmla="*/ 41275 w 88900"/>
                    <a:gd name="connsiteY1" fmla="*/ 133350 h 139700"/>
                    <a:gd name="connsiteX2" fmla="*/ 38100 w 88900"/>
                    <a:gd name="connsiteY2" fmla="*/ 101600 h 139700"/>
                    <a:gd name="connsiteX3" fmla="*/ 50800 w 88900"/>
                    <a:gd name="connsiteY3" fmla="*/ 73025 h 139700"/>
                    <a:gd name="connsiteX4" fmla="*/ 73025 w 88900"/>
                    <a:gd name="connsiteY4" fmla="*/ 63500 h 139700"/>
                    <a:gd name="connsiteX5" fmla="*/ 88900 w 88900"/>
                    <a:gd name="connsiteY5" fmla="*/ 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900" h="139700">
                      <a:moveTo>
                        <a:pt x="0" y="139700"/>
                      </a:moveTo>
                      <a:lnTo>
                        <a:pt x="41275" y="133350"/>
                      </a:lnTo>
                      <a:lnTo>
                        <a:pt x="38100" y="101600"/>
                      </a:lnTo>
                      <a:cubicBezTo>
                        <a:pt x="51273" y="75253"/>
                        <a:pt x="50800" y="85666"/>
                        <a:pt x="50800" y="73025"/>
                      </a:cubicBezTo>
                      <a:lnTo>
                        <a:pt x="73025" y="63500"/>
                      </a:lnTo>
                      <a:lnTo>
                        <a:pt x="889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6" name="Freeform 115"/>
                <p:cNvSpPr/>
                <p:nvPr/>
              </p:nvSpPr>
              <p:spPr>
                <a:xfrm>
                  <a:off x="3667346" y="4651375"/>
                  <a:ext cx="107932" cy="155575"/>
                </a:xfrm>
                <a:custGeom>
                  <a:avLst/>
                  <a:gdLst>
                    <a:gd name="connsiteX0" fmla="*/ 25400 w 107950"/>
                    <a:gd name="connsiteY0" fmla="*/ 155575 h 155575"/>
                    <a:gd name="connsiteX1" fmla="*/ 107950 w 107950"/>
                    <a:gd name="connsiteY1" fmla="*/ 101600 h 155575"/>
                    <a:gd name="connsiteX2" fmla="*/ 69850 w 107950"/>
                    <a:gd name="connsiteY2" fmla="*/ 0 h 155575"/>
                    <a:gd name="connsiteX3" fmla="*/ 0 w 107950"/>
                    <a:gd name="connsiteY3" fmla="*/ 0 h 155575"/>
                  </a:gdLst>
                  <a:ahLst/>
                  <a:cxnLst>
                    <a:cxn ang="0">
                      <a:pos x="connsiteX0" y="connsiteY0"/>
                    </a:cxn>
                    <a:cxn ang="0">
                      <a:pos x="connsiteX1" y="connsiteY1"/>
                    </a:cxn>
                    <a:cxn ang="0">
                      <a:pos x="connsiteX2" y="connsiteY2"/>
                    </a:cxn>
                    <a:cxn ang="0">
                      <a:pos x="connsiteX3" y="connsiteY3"/>
                    </a:cxn>
                  </a:cxnLst>
                  <a:rect l="l" t="t" r="r" b="b"/>
                  <a:pathLst>
                    <a:path w="107950" h="155575">
                      <a:moveTo>
                        <a:pt x="25400" y="155575"/>
                      </a:moveTo>
                      <a:lnTo>
                        <a:pt x="107950" y="101600"/>
                      </a:lnTo>
                      <a:lnTo>
                        <a:pt x="69850" y="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7" name="Freeform 116"/>
                <p:cNvSpPr/>
                <p:nvPr/>
              </p:nvSpPr>
              <p:spPr>
                <a:xfrm>
                  <a:off x="3794326" y="4203700"/>
                  <a:ext cx="222214" cy="333375"/>
                </a:xfrm>
                <a:custGeom>
                  <a:avLst/>
                  <a:gdLst>
                    <a:gd name="connsiteX0" fmla="*/ 165100 w 222250"/>
                    <a:gd name="connsiteY0" fmla="*/ 0 h 333375"/>
                    <a:gd name="connsiteX1" fmla="*/ 222250 w 222250"/>
                    <a:gd name="connsiteY1" fmla="*/ 47625 h 333375"/>
                    <a:gd name="connsiteX2" fmla="*/ 165100 w 222250"/>
                    <a:gd name="connsiteY2" fmla="*/ 260350 h 333375"/>
                    <a:gd name="connsiteX3" fmla="*/ 165100 w 222250"/>
                    <a:gd name="connsiteY3" fmla="*/ 320675 h 333375"/>
                    <a:gd name="connsiteX4" fmla="*/ 120650 w 222250"/>
                    <a:gd name="connsiteY4" fmla="*/ 333375 h 333375"/>
                    <a:gd name="connsiteX5" fmla="*/ 73025 w 222250"/>
                    <a:gd name="connsiteY5" fmla="*/ 279400 h 333375"/>
                    <a:gd name="connsiteX6" fmla="*/ 73025 w 222250"/>
                    <a:gd name="connsiteY6" fmla="*/ 257175 h 333375"/>
                    <a:gd name="connsiteX7" fmla="*/ 0 w 222250"/>
                    <a:gd name="connsiteY7" fmla="*/ 234950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2250" h="333375">
                      <a:moveTo>
                        <a:pt x="165100" y="0"/>
                      </a:moveTo>
                      <a:lnTo>
                        <a:pt x="222250" y="47625"/>
                      </a:lnTo>
                      <a:lnTo>
                        <a:pt x="165100" y="260350"/>
                      </a:lnTo>
                      <a:lnTo>
                        <a:pt x="165100" y="320675"/>
                      </a:lnTo>
                      <a:lnTo>
                        <a:pt x="120650" y="333375"/>
                      </a:lnTo>
                      <a:lnTo>
                        <a:pt x="73025" y="279400"/>
                      </a:lnTo>
                      <a:lnTo>
                        <a:pt x="73025" y="257175"/>
                      </a:lnTo>
                      <a:lnTo>
                        <a:pt x="0" y="234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8" name="Freeform 117"/>
                <p:cNvSpPr/>
                <p:nvPr/>
              </p:nvSpPr>
              <p:spPr>
                <a:xfrm>
                  <a:off x="3702266" y="4587875"/>
                  <a:ext cx="47617" cy="60325"/>
                </a:xfrm>
                <a:custGeom>
                  <a:avLst/>
                  <a:gdLst>
                    <a:gd name="connsiteX0" fmla="*/ 0 w 47625"/>
                    <a:gd name="connsiteY0" fmla="*/ 0 h 60325"/>
                    <a:gd name="connsiteX1" fmla="*/ 47625 w 47625"/>
                    <a:gd name="connsiteY1" fmla="*/ 25400 h 60325"/>
                    <a:gd name="connsiteX2" fmla="*/ 34925 w 47625"/>
                    <a:gd name="connsiteY2" fmla="*/ 60325 h 60325"/>
                  </a:gdLst>
                  <a:ahLst/>
                  <a:cxnLst>
                    <a:cxn ang="0">
                      <a:pos x="connsiteX0" y="connsiteY0"/>
                    </a:cxn>
                    <a:cxn ang="0">
                      <a:pos x="connsiteX1" y="connsiteY1"/>
                    </a:cxn>
                    <a:cxn ang="0">
                      <a:pos x="connsiteX2" y="connsiteY2"/>
                    </a:cxn>
                  </a:cxnLst>
                  <a:rect l="l" t="t" r="r" b="b"/>
                  <a:pathLst>
                    <a:path w="47625" h="60325">
                      <a:moveTo>
                        <a:pt x="0" y="0"/>
                      </a:moveTo>
                      <a:lnTo>
                        <a:pt x="47625" y="25400"/>
                      </a:lnTo>
                      <a:lnTo>
                        <a:pt x="3492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19" name="Freeform 118"/>
                <p:cNvSpPr/>
                <p:nvPr/>
              </p:nvSpPr>
              <p:spPr>
                <a:xfrm>
                  <a:off x="3746708" y="4597400"/>
                  <a:ext cx="146026" cy="165100"/>
                </a:xfrm>
                <a:custGeom>
                  <a:avLst/>
                  <a:gdLst>
                    <a:gd name="connsiteX0" fmla="*/ 0 w 146050"/>
                    <a:gd name="connsiteY0" fmla="*/ 12700 h 165100"/>
                    <a:gd name="connsiteX1" fmla="*/ 34925 w 146050"/>
                    <a:gd name="connsiteY1" fmla="*/ 0 h 165100"/>
                    <a:gd name="connsiteX2" fmla="*/ 146050 w 146050"/>
                    <a:gd name="connsiteY2" fmla="*/ 41275 h 165100"/>
                    <a:gd name="connsiteX3" fmla="*/ 104775 w 146050"/>
                    <a:gd name="connsiteY3" fmla="*/ 104775 h 165100"/>
                    <a:gd name="connsiteX4" fmla="*/ 63500 w 146050"/>
                    <a:gd name="connsiteY4" fmla="*/ 165100 h 165100"/>
                    <a:gd name="connsiteX5" fmla="*/ 19050 w 146050"/>
                    <a:gd name="connsiteY5" fmla="*/ 1524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50" h="165100">
                      <a:moveTo>
                        <a:pt x="0" y="12700"/>
                      </a:moveTo>
                      <a:lnTo>
                        <a:pt x="34925" y="0"/>
                      </a:lnTo>
                      <a:lnTo>
                        <a:pt x="146050" y="41275"/>
                      </a:lnTo>
                      <a:lnTo>
                        <a:pt x="104775" y="104775"/>
                      </a:lnTo>
                      <a:lnTo>
                        <a:pt x="63500" y="165100"/>
                      </a:lnTo>
                      <a:lnTo>
                        <a:pt x="1905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0" name="Freeform 119"/>
                <p:cNvSpPr/>
                <p:nvPr/>
              </p:nvSpPr>
              <p:spPr>
                <a:xfrm>
                  <a:off x="3813373" y="4768850"/>
                  <a:ext cx="60315" cy="63500"/>
                </a:xfrm>
                <a:custGeom>
                  <a:avLst/>
                  <a:gdLst>
                    <a:gd name="connsiteX0" fmla="*/ 0 w 60325"/>
                    <a:gd name="connsiteY0" fmla="*/ 0 h 63500"/>
                    <a:gd name="connsiteX1" fmla="*/ 38100 w 60325"/>
                    <a:gd name="connsiteY1" fmla="*/ 60325 h 63500"/>
                    <a:gd name="connsiteX2" fmla="*/ 60325 w 60325"/>
                    <a:gd name="connsiteY2" fmla="*/ 63500 h 63500"/>
                  </a:gdLst>
                  <a:ahLst/>
                  <a:cxnLst>
                    <a:cxn ang="0">
                      <a:pos x="connsiteX0" y="connsiteY0"/>
                    </a:cxn>
                    <a:cxn ang="0">
                      <a:pos x="connsiteX1" y="connsiteY1"/>
                    </a:cxn>
                    <a:cxn ang="0">
                      <a:pos x="connsiteX2" y="connsiteY2"/>
                    </a:cxn>
                  </a:cxnLst>
                  <a:rect l="l" t="t" r="r" b="b"/>
                  <a:pathLst>
                    <a:path w="60325" h="63500">
                      <a:moveTo>
                        <a:pt x="0" y="0"/>
                      </a:moveTo>
                      <a:lnTo>
                        <a:pt x="38100" y="60325"/>
                      </a:lnTo>
                      <a:lnTo>
                        <a:pt x="6032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1" name="Freeform 120"/>
                <p:cNvSpPr/>
                <p:nvPr/>
              </p:nvSpPr>
              <p:spPr>
                <a:xfrm>
                  <a:off x="3918131" y="4537075"/>
                  <a:ext cx="57141" cy="104775"/>
                </a:xfrm>
                <a:custGeom>
                  <a:avLst/>
                  <a:gdLst>
                    <a:gd name="connsiteX0" fmla="*/ 0 w 57150"/>
                    <a:gd name="connsiteY0" fmla="*/ 0 h 104775"/>
                    <a:gd name="connsiteX1" fmla="*/ 12700 w 57150"/>
                    <a:gd name="connsiteY1" fmla="*/ 88900 h 104775"/>
                    <a:gd name="connsiteX2" fmla="*/ 57150 w 57150"/>
                    <a:gd name="connsiteY2" fmla="*/ 104775 h 104775"/>
                  </a:gdLst>
                  <a:ahLst/>
                  <a:cxnLst>
                    <a:cxn ang="0">
                      <a:pos x="connsiteX0" y="connsiteY0"/>
                    </a:cxn>
                    <a:cxn ang="0">
                      <a:pos x="connsiteX1" y="connsiteY1"/>
                    </a:cxn>
                    <a:cxn ang="0">
                      <a:pos x="connsiteX2" y="connsiteY2"/>
                    </a:cxn>
                  </a:cxnLst>
                  <a:rect l="l" t="t" r="r" b="b"/>
                  <a:pathLst>
                    <a:path w="57150" h="104775">
                      <a:moveTo>
                        <a:pt x="0" y="0"/>
                      </a:moveTo>
                      <a:lnTo>
                        <a:pt x="12700" y="88900"/>
                      </a:lnTo>
                      <a:lnTo>
                        <a:pt x="57150" y="1047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2" name="Freeform 121"/>
                <p:cNvSpPr/>
                <p:nvPr/>
              </p:nvSpPr>
              <p:spPr>
                <a:xfrm>
                  <a:off x="3543541" y="3686175"/>
                  <a:ext cx="184120" cy="225425"/>
                </a:xfrm>
                <a:custGeom>
                  <a:avLst/>
                  <a:gdLst>
                    <a:gd name="connsiteX0" fmla="*/ 0 w 184150"/>
                    <a:gd name="connsiteY0" fmla="*/ 85725 h 225425"/>
                    <a:gd name="connsiteX1" fmla="*/ 66675 w 184150"/>
                    <a:gd name="connsiteY1" fmla="*/ 0 h 225425"/>
                    <a:gd name="connsiteX2" fmla="*/ 133350 w 184150"/>
                    <a:gd name="connsiteY2" fmla="*/ 3175 h 225425"/>
                    <a:gd name="connsiteX3" fmla="*/ 165100 w 184150"/>
                    <a:gd name="connsiteY3" fmla="*/ 85725 h 225425"/>
                    <a:gd name="connsiteX4" fmla="*/ 184150 w 184150"/>
                    <a:gd name="connsiteY4" fmla="*/ 123825 h 225425"/>
                    <a:gd name="connsiteX5" fmla="*/ 184150 w 184150"/>
                    <a:gd name="connsiteY5" fmla="*/ 123825 h 225425"/>
                    <a:gd name="connsiteX6" fmla="*/ 184150 w 184150"/>
                    <a:gd name="connsiteY6" fmla="*/ 184150 h 225425"/>
                    <a:gd name="connsiteX7" fmla="*/ 180975 w 184150"/>
                    <a:gd name="connsiteY7" fmla="*/ 2254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225425">
                      <a:moveTo>
                        <a:pt x="0" y="85725"/>
                      </a:moveTo>
                      <a:lnTo>
                        <a:pt x="66675" y="0"/>
                      </a:lnTo>
                      <a:lnTo>
                        <a:pt x="133350" y="3175"/>
                      </a:lnTo>
                      <a:lnTo>
                        <a:pt x="165100" y="85725"/>
                      </a:lnTo>
                      <a:lnTo>
                        <a:pt x="184150" y="123825"/>
                      </a:lnTo>
                      <a:lnTo>
                        <a:pt x="184150" y="123825"/>
                      </a:lnTo>
                      <a:lnTo>
                        <a:pt x="184150" y="184150"/>
                      </a:lnTo>
                      <a:lnTo>
                        <a:pt x="180975" y="2254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3" name="Freeform 122"/>
                <p:cNvSpPr/>
                <p:nvPr/>
              </p:nvSpPr>
              <p:spPr>
                <a:xfrm>
                  <a:off x="3883211" y="4629150"/>
                  <a:ext cx="47617" cy="9525"/>
                </a:xfrm>
                <a:custGeom>
                  <a:avLst/>
                  <a:gdLst>
                    <a:gd name="connsiteX0" fmla="*/ 0 w 47625"/>
                    <a:gd name="connsiteY0" fmla="*/ 9525 h 9525"/>
                    <a:gd name="connsiteX1" fmla="*/ 47625 w 47625"/>
                    <a:gd name="connsiteY1" fmla="*/ 0 h 9525"/>
                  </a:gdLst>
                  <a:ahLst/>
                  <a:cxnLst>
                    <a:cxn ang="0">
                      <a:pos x="connsiteX0" y="connsiteY0"/>
                    </a:cxn>
                    <a:cxn ang="0">
                      <a:pos x="connsiteX1" y="connsiteY1"/>
                    </a:cxn>
                  </a:cxnLst>
                  <a:rect l="l" t="t" r="r" b="b"/>
                  <a:pathLst>
                    <a:path w="47625" h="9525">
                      <a:moveTo>
                        <a:pt x="0" y="9525"/>
                      </a:moveTo>
                      <a:lnTo>
                        <a:pt x="47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4" name="Freeform 123"/>
                <p:cNvSpPr/>
                <p:nvPr/>
              </p:nvSpPr>
              <p:spPr>
                <a:xfrm>
                  <a:off x="4032412" y="4765675"/>
                  <a:ext cx="41268" cy="76200"/>
                </a:xfrm>
                <a:custGeom>
                  <a:avLst/>
                  <a:gdLst>
                    <a:gd name="connsiteX0" fmla="*/ 0 w 41275"/>
                    <a:gd name="connsiteY0" fmla="*/ 76200 h 76200"/>
                    <a:gd name="connsiteX1" fmla="*/ 41275 w 41275"/>
                    <a:gd name="connsiteY1" fmla="*/ 0 h 76200"/>
                  </a:gdLst>
                  <a:ahLst/>
                  <a:cxnLst>
                    <a:cxn ang="0">
                      <a:pos x="connsiteX0" y="connsiteY0"/>
                    </a:cxn>
                    <a:cxn ang="0">
                      <a:pos x="connsiteX1" y="connsiteY1"/>
                    </a:cxn>
                  </a:cxnLst>
                  <a:rect l="l" t="t" r="r" b="b"/>
                  <a:pathLst>
                    <a:path w="41275" h="76200">
                      <a:moveTo>
                        <a:pt x="0" y="76200"/>
                      </a:moveTo>
                      <a:lnTo>
                        <a:pt x="412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5" name="Freeform 124"/>
                <p:cNvSpPr/>
                <p:nvPr/>
              </p:nvSpPr>
              <p:spPr>
                <a:xfrm>
                  <a:off x="4480014" y="4772025"/>
                  <a:ext cx="28570" cy="63500"/>
                </a:xfrm>
                <a:custGeom>
                  <a:avLst/>
                  <a:gdLst>
                    <a:gd name="connsiteX0" fmla="*/ 0 w 28575"/>
                    <a:gd name="connsiteY0" fmla="*/ 0 h 63500"/>
                    <a:gd name="connsiteX1" fmla="*/ 28575 w 28575"/>
                    <a:gd name="connsiteY1" fmla="*/ 63500 h 63500"/>
                  </a:gdLst>
                  <a:ahLst/>
                  <a:cxnLst>
                    <a:cxn ang="0">
                      <a:pos x="connsiteX0" y="connsiteY0"/>
                    </a:cxn>
                    <a:cxn ang="0">
                      <a:pos x="connsiteX1" y="connsiteY1"/>
                    </a:cxn>
                  </a:cxnLst>
                  <a:rect l="l" t="t" r="r" b="b"/>
                  <a:pathLst>
                    <a:path w="28575" h="63500">
                      <a:moveTo>
                        <a:pt x="0" y="0"/>
                      </a:moveTo>
                      <a:lnTo>
                        <a:pt x="28575" y="635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6" name="Freeform 125"/>
                <p:cNvSpPr/>
                <p:nvPr/>
              </p:nvSpPr>
              <p:spPr>
                <a:xfrm>
                  <a:off x="4616517" y="4791075"/>
                  <a:ext cx="222214" cy="44450"/>
                </a:xfrm>
                <a:custGeom>
                  <a:avLst/>
                  <a:gdLst>
                    <a:gd name="connsiteX0" fmla="*/ 0 w 222250"/>
                    <a:gd name="connsiteY0" fmla="*/ 44450 h 44450"/>
                    <a:gd name="connsiteX1" fmla="*/ 136525 w 222250"/>
                    <a:gd name="connsiteY1" fmla="*/ 0 h 44450"/>
                    <a:gd name="connsiteX2" fmla="*/ 222250 w 222250"/>
                    <a:gd name="connsiteY2" fmla="*/ 44450 h 44450"/>
                    <a:gd name="connsiteX3" fmla="*/ 222250 w 222250"/>
                    <a:gd name="connsiteY3" fmla="*/ 44450 h 44450"/>
                  </a:gdLst>
                  <a:ahLst/>
                  <a:cxnLst>
                    <a:cxn ang="0">
                      <a:pos x="connsiteX0" y="connsiteY0"/>
                    </a:cxn>
                    <a:cxn ang="0">
                      <a:pos x="connsiteX1" y="connsiteY1"/>
                    </a:cxn>
                    <a:cxn ang="0">
                      <a:pos x="connsiteX2" y="connsiteY2"/>
                    </a:cxn>
                    <a:cxn ang="0">
                      <a:pos x="connsiteX3" y="connsiteY3"/>
                    </a:cxn>
                  </a:cxnLst>
                  <a:rect l="l" t="t" r="r" b="b"/>
                  <a:pathLst>
                    <a:path w="222250" h="44450">
                      <a:moveTo>
                        <a:pt x="0" y="44450"/>
                      </a:moveTo>
                      <a:lnTo>
                        <a:pt x="136525" y="0"/>
                      </a:lnTo>
                      <a:lnTo>
                        <a:pt x="222250" y="44450"/>
                      </a:lnTo>
                      <a:lnTo>
                        <a:pt x="222250" y="444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7" name="Freeform 126"/>
                <p:cNvSpPr/>
                <p:nvPr/>
              </p:nvSpPr>
              <p:spPr>
                <a:xfrm>
                  <a:off x="4019714" y="4244975"/>
                  <a:ext cx="142852" cy="244475"/>
                </a:xfrm>
                <a:custGeom>
                  <a:avLst/>
                  <a:gdLst>
                    <a:gd name="connsiteX0" fmla="*/ 0 w 142875"/>
                    <a:gd name="connsiteY0" fmla="*/ 0 h 244475"/>
                    <a:gd name="connsiteX1" fmla="*/ 69850 w 142875"/>
                    <a:gd name="connsiteY1" fmla="*/ 9525 h 244475"/>
                    <a:gd name="connsiteX2" fmla="*/ 107950 w 142875"/>
                    <a:gd name="connsiteY2" fmla="*/ 15875 h 244475"/>
                    <a:gd name="connsiteX3" fmla="*/ 142875 w 142875"/>
                    <a:gd name="connsiteY3" fmla="*/ 215900 h 244475"/>
                    <a:gd name="connsiteX4" fmla="*/ 107950 w 142875"/>
                    <a:gd name="connsiteY4" fmla="*/ 244475 h 24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244475">
                      <a:moveTo>
                        <a:pt x="0" y="0"/>
                      </a:moveTo>
                      <a:lnTo>
                        <a:pt x="69850" y="9525"/>
                      </a:lnTo>
                      <a:lnTo>
                        <a:pt x="107950" y="15875"/>
                      </a:lnTo>
                      <a:lnTo>
                        <a:pt x="142875" y="215900"/>
                      </a:lnTo>
                      <a:lnTo>
                        <a:pt x="107950" y="2444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8" name="Freeform 127"/>
                <p:cNvSpPr/>
                <p:nvPr/>
              </p:nvSpPr>
              <p:spPr>
                <a:xfrm>
                  <a:off x="4133996" y="4222750"/>
                  <a:ext cx="184120" cy="238125"/>
                </a:xfrm>
                <a:custGeom>
                  <a:avLst/>
                  <a:gdLst>
                    <a:gd name="connsiteX0" fmla="*/ 34925 w 184150"/>
                    <a:gd name="connsiteY0" fmla="*/ 238125 h 238125"/>
                    <a:gd name="connsiteX1" fmla="*/ 184150 w 184150"/>
                    <a:gd name="connsiteY1" fmla="*/ 130175 h 238125"/>
                    <a:gd name="connsiteX2" fmla="*/ 161925 w 184150"/>
                    <a:gd name="connsiteY2" fmla="*/ 47625 h 238125"/>
                    <a:gd name="connsiteX3" fmla="*/ 107950 w 184150"/>
                    <a:gd name="connsiteY3" fmla="*/ 28575 h 238125"/>
                    <a:gd name="connsiteX4" fmla="*/ 66675 w 184150"/>
                    <a:gd name="connsiteY4" fmla="*/ 0 h 238125"/>
                    <a:gd name="connsiteX5" fmla="*/ 0 w 184150"/>
                    <a:gd name="connsiteY5" fmla="*/ 34925 h 238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50" h="238125">
                      <a:moveTo>
                        <a:pt x="34925" y="238125"/>
                      </a:moveTo>
                      <a:lnTo>
                        <a:pt x="184150" y="130175"/>
                      </a:lnTo>
                      <a:lnTo>
                        <a:pt x="161925" y="47625"/>
                      </a:lnTo>
                      <a:lnTo>
                        <a:pt x="107950" y="28575"/>
                      </a:lnTo>
                      <a:lnTo>
                        <a:pt x="66675" y="0"/>
                      </a:lnTo>
                      <a:lnTo>
                        <a:pt x="0" y="349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29" name="Freeform 128"/>
                <p:cNvSpPr/>
                <p:nvPr/>
              </p:nvSpPr>
              <p:spPr>
                <a:xfrm>
                  <a:off x="3991144" y="3822700"/>
                  <a:ext cx="79362" cy="222250"/>
                </a:xfrm>
                <a:custGeom>
                  <a:avLst/>
                  <a:gdLst>
                    <a:gd name="connsiteX0" fmla="*/ 0 w 79375"/>
                    <a:gd name="connsiteY0" fmla="*/ 0 h 222250"/>
                    <a:gd name="connsiteX1" fmla="*/ 63500 w 79375"/>
                    <a:gd name="connsiteY1" fmla="*/ 6350 h 222250"/>
                    <a:gd name="connsiteX2" fmla="*/ 76200 w 79375"/>
                    <a:gd name="connsiteY2" fmla="*/ 130175 h 222250"/>
                    <a:gd name="connsiteX3" fmla="*/ 79375 w 79375"/>
                    <a:gd name="connsiteY3" fmla="*/ 184150 h 222250"/>
                    <a:gd name="connsiteX4" fmla="*/ 3175 w 79375"/>
                    <a:gd name="connsiteY4" fmla="*/ 222250 h 222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75" h="222250">
                      <a:moveTo>
                        <a:pt x="0" y="0"/>
                      </a:moveTo>
                      <a:lnTo>
                        <a:pt x="63500" y="6350"/>
                      </a:lnTo>
                      <a:lnTo>
                        <a:pt x="76200" y="130175"/>
                      </a:lnTo>
                      <a:lnTo>
                        <a:pt x="79375" y="184150"/>
                      </a:lnTo>
                      <a:lnTo>
                        <a:pt x="3175"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0" name="Freeform 129"/>
                <p:cNvSpPr/>
                <p:nvPr/>
              </p:nvSpPr>
              <p:spPr>
                <a:xfrm>
                  <a:off x="4321290" y="4340225"/>
                  <a:ext cx="123805" cy="155575"/>
                </a:xfrm>
                <a:custGeom>
                  <a:avLst/>
                  <a:gdLst>
                    <a:gd name="connsiteX0" fmla="*/ 0 w 123825"/>
                    <a:gd name="connsiteY0" fmla="*/ 0 h 155575"/>
                    <a:gd name="connsiteX1" fmla="*/ 107950 w 123825"/>
                    <a:gd name="connsiteY1" fmla="*/ 41275 h 155575"/>
                    <a:gd name="connsiteX2" fmla="*/ 123825 w 123825"/>
                    <a:gd name="connsiteY2" fmla="*/ 60325 h 155575"/>
                    <a:gd name="connsiteX3" fmla="*/ 101600 w 123825"/>
                    <a:gd name="connsiteY3" fmla="*/ 155575 h 155575"/>
                    <a:gd name="connsiteX4" fmla="*/ 101600 w 123825"/>
                    <a:gd name="connsiteY4" fmla="*/ 155575 h 15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55575">
                      <a:moveTo>
                        <a:pt x="0" y="0"/>
                      </a:moveTo>
                      <a:lnTo>
                        <a:pt x="107950" y="41275"/>
                      </a:lnTo>
                      <a:lnTo>
                        <a:pt x="123825" y="60325"/>
                      </a:lnTo>
                      <a:lnTo>
                        <a:pt x="101600" y="155575"/>
                      </a:lnTo>
                      <a:lnTo>
                        <a:pt x="101600" y="155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1" name="Freeform 130"/>
                <p:cNvSpPr/>
                <p:nvPr/>
              </p:nvSpPr>
              <p:spPr>
                <a:xfrm>
                  <a:off x="4060982" y="3771900"/>
                  <a:ext cx="295227" cy="327025"/>
                </a:xfrm>
                <a:custGeom>
                  <a:avLst/>
                  <a:gdLst>
                    <a:gd name="connsiteX0" fmla="*/ 9525 w 295275"/>
                    <a:gd name="connsiteY0" fmla="*/ 238125 h 327025"/>
                    <a:gd name="connsiteX1" fmla="*/ 155575 w 295275"/>
                    <a:gd name="connsiteY1" fmla="*/ 327025 h 327025"/>
                    <a:gd name="connsiteX2" fmla="*/ 184150 w 295275"/>
                    <a:gd name="connsiteY2" fmla="*/ 304800 h 327025"/>
                    <a:gd name="connsiteX3" fmla="*/ 212725 w 295275"/>
                    <a:gd name="connsiteY3" fmla="*/ 304800 h 327025"/>
                    <a:gd name="connsiteX4" fmla="*/ 273050 w 295275"/>
                    <a:gd name="connsiteY4" fmla="*/ 320675 h 327025"/>
                    <a:gd name="connsiteX5" fmla="*/ 288925 w 295275"/>
                    <a:gd name="connsiteY5" fmla="*/ 231775 h 327025"/>
                    <a:gd name="connsiteX6" fmla="*/ 295275 w 295275"/>
                    <a:gd name="connsiteY6" fmla="*/ 136525 h 327025"/>
                    <a:gd name="connsiteX7" fmla="*/ 266700 w 295275"/>
                    <a:gd name="connsiteY7" fmla="*/ 44450 h 327025"/>
                    <a:gd name="connsiteX8" fmla="*/ 209550 w 295275"/>
                    <a:gd name="connsiteY8" fmla="*/ 15875 h 327025"/>
                    <a:gd name="connsiteX9" fmla="*/ 161925 w 295275"/>
                    <a:gd name="connsiteY9" fmla="*/ 15875 h 327025"/>
                    <a:gd name="connsiteX10" fmla="*/ 95250 w 295275"/>
                    <a:gd name="connsiteY10" fmla="*/ 0 h 327025"/>
                    <a:gd name="connsiteX11" fmla="*/ 66675 w 295275"/>
                    <a:gd name="connsiteY11" fmla="*/ 22225 h 327025"/>
                    <a:gd name="connsiteX12" fmla="*/ 0 w 295275"/>
                    <a:gd name="connsiteY12" fmla="*/ 53975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 h="327025">
                      <a:moveTo>
                        <a:pt x="9525" y="238125"/>
                      </a:moveTo>
                      <a:lnTo>
                        <a:pt x="155575" y="327025"/>
                      </a:lnTo>
                      <a:lnTo>
                        <a:pt x="184150" y="304800"/>
                      </a:lnTo>
                      <a:lnTo>
                        <a:pt x="212725" y="304800"/>
                      </a:lnTo>
                      <a:lnTo>
                        <a:pt x="273050" y="320675"/>
                      </a:lnTo>
                      <a:lnTo>
                        <a:pt x="288925" y="231775"/>
                      </a:lnTo>
                      <a:lnTo>
                        <a:pt x="295275" y="136525"/>
                      </a:lnTo>
                      <a:lnTo>
                        <a:pt x="266700" y="44450"/>
                      </a:lnTo>
                      <a:lnTo>
                        <a:pt x="209550" y="15875"/>
                      </a:lnTo>
                      <a:lnTo>
                        <a:pt x="161925" y="15875"/>
                      </a:lnTo>
                      <a:lnTo>
                        <a:pt x="95250" y="0"/>
                      </a:lnTo>
                      <a:lnTo>
                        <a:pt x="66675" y="22225"/>
                      </a:lnTo>
                      <a:lnTo>
                        <a:pt x="0" y="539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2" name="Freeform 131"/>
                <p:cNvSpPr/>
                <p:nvPr/>
              </p:nvSpPr>
              <p:spPr>
                <a:xfrm>
                  <a:off x="4553027" y="4029075"/>
                  <a:ext cx="323797" cy="250825"/>
                </a:xfrm>
                <a:custGeom>
                  <a:avLst/>
                  <a:gdLst>
                    <a:gd name="connsiteX0" fmla="*/ 0 w 323850"/>
                    <a:gd name="connsiteY0" fmla="*/ 171450 h 250825"/>
                    <a:gd name="connsiteX1" fmla="*/ 98425 w 323850"/>
                    <a:gd name="connsiteY1" fmla="*/ 0 h 250825"/>
                    <a:gd name="connsiteX2" fmla="*/ 174625 w 323850"/>
                    <a:gd name="connsiteY2" fmla="*/ 6350 h 250825"/>
                    <a:gd name="connsiteX3" fmla="*/ 238125 w 323850"/>
                    <a:gd name="connsiteY3" fmla="*/ 22225 h 250825"/>
                    <a:gd name="connsiteX4" fmla="*/ 323850 w 323850"/>
                    <a:gd name="connsiteY4" fmla="*/ 57150 h 250825"/>
                    <a:gd name="connsiteX5" fmla="*/ 311150 w 323850"/>
                    <a:gd name="connsiteY5" fmla="*/ 85725 h 250825"/>
                    <a:gd name="connsiteX6" fmla="*/ 304800 w 323850"/>
                    <a:gd name="connsiteY6" fmla="*/ 114300 h 250825"/>
                    <a:gd name="connsiteX7" fmla="*/ 250825 w 323850"/>
                    <a:gd name="connsiteY7" fmla="*/ 155575 h 250825"/>
                    <a:gd name="connsiteX8" fmla="*/ 231775 w 323850"/>
                    <a:gd name="connsiteY8" fmla="*/ 184150 h 250825"/>
                    <a:gd name="connsiteX9" fmla="*/ 222250 w 323850"/>
                    <a:gd name="connsiteY9" fmla="*/ 212725 h 250825"/>
                    <a:gd name="connsiteX10" fmla="*/ 158750 w 323850"/>
                    <a:gd name="connsiteY10" fmla="*/ 219075 h 250825"/>
                    <a:gd name="connsiteX11" fmla="*/ 104775 w 323850"/>
                    <a:gd name="connsiteY11" fmla="*/ 231775 h 250825"/>
                    <a:gd name="connsiteX12" fmla="*/ 57150 w 323850"/>
                    <a:gd name="connsiteY12" fmla="*/ 250825 h 250825"/>
                    <a:gd name="connsiteX13" fmla="*/ 34925 w 323850"/>
                    <a:gd name="connsiteY13" fmla="*/ 212725 h 250825"/>
                    <a:gd name="connsiteX14" fmla="*/ 0 w 323850"/>
                    <a:gd name="connsiteY14" fmla="*/ 17145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850" h="250825">
                      <a:moveTo>
                        <a:pt x="0" y="171450"/>
                      </a:moveTo>
                      <a:lnTo>
                        <a:pt x="98425" y="0"/>
                      </a:lnTo>
                      <a:lnTo>
                        <a:pt x="174625" y="6350"/>
                      </a:lnTo>
                      <a:lnTo>
                        <a:pt x="238125" y="22225"/>
                      </a:lnTo>
                      <a:lnTo>
                        <a:pt x="323850" y="57150"/>
                      </a:lnTo>
                      <a:lnTo>
                        <a:pt x="311150" y="85725"/>
                      </a:lnTo>
                      <a:lnTo>
                        <a:pt x="304800" y="114300"/>
                      </a:lnTo>
                      <a:lnTo>
                        <a:pt x="250825" y="155575"/>
                      </a:lnTo>
                      <a:lnTo>
                        <a:pt x="231775" y="184150"/>
                      </a:lnTo>
                      <a:lnTo>
                        <a:pt x="222250" y="212725"/>
                      </a:lnTo>
                      <a:lnTo>
                        <a:pt x="158750" y="219075"/>
                      </a:lnTo>
                      <a:lnTo>
                        <a:pt x="104775" y="231775"/>
                      </a:lnTo>
                      <a:lnTo>
                        <a:pt x="57150" y="250825"/>
                      </a:lnTo>
                      <a:lnTo>
                        <a:pt x="34925" y="212725"/>
                      </a:lnTo>
                      <a:lnTo>
                        <a:pt x="0" y="171450"/>
                      </a:lnTo>
                      <a:close/>
                    </a:path>
                  </a:pathLst>
                </a:cu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en-US"/>
                </a:p>
              </p:txBody>
            </p:sp>
            <p:sp>
              <p:nvSpPr>
                <p:cNvPr id="133" name="Freeform 132"/>
                <p:cNvSpPr/>
                <p:nvPr/>
              </p:nvSpPr>
              <p:spPr>
                <a:xfrm>
                  <a:off x="4591121" y="4244975"/>
                  <a:ext cx="266657" cy="209550"/>
                </a:xfrm>
                <a:custGeom>
                  <a:avLst/>
                  <a:gdLst>
                    <a:gd name="connsiteX0" fmla="*/ 12700 w 266700"/>
                    <a:gd name="connsiteY0" fmla="*/ 38100 h 209550"/>
                    <a:gd name="connsiteX1" fmla="*/ 0 w 266700"/>
                    <a:gd name="connsiteY1" fmla="*/ 130175 h 209550"/>
                    <a:gd name="connsiteX2" fmla="*/ 31750 w 266700"/>
                    <a:gd name="connsiteY2" fmla="*/ 174625 h 209550"/>
                    <a:gd name="connsiteX3" fmla="*/ 123825 w 266700"/>
                    <a:gd name="connsiteY3" fmla="*/ 209550 h 209550"/>
                    <a:gd name="connsiteX4" fmla="*/ 238125 w 266700"/>
                    <a:gd name="connsiteY4" fmla="*/ 133350 h 209550"/>
                    <a:gd name="connsiteX5" fmla="*/ 266700 w 266700"/>
                    <a:gd name="connsiteY5" fmla="*/ 15875 h 209550"/>
                    <a:gd name="connsiteX6" fmla="*/ 222250 w 266700"/>
                    <a:gd name="connsiteY6" fmla="*/ 6350 h 209550"/>
                    <a:gd name="connsiteX7" fmla="*/ 174625 w 266700"/>
                    <a:gd name="connsiteY7" fmla="*/ 0 h 209550"/>
                    <a:gd name="connsiteX8" fmla="*/ 174625 w 266700"/>
                    <a:gd name="connsiteY8"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00" h="209550">
                      <a:moveTo>
                        <a:pt x="12700" y="38100"/>
                      </a:moveTo>
                      <a:lnTo>
                        <a:pt x="0" y="130175"/>
                      </a:lnTo>
                      <a:lnTo>
                        <a:pt x="31750" y="174625"/>
                      </a:lnTo>
                      <a:lnTo>
                        <a:pt x="123825" y="209550"/>
                      </a:lnTo>
                      <a:lnTo>
                        <a:pt x="238125" y="133350"/>
                      </a:lnTo>
                      <a:lnTo>
                        <a:pt x="266700" y="15875"/>
                      </a:lnTo>
                      <a:lnTo>
                        <a:pt x="222250" y="6350"/>
                      </a:lnTo>
                      <a:lnTo>
                        <a:pt x="174625" y="0"/>
                      </a:lnTo>
                      <a:lnTo>
                        <a:pt x="17462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4" name="Freeform 133"/>
                <p:cNvSpPr/>
                <p:nvPr/>
              </p:nvSpPr>
              <p:spPr>
                <a:xfrm>
                  <a:off x="4295894" y="4098925"/>
                  <a:ext cx="95235" cy="165100"/>
                </a:xfrm>
                <a:custGeom>
                  <a:avLst/>
                  <a:gdLst>
                    <a:gd name="connsiteX0" fmla="*/ 41275 w 95250"/>
                    <a:gd name="connsiteY0" fmla="*/ 0 h 165100"/>
                    <a:gd name="connsiteX1" fmla="*/ 85725 w 95250"/>
                    <a:gd name="connsiteY1" fmla="*/ 41275 h 165100"/>
                    <a:gd name="connsiteX2" fmla="*/ 95250 w 95250"/>
                    <a:gd name="connsiteY2" fmla="*/ 63500 h 165100"/>
                    <a:gd name="connsiteX3" fmla="*/ 44450 w 95250"/>
                    <a:gd name="connsiteY3" fmla="*/ 127000 h 165100"/>
                    <a:gd name="connsiteX4" fmla="*/ 25400 w 95250"/>
                    <a:gd name="connsiteY4" fmla="*/ 152400 h 165100"/>
                    <a:gd name="connsiteX5" fmla="*/ 0 w 95250"/>
                    <a:gd name="connsiteY5" fmla="*/ 165100 h 16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50" h="165100">
                      <a:moveTo>
                        <a:pt x="41275" y="0"/>
                      </a:moveTo>
                      <a:lnTo>
                        <a:pt x="85725" y="41275"/>
                      </a:lnTo>
                      <a:lnTo>
                        <a:pt x="95250" y="63500"/>
                      </a:lnTo>
                      <a:lnTo>
                        <a:pt x="44450" y="127000"/>
                      </a:lnTo>
                      <a:lnTo>
                        <a:pt x="25400" y="152400"/>
                      </a:lnTo>
                      <a:lnTo>
                        <a:pt x="0" y="1651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5" name="Freeform 134"/>
                <p:cNvSpPr/>
                <p:nvPr/>
              </p:nvSpPr>
              <p:spPr>
                <a:xfrm>
                  <a:off x="4203834" y="4102100"/>
                  <a:ext cx="9523" cy="120650"/>
                </a:xfrm>
                <a:custGeom>
                  <a:avLst/>
                  <a:gdLst>
                    <a:gd name="connsiteX0" fmla="*/ 9525 w 9525"/>
                    <a:gd name="connsiteY0" fmla="*/ 0 h 120650"/>
                    <a:gd name="connsiteX1" fmla="*/ 0 w 9525"/>
                    <a:gd name="connsiteY1" fmla="*/ 120650 h 120650"/>
                  </a:gdLst>
                  <a:ahLst/>
                  <a:cxnLst>
                    <a:cxn ang="0">
                      <a:pos x="connsiteX0" y="connsiteY0"/>
                    </a:cxn>
                    <a:cxn ang="0">
                      <a:pos x="connsiteX1" y="connsiteY1"/>
                    </a:cxn>
                  </a:cxnLst>
                  <a:rect l="l" t="t" r="r" b="b"/>
                  <a:pathLst>
                    <a:path w="9525" h="120650">
                      <a:moveTo>
                        <a:pt x="9525" y="0"/>
                      </a:move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6" name="Freeform 135"/>
                <p:cNvSpPr/>
                <p:nvPr/>
              </p:nvSpPr>
              <p:spPr>
                <a:xfrm>
                  <a:off x="4391129" y="4152900"/>
                  <a:ext cx="165073" cy="41275"/>
                </a:xfrm>
                <a:custGeom>
                  <a:avLst/>
                  <a:gdLst>
                    <a:gd name="connsiteX0" fmla="*/ 0 w 165100"/>
                    <a:gd name="connsiteY0" fmla="*/ 0 h 41275"/>
                    <a:gd name="connsiteX1" fmla="*/ 95250 w 165100"/>
                    <a:gd name="connsiteY1" fmla="*/ 38100 h 41275"/>
                    <a:gd name="connsiteX2" fmla="*/ 165100 w 165100"/>
                    <a:gd name="connsiteY2" fmla="*/ 41275 h 41275"/>
                  </a:gdLst>
                  <a:ahLst/>
                  <a:cxnLst>
                    <a:cxn ang="0">
                      <a:pos x="connsiteX0" y="connsiteY0"/>
                    </a:cxn>
                    <a:cxn ang="0">
                      <a:pos x="connsiteX1" y="connsiteY1"/>
                    </a:cxn>
                    <a:cxn ang="0">
                      <a:pos x="connsiteX2" y="connsiteY2"/>
                    </a:cxn>
                  </a:cxnLst>
                  <a:rect l="l" t="t" r="r" b="b"/>
                  <a:pathLst>
                    <a:path w="165100" h="41275">
                      <a:moveTo>
                        <a:pt x="0" y="0"/>
                      </a:moveTo>
                      <a:lnTo>
                        <a:pt x="95250" y="38100"/>
                      </a:lnTo>
                      <a:lnTo>
                        <a:pt x="165100"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7" name="Freeform 136"/>
                <p:cNvSpPr/>
                <p:nvPr/>
              </p:nvSpPr>
              <p:spPr>
                <a:xfrm>
                  <a:off x="4441920" y="4378325"/>
                  <a:ext cx="142852" cy="19050"/>
                </a:xfrm>
                <a:custGeom>
                  <a:avLst/>
                  <a:gdLst>
                    <a:gd name="connsiteX0" fmla="*/ 0 w 142875"/>
                    <a:gd name="connsiteY0" fmla="*/ 19050 h 19050"/>
                    <a:gd name="connsiteX1" fmla="*/ 47625 w 142875"/>
                    <a:gd name="connsiteY1" fmla="*/ 12700 h 19050"/>
                    <a:gd name="connsiteX2" fmla="*/ 107950 w 142875"/>
                    <a:gd name="connsiteY2" fmla="*/ 19050 h 19050"/>
                    <a:gd name="connsiteX3" fmla="*/ 142875 w 142875"/>
                    <a:gd name="connsiteY3" fmla="*/ 0 h 19050"/>
                    <a:gd name="connsiteX4" fmla="*/ 142875 w 1428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75" h="19050">
                      <a:moveTo>
                        <a:pt x="0" y="19050"/>
                      </a:moveTo>
                      <a:lnTo>
                        <a:pt x="47625" y="12700"/>
                      </a:lnTo>
                      <a:lnTo>
                        <a:pt x="107950" y="19050"/>
                      </a:lnTo>
                      <a:lnTo>
                        <a:pt x="142875" y="0"/>
                      </a:lnTo>
                      <a:lnTo>
                        <a:pt x="1428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8" name="Freeform 137"/>
                <p:cNvSpPr/>
                <p:nvPr/>
              </p:nvSpPr>
              <p:spPr>
                <a:xfrm>
                  <a:off x="4603819" y="4419600"/>
                  <a:ext cx="25396" cy="69850"/>
                </a:xfrm>
                <a:custGeom>
                  <a:avLst/>
                  <a:gdLst>
                    <a:gd name="connsiteX0" fmla="*/ 25400 w 25400"/>
                    <a:gd name="connsiteY0" fmla="*/ 0 h 69850"/>
                    <a:gd name="connsiteX1" fmla="*/ 0 w 25400"/>
                    <a:gd name="connsiteY1" fmla="*/ 69850 h 69850"/>
                    <a:gd name="connsiteX2" fmla="*/ 0 w 25400"/>
                    <a:gd name="connsiteY2" fmla="*/ 69850 h 69850"/>
                  </a:gdLst>
                  <a:ahLst/>
                  <a:cxnLst>
                    <a:cxn ang="0">
                      <a:pos x="connsiteX0" y="connsiteY0"/>
                    </a:cxn>
                    <a:cxn ang="0">
                      <a:pos x="connsiteX1" y="connsiteY1"/>
                    </a:cxn>
                    <a:cxn ang="0">
                      <a:pos x="connsiteX2" y="connsiteY2"/>
                    </a:cxn>
                  </a:cxnLst>
                  <a:rect l="l" t="t" r="r" b="b"/>
                  <a:pathLst>
                    <a:path w="25400" h="69850">
                      <a:moveTo>
                        <a:pt x="25400" y="0"/>
                      </a:moveTo>
                      <a:lnTo>
                        <a:pt x="0" y="698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39" name="Freeform 138"/>
                <p:cNvSpPr/>
                <p:nvPr/>
              </p:nvSpPr>
              <p:spPr>
                <a:xfrm>
                  <a:off x="4851429" y="4140200"/>
                  <a:ext cx="22221" cy="120650"/>
                </a:xfrm>
                <a:custGeom>
                  <a:avLst/>
                  <a:gdLst>
                    <a:gd name="connsiteX0" fmla="*/ 6350 w 22225"/>
                    <a:gd name="connsiteY0" fmla="*/ 0 h 120650"/>
                    <a:gd name="connsiteX1" fmla="*/ 22225 w 22225"/>
                    <a:gd name="connsiteY1" fmla="*/ 25400 h 120650"/>
                    <a:gd name="connsiteX2" fmla="*/ 22225 w 22225"/>
                    <a:gd name="connsiteY2" fmla="*/ 69850 h 120650"/>
                    <a:gd name="connsiteX3" fmla="*/ 22225 w 22225"/>
                    <a:gd name="connsiteY3" fmla="*/ 98425 h 120650"/>
                    <a:gd name="connsiteX4" fmla="*/ 0 w 22225"/>
                    <a:gd name="connsiteY4" fmla="*/ 120650 h 120650"/>
                    <a:gd name="connsiteX5" fmla="*/ 0 w 222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25" h="120650">
                      <a:moveTo>
                        <a:pt x="6350" y="0"/>
                      </a:moveTo>
                      <a:lnTo>
                        <a:pt x="22225" y="25400"/>
                      </a:lnTo>
                      <a:lnTo>
                        <a:pt x="22225" y="69850"/>
                      </a:lnTo>
                      <a:lnTo>
                        <a:pt x="22225" y="98425"/>
                      </a:lnTo>
                      <a:lnTo>
                        <a:pt x="0" y="120650"/>
                      </a:lnTo>
                      <a:lnTo>
                        <a:pt x="0"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0" name="Freeform 139"/>
                <p:cNvSpPr/>
                <p:nvPr/>
              </p:nvSpPr>
              <p:spPr>
                <a:xfrm>
                  <a:off x="4600645" y="3676650"/>
                  <a:ext cx="104758" cy="120650"/>
                </a:xfrm>
                <a:custGeom>
                  <a:avLst/>
                  <a:gdLst>
                    <a:gd name="connsiteX0" fmla="*/ 34925 w 104775"/>
                    <a:gd name="connsiteY0" fmla="*/ 120650 h 120650"/>
                    <a:gd name="connsiteX1" fmla="*/ 82550 w 104775"/>
                    <a:gd name="connsiteY1" fmla="*/ 92075 h 120650"/>
                    <a:gd name="connsiteX2" fmla="*/ 104775 w 104775"/>
                    <a:gd name="connsiteY2" fmla="*/ 41275 h 120650"/>
                    <a:gd name="connsiteX3" fmla="*/ 38100 w 104775"/>
                    <a:gd name="connsiteY3" fmla="*/ 0 h 120650"/>
                    <a:gd name="connsiteX4" fmla="*/ 0 w 104775"/>
                    <a:gd name="connsiteY4" fmla="*/ 73025 h 12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 h="120650">
                      <a:moveTo>
                        <a:pt x="34925" y="120650"/>
                      </a:moveTo>
                      <a:lnTo>
                        <a:pt x="82550" y="92075"/>
                      </a:lnTo>
                      <a:lnTo>
                        <a:pt x="104775" y="41275"/>
                      </a:lnTo>
                      <a:lnTo>
                        <a:pt x="38100" y="0"/>
                      </a:lnTo>
                      <a:lnTo>
                        <a:pt x="0" y="730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1" name="Freeform 140"/>
                <p:cNvSpPr/>
                <p:nvPr/>
              </p:nvSpPr>
              <p:spPr>
                <a:xfrm>
                  <a:off x="4876825" y="4079875"/>
                  <a:ext cx="152375" cy="158750"/>
                </a:xfrm>
                <a:custGeom>
                  <a:avLst/>
                  <a:gdLst>
                    <a:gd name="connsiteX0" fmla="*/ 0 w 152400"/>
                    <a:gd name="connsiteY0" fmla="*/ 0 h 158750"/>
                    <a:gd name="connsiteX1" fmla="*/ 41275 w 152400"/>
                    <a:gd name="connsiteY1" fmla="*/ 6350 h 158750"/>
                    <a:gd name="connsiteX2" fmla="*/ 101600 w 152400"/>
                    <a:gd name="connsiteY2" fmla="*/ 47625 h 158750"/>
                    <a:gd name="connsiteX3" fmla="*/ 152400 w 152400"/>
                    <a:gd name="connsiteY3" fmla="*/ 107950 h 158750"/>
                    <a:gd name="connsiteX4" fmla="*/ 152400 w 152400"/>
                    <a:gd name="connsiteY4" fmla="*/ 130175 h 158750"/>
                    <a:gd name="connsiteX5" fmla="*/ 41275 w 152400"/>
                    <a:gd name="connsiteY5" fmla="*/ 149225 h 158750"/>
                    <a:gd name="connsiteX6" fmla="*/ 6350 w 152400"/>
                    <a:gd name="connsiteY6" fmla="*/ 15875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400" h="158750">
                      <a:moveTo>
                        <a:pt x="0" y="0"/>
                      </a:moveTo>
                      <a:lnTo>
                        <a:pt x="41275" y="6350"/>
                      </a:lnTo>
                      <a:lnTo>
                        <a:pt x="101600" y="47625"/>
                      </a:lnTo>
                      <a:lnTo>
                        <a:pt x="152400" y="107950"/>
                      </a:lnTo>
                      <a:lnTo>
                        <a:pt x="152400" y="130175"/>
                      </a:lnTo>
                      <a:lnTo>
                        <a:pt x="41275" y="149225"/>
                      </a:lnTo>
                      <a:lnTo>
                        <a:pt x="6350" y="158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2" name="Freeform 141"/>
                <p:cNvSpPr/>
                <p:nvPr/>
              </p:nvSpPr>
              <p:spPr>
                <a:xfrm>
                  <a:off x="4683181" y="3708400"/>
                  <a:ext cx="187295" cy="120650"/>
                </a:xfrm>
                <a:custGeom>
                  <a:avLst/>
                  <a:gdLst>
                    <a:gd name="connsiteX0" fmla="*/ 25400 w 187325"/>
                    <a:gd name="connsiteY0" fmla="*/ 3175 h 120650"/>
                    <a:gd name="connsiteX1" fmla="*/ 123825 w 187325"/>
                    <a:gd name="connsiteY1" fmla="*/ 0 h 120650"/>
                    <a:gd name="connsiteX2" fmla="*/ 187325 w 187325"/>
                    <a:gd name="connsiteY2" fmla="*/ 66675 h 120650"/>
                    <a:gd name="connsiteX3" fmla="*/ 171450 w 187325"/>
                    <a:gd name="connsiteY3" fmla="*/ 114300 h 120650"/>
                    <a:gd name="connsiteX4" fmla="*/ 146050 w 187325"/>
                    <a:gd name="connsiteY4" fmla="*/ 120650 h 120650"/>
                    <a:gd name="connsiteX5" fmla="*/ 73025 w 187325"/>
                    <a:gd name="connsiteY5" fmla="*/ 107950 h 120650"/>
                    <a:gd name="connsiteX6" fmla="*/ 0 w 187325"/>
                    <a:gd name="connsiteY6" fmla="*/ 698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325" h="120650">
                      <a:moveTo>
                        <a:pt x="25400" y="3175"/>
                      </a:moveTo>
                      <a:lnTo>
                        <a:pt x="123825" y="0"/>
                      </a:lnTo>
                      <a:lnTo>
                        <a:pt x="187325" y="66675"/>
                      </a:lnTo>
                      <a:lnTo>
                        <a:pt x="171450" y="114300"/>
                      </a:lnTo>
                      <a:lnTo>
                        <a:pt x="146050" y="120650"/>
                      </a:lnTo>
                      <a:lnTo>
                        <a:pt x="73025" y="107950"/>
                      </a:lnTo>
                      <a:lnTo>
                        <a:pt x="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3" name="Freeform 142"/>
                <p:cNvSpPr/>
                <p:nvPr/>
              </p:nvSpPr>
              <p:spPr>
                <a:xfrm>
                  <a:off x="4918093" y="3924300"/>
                  <a:ext cx="101583" cy="152400"/>
                </a:xfrm>
                <a:custGeom>
                  <a:avLst/>
                  <a:gdLst>
                    <a:gd name="connsiteX0" fmla="*/ 0 w 101600"/>
                    <a:gd name="connsiteY0" fmla="*/ 152400 h 152400"/>
                    <a:gd name="connsiteX1" fmla="*/ 53975 w 101600"/>
                    <a:gd name="connsiteY1" fmla="*/ 22225 h 152400"/>
                    <a:gd name="connsiteX2" fmla="*/ 101600 w 101600"/>
                    <a:gd name="connsiteY2" fmla="*/ 0 h 152400"/>
                  </a:gdLst>
                  <a:ahLst/>
                  <a:cxnLst>
                    <a:cxn ang="0">
                      <a:pos x="connsiteX0" y="connsiteY0"/>
                    </a:cxn>
                    <a:cxn ang="0">
                      <a:pos x="connsiteX1" y="connsiteY1"/>
                    </a:cxn>
                    <a:cxn ang="0">
                      <a:pos x="connsiteX2" y="connsiteY2"/>
                    </a:cxn>
                  </a:cxnLst>
                  <a:rect l="l" t="t" r="r" b="b"/>
                  <a:pathLst>
                    <a:path w="101600" h="152400">
                      <a:moveTo>
                        <a:pt x="0" y="152400"/>
                      </a:moveTo>
                      <a:lnTo>
                        <a:pt x="53975" y="22225"/>
                      </a:lnTo>
                      <a:lnTo>
                        <a:pt x="1016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4" name="Freeform 143"/>
                <p:cNvSpPr/>
                <p:nvPr/>
              </p:nvSpPr>
              <p:spPr>
                <a:xfrm>
                  <a:off x="4854603" y="3486150"/>
                  <a:ext cx="165073" cy="219075"/>
                </a:xfrm>
                <a:custGeom>
                  <a:avLst/>
                  <a:gdLst>
                    <a:gd name="connsiteX0" fmla="*/ 161925 w 165100"/>
                    <a:gd name="connsiteY0" fmla="*/ 219075 h 219075"/>
                    <a:gd name="connsiteX1" fmla="*/ 98425 w 165100"/>
                    <a:gd name="connsiteY1" fmla="*/ 219075 h 219075"/>
                    <a:gd name="connsiteX2" fmla="*/ 60325 w 165100"/>
                    <a:gd name="connsiteY2" fmla="*/ 190500 h 219075"/>
                    <a:gd name="connsiteX3" fmla="*/ 0 w 165100"/>
                    <a:gd name="connsiteY3" fmla="*/ 165100 h 219075"/>
                    <a:gd name="connsiteX4" fmla="*/ 3175 w 165100"/>
                    <a:gd name="connsiteY4" fmla="*/ 47625 h 219075"/>
                    <a:gd name="connsiteX5" fmla="*/ 53975 w 165100"/>
                    <a:gd name="connsiteY5" fmla="*/ 15875 h 219075"/>
                    <a:gd name="connsiteX6" fmla="*/ 101600 w 165100"/>
                    <a:gd name="connsiteY6" fmla="*/ 0 h 219075"/>
                    <a:gd name="connsiteX7" fmla="*/ 165100 w 165100"/>
                    <a:gd name="connsiteY7" fmla="*/ 285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100" h="219075">
                      <a:moveTo>
                        <a:pt x="161925" y="219075"/>
                      </a:moveTo>
                      <a:lnTo>
                        <a:pt x="98425" y="219075"/>
                      </a:lnTo>
                      <a:lnTo>
                        <a:pt x="60325" y="190500"/>
                      </a:lnTo>
                      <a:lnTo>
                        <a:pt x="0" y="165100"/>
                      </a:lnTo>
                      <a:cubicBezTo>
                        <a:pt x="1058" y="125942"/>
                        <a:pt x="3175" y="47625"/>
                        <a:pt x="3175" y="47625"/>
                      </a:cubicBezTo>
                      <a:lnTo>
                        <a:pt x="53975" y="15875"/>
                      </a:lnTo>
                      <a:lnTo>
                        <a:pt x="101600" y="0"/>
                      </a:lnTo>
                      <a:lnTo>
                        <a:pt x="165100"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5" name="Freeform 144"/>
                <p:cNvSpPr/>
                <p:nvPr/>
              </p:nvSpPr>
              <p:spPr>
                <a:xfrm>
                  <a:off x="4803812" y="3651250"/>
                  <a:ext cx="53966" cy="50800"/>
                </a:xfrm>
                <a:custGeom>
                  <a:avLst/>
                  <a:gdLst>
                    <a:gd name="connsiteX0" fmla="*/ 0 w 53975"/>
                    <a:gd name="connsiteY0" fmla="*/ 50800 h 50800"/>
                    <a:gd name="connsiteX1" fmla="*/ 28575 w 53975"/>
                    <a:gd name="connsiteY1" fmla="*/ 15875 h 50800"/>
                    <a:gd name="connsiteX2" fmla="*/ 53975 w 53975"/>
                    <a:gd name="connsiteY2" fmla="*/ 0 h 50800"/>
                  </a:gdLst>
                  <a:ahLst/>
                  <a:cxnLst>
                    <a:cxn ang="0">
                      <a:pos x="connsiteX0" y="connsiteY0"/>
                    </a:cxn>
                    <a:cxn ang="0">
                      <a:pos x="connsiteX1" y="connsiteY1"/>
                    </a:cxn>
                    <a:cxn ang="0">
                      <a:pos x="connsiteX2" y="connsiteY2"/>
                    </a:cxn>
                  </a:cxnLst>
                  <a:rect l="l" t="t" r="r" b="b"/>
                  <a:pathLst>
                    <a:path w="53975" h="50800">
                      <a:moveTo>
                        <a:pt x="0" y="50800"/>
                      </a:moveTo>
                      <a:lnTo>
                        <a:pt x="28575" y="15875"/>
                      </a:lnTo>
                      <a:lnTo>
                        <a:pt x="539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6" name="Freeform 145"/>
                <p:cNvSpPr/>
                <p:nvPr/>
              </p:nvSpPr>
              <p:spPr>
                <a:xfrm>
                  <a:off x="4870476" y="3705225"/>
                  <a:ext cx="79362" cy="57150"/>
                </a:xfrm>
                <a:custGeom>
                  <a:avLst/>
                  <a:gdLst>
                    <a:gd name="connsiteX0" fmla="*/ 0 w 79375"/>
                    <a:gd name="connsiteY0" fmla="*/ 57150 h 57150"/>
                    <a:gd name="connsiteX1" fmla="*/ 41275 w 79375"/>
                    <a:gd name="connsiteY1" fmla="*/ 34925 h 57150"/>
                    <a:gd name="connsiteX2" fmla="*/ 79375 w 79375"/>
                    <a:gd name="connsiteY2" fmla="*/ 0 h 57150"/>
                  </a:gdLst>
                  <a:ahLst/>
                  <a:cxnLst>
                    <a:cxn ang="0">
                      <a:pos x="connsiteX0" y="connsiteY0"/>
                    </a:cxn>
                    <a:cxn ang="0">
                      <a:pos x="connsiteX1" y="connsiteY1"/>
                    </a:cxn>
                    <a:cxn ang="0">
                      <a:pos x="connsiteX2" y="connsiteY2"/>
                    </a:cxn>
                  </a:cxnLst>
                  <a:rect l="l" t="t" r="r" b="b"/>
                  <a:pathLst>
                    <a:path w="79375" h="57150">
                      <a:moveTo>
                        <a:pt x="0" y="57150"/>
                      </a:moveTo>
                      <a:lnTo>
                        <a:pt x="41275" y="34925"/>
                      </a:ln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7" name="Freeform 146"/>
                <p:cNvSpPr/>
                <p:nvPr/>
              </p:nvSpPr>
              <p:spPr>
                <a:xfrm>
                  <a:off x="4524457" y="3644900"/>
                  <a:ext cx="117456" cy="98425"/>
                </a:xfrm>
                <a:custGeom>
                  <a:avLst/>
                  <a:gdLst>
                    <a:gd name="connsiteX0" fmla="*/ 0 w 117475"/>
                    <a:gd name="connsiteY0" fmla="*/ 98425 h 98425"/>
                    <a:gd name="connsiteX1" fmla="*/ 47625 w 117475"/>
                    <a:gd name="connsiteY1" fmla="*/ 0 h 98425"/>
                    <a:gd name="connsiteX2" fmla="*/ 85725 w 117475"/>
                    <a:gd name="connsiteY2" fmla="*/ 3175 h 98425"/>
                    <a:gd name="connsiteX3" fmla="*/ 117475 w 117475"/>
                    <a:gd name="connsiteY3" fmla="*/ 28575 h 98425"/>
                  </a:gdLst>
                  <a:ahLst/>
                  <a:cxnLst>
                    <a:cxn ang="0">
                      <a:pos x="connsiteX0" y="connsiteY0"/>
                    </a:cxn>
                    <a:cxn ang="0">
                      <a:pos x="connsiteX1" y="connsiteY1"/>
                    </a:cxn>
                    <a:cxn ang="0">
                      <a:pos x="connsiteX2" y="connsiteY2"/>
                    </a:cxn>
                    <a:cxn ang="0">
                      <a:pos x="connsiteX3" y="connsiteY3"/>
                    </a:cxn>
                  </a:cxnLst>
                  <a:rect l="l" t="t" r="r" b="b"/>
                  <a:pathLst>
                    <a:path w="117475" h="98425">
                      <a:moveTo>
                        <a:pt x="0" y="98425"/>
                      </a:moveTo>
                      <a:lnTo>
                        <a:pt x="47625" y="0"/>
                      </a:lnTo>
                      <a:lnTo>
                        <a:pt x="85725" y="3175"/>
                      </a:lnTo>
                      <a:lnTo>
                        <a:pt x="117475" y="285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8" name="Freeform 147"/>
                <p:cNvSpPr/>
                <p:nvPr/>
              </p:nvSpPr>
              <p:spPr>
                <a:xfrm>
                  <a:off x="3686393" y="3032125"/>
                  <a:ext cx="314274" cy="342900"/>
                </a:xfrm>
                <a:custGeom>
                  <a:avLst/>
                  <a:gdLst>
                    <a:gd name="connsiteX0" fmla="*/ 22225 w 314325"/>
                    <a:gd name="connsiteY0" fmla="*/ 0 h 342900"/>
                    <a:gd name="connsiteX1" fmla="*/ 0 w 314325"/>
                    <a:gd name="connsiteY1" fmla="*/ 44450 h 342900"/>
                    <a:gd name="connsiteX2" fmla="*/ 19050 w 314325"/>
                    <a:gd name="connsiteY2" fmla="*/ 88900 h 342900"/>
                    <a:gd name="connsiteX3" fmla="*/ 9525 w 314325"/>
                    <a:gd name="connsiteY3" fmla="*/ 149225 h 342900"/>
                    <a:gd name="connsiteX4" fmla="*/ 9525 w 314325"/>
                    <a:gd name="connsiteY4" fmla="*/ 200025 h 342900"/>
                    <a:gd name="connsiteX5" fmla="*/ 19050 w 314325"/>
                    <a:gd name="connsiteY5" fmla="*/ 238125 h 342900"/>
                    <a:gd name="connsiteX6" fmla="*/ 28575 w 314325"/>
                    <a:gd name="connsiteY6" fmla="*/ 273050 h 342900"/>
                    <a:gd name="connsiteX7" fmla="*/ 79375 w 314325"/>
                    <a:gd name="connsiteY7" fmla="*/ 301625 h 342900"/>
                    <a:gd name="connsiteX8" fmla="*/ 107950 w 314325"/>
                    <a:gd name="connsiteY8" fmla="*/ 323850 h 342900"/>
                    <a:gd name="connsiteX9" fmla="*/ 107950 w 314325"/>
                    <a:gd name="connsiteY9" fmla="*/ 342900 h 342900"/>
                    <a:gd name="connsiteX10" fmla="*/ 107950 w 314325"/>
                    <a:gd name="connsiteY10" fmla="*/ 342900 h 342900"/>
                    <a:gd name="connsiteX11" fmla="*/ 222250 w 314325"/>
                    <a:gd name="connsiteY11" fmla="*/ 327025 h 342900"/>
                    <a:gd name="connsiteX12" fmla="*/ 225425 w 314325"/>
                    <a:gd name="connsiteY12" fmla="*/ 263525 h 342900"/>
                    <a:gd name="connsiteX13" fmla="*/ 254000 w 314325"/>
                    <a:gd name="connsiteY13" fmla="*/ 228600 h 342900"/>
                    <a:gd name="connsiteX14" fmla="*/ 314325 w 314325"/>
                    <a:gd name="connsiteY14" fmla="*/ 155575 h 342900"/>
                    <a:gd name="connsiteX15" fmla="*/ 314325 w 314325"/>
                    <a:gd name="connsiteY15" fmla="*/ 155575 h 342900"/>
                    <a:gd name="connsiteX16" fmla="*/ 288925 w 314325"/>
                    <a:gd name="connsiteY16" fmla="*/ 123825 h 342900"/>
                    <a:gd name="connsiteX17" fmla="*/ 288925 w 314325"/>
                    <a:gd name="connsiteY17" fmla="*/ 73025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4325" h="342900">
                      <a:moveTo>
                        <a:pt x="22225" y="0"/>
                      </a:moveTo>
                      <a:lnTo>
                        <a:pt x="0" y="44450"/>
                      </a:lnTo>
                      <a:lnTo>
                        <a:pt x="19050" y="88900"/>
                      </a:lnTo>
                      <a:lnTo>
                        <a:pt x="9525" y="149225"/>
                      </a:lnTo>
                      <a:lnTo>
                        <a:pt x="9525" y="200025"/>
                      </a:lnTo>
                      <a:lnTo>
                        <a:pt x="19050" y="238125"/>
                      </a:lnTo>
                      <a:lnTo>
                        <a:pt x="28575" y="273050"/>
                      </a:lnTo>
                      <a:lnTo>
                        <a:pt x="79375" y="301625"/>
                      </a:lnTo>
                      <a:lnTo>
                        <a:pt x="107950" y="323850"/>
                      </a:lnTo>
                      <a:lnTo>
                        <a:pt x="107950" y="342900"/>
                      </a:lnTo>
                      <a:lnTo>
                        <a:pt x="107950" y="342900"/>
                      </a:lnTo>
                      <a:lnTo>
                        <a:pt x="222250" y="327025"/>
                      </a:lnTo>
                      <a:lnTo>
                        <a:pt x="225425" y="263525"/>
                      </a:lnTo>
                      <a:lnTo>
                        <a:pt x="254000" y="228600"/>
                      </a:lnTo>
                      <a:lnTo>
                        <a:pt x="314325" y="155575"/>
                      </a:lnTo>
                      <a:lnTo>
                        <a:pt x="314325" y="155575"/>
                      </a:lnTo>
                      <a:lnTo>
                        <a:pt x="288925" y="123825"/>
                      </a:lnTo>
                      <a:lnTo>
                        <a:pt x="288925"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49" name="Freeform 148"/>
                <p:cNvSpPr/>
                <p:nvPr/>
              </p:nvSpPr>
              <p:spPr>
                <a:xfrm>
                  <a:off x="4489538" y="3375025"/>
                  <a:ext cx="368240" cy="260350"/>
                </a:xfrm>
                <a:custGeom>
                  <a:avLst/>
                  <a:gdLst>
                    <a:gd name="connsiteX0" fmla="*/ 76200 w 368300"/>
                    <a:gd name="connsiteY0" fmla="*/ 260350 h 260350"/>
                    <a:gd name="connsiteX1" fmla="*/ 0 w 368300"/>
                    <a:gd name="connsiteY1" fmla="*/ 161925 h 260350"/>
                    <a:gd name="connsiteX2" fmla="*/ 15875 w 368300"/>
                    <a:gd name="connsiteY2" fmla="*/ 123825 h 260350"/>
                    <a:gd name="connsiteX3" fmla="*/ 15875 w 368300"/>
                    <a:gd name="connsiteY3" fmla="*/ 79375 h 260350"/>
                    <a:gd name="connsiteX4" fmla="*/ 88900 w 368300"/>
                    <a:gd name="connsiteY4" fmla="*/ 0 h 260350"/>
                    <a:gd name="connsiteX5" fmla="*/ 146050 w 368300"/>
                    <a:gd name="connsiteY5" fmla="*/ 0 h 260350"/>
                    <a:gd name="connsiteX6" fmla="*/ 152400 w 368300"/>
                    <a:gd name="connsiteY6" fmla="*/ 22225 h 260350"/>
                    <a:gd name="connsiteX7" fmla="*/ 165100 w 368300"/>
                    <a:gd name="connsiteY7" fmla="*/ 38100 h 260350"/>
                    <a:gd name="connsiteX8" fmla="*/ 180975 w 368300"/>
                    <a:gd name="connsiteY8" fmla="*/ 53975 h 260350"/>
                    <a:gd name="connsiteX9" fmla="*/ 203200 w 368300"/>
                    <a:gd name="connsiteY9" fmla="*/ 63500 h 260350"/>
                    <a:gd name="connsiteX10" fmla="*/ 228600 w 368300"/>
                    <a:gd name="connsiteY10" fmla="*/ 63500 h 260350"/>
                    <a:gd name="connsiteX11" fmla="*/ 263525 w 368300"/>
                    <a:gd name="connsiteY11" fmla="*/ 50800 h 260350"/>
                    <a:gd name="connsiteX12" fmla="*/ 288925 w 368300"/>
                    <a:gd name="connsiteY12" fmla="*/ 79375 h 260350"/>
                    <a:gd name="connsiteX13" fmla="*/ 339725 w 368300"/>
                    <a:gd name="connsiteY13" fmla="*/ 111125 h 260350"/>
                    <a:gd name="connsiteX14" fmla="*/ 368300 w 368300"/>
                    <a:gd name="connsiteY14" fmla="*/ 152400 h 26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8300" h="260350">
                      <a:moveTo>
                        <a:pt x="76200" y="260350"/>
                      </a:moveTo>
                      <a:lnTo>
                        <a:pt x="0" y="161925"/>
                      </a:lnTo>
                      <a:lnTo>
                        <a:pt x="15875" y="123825"/>
                      </a:lnTo>
                      <a:lnTo>
                        <a:pt x="15875" y="79375"/>
                      </a:lnTo>
                      <a:lnTo>
                        <a:pt x="88900" y="0"/>
                      </a:lnTo>
                      <a:lnTo>
                        <a:pt x="146050" y="0"/>
                      </a:lnTo>
                      <a:lnTo>
                        <a:pt x="152400" y="22225"/>
                      </a:lnTo>
                      <a:lnTo>
                        <a:pt x="165100" y="38100"/>
                      </a:lnTo>
                      <a:lnTo>
                        <a:pt x="180975" y="53975"/>
                      </a:lnTo>
                      <a:lnTo>
                        <a:pt x="203200" y="63500"/>
                      </a:lnTo>
                      <a:lnTo>
                        <a:pt x="228600" y="63500"/>
                      </a:lnTo>
                      <a:lnTo>
                        <a:pt x="263525" y="50800"/>
                      </a:lnTo>
                      <a:lnTo>
                        <a:pt x="288925" y="79375"/>
                      </a:lnTo>
                      <a:lnTo>
                        <a:pt x="339725" y="111125"/>
                      </a:lnTo>
                      <a:lnTo>
                        <a:pt x="368300" y="152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0" name="Freeform 149"/>
                <p:cNvSpPr/>
                <p:nvPr/>
              </p:nvSpPr>
              <p:spPr>
                <a:xfrm>
                  <a:off x="3673695" y="3359150"/>
                  <a:ext cx="288878" cy="327025"/>
                </a:xfrm>
                <a:custGeom>
                  <a:avLst/>
                  <a:gdLst>
                    <a:gd name="connsiteX0" fmla="*/ 231775 w 288925"/>
                    <a:gd name="connsiteY0" fmla="*/ 0 h 327025"/>
                    <a:gd name="connsiteX1" fmla="*/ 282575 w 288925"/>
                    <a:gd name="connsiteY1" fmla="*/ 95250 h 327025"/>
                    <a:gd name="connsiteX2" fmla="*/ 288925 w 288925"/>
                    <a:gd name="connsiteY2" fmla="*/ 168275 h 327025"/>
                    <a:gd name="connsiteX3" fmla="*/ 279400 w 288925"/>
                    <a:gd name="connsiteY3" fmla="*/ 269875 h 327025"/>
                    <a:gd name="connsiteX4" fmla="*/ 0 w 288925"/>
                    <a:gd name="connsiteY4" fmla="*/ 327025 h 327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25" h="327025">
                      <a:moveTo>
                        <a:pt x="231775" y="0"/>
                      </a:moveTo>
                      <a:lnTo>
                        <a:pt x="282575" y="95250"/>
                      </a:lnTo>
                      <a:lnTo>
                        <a:pt x="288925" y="168275"/>
                      </a:lnTo>
                      <a:lnTo>
                        <a:pt x="279400" y="269875"/>
                      </a:lnTo>
                      <a:lnTo>
                        <a:pt x="0" y="327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1" name="Freeform 150"/>
                <p:cNvSpPr/>
                <p:nvPr/>
              </p:nvSpPr>
              <p:spPr>
                <a:xfrm>
                  <a:off x="3426086" y="3473450"/>
                  <a:ext cx="177771" cy="206375"/>
                </a:xfrm>
                <a:custGeom>
                  <a:avLst/>
                  <a:gdLst>
                    <a:gd name="connsiteX0" fmla="*/ 0 w 177800"/>
                    <a:gd name="connsiteY0" fmla="*/ 0 h 206375"/>
                    <a:gd name="connsiteX1" fmla="*/ 47625 w 177800"/>
                    <a:gd name="connsiteY1" fmla="*/ 0 h 206375"/>
                    <a:gd name="connsiteX2" fmla="*/ 53975 w 177800"/>
                    <a:gd name="connsiteY2" fmla="*/ 22225 h 206375"/>
                    <a:gd name="connsiteX3" fmla="*/ 123825 w 177800"/>
                    <a:gd name="connsiteY3" fmla="*/ 50800 h 206375"/>
                    <a:gd name="connsiteX4" fmla="*/ 177800 w 177800"/>
                    <a:gd name="connsiteY4" fmla="*/ 206375 h 206375"/>
                    <a:gd name="connsiteX5" fmla="*/ 177800 w 177800"/>
                    <a:gd name="connsiteY5" fmla="*/ 206375 h 20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800" h="206375">
                      <a:moveTo>
                        <a:pt x="0" y="0"/>
                      </a:moveTo>
                      <a:lnTo>
                        <a:pt x="47625" y="0"/>
                      </a:lnTo>
                      <a:lnTo>
                        <a:pt x="53975" y="22225"/>
                      </a:lnTo>
                      <a:lnTo>
                        <a:pt x="123825" y="50800"/>
                      </a:lnTo>
                      <a:lnTo>
                        <a:pt x="177800" y="206375"/>
                      </a:lnTo>
                      <a:lnTo>
                        <a:pt x="177800" y="2063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2" name="Freeform 151"/>
                <p:cNvSpPr/>
                <p:nvPr/>
              </p:nvSpPr>
              <p:spPr>
                <a:xfrm>
                  <a:off x="4007016" y="3089275"/>
                  <a:ext cx="66664" cy="98425"/>
                </a:xfrm>
                <a:custGeom>
                  <a:avLst/>
                  <a:gdLst>
                    <a:gd name="connsiteX0" fmla="*/ 44450 w 66675"/>
                    <a:gd name="connsiteY0" fmla="*/ 0 h 98425"/>
                    <a:gd name="connsiteX1" fmla="*/ 66675 w 66675"/>
                    <a:gd name="connsiteY1" fmla="*/ 41275 h 98425"/>
                    <a:gd name="connsiteX2" fmla="*/ 63500 w 66675"/>
                    <a:gd name="connsiteY2" fmla="*/ 88900 h 98425"/>
                    <a:gd name="connsiteX3" fmla="*/ 0 w 66675"/>
                    <a:gd name="connsiteY3" fmla="*/ 98425 h 98425"/>
                  </a:gdLst>
                  <a:ahLst/>
                  <a:cxnLst>
                    <a:cxn ang="0">
                      <a:pos x="connsiteX0" y="connsiteY0"/>
                    </a:cxn>
                    <a:cxn ang="0">
                      <a:pos x="connsiteX1" y="connsiteY1"/>
                    </a:cxn>
                    <a:cxn ang="0">
                      <a:pos x="connsiteX2" y="connsiteY2"/>
                    </a:cxn>
                    <a:cxn ang="0">
                      <a:pos x="connsiteX3" y="connsiteY3"/>
                    </a:cxn>
                  </a:cxnLst>
                  <a:rect l="l" t="t" r="r" b="b"/>
                  <a:pathLst>
                    <a:path w="66675" h="98425">
                      <a:moveTo>
                        <a:pt x="44450" y="0"/>
                      </a:moveTo>
                      <a:lnTo>
                        <a:pt x="66675" y="41275"/>
                      </a:lnTo>
                      <a:lnTo>
                        <a:pt x="63500" y="88900"/>
                      </a:lnTo>
                      <a:lnTo>
                        <a:pt x="0" y="98425"/>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3" name="Freeform 152"/>
                <p:cNvSpPr/>
                <p:nvPr/>
              </p:nvSpPr>
              <p:spPr>
                <a:xfrm>
                  <a:off x="3467354" y="3416300"/>
                  <a:ext cx="111107" cy="101600"/>
                </a:xfrm>
                <a:custGeom>
                  <a:avLst/>
                  <a:gdLst>
                    <a:gd name="connsiteX0" fmla="*/ 0 w 111125"/>
                    <a:gd name="connsiteY0" fmla="*/ 53975 h 101600"/>
                    <a:gd name="connsiteX1" fmla="*/ 25400 w 111125"/>
                    <a:gd name="connsiteY1" fmla="*/ 19050 h 101600"/>
                    <a:gd name="connsiteX2" fmla="*/ 53975 w 111125"/>
                    <a:gd name="connsiteY2" fmla="*/ 19050 h 101600"/>
                    <a:gd name="connsiteX3" fmla="*/ 76200 w 111125"/>
                    <a:gd name="connsiteY3" fmla="*/ 0 h 101600"/>
                    <a:gd name="connsiteX4" fmla="*/ 111125 w 111125"/>
                    <a:gd name="connsiteY4" fmla="*/ 47625 h 101600"/>
                    <a:gd name="connsiteX5" fmla="*/ 88900 w 111125"/>
                    <a:gd name="connsiteY5" fmla="*/ 1016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125" h="101600">
                      <a:moveTo>
                        <a:pt x="0" y="53975"/>
                      </a:moveTo>
                      <a:lnTo>
                        <a:pt x="25400" y="19050"/>
                      </a:lnTo>
                      <a:lnTo>
                        <a:pt x="53975" y="19050"/>
                      </a:lnTo>
                      <a:lnTo>
                        <a:pt x="76200" y="0"/>
                      </a:lnTo>
                      <a:lnTo>
                        <a:pt x="111125" y="47625"/>
                      </a:lnTo>
                      <a:lnTo>
                        <a:pt x="88900" y="1016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4" name="Freeform 153"/>
                <p:cNvSpPr/>
                <p:nvPr/>
              </p:nvSpPr>
              <p:spPr>
                <a:xfrm>
                  <a:off x="3683219" y="3305175"/>
                  <a:ext cx="114281" cy="111125"/>
                </a:xfrm>
                <a:custGeom>
                  <a:avLst/>
                  <a:gdLst>
                    <a:gd name="connsiteX0" fmla="*/ 31750 w 114300"/>
                    <a:gd name="connsiteY0" fmla="*/ 0 h 111125"/>
                    <a:gd name="connsiteX1" fmla="*/ 0 w 114300"/>
                    <a:gd name="connsiteY1" fmla="*/ 15875 h 111125"/>
                    <a:gd name="connsiteX2" fmla="*/ 0 w 114300"/>
                    <a:gd name="connsiteY2" fmla="*/ 111125 h 111125"/>
                    <a:gd name="connsiteX3" fmla="*/ 38100 w 114300"/>
                    <a:gd name="connsiteY3" fmla="*/ 111125 h 111125"/>
                    <a:gd name="connsiteX4" fmla="*/ 79375 w 114300"/>
                    <a:gd name="connsiteY4" fmla="*/ 92075 h 111125"/>
                    <a:gd name="connsiteX5" fmla="*/ 114300 w 114300"/>
                    <a:gd name="connsiteY5" fmla="*/ 69850 h 11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 h="111125">
                      <a:moveTo>
                        <a:pt x="31750" y="0"/>
                      </a:moveTo>
                      <a:lnTo>
                        <a:pt x="0" y="15875"/>
                      </a:lnTo>
                      <a:lnTo>
                        <a:pt x="0" y="111125"/>
                      </a:lnTo>
                      <a:lnTo>
                        <a:pt x="38100" y="111125"/>
                      </a:lnTo>
                      <a:lnTo>
                        <a:pt x="79375" y="92075"/>
                      </a:lnTo>
                      <a:lnTo>
                        <a:pt x="114300" y="698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5" name="Freeform 154"/>
                <p:cNvSpPr/>
                <p:nvPr/>
              </p:nvSpPr>
              <p:spPr>
                <a:xfrm>
                  <a:off x="3956224" y="3175000"/>
                  <a:ext cx="355542" cy="476250"/>
                </a:xfrm>
                <a:custGeom>
                  <a:avLst/>
                  <a:gdLst>
                    <a:gd name="connsiteX0" fmla="*/ 123825 w 355600"/>
                    <a:gd name="connsiteY0" fmla="*/ 0 h 476250"/>
                    <a:gd name="connsiteX1" fmla="*/ 234950 w 355600"/>
                    <a:gd name="connsiteY1" fmla="*/ 120650 h 476250"/>
                    <a:gd name="connsiteX2" fmla="*/ 327025 w 355600"/>
                    <a:gd name="connsiteY2" fmla="*/ 117475 h 476250"/>
                    <a:gd name="connsiteX3" fmla="*/ 355600 w 355600"/>
                    <a:gd name="connsiteY3" fmla="*/ 193675 h 476250"/>
                    <a:gd name="connsiteX4" fmla="*/ 355600 w 355600"/>
                    <a:gd name="connsiteY4" fmla="*/ 193675 h 476250"/>
                    <a:gd name="connsiteX5" fmla="*/ 320675 w 355600"/>
                    <a:gd name="connsiteY5" fmla="*/ 234950 h 476250"/>
                    <a:gd name="connsiteX6" fmla="*/ 288925 w 355600"/>
                    <a:gd name="connsiteY6" fmla="*/ 279400 h 476250"/>
                    <a:gd name="connsiteX7" fmla="*/ 292100 w 355600"/>
                    <a:gd name="connsiteY7" fmla="*/ 304800 h 476250"/>
                    <a:gd name="connsiteX8" fmla="*/ 247650 w 355600"/>
                    <a:gd name="connsiteY8" fmla="*/ 346075 h 476250"/>
                    <a:gd name="connsiteX9" fmla="*/ 234950 w 355600"/>
                    <a:gd name="connsiteY9" fmla="*/ 384175 h 476250"/>
                    <a:gd name="connsiteX10" fmla="*/ 234950 w 355600"/>
                    <a:gd name="connsiteY10" fmla="*/ 412750 h 476250"/>
                    <a:gd name="connsiteX11" fmla="*/ 44450 w 355600"/>
                    <a:gd name="connsiteY11" fmla="*/ 476250 h 476250"/>
                    <a:gd name="connsiteX12" fmla="*/ 0 w 355600"/>
                    <a:gd name="connsiteY12" fmla="*/ 454025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600" h="476250">
                      <a:moveTo>
                        <a:pt x="123825" y="0"/>
                      </a:moveTo>
                      <a:lnTo>
                        <a:pt x="234950" y="120650"/>
                      </a:lnTo>
                      <a:lnTo>
                        <a:pt x="327025" y="117475"/>
                      </a:lnTo>
                      <a:lnTo>
                        <a:pt x="355600" y="193675"/>
                      </a:lnTo>
                      <a:lnTo>
                        <a:pt x="355600" y="193675"/>
                      </a:lnTo>
                      <a:lnTo>
                        <a:pt x="320675" y="234950"/>
                      </a:lnTo>
                      <a:lnTo>
                        <a:pt x="288925" y="279400"/>
                      </a:lnTo>
                      <a:lnTo>
                        <a:pt x="292100" y="304800"/>
                      </a:lnTo>
                      <a:lnTo>
                        <a:pt x="247650" y="346075"/>
                      </a:lnTo>
                      <a:lnTo>
                        <a:pt x="234950" y="384175"/>
                      </a:lnTo>
                      <a:lnTo>
                        <a:pt x="234950" y="412750"/>
                      </a:lnTo>
                      <a:lnTo>
                        <a:pt x="44450" y="476250"/>
                      </a:lnTo>
                      <a:lnTo>
                        <a:pt x="0" y="454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6" name="Freeform 155"/>
                <p:cNvSpPr/>
                <p:nvPr/>
              </p:nvSpPr>
              <p:spPr>
                <a:xfrm>
                  <a:off x="3581635" y="3413125"/>
                  <a:ext cx="104758" cy="44450"/>
                </a:xfrm>
                <a:custGeom>
                  <a:avLst/>
                  <a:gdLst>
                    <a:gd name="connsiteX0" fmla="*/ 0 w 104775"/>
                    <a:gd name="connsiteY0" fmla="*/ 44450 h 44450"/>
                    <a:gd name="connsiteX1" fmla="*/ 47625 w 104775"/>
                    <a:gd name="connsiteY1" fmla="*/ 22225 h 44450"/>
                    <a:gd name="connsiteX2" fmla="*/ 104775 w 104775"/>
                    <a:gd name="connsiteY2" fmla="*/ 0 h 44450"/>
                  </a:gdLst>
                  <a:ahLst/>
                  <a:cxnLst>
                    <a:cxn ang="0">
                      <a:pos x="connsiteX0" y="connsiteY0"/>
                    </a:cxn>
                    <a:cxn ang="0">
                      <a:pos x="connsiteX1" y="connsiteY1"/>
                    </a:cxn>
                    <a:cxn ang="0">
                      <a:pos x="connsiteX2" y="connsiteY2"/>
                    </a:cxn>
                  </a:cxnLst>
                  <a:rect l="l" t="t" r="r" b="b"/>
                  <a:pathLst>
                    <a:path w="104775" h="44450">
                      <a:moveTo>
                        <a:pt x="0" y="44450"/>
                      </a:moveTo>
                      <a:lnTo>
                        <a:pt x="47625" y="22225"/>
                      </a:lnTo>
                      <a:lnTo>
                        <a:pt x="1047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7" name="Freeform 156"/>
                <p:cNvSpPr/>
                <p:nvPr/>
              </p:nvSpPr>
              <p:spPr>
                <a:xfrm>
                  <a:off x="3968922" y="3648075"/>
                  <a:ext cx="34919" cy="139700"/>
                </a:xfrm>
                <a:custGeom>
                  <a:avLst/>
                  <a:gdLst>
                    <a:gd name="connsiteX0" fmla="*/ 0 w 34925"/>
                    <a:gd name="connsiteY0" fmla="*/ 139700 h 139700"/>
                    <a:gd name="connsiteX1" fmla="*/ 34925 w 34925"/>
                    <a:gd name="connsiteY1" fmla="*/ 44450 h 139700"/>
                    <a:gd name="connsiteX2" fmla="*/ 31750 w 34925"/>
                    <a:gd name="connsiteY2" fmla="*/ 0 h 139700"/>
                  </a:gdLst>
                  <a:ahLst/>
                  <a:cxnLst>
                    <a:cxn ang="0">
                      <a:pos x="connsiteX0" y="connsiteY0"/>
                    </a:cxn>
                    <a:cxn ang="0">
                      <a:pos x="connsiteX1" y="connsiteY1"/>
                    </a:cxn>
                    <a:cxn ang="0">
                      <a:pos x="connsiteX2" y="connsiteY2"/>
                    </a:cxn>
                  </a:cxnLst>
                  <a:rect l="l" t="t" r="r" b="b"/>
                  <a:pathLst>
                    <a:path w="34925" h="139700">
                      <a:moveTo>
                        <a:pt x="0" y="139700"/>
                      </a:moveTo>
                      <a:lnTo>
                        <a:pt x="34925" y="44450"/>
                      </a:lnTo>
                      <a:lnTo>
                        <a:pt x="317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8" name="Freeform 157"/>
                <p:cNvSpPr/>
                <p:nvPr/>
              </p:nvSpPr>
              <p:spPr>
                <a:xfrm>
                  <a:off x="3546716" y="3298825"/>
                  <a:ext cx="133328" cy="114300"/>
                </a:xfrm>
                <a:custGeom>
                  <a:avLst/>
                  <a:gdLst>
                    <a:gd name="connsiteX0" fmla="*/ 133350 w 133350"/>
                    <a:gd name="connsiteY0" fmla="*/ 15875 h 114300"/>
                    <a:gd name="connsiteX1" fmla="*/ 82550 w 133350"/>
                    <a:gd name="connsiteY1" fmla="*/ 0 h 114300"/>
                    <a:gd name="connsiteX2" fmla="*/ 47625 w 133350"/>
                    <a:gd name="connsiteY2" fmla="*/ 31750 h 114300"/>
                    <a:gd name="connsiteX3" fmla="*/ 25400 w 133350"/>
                    <a:gd name="connsiteY3" fmla="*/ 66675 h 114300"/>
                    <a:gd name="connsiteX4" fmla="*/ 0 w 133350"/>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4300">
                      <a:moveTo>
                        <a:pt x="133350" y="15875"/>
                      </a:moveTo>
                      <a:lnTo>
                        <a:pt x="82550" y="0"/>
                      </a:lnTo>
                      <a:lnTo>
                        <a:pt x="47625" y="31750"/>
                      </a:lnTo>
                      <a:lnTo>
                        <a:pt x="25400" y="66675"/>
                      </a:lnTo>
                      <a:lnTo>
                        <a:pt x="0" y="1143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59" name="Freeform 158"/>
                <p:cNvSpPr/>
                <p:nvPr/>
              </p:nvSpPr>
              <p:spPr>
                <a:xfrm>
                  <a:off x="3470528" y="2914650"/>
                  <a:ext cx="133328" cy="180975"/>
                </a:xfrm>
                <a:custGeom>
                  <a:avLst/>
                  <a:gdLst>
                    <a:gd name="connsiteX0" fmla="*/ 15875 w 133350"/>
                    <a:gd name="connsiteY0" fmla="*/ 0 h 180975"/>
                    <a:gd name="connsiteX1" fmla="*/ 0 w 133350"/>
                    <a:gd name="connsiteY1" fmla="*/ 88900 h 180975"/>
                    <a:gd name="connsiteX2" fmla="*/ 41275 w 133350"/>
                    <a:gd name="connsiteY2" fmla="*/ 149225 h 180975"/>
                    <a:gd name="connsiteX3" fmla="*/ 85725 w 133350"/>
                    <a:gd name="connsiteY3" fmla="*/ 180975 h 180975"/>
                    <a:gd name="connsiteX4" fmla="*/ 104775 w 133350"/>
                    <a:gd name="connsiteY4" fmla="*/ 180975 h 180975"/>
                    <a:gd name="connsiteX5" fmla="*/ 133350 w 133350"/>
                    <a:gd name="connsiteY5" fmla="*/ 155575 h 180975"/>
                    <a:gd name="connsiteX6" fmla="*/ 117475 w 133350"/>
                    <a:gd name="connsiteY6" fmla="*/ 95250 h 180975"/>
                    <a:gd name="connsiteX7" fmla="*/ 104775 w 133350"/>
                    <a:gd name="connsiteY7" fmla="*/ 41275 h 180975"/>
                    <a:gd name="connsiteX8" fmla="*/ 69850 w 133350"/>
                    <a:gd name="connsiteY8" fmla="*/ 3175 h 180975"/>
                    <a:gd name="connsiteX9" fmla="*/ 69850 w 133350"/>
                    <a:gd name="connsiteY9" fmla="*/ 31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350" h="180975">
                      <a:moveTo>
                        <a:pt x="15875" y="0"/>
                      </a:moveTo>
                      <a:lnTo>
                        <a:pt x="0" y="88900"/>
                      </a:lnTo>
                      <a:cubicBezTo>
                        <a:pt x="41895" y="146908"/>
                        <a:pt x="41275" y="122551"/>
                        <a:pt x="41275" y="149225"/>
                      </a:cubicBezTo>
                      <a:lnTo>
                        <a:pt x="85725" y="180975"/>
                      </a:lnTo>
                      <a:lnTo>
                        <a:pt x="104775" y="180975"/>
                      </a:lnTo>
                      <a:lnTo>
                        <a:pt x="133350" y="155575"/>
                      </a:lnTo>
                      <a:lnTo>
                        <a:pt x="117475" y="95250"/>
                      </a:lnTo>
                      <a:lnTo>
                        <a:pt x="104775" y="41275"/>
                      </a:lnTo>
                      <a:lnTo>
                        <a:pt x="69850" y="3175"/>
                      </a:lnTo>
                      <a:lnTo>
                        <a:pt x="69850"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0" name="Freeform 159"/>
                <p:cNvSpPr/>
                <p:nvPr/>
              </p:nvSpPr>
              <p:spPr>
                <a:xfrm>
                  <a:off x="4270498" y="3724275"/>
                  <a:ext cx="92060" cy="60325"/>
                </a:xfrm>
                <a:custGeom>
                  <a:avLst/>
                  <a:gdLst>
                    <a:gd name="connsiteX0" fmla="*/ 0 w 92075"/>
                    <a:gd name="connsiteY0" fmla="*/ 60325 h 60325"/>
                    <a:gd name="connsiteX1" fmla="*/ 19050 w 92075"/>
                    <a:gd name="connsiteY1" fmla="*/ 9525 h 60325"/>
                    <a:gd name="connsiteX2" fmla="*/ 63500 w 92075"/>
                    <a:gd name="connsiteY2" fmla="*/ 0 h 60325"/>
                    <a:gd name="connsiteX3" fmla="*/ 92075 w 92075"/>
                    <a:gd name="connsiteY3" fmla="*/ 47625 h 60325"/>
                  </a:gdLst>
                  <a:ahLst/>
                  <a:cxnLst>
                    <a:cxn ang="0">
                      <a:pos x="connsiteX0" y="connsiteY0"/>
                    </a:cxn>
                    <a:cxn ang="0">
                      <a:pos x="connsiteX1" y="connsiteY1"/>
                    </a:cxn>
                    <a:cxn ang="0">
                      <a:pos x="connsiteX2" y="connsiteY2"/>
                    </a:cxn>
                    <a:cxn ang="0">
                      <a:pos x="connsiteX3" y="connsiteY3"/>
                    </a:cxn>
                  </a:cxnLst>
                  <a:rect l="l" t="t" r="r" b="b"/>
                  <a:pathLst>
                    <a:path w="92075" h="60325">
                      <a:moveTo>
                        <a:pt x="0" y="60325"/>
                      </a:moveTo>
                      <a:lnTo>
                        <a:pt x="19050" y="9525"/>
                      </a:lnTo>
                      <a:lnTo>
                        <a:pt x="63500" y="0"/>
                      </a:lnTo>
                      <a:lnTo>
                        <a:pt x="92075" y="47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1" name="Freeform 160"/>
                <p:cNvSpPr/>
                <p:nvPr/>
              </p:nvSpPr>
              <p:spPr>
                <a:xfrm>
                  <a:off x="3632427" y="3232150"/>
                  <a:ext cx="57141" cy="63500"/>
                </a:xfrm>
                <a:custGeom>
                  <a:avLst/>
                  <a:gdLst>
                    <a:gd name="connsiteX0" fmla="*/ 0 w 57150"/>
                    <a:gd name="connsiteY0" fmla="*/ 63500 h 63500"/>
                    <a:gd name="connsiteX1" fmla="*/ 6350 w 57150"/>
                    <a:gd name="connsiteY1" fmla="*/ 6350 h 63500"/>
                    <a:gd name="connsiteX2" fmla="*/ 57150 w 57150"/>
                    <a:gd name="connsiteY2" fmla="*/ 0 h 63500"/>
                  </a:gdLst>
                  <a:ahLst/>
                  <a:cxnLst>
                    <a:cxn ang="0">
                      <a:pos x="connsiteX0" y="connsiteY0"/>
                    </a:cxn>
                    <a:cxn ang="0">
                      <a:pos x="connsiteX1" y="connsiteY1"/>
                    </a:cxn>
                    <a:cxn ang="0">
                      <a:pos x="connsiteX2" y="connsiteY2"/>
                    </a:cxn>
                  </a:cxnLst>
                  <a:rect l="l" t="t" r="r" b="b"/>
                  <a:pathLst>
                    <a:path w="57150" h="63500">
                      <a:moveTo>
                        <a:pt x="0" y="63500"/>
                      </a:moveTo>
                      <a:lnTo>
                        <a:pt x="6350" y="6350"/>
                      </a:lnTo>
                      <a:lnTo>
                        <a:pt x="571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2" name="Freeform 161"/>
                <p:cNvSpPr/>
                <p:nvPr/>
              </p:nvSpPr>
              <p:spPr>
                <a:xfrm>
                  <a:off x="3603857" y="3067050"/>
                  <a:ext cx="79362" cy="9525"/>
                </a:xfrm>
                <a:custGeom>
                  <a:avLst/>
                  <a:gdLst>
                    <a:gd name="connsiteX0" fmla="*/ 0 w 79375"/>
                    <a:gd name="connsiteY0" fmla="*/ 9525 h 9525"/>
                    <a:gd name="connsiteX1" fmla="*/ 79375 w 79375"/>
                    <a:gd name="connsiteY1" fmla="*/ 0 h 9525"/>
                  </a:gdLst>
                  <a:ahLst/>
                  <a:cxnLst>
                    <a:cxn ang="0">
                      <a:pos x="connsiteX0" y="connsiteY0"/>
                    </a:cxn>
                    <a:cxn ang="0">
                      <a:pos x="connsiteX1" y="connsiteY1"/>
                    </a:cxn>
                  </a:cxnLst>
                  <a:rect l="l" t="t" r="r" b="b"/>
                  <a:pathLst>
                    <a:path w="79375" h="9525">
                      <a:moveTo>
                        <a:pt x="0" y="9525"/>
                      </a:moveTo>
                      <a:lnTo>
                        <a:pt x="79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3" name="Freeform 162"/>
                <p:cNvSpPr/>
                <p:nvPr/>
              </p:nvSpPr>
              <p:spPr>
                <a:xfrm>
                  <a:off x="3572112" y="3101975"/>
                  <a:ext cx="57141" cy="133350"/>
                </a:xfrm>
                <a:custGeom>
                  <a:avLst/>
                  <a:gdLst>
                    <a:gd name="connsiteX0" fmla="*/ 0 w 57150"/>
                    <a:gd name="connsiteY0" fmla="*/ 0 h 133350"/>
                    <a:gd name="connsiteX1" fmla="*/ 0 w 57150"/>
                    <a:gd name="connsiteY1" fmla="*/ 44450 h 133350"/>
                    <a:gd name="connsiteX2" fmla="*/ 22225 w 57150"/>
                    <a:gd name="connsiteY2" fmla="*/ 85725 h 133350"/>
                    <a:gd name="connsiteX3" fmla="*/ 57150 w 57150"/>
                    <a:gd name="connsiteY3" fmla="*/ 133350 h 133350"/>
                  </a:gdLst>
                  <a:ahLst/>
                  <a:cxnLst>
                    <a:cxn ang="0">
                      <a:pos x="connsiteX0" y="connsiteY0"/>
                    </a:cxn>
                    <a:cxn ang="0">
                      <a:pos x="connsiteX1" y="connsiteY1"/>
                    </a:cxn>
                    <a:cxn ang="0">
                      <a:pos x="connsiteX2" y="connsiteY2"/>
                    </a:cxn>
                    <a:cxn ang="0">
                      <a:pos x="connsiteX3" y="connsiteY3"/>
                    </a:cxn>
                  </a:cxnLst>
                  <a:rect l="l" t="t" r="r" b="b"/>
                  <a:pathLst>
                    <a:path w="57150" h="133350">
                      <a:moveTo>
                        <a:pt x="0" y="0"/>
                      </a:moveTo>
                      <a:lnTo>
                        <a:pt x="0" y="44450"/>
                      </a:lnTo>
                      <a:lnTo>
                        <a:pt x="22225" y="85725"/>
                      </a:lnTo>
                      <a:lnTo>
                        <a:pt x="57150" y="1333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4" name="Freeform 163"/>
                <p:cNvSpPr/>
                <p:nvPr/>
              </p:nvSpPr>
              <p:spPr>
                <a:xfrm>
                  <a:off x="3194348" y="2984500"/>
                  <a:ext cx="276180" cy="250825"/>
                </a:xfrm>
                <a:custGeom>
                  <a:avLst/>
                  <a:gdLst>
                    <a:gd name="connsiteX0" fmla="*/ 0 w 276225"/>
                    <a:gd name="connsiteY0" fmla="*/ 250825 h 250825"/>
                    <a:gd name="connsiteX1" fmla="*/ 88900 w 276225"/>
                    <a:gd name="connsiteY1" fmla="*/ 161925 h 250825"/>
                    <a:gd name="connsiteX2" fmla="*/ 127000 w 276225"/>
                    <a:gd name="connsiteY2" fmla="*/ 85725 h 250825"/>
                    <a:gd name="connsiteX3" fmla="*/ 130175 w 276225"/>
                    <a:gd name="connsiteY3" fmla="*/ 0 h 250825"/>
                    <a:gd name="connsiteX4" fmla="*/ 203200 w 276225"/>
                    <a:gd name="connsiteY4" fmla="*/ 22225 h 250825"/>
                    <a:gd name="connsiteX5" fmla="*/ 276225 w 276225"/>
                    <a:gd name="connsiteY5" fmla="*/ 15875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250825">
                      <a:moveTo>
                        <a:pt x="0" y="250825"/>
                      </a:moveTo>
                      <a:lnTo>
                        <a:pt x="88900" y="161925"/>
                      </a:lnTo>
                      <a:lnTo>
                        <a:pt x="127000" y="85725"/>
                      </a:lnTo>
                      <a:lnTo>
                        <a:pt x="130175" y="0"/>
                      </a:lnTo>
                      <a:lnTo>
                        <a:pt x="203200" y="22225"/>
                      </a:lnTo>
                      <a:lnTo>
                        <a:pt x="276225" y="158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5" name="Freeform 164"/>
                <p:cNvSpPr/>
                <p:nvPr/>
              </p:nvSpPr>
              <p:spPr>
                <a:xfrm>
                  <a:off x="4153042" y="3594100"/>
                  <a:ext cx="38094" cy="177800"/>
                </a:xfrm>
                <a:custGeom>
                  <a:avLst/>
                  <a:gdLst>
                    <a:gd name="connsiteX0" fmla="*/ 38100 w 38100"/>
                    <a:gd name="connsiteY0" fmla="*/ 0 h 177800"/>
                    <a:gd name="connsiteX1" fmla="*/ 34925 w 38100"/>
                    <a:gd name="connsiteY1" fmla="*/ 69850 h 177800"/>
                    <a:gd name="connsiteX2" fmla="*/ 15875 w 38100"/>
                    <a:gd name="connsiteY2" fmla="*/ 107950 h 177800"/>
                    <a:gd name="connsiteX3" fmla="*/ 0 w 38100"/>
                    <a:gd name="connsiteY3" fmla="*/ 136525 h 177800"/>
                    <a:gd name="connsiteX4" fmla="*/ 3175 w 38100"/>
                    <a:gd name="connsiteY4" fmla="*/ 177800 h 17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 h="177800">
                      <a:moveTo>
                        <a:pt x="38100" y="0"/>
                      </a:moveTo>
                      <a:lnTo>
                        <a:pt x="34925" y="69850"/>
                      </a:lnTo>
                      <a:lnTo>
                        <a:pt x="15875" y="107950"/>
                      </a:lnTo>
                      <a:lnTo>
                        <a:pt x="0" y="136525"/>
                      </a:lnTo>
                      <a:lnTo>
                        <a:pt x="3175" y="1778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6" name="Freeform 165"/>
                <p:cNvSpPr/>
                <p:nvPr/>
              </p:nvSpPr>
              <p:spPr>
                <a:xfrm>
                  <a:off x="4286371" y="3232150"/>
                  <a:ext cx="253959" cy="187325"/>
                </a:xfrm>
                <a:custGeom>
                  <a:avLst/>
                  <a:gdLst>
                    <a:gd name="connsiteX0" fmla="*/ 0 w 254000"/>
                    <a:gd name="connsiteY0" fmla="*/ 44450 h 187325"/>
                    <a:gd name="connsiteX1" fmla="*/ 19050 w 254000"/>
                    <a:gd name="connsiteY1" fmla="*/ 19050 h 187325"/>
                    <a:gd name="connsiteX2" fmla="*/ 76200 w 254000"/>
                    <a:gd name="connsiteY2" fmla="*/ 0 h 187325"/>
                    <a:gd name="connsiteX3" fmla="*/ 95250 w 254000"/>
                    <a:gd name="connsiteY3" fmla="*/ 15875 h 187325"/>
                    <a:gd name="connsiteX4" fmla="*/ 133350 w 254000"/>
                    <a:gd name="connsiteY4" fmla="*/ 34925 h 187325"/>
                    <a:gd name="connsiteX5" fmla="*/ 231775 w 254000"/>
                    <a:gd name="connsiteY5" fmla="*/ 44450 h 187325"/>
                    <a:gd name="connsiteX6" fmla="*/ 254000 w 254000"/>
                    <a:gd name="connsiteY6" fmla="*/ 69850 h 187325"/>
                    <a:gd name="connsiteX7" fmla="*/ 193675 w 254000"/>
                    <a:gd name="connsiteY7" fmla="*/ 104775 h 187325"/>
                    <a:gd name="connsiteX8" fmla="*/ 161925 w 254000"/>
                    <a:gd name="connsiteY8" fmla="*/ 152400 h 187325"/>
                    <a:gd name="connsiteX9" fmla="*/ 136525 w 254000"/>
                    <a:gd name="connsiteY9" fmla="*/ 187325 h 187325"/>
                    <a:gd name="connsiteX10" fmla="*/ 22225 w 254000"/>
                    <a:gd name="connsiteY10" fmla="*/ 149225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000" h="187325">
                      <a:moveTo>
                        <a:pt x="0" y="44450"/>
                      </a:moveTo>
                      <a:lnTo>
                        <a:pt x="19050" y="19050"/>
                      </a:lnTo>
                      <a:lnTo>
                        <a:pt x="76200" y="0"/>
                      </a:lnTo>
                      <a:lnTo>
                        <a:pt x="95250" y="15875"/>
                      </a:lnTo>
                      <a:cubicBezTo>
                        <a:pt x="134327" y="32157"/>
                        <a:pt x="133350" y="17992"/>
                        <a:pt x="133350" y="34925"/>
                      </a:cubicBezTo>
                      <a:lnTo>
                        <a:pt x="231775" y="44450"/>
                      </a:lnTo>
                      <a:lnTo>
                        <a:pt x="254000" y="69850"/>
                      </a:lnTo>
                      <a:lnTo>
                        <a:pt x="193675" y="104775"/>
                      </a:lnTo>
                      <a:lnTo>
                        <a:pt x="161925" y="152400"/>
                      </a:lnTo>
                      <a:lnTo>
                        <a:pt x="136525" y="187325"/>
                      </a:lnTo>
                      <a:lnTo>
                        <a:pt x="22225"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7" name="Freeform 166"/>
                <p:cNvSpPr/>
                <p:nvPr/>
              </p:nvSpPr>
              <p:spPr>
                <a:xfrm>
                  <a:off x="4191136" y="3663950"/>
                  <a:ext cx="92060" cy="60325"/>
                </a:xfrm>
                <a:custGeom>
                  <a:avLst/>
                  <a:gdLst>
                    <a:gd name="connsiteX0" fmla="*/ 0 w 92075"/>
                    <a:gd name="connsiteY0" fmla="*/ 0 h 60325"/>
                    <a:gd name="connsiteX1" fmla="*/ 38100 w 92075"/>
                    <a:gd name="connsiteY1" fmla="*/ 3175 h 60325"/>
                    <a:gd name="connsiteX2" fmla="*/ 92075 w 92075"/>
                    <a:gd name="connsiteY2" fmla="*/ 60325 h 60325"/>
                  </a:gdLst>
                  <a:ahLst/>
                  <a:cxnLst>
                    <a:cxn ang="0">
                      <a:pos x="connsiteX0" y="connsiteY0"/>
                    </a:cxn>
                    <a:cxn ang="0">
                      <a:pos x="connsiteX1" y="connsiteY1"/>
                    </a:cxn>
                    <a:cxn ang="0">
                      <a:pos x="connsiteX2" y="connsiteY2"/>
                    </a:cxn>
                  </a:cxnLst>
                  <a:rect l="l" t="t" r="r" b="b"/>
                  <a:pathLst>
                    <a:path w="92075" h="60325">
                      <a:moveTo>
                        <a:pt x="0" y="0"/>
                      </a:moveTo>
                      <a:cubicBezTo>
                        <a:pt x="42330" y="3256"/>
                        <a:pt x="55074" y="3175"/>
                        <a:pt x="38100" y="3175"/>
                      </a:cubicBezTo>
                      <a:lnTo>
                        <a:pt x="92075" y="603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8" name="Freeform 167"/>
                <p:cNvSpPr/>
                <p:nvPr/>
              </p:nvSpPr>
              <p:spPr>
                <a:xfrm>
                  <a:off x="4337162" y="3530600"/>
                  <a:ext cx="155550" cy="184150"/>
                </a:xfrm>
                <a:custGeom>
                  <a:avLst/>
                  <a:gdLst>
                    <a:gd name="connsiteX0" fmla="*/ 0 w 155575"/>
                    <a:gd name="connsiteY0" fmla="*/ 184150 h 184150"/>
                    <a:gd name="connsiteX1" fmla="*/ 44450 w 155575"/>
                    <a:gd name="connsiteY1" fmla="*/ 92075 h 184150"/>
                    <a:gd name="connsiteX2" fmla="*/ 50800 w 155575"/>
                    <a:gd name="connsiteY2" fmla="*/ 66675 h 184150"/>
                    <a:gd name="connsiteX3" fmla="*/ 111125 w 155575"/>
                    <a:gd name="connsiteY3" fmla="*/ 0 h 184150"/>
                    <a:gd name="connsiteX4" fmla="*/ 155575 w 155575"/>
                    <a:gd name="connsiteY4" fmla="*/ 3175 h 184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75" h="184150">
                      <a:moveTo>
                        <a:pt x="0" y="184150"/>
                      </a:moveTo>
                      <a:lnTo>
                        <a:pt x="44450" y="92075"/>
                      </a:lnTo>
                      <a:lnTo>
                        <a:pt x="50800" y="66675"/>
                      </a:lnTo>
                      <a:lnTo>
                        <a:pt x="111125" y="0"/>
                      </a:lnTo>
                      <a:lnTo>
                        <a:pt x="155575" y="31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69" name="Freeform 168"/>
                <p:cNvSpPr/>
                <p:nvPr/>
              </p:nvSpPr>
              <p:spPr>
                <a:xfrm>
                  <a:off x="4537155" y="3305175"/>
                  <a:ext cx="44443" cy="73025"/>
                </a:xfrm>
                <a:custGeom>
                  <a:avLst/>
                  <a:gdLst>
                    <a:gd name="connsiteX0" fmla="*/ 0 w 44450"/>
                    <a:gd name="connsiteY0" fmla="*/ 0 h 73025"/>
                    <a:gd name="connsiteX1" fmla="*/ 44450 w 44450"/>
                    <a:gd name="connsiteY1" fmla="*/ 73025 h 73025"/>
                  </a:gdLst>
                  <a:ahLst/>
                  <a:cxnLst>
                    <a:cxn ang="0">
                      <a:pos x="connsiteX0" y="connsiteY0"/>
                    </a:cxn>
                    <a:cxn ang="0">
                      <a:pos x="connsiteX1" y="connsiteY1"/>
                    </a:cxn>
                  </a:cxnLst>
                  <a:rect l="l" t="t" r="r" b="b"/>
                  <a:pathLst>
                    <a:path w="44450" h="73025">
                      <a:moveTo>
                        <a:pt x="0" y="0"/>
                      </a:moveTo>
                      <a:lnTo>
                        <a:pt x="4445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0" name="Freeform 169"/>
                <p:cNvSpPr/>
                <p:nvPr/>
              </p:nvSpPr>
              <p:spPr>
                <a:xfrm>
                  <a:off x="4419699" y="3419475"/>
                  <a:ext cx="73013" cy="46037"/>
                </a:xfrm>
                <a:custGeom>
                  <a:avLst/>
                  <a:gdLst>
                    <a:gd name="connsiteX0" fmla="*/ 0 w 73025"/>
                    <a:gd name="connsiteY0" fmla="*/ 0 h 41275"/>
                    <a:gd name="connsiteX1" fmla="*/ 73025 w 73025"/>
                    <a:gd name="connsiteY1" fmla="*/ 41275 h 41275"/>
                    <a:gd name="connsiteX2" fmla="*/ 73025 w 73025"/>
                    <a:gd name="connsiteY2" fmla="*/ 41275 h 41275"/>
                    <a:gd name="connsiteX3" fmla="*/ 73025 w 73025"/>
                    <a:gd name="connsiteY3" fmla="*/ 41275 h 41275"/>
                  </a:gdLst>
                  <a:ahLst/>
                  <a:cxnLst>
                    <a:cxn ang="0">
                      <a:pos x="connsiteX0" y="connsiteY0"/>
                    </a:cxn>
                    <a:cxn ang="0">
                      <a:pos x="connsiteX1" y="connsiteY1"/>
                    </a:cxn>
                    <a:cxn ang="0">
                      <a:pos x="connsiteX2" y="connsiteY2"/>
                    </a:cxn>
                    <a:cxn ang="0">
                      <a:pos x="connsiteX3" y="connsiteY3"/>
                    </a:cxn>
                  </a:cxnLst>
                  <a:rect l="l" t="t" r="r" b="b"/>
                  <a:pathLst>
                    <a:path w="73025" h="41275">
                      <a:moveTo>
                        <a:pt x="0" y="0"/>
                      </a:moveTo>
                      <a:lnTo>
                        <a:pt x="73025" y="41275"/>
                      </a:lnTo>
                      <a:lnTo>
                        <a:pt x="73025" y="41275"/>
                      </a:lnTo>
                      <a:lnTo>
                        <a:pt x="73025" y="412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1" name="Freeform 170"/>
                <p:cNvSpPr/>
                <p:nvPr/>
              </p:nvSpPr>
              <p:spPr>
                <a:xfrm>
                  <a:off x="4232405" y="3517900"/>
                  <a:ext cx="123805" cy="149225"/>
                </a:xfrm>
                <a:custGeom>
                  <a:avLst/>
                  <a:gdLst>
                    <a:gd name="connsiteX0" fmla="*/ 53975 w 123825"/>
                    <a:gd name="connsiteY0" fmla="*/ 0 h 149225"/>
                    <a:gd name="connsiteX1" fmla="*/ 123825 w 123825"/>
                    <a:gd name="connsiteY1" fmla="*/ 15875 h 149225"/>
                    <a:gd name="connsiteX2" fmla="*/ 120650 w 123825"/>
                    <a:gd name="connsiteY2" fmla="*/ 60325 h 149225"/>
                    <a:gd name="connsiteX3" fmla="*/ 82550 w 123825"/>
                    <a:gd name="connsiteY3" fmla="*/ 73025 h 149225"/>
                    <a:gd name="connsiteX4" fmla="*/ 31750 w 123825"/>
                    <a:gd name="connsiteY4" fmla="*/ 88900 h 149225"/>
                    <a:gd name="connsiteX5" fmla="*/ 0 w 123825"/>
                    <a:gd name="connsiteY5" fmla="*/ 149225 h 149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49225">
                      <a:moveTo>
                        <a:pt x="53975" y="0"/>
                      </a:moveTo>
                      <a:lnTo>
                        <a:pt x="123825" y="15875"/>
                      </a:lnTo>
                      <a:lnTo>
                        <a:pt x="120650" y="60325"/>
                      </a:lnTo>
                      <a:lnTo>
                        <a:pt x="82550" y="73025"/>
                      </a:lnTo>
                      <a:lnTo>
                        <a:pt x="31750" y="88900"/>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2" name="Freeform 171"/>
                <p:cNvSpPr/>
                <p:nvPr/>
              </p:nvSpPr>
              <p:spPr>
                <a:xfrm>
                  <a:off x="4349860" y="3495675"/>
                  <a:ext cx="95235" cy="31750"/>
                </a:xfrm>
                <a:custGeom>
                  <a:avLst/>
                  <a:gdLst>
                    <a:gd name="connsiteX0" fmla="*/ 95250 w 95250"/>
                    <a:gd name="connsiteY0" fmla="*/ 25400 h 31750"/>
                    <a:gd name="connsiteX1" fmla="*/ 38100 w 95250"/>
                    <a:gd name="connsiteY1" fmla="*/ 0 h 31750"/>
                    <a:gd name="connsiteX2" fmla="*/ 0 w 95250"/>
                    <a:gd name="connsiteY2" fmla="*/ 31750 h 31750"/>
                    <a:gd name="connsiteX3" fmla="*/ 0 w 95250"/>
                    <a:gd name="connsiteY3" fmla="*/ 31750 h 31750"/>
                  </a:gdLst>
                  <a:ahLst/>
                  <a:cxnLst>
                    <a:cxn ang="0">
                      <a:pos x="connsiteX0" y="connsiteY0"/>
                    </a:cxn>
                    <a:cxn ang="0">
                      <a:pos x="connsiteX1" y="connsiteY1"/>
                    </a:cxn>
                    <a:cxn ang="0">
                      <a:pos x="connsiteX2" y="connsiteY2"/>
                    </a:cxn>
                    <a:cxn ang="0">
                      <a:pos x="connsiteX3" y="connsiteY3"/>
                    </a:cxn>
                  </a:cxnLst>
                  <a:rect l="l" t="t" r="r" b="b"/>
                  <a:pathLst>
                    <a:path w="95250" h="31750">
                      <a:moveTo>
                        <a:pt x="95250" y="25400"/>
                      </a:moveTo>
                      <a:lnTo>
                        <a:pt x="38100"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3" name="Freeform 172"/>
                <p:cNvSpPr/>
                <p:nvPr/>
              </p:nvSpPr>
              <p:spPr>
                <a:xfrm>
                  <a:off x="4194311" y="3552825"/>
                  <a:ext cx="79362" cy="47625"/>
                </a:xfrm>
                <a:custGeom>
                  <a:avLst/>
                  <a:gdLst>
                    <a:gd name="connsiteX0" fmla="*/ 79375 w 79375"/>
                    <a:gd name="connsiteY0" fmla="*/ 47625 h 47625"/>
                    <a:gd name="connsiteX1" fmla="*/ 66675 w 79375"/>
                    <a:gd name="connsiteY1" fmla="*/ 6350 h 47625"/>
                    <a:gd name="connsiteX2" fmla="*/ 0 w 79375"/>
                    <a:gd name="connsiteY2" fmla="*/ 0 h 47625"/>
                  </a:gdLst>
                  <a:ahLst/>
                  <a:cxnLst>
                    <a:cxn ang="0">
                      <a:pos x="connsiteX0" y="connsiteY0"/>
                    </a:cxn>
                    <a:cxn ang="0">
                      <a:pos x="connsiteX1" y="connsiteY1"/>
                    </a:cxn>
                    <a:cxn ang="0">
                      <a:pos x="connsiteX2" y="connsiteY2"/>
                    </a:cxn>
                  </a:cxnLst>
                  <a:rect l="l" t="t" r="r" b="b"/>
                  <a:pathLst>
                    <a:path w="79375" h="47625">
                      <a:moveTo>
                        <a:pt x="79375" y="47625"/>
                      </a:moveTo>
                      <a:lnTo>
                        <a:pt x="66675" y="635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4" name="Freeform 173"/>
                <p:cNvSpPr/>
                <p:nvPr/>
              </p:nvSpPr>
              <p:spPr>
                <a:xfrm>
                  <a:off x="4248277" y="3482975"/>
                  <a:ext cx="47617" cy="73025"/>
                </a:xfrm>
                <a:custGeom>
                  <a:avLst/>
                  <a:gdLst>
                    <a:gd name="connsiteX0" fmla="*/ 0 w 47625"/>
                    <a:gd name="connsiteY0" fmla="*/ 0 h 73025"/>
                    <a:gd name="connsiteX1" fmla="*/ 47625 w 47625"/>
                    <a:gd name="connsiteY1" fmla="*/ 34925 h 73025"/>
                    <a:gd name="connsiteX2" fmla="*/ 12700 w 47625"/>
                    <a:gd name="connsiteY2" fmla="*/ 73025 h 73025"/>
                  </a:gdLst>
                  <a:ahLst/>
                  <a:cxnLst>
                    <a:cxn ang="0">
                      <a:pos x="connsiteX0" y="connsiteY0"/>
                    </a:cxn>
                    <a:cxn ang="0">
                      <a:pos x="connsiteX1" y="connsiteY1"/>
                    </a:cxn>
                    <a:cxn ang="0">
                      <a:pos x="connsiteX2" y="connsiteY2"/>
                    </a:cxn>
                  </a:cxnLst>
                  <a:rect l="l" t="t" r="r" b="b"/>
                  <a:pathLst>
                    <a:path w="47625" h="73025">
                      <a:moveTo>
                        <a:pt x="0" y="0"/>
                      </a:moveTo>
                      <a:lnTo>
                        <a:pt x="47625" y="34925"/>
                      </a:lnTo>
                      <a:lnTo>
                        <a:pt x="12700" y="730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5" name="Freeform 174"/>
                <p:cNvSpPr/>
                <p:nvPr/>
              </p:nvSpPr>
              <p:spPr>
                <a:xfrm>
                  <a:off x="4362558" y="3152775"/>
                  <a:ext cx="123805" cy="120650"/>
                </a:xfrm>
                <a:custGeom>
                  <a:avLst/>
                  <a:gdLst>
                    <a:gd name="connsiteX0" fmla="*/ 0 w 123825"/>
                    <a:gd name="connsiteY0" fmla="*/ 66675 h 120650"/>
                    <a:gd name="connsiteX1" fmla="*/ 31750 w 123825"/>
                    <a:gd name="connsiteY1" fmla="*/ 34925 h 120650"/>
                    <a:gd name="connsiteX2" fmla="*/ 76200 w 123825"/>
                    <a:gd name="connsiteY2" fmla="*/ 9525 h 120650"/>
                    <a:gd name="connsiteX3" fmla="*/ 107950 w 123825"/>
                    <a:gd name="connsiteY3" fmla="*/ 0 h 120650"/>
                    <a:gd name="connsiteX4" fmla="*/ 117475 w 123825"/>
                    <a:gd name="connsiteY4" fmla="*/ 44450 h 120650"/>
                    <a:gd name="connsiteX5" fmla="*/ 123825 w 123825"/>
                    <a:gd name="connsiteY5"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20650">
                      <a:moveTo>
                        <a:pt x="0" y="66675"/>
                      </a:moveTo>
                      <a:lnTo>
                        <a:pt x="31750" y="34925"/>
                      </a:lnTo>
                      <a:lnTo>
                        <a:pt x="76200" y="9525"/>
                      </a:lnTo>
                      <a:lnTo>
                        <a:pt x="107950" y="0"/>
                      </a:lnTo>
                      <a:lnTo>
                        <a:pt x="117475" y="44450"/>
                      </a:lnTo>
                      <a:lnTo>
                        <a:pt x="123825" y="1206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6" name="Freeform 175"/>
                <p:cNvSpPr/>
                <p:nvPr/>
              </p:nvSpPr>
              <p:spPr>
                <a:xfrm>
                  <a:off x="4632390" y="3333750"/>
                  <a:ext cx="133328" cy="88900"/>
                </a:xfrm>
                <a:custGeom>
                  <a:avLst/>
                  <a:gdLst>
                    <a:gd name="connsiteX0" fmla="*/ 123825 w 133350"/>
                    <a:gd name="connsiteY0" fmla="*/ 88900 h 88900"/>
                    <a:gd name="connsiteX1" fmla="*/ 133350 w 133350"/>
                    <a:gd name="connsiteY1" fmla="*/ 28575 h 88900"/>
                    <a:gd name="connsiteX2" fmla="*/ 34925 w 133350"/>
                    <a:gd name="connsiteY2" fmla="*/ 0 h 88900"/>
                    <a:gd name="connsiteX3" fmla="*/ 0 w 133350"/>
                    <a:gd name="connsiteY3" fmla="*/ 31750 h 88900"/>
                    <a:gd name="connsiteX4" fmla="*/ 0 w 133350"/>
                    <a:gd name="connsiteY4" fmla="*/ 31750 h 8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88900">
                      <a:moveTo>
                        <a:pt x="123825" y="88900"/>
                      </a:moveTo>
                      <a:lnTo>
                        <a:pt x="133350" y="28575"/>
                      </a:lnTo>
                      <a:lnTo>
                        <a:pt x="34925" y="0"/>
                      </a:lnTo>
                      <a:lnTo>
                        <a:pt x="0" y="31750"/>
                      </a:lnTo>
                      <a:lnTo>
                        <a:pt x="0" y="317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7" name="Freeform 176"/>
                <p:cNvSpPr/>
                <p:nvPr/>
              </p:nvSpPr>
              <p:spPr>
                <a:xfrm>
                  <a:off x="4676832" y="2406650"/>
                  <a:ext cx="342844" cy="95250"/>
                </a:xfrm>
                <a:custGeom>
                  <a:avLst/>
                  <a:gdLst>
                    <a:gd name="connsiteX0" fmla="*/ 0 w 342900"/>
                    <a:gd name="connsiteY0" fmla="*/ 0 h 95250"/>
                    <a:gd name="connsiteX1" fmla="*/ 57150 w 342900"/>
                    <a:gd name="connsiteY1" fmla="*/ 9525 h 95250"/>
                    <a:gd name="connsiteX2" fmla="*/ 98425 w 342900"/>
                    <a:gd name="connsiteY2" fmla="*/ 28575 h 95250"/>
                    <a:gd name="connsiteX3" fmla="*/ 161925 w 342900"/>
                    <a:gd name="connsiteY3" fmla="*/ 95250 h 95250"/>
                    <a:gd name="connsiteX4" fmla="*/ 263525 w 342900"/>
                    <a:gd name="connsiteY4" fmla="*/ 92075 h 95250"/>
                    <a:gd name="connsiteX5" fmla="*/ 282575 w 342900"/>
                    <a:gd name="connsiteY5" fmla="*/ 60325 h 95250"/>
                    <a:gd name="connsiteX6" fmla="*/ 314325 w 342900"/>
                    <a:gd name="connsiteY6" fmla="*/ 44450 h 95250"/>
                    <a:gd name="connsiteX7" fmla="*/ 342900 w 342900"/>
                    <a:gd name="connsiteY7" fmla="*/ 2540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900" h="95250">
                      <a:moveTo>
                        <a:pt x="0" y="0"/>
                      </a:moveTo>
                      <a:lnTo>
                        <a:pt x="57150" y="9525"/>
                      </a:lnTo>
                      <a:lnTo>
                        <a:pt x="98425" y="28575"/>
                      </a:lnTo>
                      <a:lnTo>
                        <a:pt x="161925" y="95250"/>
                      </a:lnTo>
                      <a:lnTo>
                        <a:pt x="263525" y="92075"/>
                      </a:lnTo>
                      <a:lnTo>
                        <a:pt x="282575" y="60325"/>
                      </a:lnTo>
                      <a:lnTo>
                        <a:pt x="314325" y="44450"/>
                      </a:lnTo>
                      <a:lnTo>
                        <a:pt x="3429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8" name="Freeform 177"/>
                <p:cNvSpPr/>
                <p:nvPr/>
              </p:nvSpPr>
              <p:spPr>
                <a:xfrm>
                  <a:off x="4359384" y="2682875"/>
                  <a:ext cx="238086" cy="292100"/>
                </a:xfrm>
                <a:custGeom>
                  <a:avLst/>
                  <a:gdLst>
                    <a:gd name="connsiteX0" fmla="*/ 142875 w 238125"/>
                    <a:gd name="connsiteY0" fmla="*/ 0 h 292100"/>
                    <a:gd name="connsiteX1" fmla="*/ 209550 w 238125"/>
                    <a:gd name="connsiteY1" fmla="*/ 66675 h 292100"/>
                    <a:gd name="connsiteX2" fmla="*/ 238125 w 238125"/>
                    <a:gd name="connsiteY2" fmla="*/ 127000 h 292100"/>
                    <a:gd name="connsiteX3" fmla="*/ 219075 w 238125"/>
                    <a:gd name="connsiteY3" fmla="*/ 219075 h 292100"/>
                    <a:gd name="connsiteX4" fmla="*/ 174625 w 238125"/>
                    <a:gd name="connsiteY4" fmla="*/ 244475 h 292100"/>
                    <a:gd name="connsiteX5" fmla="*/ 142875 w 238125"/>
                    <a:gd name="connsiteY5" fmla="*/ 263525 h 292100"/>
                    <a:gd name="connsiteX6" fmla="*/ 120650 w 238125"/>
                    <a:gd name="connsiteY6" fmla="*/ 292100 h 292100"/>
                    <a:gd name="connsiteX7" fmla="*/ 92075 w 238125"/>
                    <a:gd name="connsiteY7" fmla="*/ 279400 h 292100"/>
                    <a:gd name="connsiteX8" fmla="*/ 50800 w 238125"/>
                    <a:gd name="connsiteY8" fmla="*/ 260350 h 292100"/>
                    <a:gd name="connsiteX9" fmla="*/ 15875 w 238125"/>
                    <a:gd name="connsiteY9" fmla="*/ 241300 h 292100"/>
                    <a:gd name="connsiteX10" fmla="*/ 0 w 238125"/>
                    <a:gd name="connsiteY10" fmla="*/ 219075 h 29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8125" h="292100">
                      <a:moveTo>
                        <a:pt x="142875" y="0"/>
                      </a:moveTo>
                      <a:lnTo>
                        <a:pt x="209550" y="66675"/>
                      </a:lnTo>
                      <a:lnTo>
                        <a:pt x="238125" y="127000"/>
                      </a:lnTo>
                      <a:lnTo>
                        <a:pt x="219075" y="219075"/>
                      </a:lnTo>
                      <a:lnTo>
                        <a:pt x="174625" y="244475"/>
                      </a:lnTo>
                      <a:lnTo>
                        <a:pt x="142875" y="263525"/>
                      </a:lnTo>
                      <a:lnTo>
                        <a:pt x="120650" y="292100"/>
                      </a:lnTo>
                      <a:lnTo>
                        <a:pt x="92075" y="279400"/>
                      </a:lnTo>
                      <a:lnTo>
                        <a:pt x="50800" y="260350"/>
                      </a:lnTo>
                      <a:lnTo>
                        <a:pt x="15875" y="241300"/>
                      </a:lnTo>
                      <a:lnTo>
                        <a:pt x="0" y="2190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79" name="Freeform 178"/>
                <p:cNvSpPr/>
                <p:nvPr/>
              </p:nvSpPr>
              <p:spPr>
                <a:xfrm>
                  <a:off x="4470491" y="2974975"/>
                  <a:ext cx="12698" cy="171450"/>
                </a:xfrm>
                <a:custGeom>
                  <a:avLst/>
                  <a:gdLst>
                    <a:gd name="connsiteX0" fmla="*/ 0 w 12700"/>
                    <a:gd name="connsiteY0" fmla="*/ 171450 h 171450"/>
                    <a:gd name="connsiteX1" fmla="*/ 9525 w 12700"/>
                    <a:gd name="connsiteY1" fmla="*/ 104775 h 171450"/>
                    <a:gd name="connsiteX2" fmla="*/ 12700 w 12700"/>
                    <a:gd name="connsiteY2" fmla="*/ 92075 h 171450"/>
                    <a:gd name="connsiteX3" fmla="*/ 6350 w 12700"/>
                    <a:gd name="connsiteY3" fmla="*/ 0 h 171450"/>
                  </a:gdLst>
                  <a:ahLst/>
                  <a:cxnLst>
                    <a:cxn ang="0">
                      <a:pos x="connsiteX0" y="connsiteY0"/>
                    </a:cxn>
                    <a:cxn ang="0">
                      <a:pos x="connsiteX1" y="connsiteY1"/>
                    </a:cxn>
                    <a:cxn ang="0">
                      <a:pos x="connsiteX2" y="connsiteY2"/>
                    </a:cxn>
                    <a:cxn ang="0">
                      <a:pos x="connsiteX3" y="connsiteY3"/>
                    </a:cxn>
                  </a:cxnLst>
                  <a:rect l="l" t="t" r="r" b="b"/>
                  <a:pathLst>
                    <a:path w="12700" h="171450">
                      <a:moveTo>
                        <a:pt x="0" y="171450"/>
                      </a:moveTo>
                      <a:cubicBezTo>
                        <a:pt x="3524" y="139732"/>
                        <a:pt x="3040" y="139359"/>
                        <a:pt x="9525" y="104775"/>
                      </a:cubicBezTo>
                      <a:cubicBezTo>
                        <a:pt x="10329" y="100486"/>
                        <a:pt x="12700" y="92075"/>
                        <a:pt x="12700" y="92075"/>
                      </a:cubicBezTo>
                      <a:lnTo>
                        <a:pt x="6350" y="0"/>
                      </a:ln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0" name="Freeform 179"/>
                <p:cNvSpPr/>
                <p:nvPr/>
              </p:nvSpPr>
              <p:spPr>
                <a:xfrm>
                  <a:off x="4537155" y="2905125"/>
                  <a:ext cx="215865" cy="393700"/>
                </a:xfrm>
                <a:custGeom>
                  <a:avLst/>
                  <a:gdLst>
                    <a:gd name="connsiteX0" fmla="*/ 44450 w 215900"/>
                    <a:gd name="connsiteY0" fmla="*/ 0 h 393700"/>
                    <a:gd name="connsiteX1" fmla="*/ 158750 w 215900"/>
                    <a:gd name="connsiteY1" fmla="*/ 53975 h 393700"/>
                    <a:gd name="connsiteX2" fmla="*/ 168275 w 215900"/>
                    <a:gd name="connsiteY2" fmla="*/ 101600 h 393700"/>
                    <a:gd name="connsiteX3" fmla="*/ 200025 w 215900"/>
                    <a:gd name="connsiteY3" fmla="*/ 142875 h 393700"/>
                    <a:gd name="connsiteX4" fmla="*/ 215900 w 215900"/>
                    <a:gd name="connsiteY4" fmla="*/ 165100 h 393700"/>
                    <a:gd name="connsiteX5" fmla="*/ 215900 w 215900"/>
                    <a:gd name="connsiteY5" fmla="*/ 234950 h 393700"/>
                    <a:gd name="connsiteX6" fmla="*/ 180975 w 215900"/>
                    <a:gd name="connsiteY6" fmla="*/ 260350 h 393700"/>
                    <a:gd name="connsiteX7" fmla="*/ 158750 w 215900"/>
                    <a:gd name="connsiteY7" fmla="*/ 282575 h 393700"/>
                    <a:gd name="connsiteX8" fmla="*/ 139700 w 215900"/>
                    <a:gd name="connsiteY8" fmla="*/ 323850 h 393700"/>
                    <a:gd name="connsiteX9" fmla="*/ 120650 w 215900"/>
                    <a:gd name="connsiteY9" fmla="*/ 371475 h 393700"/>
                    <a:gd name="connsiteX10" fmla="*/ 0 w 215900"/>
                    <a:gd name="connsiteY10" fmla="*/ 393700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5900" h="393700">
                      <a:moveTo>
                        <a:pt x="44450" y="0"/>
                      </a:moveTo>
                      <a:lnTo>
                        <a:pt x="158750" y="53975"/>
                      </a:lnTo>
                      <a:lnTo>
                        <a:pt x="168275" y="101600"/>
                      </a:lnTo>
                      <a:lnTo>
                        <a:pt x="200025" y="142875"/>
                      </a:lnTo>
                      <a:lnTo>
                        <a:pt x="215900" y="165100"/>
                      </a:lnTo>
                      <a:lnTo>
                        <a:pt x="215900" y="234950"/>
                      </a:lnTo>
                      <a:lnTo>
                        <a:pt x="180975" y="260350"/>
                      </a:lnTo>
                      <a:lnTo>
                        <a:pt x="158750" y="282575"/>
                      </a:lnTo>
                      <a:lnTo>
                        <a:pt x="139700" y="323850"/>
                      </a:lnTo>
                      <a:lnTo>
                        <a:pt x="120650" y="371475"/>
                      </a:lnTo>
                      <a:lnTo>
                        <a:pt x="0" y="393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1" name="Freeform 180"/>
                <p:cNvSpPr/>
                <p:nvPr/>
              </p:nvSpPr>
              <p:spPr>
                <a:xfrm>
                  <a:off x="4746671" y="3146425"/>
                  <a:ext cx="136503" cy="219075"/>
                </a:xfrm>
                <a:custGeom>
                  <a:avLst/>
                  <a:gdLst>
                    <a:gd name="connsiteX0" fmla="*/ 19050 w 136525"/>
                    <a:gd name="connsiteY0" fmla="*/ 219075 h 219075"/>
                    <a:gd name="connsiteX1" fmla="*/ 114300 w 136525"/>
                    <a:gd name="connsiteY1" fmla="*/ 180975 h 219075"/>
                    <a:gd name="connsiteX2" fmla="*/ 136525 w 136525"/>
                    <a:gd name="connsiteY2" fmla="*/ 130175 h 219075"/>
                    <a:gd name="connsiteX3" fmla="*/ 66675 w 136525"/>
                    <a:gd name="connsiteY3" fmla="*/ 25400 h 219075"/>
                    <a:gd name="connsiteX4" fmla="*/ 0 w 136525"/>
                    <a:gd name="connsiteY4" fmla="*/ 0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25" h="219075">
                      <a:moveTo>
                        <a:pt x="19050" y="219075"/>
                      </a:moveTo>
                      <a:lnTo>
                        <a:pt x="114300" y="180975"/>
                      </a:lnTo>
                      <a:lnTo>
                        <a:pt x="136525" y="130175"/>
                      </a:lnTo>
                      <a:lnTo>
                        <a:pt x="66675" y="25400"/>
                      </a:lnTo>
                      <a:lnTo>
                        <a:pt x="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2" name="Freeform 181"/>
                <p:cNvSpPr/>
                <p:nvPr/>
              </p:nvSpPr>
              <p:spPr>
                <a:xfrm>
                  <a:off x="4654611" y="3270250"/>
                  <a:ext cx="19047" cy="66675"/>
                </a:xfrm>
                <a:custGeom>
                  <a:avLst/>
                  <a:gdLst>
                    <a:gd name="connsiteX0" fmla="*/ 0 w 19050"/>
                    <a:gd name="connsiteY0" fmla="*/ 0 h 66675"/>
                    <a:gd name="connsiteX1" fmla="*/ 19050 w 19050"/>
                    <a:gd name="connsiteY1" fmla="*/ 66675 h 66675"/>
                  </a:gdLst>
                  <a:ahLst/>
                  <a:cxnLst>
                    <a:cxn ang="0">
                      <a:pos x="connsiteX0" y="connsiteY0"/>
                    </a:cxn>
                    <a:cxn ang="0">
                      <a:pos x="connsiteX1" y="connsiteY1"/>
                    </a:cxn>
                  </a:cxnLst>
                  <a:rect l="l" t="t" r="r" b="b"/>
                  <a:pathLst>
                    <a:path w="19050" h="66675">
                      <a:moveTo>
                        <a:pt x="0" y="0"/>
                      </a:moveTo>
                      <a:lnTo>
                        <a:pt x="1905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3" name="Freeform 182"/>
                <p:cNvSpPr/>
                <p:nvPr/>
              </p:nvSpPr>
              <p:spPr>
                <a:xfrm>
                  <a:off x="4778416" y="2486025"/>
                  <a:ext cx="184120" cy="171450"/>
                </a:xfrm>
                <a:custGeom>
                  <a:avLst/>
                  <a:gdLst>
                    <a:gd name="connsiteX0" fmla="*/ 57150 w 184150"/>
                    <a:gd name="connsiteY0" fmla="*/ 15875 h 171450"/>
                    <a:gd name="connsiteX1" fmla="*/ 0 w 184150"/>
                    <a:gd name="connsiteY1" fmla="*/ 92075 h 171450"/>
                    <a:gd name="connsiteX2" fmla="*/ 9525 w 184150"/>
                    <a:gd name="connsiteY2" fmla="*/ 155575 h 171450"/>
                    <a:gd name="connsiteX3" fmla="*/ 28575 w 184150"/>
                    <a:gd name="connsiteY3" fmla="*/ 171450 h 171450"/>
                    <a:gd name="connsiteX4" fmla="*/ 117475 w 184150"/>
                    <a:gd name="connsiteY4" fmla="*/ 171450 h 171450"/>
                    <a:gd name="connsiteX5" fmla="*/ 184150 w 184150"/>
                    <a:gd name="connsiteY5" fmla="*/ 171450 h 171450"/>
                    <a:gd name="connsiteX6" fmla="*/ 184150 w 184150"/>
                    <a:gd name="connsiteY6" fmla="*/ 76200 h 171450"/>
                    <a:gd name="connsiteX7" fmla="*/ 152400 w 184150"/>
                    <a:gd name="connsiteY7"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150" h="171450">
                      <a:moveTo>
                        <a:pt x="57150" y="15875"/>
                      </a:moveTo>
                      <a:lnTo>
                        <a:pt x="0" y="92075"/>
                      </a:lnTo>
                      <a:lnTo>
                        <a:pt x="9525" y="155575"/>
                      </a:lnTo>
                      <a:lnTo>
                        <a:pt x="28575" y="171450"/>
                      </a:lnTo>
                      <a:lnTo>
                        <a:pt x="117475" y="171450"/>
                      </a:lnTo>
                      <a:lnTo>
                        <a:pt x="184150" y="171450"/>
                      </a:lnTo>
                      <a:lnTo>
                        <a:pt x="184150" y="76200"/>
                      </a:lnTo>
                      <a:lnTo>
                        <a:pt x="15240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4" name="Freeform 183"/>
                <p:cNvSpPr/>
                <p:nvPr/>
              </p:nvSpPr>
              <p:spPr>
                <a:xfrm>
                  <a:off x="4864127" y="2724150"/>
                  <a:ext cx="155550" cy="196850"/>
                </a:xfrm>
                <a:custGeom>
                  <a:avLst/>
                  <a:gdLst>
                    <a:gd name="connsiteX0" fmla="*/ 155575 w 155575"/>
                    <a:gd name="connsiteY0" fmla="*/ 28575 h 196850"/>
                    <a:gd name="connsiteX1" fmla="*/ 85725 w 155575"/>
                    <a:gd name="connsiteY1" fmla="*/ 0 h 196850"/>
                    <a:gd name="connsiteX2" fmla="*/ 0 w 155575"/>
                    <a:gd name="connsiteY2" fmla="*/ 60325 h 196850"/>
                    <a:gd name="connsiteX3" fmla="*/ 6350 w 155575"/>
                    <a:gd name="connsiteY3" fmla="*/ 155575 h 196850"/>
                    <a:gd name="connsiteX4" fmla="*/ 85725 w 155575"/>
                    <a:gd name="connsiteY4" fmla="*/ 196850 h 196850"/>
                    <a:gd name="connsiteX5" fmla="*/ 155575 w 155575"/>
                    <a:gd name="connsiteY5" fmla="*/ 174625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575" h="196850">
                      <a:moveTo>
                        <a:pt x="155575" y="28575"/>
                      </a:moveTo>
                      <a:lnTo>
                        <a:pt x="85725" y="0"/>
                      </a:lnTo>
                      <a:lnTo>
                        <a:pt x="0" y="60325"/>
                      </a:lnTo>
                      <a:lnTo>
                        <a:pt x="6350" y="155575"/>
                      </a:lnTo>
                      <a:lnTo>
                        <a:pt x="85725" y="196850"/>
                      </a:lnTo>
                      <a:lnTo>
                        <a:pt x="155575" y="1746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5" name="Freeform 184"/>
                <p:cNvSpPr/>
                <p:nvPr/>
              </p:nvSpPr>
              <p:spPr>
                <a:xfrm>
                  <a:off x="4810161" y="3082925"/>
                  <a:ext cx="206341" cy="85725"/>
                </a:xfrm>
                <a:custGeom>
                  <a:avLst/>
                  <a:gdLst>
                    <a:gd name="connsiteX0" fmla="*/ 0 w 206375"/>
                    <a:gd name="connsiteY0" fmla="*/ 85725 h 85725"/>
                    <a:gd name="connsiteX1" fmla="*/ 60325 w 206375"/>
                    <a:gd name="connsiteY1" fmla="*/ 31750 h 85725"/>
                    <a:gd name="connsiteX2" fmla="*/ 142875 w 206375"/>
                    <a:gd name="connsiteY2" fmla="*/ 53975 h 85725"/>
                    <a:gd name="connsiteX3" fmla="*/ 206375 w 206375"/>
                    <a:gd name="connsiteY3" fmla="*/ 0 h 85725"/>
                  </a:gdLst>
                  <a:ahLst/>
                  <a:cxnLst>
                    <a:cxn ang="0">
                      <a:pos x="connsiteX0" y="connsiteY0"/>
                    </a:cxn>
                    <a:cxn ang="0">
                      <a:pos x="connsiteX1" y="connsiteY1"/>
                    </a:cxn>
                    <a:cxn ang="0">
                      <a:pos x="connsiteX2" y="connsiteY2"/>
                    </a:cxn>
                    <a:cxn ang="0">
                      <a:pos x="connsiteX3" y="connsiteY3"/>
                    </a:cxn>
                  </a:cxnLst>
                  <a:rect l="l" t="t" r="r" b="b"/>
                  <a:pathLst>
                    <a:path w="206375" h="85725">
                      <a:moveTo>
                        <a:pt x="0" y="85725"/>
                      </a:moveTo>
                      <a:lnTo>
                        <a:pt x="60325" y="31750"/>
                      </a:lnTo>
                      <a:lnTo>
                        <a:pt x="142875" y="53975"/>
                      </a:lnTo>
                      <a:lnTo>
                        <a:pt x="206375"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6" name="Freeform 185"/>
                <p:cNvSpPr/>
                <p:nvPr/>
              </p:nvSpPr>
              <p:spPr>
                <a:xfrm>
                  <a:off x="4886348" y="3235325"/>
                  <a:ext cx="133328" cy="41275"/>
                </a:xfrm>
                <a:custGeom>
                  <a:avLst/>
                  <a:gdLst>
                    <a:gd name="connsiteX0" fmla="*/ 0 w 133350"/>
                    <a:gd name="connsiteY0" fmla="*/ 41275 h 41275"/>
                    <a:gd name="connsiteX1" fmla="*/ 79375 w 133350"/>
                    <a:gd name="connsiteY1" fmla="*/ 0 h 41275"/>
                    <a:gd name="connsiteX2" fmla="*/ 114300 w 133350"/>
                    <a:gd name="connsiteY2" fmla="*/ 25400 h 41275"/>
                    <a:gd name="connsiteX3" fmla="*/ 133350 w 133350"/>
                    <a:gd name="connsiteY3" fmla="*/ 12700 h 41275"/>
                  </a:gdLst>
                  <a:ahLst/>
                  <a:cxnLst>
                    <a:cxn ang="0">
                      <a:pos x="connsiteX0" y="connsiteY0"/>
                    </a:cxn>
                    <a:cxn ang="0">
                      <a:pos x="connsiteX1" y="connsiteY1"/>
                    </a:cxn>
                    <a:cxn ang="0">
                      <a:pos x="connsiteX2" y="connsiteY2"/>
                    </a:cxn>
                    <a:cxn ang="0">
                      <a:pos x="connsiteX3" y="connsiteY3"/>
                    </a:cxn>
                  </a:cxnLst>
                  <a:rect l="l" t="t" r="r" b="b"/>
                  <a:pathLst>
                    <a:path w="133350" h="41275">
                      <a:moveTo>
                        <a:pt x="0" y="41275"/>
                      </a:moveTo>
                      <a:lnTo>
                        <a:pt x="79375" y="0"/>
                      </a:lnTo>
                      <a:lnTo>
                        <a:pt x="114300" y="25400"/>
                      </a:lnTo>
                      <a:lnTo>
                        <a:pt x="133350"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7" name="Freeform 186"/>
                <p:cNvSpPr/>
                <p:nvPr/>
              </p:nvSpPr>
              <p:spPr>
                <a:xfrm>
                  <a:off x="4959361" y="3263900"/>
                  <a:ext cx="38094" cy="222250"/>
                </a:xfrm>
                <a:custGeom>
                  <a:avLst/>
                  <a:gdLst>
                    <a:gd name="connsiteX0" fmla="*/ 38100 w 38100"/>
                    <a:gd name="connsiteY0" fmla="*/ 0 h 222250"/>
                    <a:gd name="connsiteX1" fmla="*/ 0 w 38100"/>
                    <a:gd name="connsiteY1" fmla="*/ 222250 h 222250"/>
                  </a:gdLst>
                  <a:ahLst/>
                  <a:cxnLst>
                    <a:cxn ang="0">
                      <a:pos x="connsiteX0" y="connsiteY0"/>
                    </a:cxn>
                    <a:cxn ang="0">
                      <a:pos x="connsiteX1" y="connsiteY1"/>
                    </a:cxn>
                  </a:cxnLst>
                  <a:rect l="l" t="t" r="r" b="b"/>
                  <a:pathLst>
                    <a:path w="38100" h="222250">
                      <a:moveTo>
                        <a:pt x="38100" y="0"/>
                      </a:moveTo>
                      <a:lnTo>
                        <a:pt x="0" y="222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8" name="Freeform 187"/>
                <p:cNvSpPr/>
                <p:nvPr/>
              </p:nvSpPr>
              <p:spPr>
                <a:xfrm>
                  <a:off x="4956187" y="3133725"/>
                  <a:ext cx="3174" cy="95250"/>
                </a:xfrm>
                <a:custGeom>
                  <a:avLst/>
                  <a:gdLst>
                    <a:gd name="connsiteX0" fmla="*/ 0 w 3175"/>
                    <a:gd name="connsiteY0" fmla="*/ 0 h 95250"/>
                    <a:gd name="connsiteX1" fmla="*/ 3175 w 3175"/>
                    <a:gd name="connsiteY1" fmla="*/ 95250 h 95250"/>
                  </a:gdLst>
                  <a:ahLst/>
                  <a:cxnLst>
                    <a:cxn ang="0">
                      <a:pos x="connsiteX0" y="connsiteY0"/>
                    </a:cxn>
                    <a:cxn ang="0">
                      <a:pos x="connsiteX1" y="connsiteY1"/>
                    </a:cxn>
                  </a:cxnLst>
                  <a:rect l="l" t="t" r="r" b="b"/>
                  <a:pathLst>
                    <a:path w="3175" h="95250">
                      <a:moveTo>
                        <a:pt x="0" y="0"/>
                      </a:moveTo>
                      <a:lnTo>
                        <a:pt x="3175" y="952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89" name="Freeform 188"/>
                <p:cNvSpPr/>
                <p:nvPr/>
              </p:nvSpPr>
              <p:spPr>
                <a:xfrm>
                  <a:off x="4603819" y="2762250"/>
                  <a:ext cx="266657" cy="53975"/>
                </a:xfrm>
                <a:custGeom>
                  <a:avLst/>
                  <a:gdLst>
                    <a:gd name="connsiteX0" fmla="*/ 0 w 266700"/>
                    <a:gd name="connsiteY0" fmla="*/ 53975 h 53975"/>
                    <a:gd name="connsiteX1" fmla="*/ 136525 w 266700"/>
                    <a:gd name="connsiteY1" fmla="*/ 3175 h 53975"/>
                    <a:gd name="connsiteX2" fmla="*/ 174625 w 266700"/>
                    <a:gd name="connsiteY2" fmla="*/ 0 h 53975"/>
                    <a:gd name="connsiteX3" fmla="*/ 266700 w 266700"/>
                    <a:gd name="connsiteY3" fmla="*/ 25400 h 53975"/>
                  </a:gdLst>
                  <a:ahLst/>
                  <a:cxnLst>
                    <a:cxn ang="0">
                      <a:pos x="connsiteX0" y="connsiteY0"/>
                    </a:cxn>
                    <a:cxn ang="0">
                      <a:pos x="connsiteX1" y="connsiteY1"/>
                    </a:cxn>
                    <a:cxn ang="0">
                      <a:pos x="connsiteX2" y="connsiteY2"/>
                    </a:cxn>
                    <a:cxn ang="0">
                      <a:pos x="connsiteX3" y="connsiteY3"/>
                    </a:cxn>
                  </a:cxnLst>
                  <a:rect l="l" t="t" r="r" b="b"/>
                  <a:pathLst>
                    <a:path w="266700" h="53975">
                      <a:moveTo>
                        <a:pt x="0" y="53975"/>
                      </a:moveTo>
                      <a:lnTo>
                        <a:pt x="136525" y="3175"/>
                      </a:lnTo>
                      <a:lnTo>
                        <a:pt x="174625" y="0"/>
                      </a:lnTo>
                      <a:lnTo>
                        <a:pt x="266700" y="254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0" name="Freeform 189"/>
                <p:cNvSpPr/>
                <p:nvPr/>
              </p:nvSpPr>
              <p:spPr>
                <a:xfrm>
                  <a:off x="4695879" y="2870200"/>
                  <a:ext cx="171422" cy="88900"/>
                </a:xfrm>
                <a:custGeom>
                  <a:avLst/>
                  <a:gdLst>
                    <a:gd name="connsiteX0" fmla="*/ 0 w 171450"/>
                    <a:gd name="connsiteY0" fmla="*/ 88900 h 88900"/>
                    <a:gd name="connsiteX1" fmla="*/ 63500 w 171450"/>
                    <a:gd name="connsiteY1" fmla="*/ 47625 h 88900"/>
                    <a:gd name="connsiteX2" fmla="*/ 120650 w 171450"/>
                    <a:gd name="connsiteY2" fmla="*/ 63500 h 88900"/>
                    <a:gd name="connsiteX3" fmla="*/ 171450 w 171450"/>
                    <a:gd name="connsiteY3" fmla="*/ 0 h 88900"/>
                  </a:gdLst>
                  <a:ahLst/>
                  <a:cxnLst>
                    <a:cxn ang="0">
                      <a:pos x="connsiteX0" y="connsiteY0"/>
                    </a:cxn>
                    <a:cxn ang="0">
                      <a:pos x="connsiteX1" y="connsiteY1"/>
                    </a:cxn>
                    <a:cxn ang="0">
                      <a:pos x="connsiteX2" y="connsiteY2"/>
                    </a:cxn>
                    <a:cxn ang="0">
                      <a:pos x="connsiteX3" y="connsiteY3"/>
                    </a:cxn>
                  </a:cxnLst>
                  <a:rect l="l" t="t" r="r" b="b"/>
                  <a:pathLst>
                    <a:path w="171450" h="88900">
                      <a:moveTo>
                        <a:pt x="0" y="88900"/>
                      </a:moveTo>
                      <a:lnTo>
                        <a:pt x="63500" y="47625"/>
                      </a:lnTo>
                      <a:lnTo>
                        <a:pt x="120650" y="63500"/>
                      </a:lnTo>
                      <a:lnTo>
                        <a:pt x="171450"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1" name="Freeform 190"/>
                <p:cNvSpPr/>
                <p:nvPr/>
              </p:nvSpPr>
              <p:spPr>
                <a:xfrm>
                  <a:off x="4749845" y="3032125"/>
                  <a:ext cx="120630" cy="76200"/>
                </a:xfrm>
                <a:custGeom>
                  <a:avLst/>
                  <a:gdLst>
                    <a:gd name="connsiteX0" fmla="*/ 107950 w 120767"/>
                    <a:gd name="connsiteY0" fmla="*/ 76200 h 76200"/>
                    <a:gd name="connsiteX1" fmla="*/ 98425 w 120767"/>
                    <a:gd name="connsiteY1" fmla="*/ 19050 h 76200"/>
                    <a:gd name="connsiteX2" fmla="*/ 63500 w 120767"/>
                    <a:gd name="connsiteY2" fmla="*/ 19050 h 76200"/>
                    <a:gd name="connsiteX3" fmla="*/ 31750 w 120767"/>
                    <a:gd name="connsiteY3" fmla="*/ 0 h 76200"/>
                    <a:gd name="connsiteX4" fmla="*/ 0 w 120767"/>
                    <a:gd name="connsiteY4" fmla="*/ 222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67" h="76200">
                      <a:moveTo>
                        <a:pt x="107950" y="76200"/>
                      </a:moveTo>
                      <a:cubicBezTo>
                        <a:pt x="101483" y="17998"/>
                        <a:pt x="120767" y="19050"/>
                        <a:pt x="98425" y="19050"/>
                      </a:cubicBezTo>
                      <a:lnTo>
                        <a:pt x="63500" y="19050"/>
                      </a:lnTo>
                      <a:lnTo>
                        <a:pt x="31750" y="0"/>
                      </a:lnTo>
                      <a:lnTo>
                        <a:pt x="0" y="22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2" name="Freeform 191"/>
                <p:cNvSpPr/>
                <p:nvPr/>
              </p:nvSpPr>
              <p:spPr>
                <a:xfrm>
                  <a:off x="4759369" y="2765425"/>
                  <a:ext cx="19047" cy="149225"/>
                </a:xfrm>
                <a:custGeom>
                  <a:avLst/>
                  <a:gdLst>
                    <a:gd name="connsiteX0" fmla="*/ 19050 w 19050"/>
                    <a:gd name="connsiteY0" fmla="*/ 0 h 149225"/>
                    <a:gd name="connsiteX1" fmla="*/ 3175 w 19050"/>
                    <a:gd name="connsiteY1" fmla="*/ 98425 h 149225"/>
                    <a:gd name="connsiteX2" fmla="*/ 0 w 19050"/>
                    <a:gd name="connsiteY2" fmla="*/ 149225 h 149225"/>
                  </a:gdLst>
                  <a:ahLst/>
                  <a:cxnLst>
                    <a:cxn ang="0">
                      <a:pos x="connsiteX0" y="connsiteY0"/>
                    </a:cxn>
                    <a:cxn ang="0">
                      <a:pos x="connsiteX1" y="connsiteY1"/>
                    </a:cxn>
                    <a:cxn ang="0">
                      <a:pos x="connsiteX2" y="connsiteY2"/>
                    </a:cxn>
                  </a:cxnLst>
                  <a:rect l="l" t="t" r="r" b="b"/>
                  <a:pathLst>
                    <a:path w="19050" h="149225">
                      <a:moveTo>
                        <a:pt x="19050" y="0"/>
                      </a:moveTo>
                      <a:lnTo>
                        <a:pt x="3175" y="98425"/>
                      </a:lnTo>
                      <a:lnTo>
                        <a:pt x="0" y="14922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3" name="Freeform 192"/>
                <p:cNvSpPr/>
                <p:nvPr/>
              </p:nvSpPr>
              <p:spPr>
                <a:xfrm>
                  <a:off x="4781590" y="2943225"/>
                  <a:ext cx="25396" cy="88900"/>
                </a:xfrm>
                <a:custGeom>
                  <a:avLst/>
                  <a:gdLst>
                    <a:gd name="connsiteX0" fmla="*/ 25400 w 25400"/>
                    <a:gd name="connsiteY0" fmla="*/ 0 h 88900"/>
                    <a:gd name="connsiteX1" fmla="*/ 0 w 25400"/>
                    <a:gd name="connsiteY1" fmla="*/ 88900 h 88900"/>
                  </a:gdLst>
                  <a:ahLst/>
                  <a:cxnLst>
                    <a:cxn ang="0">
                      <a:pos x="connsiteX0" y="connsiteY0"/>
                    </a:cxn>
                    <a:cxn ang="0">
                      <a:pos x="connsiteX1" y="connsiteY1"/>
                    </a:cxn>
                  </a:cxnLst>
                  <a:rect l="l" t="t" r="r" b="b"/>
                  <a:pathLst>
                    <a:path w="25400" h="88900">
                      <a:moveTo>
                        <a:pt x="25400" y="0"/>
                      </a:moveTo>
                      <a:lnTo>
                        <a:pt x="0" y="889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4" name="Freeform 193"/>
                <p:cNvSpPr/>
                <p:nvPr/>
              </p:nvSpPr>
              <p:spPr>
                <a:xfrm>
                  <a:off x="4740322" y="2660650"/>
                  <a:ext cx="57141" cy="114300"/>
                </a:xfrm>
                <a:custGeom>
                  <a:avLst/>
                  <a:gdLst>
                    <a:gd name="connsiteX0" fmla="*/ 60325 w 60325"/>
                    <a:gd name="connsiteY0" fmla="*/ 0 h 107950"/>
                    <a:gd name="connsiteX1" fmla="*/ 0 w 60325"/>
                    <a:gd name="connsiteY1" fmla="*/ 50800 h 107950"/>
                    <a:gd name="connsiteX2" fmla="*/ 9525 w 60325"/>
                    <a:gd name="connsiteY2" fmla="*/ 107950 h 107950"/>
                  </a:gdLst>
                  <a:ahLst/>
                  <a:cxnLst>
                    <a:cxn ang="0">
                      <a:pos x="connsiteX0" y="connsiteY0"/>
                    </a:cxn>
                    <a:cxn ang="0">
                      <a:pos x="connsiteX1" y="connsiteY1"/>
                    </a:cxn>
                    <a:cxn ang="0">
                      <a:pos x="connsiteX2" y="connsiteY2"/>
                    </a:cxn>
                  </a:cxnLst>
                  <a:rect l="l" t="t" r="r" b="b"/>
                  <a:pathLst>
                    <a:path w="60325" h="107950">
                      <a:moveTo>
                        <a:pt x="60325" y="0"/>
                      </a:moveTo>
                      <a:lnTo>
                        <a:pt x="0" y="50800"/>
                      </a:lnTo>
                      <a:lnTo>
                        <a:pt x="9525" y="10795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5" name="Freeform 194"/>
                <p:cNvSpPr/>
                <p:nvPr/>
              </p:nvSpPr>
              <p:spPr>
                <a:xfrm>
                  <a:off x="4949838" y="2654300"/>
                  <a:ext cx="19047" cy="66675"/>
                </a:xfrm>
                <a:custGeom>
                  <a:avLst/>
                  <a:gdLst>
                    <a:gd name="connsiteX0" fmla="*/ 19050 w 19050"/>
                    <a:gd name="connsiteY0" fmla="*/ 0 h 66675"/>
                    <a:gd name="connsiteX1" fmla="*/ 0 w 19050"/>
                    <a:gd name="connsiteY1" fmla="*/ 66675 h 66675"/>
                  </a:gdLst>
                  <a:ahLst/>
                  <a:cxnLst>
                    <a:cxn ang="0">
                      <a:pos x="connsiteX0" y="connsiteY0"/>
                    </a:cxn>
                    <a:cxn ang="0">
                      <a:pos x="connsiteX1" y="connsiteY1"/>
                    </a:cxn>
                  </a:cxnLst>
                  <a:rect l="l" t="t" r="r" b="b"/>
                  <a:pathLst>
                    <a:path w="19050" h="66675">
                      <a:moveTo>
                        <a:pt x="19050" y="0"/>
                      </a:moveTo>
                      <a:lnTo>
                        <a:pt x="0" y="66675"/>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6" name="Freeform 195"/>
                <p:cNvSpPr/>
                <p:nvPr/>
              </p:nvSpPr>
              <p:spPr>
                <a:xfrm>
                  <a:off x="4835556" y="2917825"/>
                  <a:ext cx="117456" cy="44450"/>
                </a:xfrm>
                <a:custGeom>
                  <a:avLst/>
                  <a:gdLst>
                    <a:gd name="connsiteX0" fmla="*/ 0 w 117475"/>
                    <a:gd name="connsiteY0" fmla="*/ 0 h 44450"/>
                    <a:gd name="connsiteX1" fmla="*/ 38100 w 117475"/>
                    <a:gd name="connsiteY1" fmla="*/ 44450 h 44450"/>
                    <a:gd name="connsiteX2" fmla="*/ 117475 w 117475"/>
                    <a:gd name="connsiteY2" fmla="*/ 12700 h 44450"/>
                  </a:gdLst>
                  <a:ahLst/>
                  <a:cxnLst>
                    <a:cxn ang="0">
                      <a:pos x="connsiteX0" y="connsiteY0"/>
                    </a:cxn>
                    <a:cxn ang="0">
                      <a:pos x="connsiteX1" y="connsiteY1"/>
                    </a:cxn>
                    <a:cxn ang="0">
                      <a:pos x="connsiteX2" y="connsiteY2"/>
                    </a:cxn>
                  </a:cxnLst>
                  <a:rect l="l" t="t" r="r" b="b"/>
                  <a:pathLst>
                    <a:path w="117475" h="44450">
                      <a:moveTo>
                        <a:pt x="0" y="0"/>
                      </a:moveTo>
                      <a:lnTo>
                        <a:pt x="38100" y="44450"/>
                      </a:lnTo>
                      <a:lnTo>
                        <a:pt x="117475" y="1270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197" name="Freeform 196"/>
                <p:cNvSpPr/>
                <p:nvPr/>
              </p:nvSpPr>
              <p:spPr>
                <a:xfrm>
                  <a:off x="4860952" y="2959100"/>
                  <a:ext cx="19047" cy="85725"/>
                </a:xfrm>
                <a:custGeom>
                  <a:avLst/>
                  <a:gdLst>
                    <a:gd name="connsiteX0" fmla="*/ 2524 w 18399"/>
                    <a:gd name="connsiteY0" fmla="*/ 85725 h 85725"/>
                    <a:gd name="connsiteX1" fmla="*/ 12049 w 18399"/>
                    <a:gd name="connsiteY1" fmla="*/ 12700 h 85725"/>
                    <a:gd name="connsiteX2" fmla="*/ 18399 w 18399"/>
                    <a:gd name="connsiteY2" fmla="*/ 0 h 85725"/>
                    <a:gd name="connsiteX3" fmla="*/ 18399 w 18399"/>
                    <a:gd name="connsiteY3" fmla="*/ 0 h 85725"/>
                  </a:gdLst>
                  <a:ahLst/>
                  <a:cxnLst>
                    <a:cxn ang="0">
                      <a:pos x="connsiteX0" y="connsiteY0"/>
                    </a:cxn>
                    <a:cxn ang="0">
                      <a:pos x="connsiteX1" y="connsiteY1"/>
                    </a:cxn>
                    <a:cxn ang="0">
                      <a:pos x="connsiteX2" y="connsiteY2"/>
                    </a:cxn>
                    <a:cxn ang="0">
                      <a:pos x="connsiteX3" y="connsiteY3"/>
                    </a:cxn>
                  </a:cxnLst>
                  <a:rect l="l" t="t" r="r" b="b"/>
                  <a:pathLst>
                    <a:path w="18399" h="85725">
                      <a:moveTo>
                        <a:pt x="2524" y="85725"/>
                      </a:moveTo>
                      <a:cubicBezTo>
                        <a:pt x="6092" y="25068"/>
                        <a:pt x="0" y="48848"/>
                        <a:pt x="12049" y="12700"/>
                      </a:cubicBezTo>
                      <a:cubicBezTo>
                        <a:pt x="15697" y="1755"/>
                        <a:pt x="12857" y="5542"/>
                        <a:pt x="18399" y="0"/>
                      </a:cubicBezTo>
                      <a:lnTo>
                        <a:pt x="18399" y="0"/>
                      </a:ln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grpSp>
        </p:grpSp>
      </p:grpSp>
      <p:sp>
        <p:nvSpPr>
          <p:cNvPr id="30738" name="TextBox 205"/>
          <p:cNvSpPr txBox="1">
            <a:spLocks noChangeArrowheads="1"/>
          </p:cNvSpPr>
          <p:nvPr/>
        </p:nvSpPr>
        <p:spPr bwMode="auto">
          <a:xfrm>
            <a:off x="533400" y="6400800"/>
            <a:ext cx="7888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Dillon </a:t>
            </a:r>
            <a:r>
              <a:rPr lang="en-US" sz="1200" i="1" dirty="0">
                <a:solidFill>
                  <a:srgbClr val="660066"/>
                </a:solidFill>
              </a:rPr>
              <a:t>et al. </a:t>
            </a:r>
            <a:r>
              <a:rPr lang="en-US" sz="1200" i="1" dirty="0" err="1">
                <a:solidFill>
                  <a:srgbClr val="660066"/>
                </a:solidFill>
              </a:rPr>
              <a:t>Acta</a:t>
            </a:r>
            <a:r>
              <a:rPr lang="en-US" sz="1200" i="1" dirty="0">
                <a:solidFill>
                  <a:srgbClr val="660066"/>
                </a:solidFill>
              </a:rPr>
              <a:t> Mater</a:t>
            </a:r>
            <a:r>
              <a:rPr lang="en-US" sz="1200" dirty="0">
                <a:solidFill>
                  <a:srgbClr val="660066"/>
                </a:solidFill>
              </a:rPr>
              <a:t>. </a:t>
            </a:r>
            <a:r>
              <a:rPr lang="en-US" sz="1200" b="1" dirty="0">
                <a:solidFill>
                  <a:srgbClr val="660066"/>
                </a:solidFill>
              </a:rPr>
              <a:t>55 </a:t>
            </a:r>
            <a:r>
              <a:rPr lang="en-US" sz="1200" dirty="0">
                <a:solidFill>
                  <a:srgbClr val="660066"/>
                </a:solidFill>
              </a:rPr>
              <a:t>(2007) 6208-18.  </a:t>
            </a:r>
            <a:r>
              <a:rPr lang="en-US" sz="1200" dirty="0" smtClean="0">
                <a:solidFill>
                  <a:srgbClr val="660066"/>
                </a:solidFill>
              </a:rPr>
              <a:t/>
            </a:r>
            <a:br>
              <a:rPr lang="en-US" sz="1200" dirty="0" smtClean="0">
                <a:solidFill>
                  <a:srgbClr val="660066"/>
                </a:solidFill>
              </a:rPr>
            </a:br>
            <a:r>
              <a:rPr lang="en-US" sz="1200" dirty="0" smtClean="0">
                <a:solidFill>
                  <a:srgbClr val="660066"/>
                </a:solidFill>
              </a:rPr>
              <a:t>Dillon </a:t>
            </a:r>
            <a:r>
              <a:rPr lang="en-US" sz="1200" i="1" dirty="0">
                <a:solidFill>
                  <a:srgbClr val="660066"/>
                </a:solidFill>
              </a:rPr>
              <a:t>et al. Int. J. Mat. Res</a:t>
            </a:r>
            <a:r>
              <a:rPr lang="en-US" sz="1200" dirty="0">
                <a:solidFill>
                  <a:srgbClr val="660066"/>
                </a:solidFill>
              </a:rPr>
              <a:t>., </a:t>
            </a:r>
            <a:r>
              <a:rPr lang="en-US" sz="1200" b="1" dirty="0">
                <a:solidFill>
                  <a:srgbClr val="660066"/>
                </a:solidFill>
              </a:rPr>
              <a:t>101 </a:t>
            </a:r>
            <a:r>
              <a:rPr lang="en-US" sz="1200" dirty="0">
                <a:solidFill>
                  <a:srgbClr val="660066"/>
                </a:solidFill>
              </a:rPr>
              <a:t>(2010) 50-56</a:t>
            </a:r>
            <a:r>
              <a:rPr lang="en-US" sz="1200" dirty="0" smtClean="0">
                <a:solidFill>
                  <a:srgbClr val="660066"/>
                </a:solidFill>
              </a:rPr>
              <a:t>.  Dillon </a:t>
            </a:r>
            <a:r>
              <a:rPr lang="en-US" sz="1200" i="1" dirty="0">
                <a:solidFill>
                  <a:srgbClr val="660066"/>
                </a:solidFill>
              </a:rPr>
              <a:t>et al. J. Am. Ceram. Soc.</a:t>
            </a:r>
            <a:r>
              <a:rPr lang="en-US" sz="1200" dirty="0">
                <a:solidFill>
                  <a:srgbClr val="660066"/>
                </a:solidFill>
              </a:rPr>
              <a:t>, </a:t>
            </a:r>
            <a:r>
              <a:rPr lang="en-US" sz="1200" b="1" dirty="0">
                <a:solidFill>
                  <a:srgbClr val="660066"/>
                </a:solidFill>
              </a:rPr>
              <a:t>93 </a:t>
            </a:r>
            <a:r>
              <a:rPr lang="en-US" sz="1200" dirty="0">
                <a:solidFill>
                  <a:srgbClr val="660066"/>
                </a:solidFill>
              </a:rPr>
              <a:t>(2010) 1796-802. </a:t>
            </a:r>
          </a:p>
        </p:txBody>
      </p:sp>
      <p:sp>
        <p:nvSpPr>
          <p:cNvPr id="207" name="Slide Number Placeholder 3"/>
          <p:cNvSpPr>
            <a:spLocks noGrp="1"/>
          </p:cNvSpPr>
          <p:nvPr>
            <p:ph type="sldNum" sz="quarter" idx="10"/>
          </p:nvPr>
        </p:nvSpPr>
        <p:spPr>
          <a:xfrm>
            <a:off x="76200" y="46038"/>
            <a:ext cx="533400" cy="411162"/>
          </a:xfrm>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DADF0FC6-B50E-9242-80B0-44751FC01285}" type="slidenum">
              <a:rPr lang="en-US" sz="1400">
                <a:solidFill>
                  <a:srgbClr val="7F7F7F"/>
                </a:solidFill>
                <a:ea typeface="ヒラギノ角ゴ ProN W3" charset="0"/>
                <a:cs typeface="ヒラギノ角ゴ ProN W3" charset="0"/>
                <a:sym typeface="Gill Sans" charset="0"/>
              </a:rPr>
              <a:pPr algn="l"/>
              <a:t>35</a:t>
            </a:fld>
            <a:endParaRPr lang="en-US" sz="1400">
              <a:solidFill>
                <a:srgbClr val="7F7F7F"/>
              </a:solidFill>
              <a:ea typeface="ヒラギノ角ゴ ProN W3" charset="0"/>
              <a:cs typeface="ヒラギノ角ゴ ProN W3" charset="0"/>
              <a:sym typeface="Gill Sans"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a:xfrm>
            <a:off x="609600" y="76200"/>
            <a:ext cx="5562600" cy="1143000"/>
          </a:xfrm>
        </p:spPr>
        <p:txBody>
          <a:bodyPr/>
          <a:lstStyle/>
          <a:p>
            <a:r>
              <a:rPr lang="en-US" dirty="0">
                <a:ea typeface="ＭＳ Ｐゴシック" charset="0"/>
                <a:cs typeface="ＭＳ Ｐゴシック" charset="0"/>
              </a:rPr>
              <a:t>Doped Yttria - EBSD</a:t>
            </a:r>
          </a:p>
        </p:txBody>
      </p:sp>
      <p:sp>
        <p:nvSpPr>
          <p:cNvPr id="32771" name="Slide Number Placeholder 2"/>
          <p:cNvSpPr>
            <a:spLocks noGrp="1"/>
          </p:cNvSpPr>
          <p:nvPr>
            <p:ph type="sldNum" sz="quarter" idx="10"/>
          </p:nvPr>
        </p:nvSpPr>
        <p:spPr>
          <a:xfrm>
            <a:off x="76200" y="76200"/>
            <a:ext cx="685800" cy="457200"/>
          </a:xfrm>
          <a:prstGeom prst="ellipse">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fld id="{BD651780-07C4-3847-A3E9-5A85129762EB}" type="slidenum">
              <a:rPr lang="en-US" sz="1200"/>
              <a:pPr algn="l"/>
              <a:t>36</a:t>
            </a:fld>
            <a:endParaRPr lang="en-US" sz="1200"/>
          </a:p>
        </p:txBody>
      </p:sp>
      <p:sp>
        <p:nvSpPr>
          <p:cNvPr id="4" name="Content Placeholder 3"/>
          <p:cNvSpPr>
            <a:spLocks noGrp="1"/>
          </p:cNvSpPr>
          <p:nvPr>
            <p:ph sz="quarter" idx="1"/>
          </p:nvPr>
        </p:nvSpPr>
        <p:spPr>
          <a:xfrm>
            <a:off x="457200" y="1524000"/>
            <a:ext cx="8229600" cy="914400"/>
          </a:xfrm>
        </p:spPr>
        <p:txBody>
          <a:bodyPr>
            <a:normAutofit/>
          </a:bodyPr>
          <a:lstStyle/>
          <a:p>
            <a:pPr>
              <a:lnSpc>
                <a:spcPct val="80000"/>
              </a:lnSpc>
              <a:buFontTx/>
              <a:buNone/>
            </a:pPr>
            <a:r>
              <a:rPr lang="en-US" sz="2200">
                <a:latin typeface="Arial" charset="0"/>
                <a:ea typeface="ＭＳ Ｐゴシック" charset="0"/>
                <a:cs typeface="ＭＳ Ｐゴシック" charset="0"/>
              </a:rPr>
              <a:t>Normal Grain Growth (NGG)       Abnormal Grain Growth (AGG)</a:t>
            </a:r>
          </a:p>
          <a:p>
            <a:pPr>
              <a:lnSpc>
                <a:spcPct val="80000"/>
              </a:lnSpc>
              <a:buFontTx/>
              <a:buNone/>
            </a:pPr>
            <a:r>
              <a:rPr lang="en-US" sz="2200">
                <a:latin typeface="Arial" charset="0"/>
                <a:ea typeface="ＭＳ Ｐゴシック" charset="0"/>
                <a:cs typeface="ＭＳ Ｐゴシック" charset="0"/>
              </a:rPr>
              <a:t>			0 hours				 6 hours</a:t>
            </a:r>
          </a:p>
        </p:txBody>
      </p:sp>
      <p:pic>
        <p:nvPicPr>
          <p:cNvPr id="32773" name="Picture 4" descr="NGG_RB.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3250" y="2209800"/>
            <a:ext cx="37973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descr="AGG_R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209800"/>
            <a:ext cx="3886200" cy="379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descr="scale.tif"/>
          <p:cNvPicPr>
            <a:picLocks noChangeAspect="1"/>
          </p:cNvPicPr>
          <p:nvPr/>
        </p:nvPicPr>
        <p:blipFill>
          <a:blip r:embed="rId5">
            <a:extLst>
              <a:ext uri="{28A0092B-C50C-407E-A947-70E740481C1C}">
                <a14:useLocalDpi xmlns:a14="http://schemas.microsoft.com/office/drawing/2010/main" val="0"/>
              </a:ext>
            </a:extLst>
          </a:blip>
          <a:srcRect t="42755" b="22968"/>
          <a:stretch>
            <a:fillRect/>
          </a:stretch>
        </p:blipFill>
        <p:spPr bwMode="auto">
          <a:xfrm>
            <a:off x="6324600" y="106363"/>
            <a:ext cx="2530475"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3"/>
          <p:cNvSpPr txBox="1">
            <a:spLocks/>
          </p:cNvSpPr>
          <p:nvPr/>
        </p:nvSpPr>
        <p:spPr>
          <a:xfrm>
            <a:off x="755650" y="6096000"/>
            <a:ext cx="8083550" cy="762000"/>
          </a:xfrm>
          <a:prstGeom prst="rect">
            <a:avLst/>
          </a:prstGeom>
        </p:spPr>
        <p:txBody>
          <a:bodyPr>
            <a:normAutofit/>
          </a:bodyPr>
          <a:lstStyle>
            <a:lvl1pPr marL="273050" indent="-27305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eaLnBrk="1" hangingPunct="1">
              <a:lnSpc>
                <a:spcPct val="80000"/>
              </a:lnSpc>
              <a:spcBef>
                <a:spcPts val="575"/>
              </a:spcBef>
              <a:buClr>
                <a:schemeClr val="accent1"/>
              </a:buClr>
              <a:buSzPct val="85000"/>
              <a:buFont typeface="Wingdings 2" charset="0"/>
              <a:buChar char=""/>
            </a:pPr>
            <a:r>
              <a:rPr lang="en-US" sz="1600"/>
              <a:t>100 ppm Calcia-doped yttria at 1700°C for 0 and 6 hours in reducing atmosphere</a:t>
            </a:r>
          </a:p>
          <a:p>
            <a:pPr eaLnBrk="1" hangingPunct="1">
              <a:lnSpc>
                <a:spcPct val="80000"/>
              </a:lnSpc>
              <a:spcBef>
                <a:spcPts val="575"/>
              </a:spcBef>
              <a:buClr>
                <a:schemeClr val="accent1"/>
              </a:buClr>
              <a:buSzPct val="85000"/>
              <a:buFont typeface="Wingdings 2" charset="0"/>
              <a:buChar char=""/>
            </a:pPr>
            <a:r>
              <a:rPr lang="en-US" sz="1200"/>
              <a:t>Fabricated by S. Ma at Lehigh University</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Title 1"/>
          <p:cNvSpPr>
            <a:spLocks noGrp="1"/>
          </p:cNvSpPr>
          <p:nvPr>
            <p:ph type="title"/>
          </p:nvPr>
        </p:nvSpPr>
        <p:spPr>
          <a:xfrm>
            <a:off x="685800" y="152400"/>
            <a:ext cx="7772400" cy="838200"/>
          </a:xfrm>
        </p:spPr>
        <p:txBody>
          <a:bodyPr/>
          <a:lstStyle/>
          <a:p>
            <a:pPr eaLnBrk="1" hangingPunct="1"/>
            <a:r>
              <a:rPr lang="en-US" dirty="0">
                <a:solidFill>
                  <a:srgbClr val="000090"/>
                </a:solidFill>
                <a:ea typeface="ＭＳ Ｐゴシック" charset="0"/>
                <a:cs typeface="ＭＳ Ｐゴシック" charset="0"/>
              </a:rPr>
              <a:t>Grain Growth Kinetic Types</a:t>
            </a:r>
          </a:p>
        </p:txBody>
      </p:sp>
      <p:sp>
        <p:nvSpPr>
          <p:cNvPr id="26627" name="Slide Number Placeholder 3"/>
          <p:cNvSpPr>
            <a:spLocks noGrp="1"/>
          </p:cNvSpPr>
          <p:nvPr>
            <p:ph type="sldNum" sz="quarter" idx="10"/>
          </p:nvPr>
        </p:nvSpPr>
        <p:spPr>
          <a:xfrm>
            <a:off x="79375" y="793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C2CD02B7-E200-A44D-86ED-B263B7E43583}" type="slidenum">
              <a:rPr lang="en-US" sz="1400">
                <a:latin typeface="Calibri" charset="0"/>
              </a:rPr>
              <a:pPr algn="l"/>
              <a:t>37</a:t>
            </a:fld>
            <a:endParaRPr lang="en-US" sz="1400">
              <a:latin typeface="Calibri" charset="0"/>
            </a:endParaRPr>
          </a:p>
        </p:txBody>
      </p:sp>
      <p:sp>
        <p:nvSpPr>
          <p:cNvPr id="26628" name="Text Box 4"/>
          <p:cNvSpPr txBox="1">
            <a:spLocks noChangeArrowheads="1"/>
          </p:cNvSpPr>
          <p:nvPr/>
        </p:nvSpPr>
        <p:spPr bwMode="auto">
          <a:xfrm>
            <a:off x="438150" y="5867400"/>
            <a:ext cx="832485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600" dirty="0">
                <a:solidFill>
                  <a:srgbClr val="660066"/>
                </a:solidFill>
                <a:latin typeface="Candara" charset="0"/>
              </a:rPr>
              <a:t>S.J. Dillon, M. Tang, W.C. Carter, M.P. Harmer, </a:t>
            </a:r>
            <a:r>
              <a:rPr lang="ja-JP" altLang="en-US" sz="1600" dirty="0">
                <a:solidFill>
                  <a:srgbClr val="660066"/>
                </a:solidFill>
                <a:latin typeface="Candara" charset="0"/>
              </a:rPr>
              <a:t>“</a:t>
            </a:r>
            <a:r>
              <a:rPr lang="en-US" sz="1600" dirty="0">
                <a:solidFill>
                  <a:srgbClr val="660066"/>
                </a:solidFill>
                <a:latin typeface="Candara" charset="0"/>
              </a:rPr>
              <a:t>Complexion: A new concept for kinetic engineering in materials science,</a:t>
            </a:r>
            <a:r>
              <a:rPr lang="ja-JP" altLang="en-US" sz="1600" dirty="0">
                <a:solidFill>
                  <a:srgbClr val="660066"/>
                </a:solidFill>
                <a:latin typeface="Candara" charset="0"/>
              </a:rPr>
              <a:t>”</a:t>
            </a:r>
            <a:r>
              <a:rPr lang="en-US" sz="1600" dirty="0">
                <a:solidFill>
                  <a:srgbClr val="660066"/>
                </a:solidFill>
                <a:latin typeface="Candara" charset="0"/>
              </a:rPr>
              <a:t> </a:t>
            </a:r>
            <a:r>
              <a:rPr lang="en-US" sz="1600" i="1" dirty="0" err="1">
                <a:solidFill>
                  <a:srgbClr val="660066"/>
                </a:solidFill>
                <a:latin typeface="Candara" charset="0"/>
              </a:rPr>
              <a:t>Acta</a:t>
            </a:r>
            <a:r>
              <a:rPr lang="en-US" sz="1600" i="1" dirty="0">
                <a:solidFill>
                  <a:srgbClr val="660066"/>
                </a:solidFill>
                <a:latin typeface="Candara" charset="0"/>
              </a:rPr>
              <a:t> Mater.</a:t>
            </a:r>
            <a:r>
              <a:rPr lang="en-US" sz="1600" dirty="0">
                <a:solidFill>
                  <a:srgbClr val="660066"/>
                </a:solidFill>
                <a:latin typeface="Candara" charset="0"/>
              </a:rPr>
              <a:t> </a:t>
            </a:r>
            <a:r>
              <a:rPr lang="en-US" sz="1600" b="1" dirty="0">
                <a:solidFill>
                  <a:srgbClr val="660066"/>
                </a:solidFill>
                <a:latin typeface="Candara" charset="0"/>
              </a:rPr>
              <a:t>55</a:t>
            </a:r>
            <a:r>
              <a:rPr lang="en-US" sz="1600" dirty="0">
                <a:solidFill>
                  <a:srgbClr val="660066"/>
                </a:solidFill>
                <a:latin typeface="Candara" charset="0"/>
              </a:rPr>
              <a:t> 6208-6218 (2007).</a:t>
            </a:r>
          </a:p>
        </p:txBody>
      </p:sp>
      <p:pic>
        <p:nvPicPr>
          <p:cNvPr id="26629" name="Picture 5" descr="C:\Documents and Settings\ukai\Desktop\Stuttgart.Seminar\cannon-talk\full.tif"/>
          <p:cNvPicPr>
            <a:picLocks noChangeAspect="1" noChangeArrowheads="1"/>
          </p:cNvPicPr>
          <p:nvPr/>
        </p:nvPicPr>
        <p:blipFill>
          <a:blip r:embed="rId3">
            <a:extLst>
              <a:ext uri="{28A0092B-C50C-407E-A947-70E740481C1C}">
                <a14:useLocalDpi xmlns:a14="http://schemas.microsoft.com/office/drawing/2010/main" val="0"/>
              </a:ext>
            </a:extLst>
          </a:blip>
          <a:srcRect t="8450" b="15211"/>
          <a:stretch>
            <a:fillRect/>
          </a:stretch>
        </p:blipFill>
        <p:spPr bwMode="auto">
          <a:xfrm>
            <a:off x="466725" y="990600"/>
            <a:ext cx="8348663" cy="45069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0"/>
            <a:ext cx="7772400" cy="1143000"/>
          </a:xfrm>
          <a:solidFill>
            <a:srgbClr val="FFFFFF"/>
          </a:solidFill>
          <a:ln>
            <a:solidFill>
              <a:srgbClr val="FFFFFF"/>
            </a:solidFill>
          </a:ln>
        </p:spPr>
        <p:txBody>
          <a:bodyPr>
            <a:normAutofit/>
          </a:bodyPr>
          <a:lstStyle/>
          <a:p>
            <a:r>
              <a:rPr lang="en-US" sz="3600" dirty="0" smtClean="0">
                <a:solidFill>
                  <a:srgbClr val="000090"/>
                </a:solidFill>
              </a:rPr>
              <a:t>Complexion Transitions and AGG</a:t>
            </a:r>
            <a:endParaRPr lang="en-US" sz="3600" dirty="0">
              <a:solidFill>
                <a:srgbClr val="000090"/>
              </a:solidFill>
            </a:endParaRPr>
          </a:p>
        </p:txBody>
      </p:sp>
      <p:pic>
        <p:nvPicPr>
          <p:cNvPr id="6" name="Picture 5" descr="Screen shot 2014-11-12 at 10.56.4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77" y="2231357"/>
            <a:ext cx="3800819" cy="3337637"/>
          </a:xfrm>
          <a:prstGeom prst="rect">
            <a:avLst/>
          </a:prstGeom>
        </p:spPr>
      </p:pic>
      <p:sp>
        <p:nvSpPr>
          <p:cNvPr id="7" name="Slide Number Placeholder 6"/>
          <p:cNvSpPr>
            <a:spLocks noGrp="1"/>
          </p:cNvSpPr>
          <p:nvPr>
            <p:ph type="sldNum" sz="quarter" idx="4294967295"/>
          </p:nvPr>
        </p:nvSpPr>
        <p:spPr>
          <a:xfrm>
            <a:off x="6858000" y="6416675"/>
            <a:ext cx="2133600" cy="365125"/>
          </a:xfrm>
          <a:prstGeom prst="rect">
            <a:avLst/>
          </a:prstGeom>
        </p:spPr>
        <p:txBody>
          <a:bodyPr/>
          <a:lstStyle/>
          <a:p>
            <a:fld id="{43864C06-2841-4748-BDC5-1A8DEA6FB69A}" type="slidenum">
              <a:rPr lang="en-US" smtClean="0"/>
              <a:t>38</a:t>
            </a:fld>
            <a:endParaRPr lang="en-US"/>
          </a:p>
        </p:txBody>
      </p:sp>
      <p:sp>
        <p:nvSpPr>
          <p:cNvPr id="8" name="Rectangle 7"/>
          <p:cNvSpPr/>
          <p:nvPr/>
        </p:nvSpPr>
        <p:spPr>
          <a:xfrm>
            <a:off x="2499348" y="6336268"/>
            <a:ext cx="6145692" cy="369332"/>
          </a:xfrm>
          <a:prstGeom prst="rect">
            <a:avLst/>
          </a:prstGeom>
        </p:spPr>
        <p:txBody>
          <a:bodyPr wrap="square">
            <a:spAutoFit/>
          </a:bodyPr>
          <a:lstStyle/>
          <a:p>
            <a:pPr lvl="0"/>
            <a:r>
              <a:rPr lang="en-US" sz="1800" dirty="0" err="1" smtClean="0">
                <a:solidFill>
                  <a:srgbClr val="660066"/>
                </a:solidFill>
              </a:rPr>
              <a:t>Bojarski</a:t>
            </a:r>
            <a:r>
              <a:rPr lang="en-US" sz="1800" dirty="0" smtClean="0">
                <a:solidFill>
                  <a:srgbClr val="660066"/>
                </a:solidFill>
              </a:rPr>
              <a:t> et al. </a:t>
            </a:r>
            <a:r>
              <a:rPr lang="en-US" sz="1800" i="1" dirty="0" smtClean="0">
                <a:solidFill>
                  <a:srgbClr val="660066"/>
                </a:solidFill>
              </a:rPr>
              <a:t>Metall</a:t>
            </a:r>
            <a:r>
              <a:rPr lang="en-US" sz="1800" i="1" dirty="0">
                <a:solidFill>
                  <a:srgbClr val="660066"/>
                </a:solidFill>
              </a:rPr>
              <a:t>. and Mater. Trans. A</a:t>
            </a:r>
            <a:r>
              <a:rPr lang="en-US" sz="1800" dirty="0">
                <a:solidFill>
                  <a:srgbClr val="660066"/>
                </a:solidFill>
              </a:rPr>
              <a:t>. </a:t>
            </a:r>
            <a:r>
              <a:rPr lang="en-US" sz="1800" dirty="0" smtClean="0">
                <a:solidFill>
                  <a:srgbClr val="660066"/>
                </a:solidFill>
              </a:rPr>
              <a:t>(2012) </a:t>
            </a:r>
            <a:r>
              <a:rPr lang="en-US" sz="1800" b="1" dirty="0" smtClean="0">
                <a:solidFill>
                  <a:srgbClr val="660066"/>
                </a:solidFill>
              </a:rPr>
              <a:t>43</a:t>
            </a:r>
            <a:r>
              <a:rPr lang="en-US" sz="1800" dirty="0" smtClean="0">
                <a:solidFill>
                  <a:srgbClr val="660066"/>
                </a:solidFill>
              </a:rPr>
              <a:t> 3532</a:t>
            </a:r>
            <a:endParaRPr lang="en-US" sz="1800" dirty="0">
              <a:solidFill>
                <a:srgbClr val="660066"/>
              </a:solidFill>
            </a:endParaRPr>
          </a:p>
        </p:txBody>
      </p:sp>
      <p:grpSp>
        <p:nvGrpSpPr>
          <p:cNvPr id="9" name="Group 8"/>
          <p:cNvGrpSpPr>
            <a:grpSpLocks noChangeAspect="1"/>
          </p:cNvGrpSpPr>
          <p:nvPr/>
        </p:nvGrpSpPr>
        <p:grpSpPr>
          <a:xfrm>
            <a:off x="4106608" y="2286000"/>
            <a:ext cx="4893183" cy="2909796"/>
            <a:chOff x="0" y="787441"/>
            <a:chExt cx="9994900" cy="5943600"/>
          </a:xfrm>
        </p:grpSpPr>
        <p:pic>
          <p:nvPicPr>
            <p:cNvPr id="10" name="Picture 9" descr="Screen shot 2014-11-12 at 11.01.07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9568" y="787441"/>
              <a:ext cx="1511300" cy="5918200"/>
            </a:xfrm>
            <a:prstGeom prst="rect">
              <a:avLst/>
            </a:prstGeom>
          </p:spPr>
        </p:pic>
        <p:pic>
          <p:nvPicPr>
            <p:cNvPr id="11" name="Picture 10" descr="Screen shot 2014-11-12 at 11.00.5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12841"/>
              <a:ext cx="1498600" cy="5905500"/>
            </a:xfrm>
            <a:prstGeom prst="rect">
              <a:avLst/>
            </a:prstGeom>
          </p:spPr>
        </p:pic>
        <p:pic>
          <p:nvPicPr>
            <p:cNvPr id="12" name="Picture 11" descr="Screen shot 2014-11-12 at 11.00.44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78700" y="800141"/>
              <a:ext cx="2616200" cy="5930900"/>
            </a:xfrm>
            <a:prstGeom prst="rect">
              <a:avLst/>
            </a:prstGeom>
          </p:spPr>
        </p:pic>
        <p:pic>
          <p:nvPicPr>
            <p:cNvPr id="13" name="Picture 12" descr="Screen shot 2014-11-12 at 11.00.21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3723" y="812841"/>
              <a:ext cx="3149600" cy="5918200"/>
            </a:xfrm>
            <a:prstGeom prst="rect">
              <a:avLst/>
            </a:prstGeom>
          </p:spPr>
        </p:pic>
      </p:grpSp>
      <p:sp>
        <p:nvSpPr>
          <p:cNvPr id="14" name="Rectangle 13"/>
          <p:cNvSpPr/>
          <p:nvPr/>
        </p:nvSpPr>
        <p:spPr>
          <a:xfrm>
            <a:off x="3987800" y="5602069"/>
            <a:ext cx="5011991" cy="646331"/>
          </a:xfrm>
          <a:prstGeom prst="rect">
            <a:avLst/>
          </a:prstGeom>
        </p:spPr>
        <p:txBody>
          <a:bodyPr wrap="square">
            <a:spAutoFit/>
          </a:bodyPr>
          <a:lstStyle/>
          <a:p>
            <a:pPr lvl="0"/>
            <a:r>
              <a:rPr lang="en-US" sz="1800" dirty="0" err="1" smtClean="0">
                <a:solidFill>
                  <a:srgbClr val="660066"/>
                </a:solidFill>
              </a:rPr>
              <a:t>Yttirum</a:t>
            </a:r>
            <a:r>
              <a:rPr lang="en-US" sz="1800" dirty="0" smtClean="0">
                <a:solidFill>
                  <a:srgbClr val="660066"/>
                </a:solidFill>
              </a:rPr>
              <a:t>-</a:t>
            </a:r>
            <a:r>
              <a:rPr lang="en-US" sz="1800" smtClean="0">
                <a:solidFill>
                  <a:srgbClr val="660066"/>
                </a:solidFill>
              </a:rPr>
              <a:t>doped alumina:</a:t>
            </a:r>
            <a:endParaRPr lang="en-US" sz="1800" dirty="0" smtClean="0">
              <a:solidFill>
                <a:srgbClr val="660066"/>
              </a:solidFill>
            </a:endParaRPr>
          </a:p>
          <a:p>
            <a:pPr lvl="0"/>
            <a:r>
              <a:rPr lang="en-US" sz="1800" dirty="0" smtClean="0">
                <a:solidFill>
                  <a:srgbClr val="660066"/>
                </a:solidFill>
              </a:rPr>
              <a:t>Bojarski et al., </a:t>
            </a:r>
            <a:r>
              <a:rPr lang="en-US" sz="1800" i="1" dirty="0" smtClean="0">
                <a:solidFill>
                  <a:srgbClr val="660066"/>
                </a:solidFill>
              </a:rPr>
              <a:t>Mater</a:t>
            </a:r>
            <a:r>
              <a:rPr lang="en-US" sz="1800" i="1" dirty="0">
                <a:solidFill>
                  <a:srgbClr val="660066"/>
                </a:solidFill>
              </a:rPr>
              <a:t>. Sci. Forum </a:t>
            </a:r>
            <a:r>
              <a:rPr lang="en-US" sz="1800" dirty="0" smtClean="0">
                <a:solidFill>
                  <a:srgbClr val="660066"/>
                </a:solidFill>
              </a:rPr>
              <a:t>(2013) </a:t>
            </a:r>
            <a:r>
              <a:rPr lang="en-US" sz="1800" b="1" dirty="0" smtClean="0">
                <a:solidFill>
                  <a:srgbClr val="660066"/>
                </a:solidFill>
              </a:rPr>
              <a:t>753</a:t>
            </a:r>
            <a:r>
              <a:rPr lang="en-US" sz="1800" dirty="0" smtClean="0">
                <a:solidFill>
                  <a:srgbClr val="660066"/>
                </a:solidFill>
              </a:rPr>
              <a:t> 87</a:t>
            </a:r>
            <a:endParaRPr lang="en-US" sz="1800" dirty="0">
              <a:solidFill>
                <a:srgbClr val="660066"/>
              </a:solidFill>
            </a:endParaRPr>
          </a:p>
        </p:txBody>
      </p:sp>
      <p:sp>
        <p:nvSpPr>
          <p:cNvPr id="2" name="TextBox 1"/>
          <p:cNvSpPr txBox="1"/>
          <p:nvPr/>
        </p:nvSpPr>
        <p:spPr>
          <a:xfrm>
            <a:off x="151304" y="990600"/>
            <a:ext cx="3811096" cy="1323439"/>
          </a:xfrm>
          <a:prstGeom prst="rect">
            <a:avLst/>
          </a:prstGeom>
          <a:noFill/>
        </p:spPr>
        <p:txBody>
          <a:bodyPr wrap="square" rtlCol="0">
            <a:spAutoFit/>
          </a:bodyPr>
          <a:lstStyle/>
          <a:p>
            <a:pPr algn="ctr"/>
            <a:r>
              <a:rPr lang="en-US" sz="2000" dirty="0" smtClean="0"/>
              <a:t>Implication: many grain boundaries changed complexion AFTER coming into contact with abnormal </a:t>
            </a:r>
            <a:r>
              <a:rPr lang="en-US" sz="2000" dirty="0" smtClean="0"/>
              <a:t>grains</a:t>
            </a:r>
            <a:endParaRPr lang="en-US" sz="2000" dirty="0"/>
          </a:p>
        </p:txBody>
      </p:sp>
      <p:sp>
        <p:nvSpPr>
          <p:cNvPr id="3" name="TextBox 2"/>
          <p:cNvSpPr txBox="1"/>
          <p:nvPr/>
        </p:nvSpPr>
        <p:spPr>
          <a:xfrm>
            <a:off x="4925653" y="1600200"/>
            <a:ext cx="941747" cy="646331"/>
          </a:xfrm>
          <a:prstGeom prst="rect">
            <a:avLst/>
          </a:prstGeom>
          <a:noFill/>
        </p:spPr>
        <p:txBody>
          <a:bodyPr wrap="none" rtlCol="0">
            <a:spAutoFit/>
          </a:bodyPr>
          <a:lstStyle/>
          <a:p>
            <a:pPr algn="ctr"/>
            <a:r>
              <a:rPr lang="en-US" sz="1800" dirty="0" smtClean="0"/>
              <a:t>c-plane</a:t>
            </a:r>
            <a:br>
              <a:rPr lang="en-US" sz="1800" dirty="0" smtClean="0"/>
            </a:br>
            <a:r>
              <a:rPr lang="en-US" sz="1800" dirty="0" smtClean="0"/>
              <a:t>high </a:t>
            </a:r>
            <a:r>
              <a:rPr lang="en-US" sz="1800" dirty="0" smtClean="0">
                <a:latin typeface="Symbol" charset="2"/>
                <a:cs typeface="Symbol" charset="2"/>
              </a:rPr>
              <a:t>g</a:t>
            </a:r>
            <a:endParaRPr lang="en-US" sz="1800" dirty="0">
              <a:latin typeface="Symbol" charset="2"/>
              <a:cs typeface="Symbol" charset="2"/>
            </a:endParaRPr>
          </a:p>
        </p:txBody>
      </p:sp>
      <p:sp>
        <p:nvSpPr>
          <p:cNvPr id="15" name="TextBox 14"/>
          <p:cNvSpPr txBox="1"/>
          <p:nvPr/>
        </p:nvSpPr>
        <p:spPr>
          <a:xfrm>
            <a:off x="4042774" y="1600200"/>
            <a:ext cx="954708" cy="646331"/>
          </a:xfrm>
          <a:prstGeom prst="rect">
            <a:avLst/>
          </a:prstGeom>
          <a:noFill/>
        </p:spPr>
        <p:txBody>
          <a:bodyPr wrap="none" rtlCol="0">
            <a:spAutoFit/>
          </a:bodyPr>
          <a:lstStyle/>
          <a:p>
            <a:pPr algn="ctr"/>
            <a:r>
              <a:rPr lang="en-US" sz="1800" dirty="0" smtClean="0"/>
              <a:t>a-plane</a:t>
            </a:r>
            <a:br>
              <a:rPr lang="en-US" sz="1800" dirty="0" smtClean="0"/>
            </a:br>
            <a:r>
              <a:rPr lang="en-US" sz="1800" dirty="0" smtClean="0"/>
              <a:t>low </a:t>
            </a:r>
            <a:r>
              <a:rPr lang="en-US" sz="1800" dirty="0" smtClean="0">
                <a:latin typeface="Symbol" charset="2"/>
                <a:cs typeface="Symbol" charset="2"/>
              </a:rPr>
              <a:t>g</a:t>
            </a:r>
            <a:endParaRPr lang="en-US" sz="1800" dirty="0">
              <a:latin typeface="Symbol" charset="2"/>
              <a:cs typeface="Symbol" charset="2"/>
            </a:endParaRPr>
          </a:p>
        </p:txBody>
      </p:sp>
      <p:sp>
        <p:nvSpPr>
          <p:cNvPr id="5" name="TextBox 4"/>
          <p:cNvSpPr txBox="1"/>
          <p:nvPr/>
        </p:nvSpPr>
        <p:spPr>
          <a:xfrm>
            <a:off x="457200" y="5619690"/>
            <a:ext cx="2942030" cy="400110"/>
          </a:xfrm>
          <a:prstGeom prst="rect">
            <a:avLst/>
          </a:prstGeom>
          <a:noFill/>
        </p:spPr>
        <p:txBody>
          <a:bodyPr wrap="none" rtlCol="0">
            <a:spAutoFit/>
          </a:bodyPr>
          <a:lstStyle/>
          <a:p>
            <a:r>
              <a:rPr lang="en-US" sz="2000" i="1" dirty="0" smtClean="0"/>
              <a:t>Surface dihedral angles</a:t>
            </a:r>
            <a:endParaRPr lang="en-US" sz="2000" i="1" dirty="0"/>
          </a:p>
        </p:txBody>
      </p:sp>
      <p:sp>
        <p:nvSpPr>
          <p:cNvPr id="16" name="TextBox 15"/>
          <p:cNvSpPr txBox="1"/>
          <p:nvPr/>
        </p:nvSpPr>
        <p:spPr>
          <a:xfrm>
            <a:off x="7745053" y="1600200"/>
            <a:ext cx="941747" cy="646331"/>
          </a:xfrm>
          <a:prstGeom prst="rect">
            <a:avLst/>
          </a:prstGeom>
          <a:noFill/>
        </p:spPr>
        <p:txBody>
          <a:bodyPr wrap="none" rtlCol="0">
            <a:spAutoFit/>
          </a:bodyPr>
          <a:lstStyle/>
          <a:p>
            <a:pPr algn="ctr"/>
            <a:r>
              <a:rPr lang="en-US" sz="1800" dirty="0" smtClean="0"/>
              <a:t>c-plane</a:t>
            </a:r>
            <a:br>
              <a:rPr lang="en-US" sz="1800" dirty="0" smtClean="0"/>
            </a:br>
            <a:r>
              <a:rPr lang="en-US" sz="1800" dirty="0" smtClean="0"/>
              <a:t>high </a:t>
            </a:r>
            <a:r>
              <a:rPr lang="en-US" sz="1800" dirty="0" smtClean="0">
                <a:latin typeface="Symbol" charset="2"/>
                <a:cs typeface="Symbol" charset="2"/>
              </a:rPr>
              <a:t>g</a:t>
            </a:r>
            <a:endParaRPr lang="en-US" sz="1800" dirty="0">
              <a:latin typeface="Symbol" charset="2"/>
              <a:cs typeface="Symbol" charset="2"/>
            </a:endParaRPr>
          </a:p>
        </p:txBody>
      </p:sp>
      <p:sp>
        <p:nvSpPr>
          <p:cNvPr id="17" name="TextBox 16"/>
          <p:cNvSpPr txBox="1"/>
          <p:nvPr/>
        </p:nvSpPr>
        <p:spPr>
          <a:xfrm>
            <a:off x="6400800" y="1600200"/>
            <a:ext cx="954708" cy="646331"/>
          </a:xfrm>
          <a:prstGeom prst="rect">
            <a:avLst/>
          </a:prstGeom>
          <a:noFill/>
        </p:spPr>
        <p:txBody>
          <a:bodyPr wrap="none" rtlCol="0">
            <a:spAutoFit/>
          </a:bodyPr>
          <a:lstStyle/>
          <a:p>
            <a:pPr algn="ctr"/>
            <a:r>
              <a:rPr lang="en-US" sz="1800" dirty="0" smtClean="0"/>
              <a:t>a-plane</a:t>
            </a:r>
            <a:br>
              <a:rPr lang="en-US" sz="1800" dirty="0" smtClean="0"/>
            </a:br>
            <a:r>
              <a:rPr lang="en-US" sz="1800" dirty="0" smtClean="0"/>
              <a:t>low </a:t>
            </a:r>
            <a:r>
              <a:rPr lang="en-US" sz="1800" dirty="0" smtClean="0">
                <a:latin typeface="Symbol" charset="2"/>
                <a:cs typeface="Symbol" charset="2"/>
              </a:rPr>
              <a:t>g</a:t>
            </a:r>
            <a:endParaRPr lang="en-US" sz="1800" dirty="0">
              <a:latin typeface="Symbol" charset="2"/>
              <a:cs typeface="Symbol" charset="2"/>
            </a:endParaRPr>
          </a:p>
        </p:txBody>
      </p:sp>
      <p:sp>
        <p:nvSpPr>
          <p:cNvPr id="18" name="TextBox 17"/>
          <p:cNvSpPr txBox="1"/>
          <p:nvPr/>
        </p:nvSpPr>
        <p:spPr>
          <a:xfrm>
            <a:off x="4114800" y="838200"/>
            <a:ext cx="4724400" cy="830997"/>
          </a:xfrm>
          <a:prstGeom prst="rect">
            <a:avLst/>
          </a:prstGeom>
          <a:noFill/>
        </p:spPr>
        <p:txBody>
          <a:bodyPr wrap="square" rtlCol="0">
            <a:spAutoFit/>
          </a:bodyPr>
          <a:lstStyle/>
          <a:p>
            <a:r>
              <a:rPr lang="en-US" sz="1600" dirty="0" smtClean="0">
                <a:solidFill>
                  <a:srgbClr val="008000"/>
                </a:solidFill>
              </a:rPr>
              <a:t>High energy GBs transition more easily, hence we observe AGG more against the single crystal that has a high </a:t>
            </a:r>
            <a:r>
              <a:rPr lang="en-US" sz="1600" dirty="0">
                <a:solidFill>
                  <a:srgbClr val="008000"/>
                </a:solidFill>
              </a:rPr>
              <a:t>energy </a:t>
            </a:r>
            <a:r>
              <a:rPr lang="en-US" sz="1600" dirty="0" smtClean="0">
                <a:solidFill>
                  <a:srgbClr val="008000"/>
                </a:solidFill>
              </a:rPr>
              <a:t>0001 surface (red color)</a:t>
            </a:r>
            <a:endParaRPr lang="en-US" sz="1600" dirty="0">
              <a:solidFill>
                <a:srgbClr val="008000"/>
              </a:solidFill>
            </a:endParaRPr>
          </a:p>
        </p:txBody>
      </p:sp>
      <p:sp>
        <p:nvSpPr>
          <p:cNvPr id="19" name="Rectangle 18"/>
          <p:cNvSpPr/>
          <p:nvPr/>
        </p:nvSpPr>
        <p:spPr>
          <a:xfrm>
            <a:off x="4267200" y="5257800"/>
            <a:ext cx="1473180" cy="338554"/>
          </a:xfrm>
          <a:prstGeom prst="rect">
            <a:avLst/>
          </a:prstGeom>
        </p:spPr>
        <p:txBody>
          <a:bodyPr wrap="none">
            <a:spAutoFit/>
          </a:bodyPr>
          <a:lstStyle/>
          <a:p>
            <a:r>
              <a:rPr lang="en-US" sz="1600" dirty="0">
                <a:solidFill>
                  <a:srgbClr val="008000"/>
                </a:solidFill>
              </a:rPr>
              <a:t>single </a:t>
            </a:r>
            <a:r>
              <a:rPr lang="en-US" sz="1600" dirty="0" smtClean="0">
                <a:solidFill>
                  <a:srgbClr val="008000"/>
                </a:solidFill>
              </a:rPr>
              <a:t>crystals </a:t>
            </a:r>
            <a:endParaRPr lang="en-US" sz="1600" dirty="0"/>
          </a:p>
        </p:txBody>
      </p:sp>
      <p:cxnSp>
        <p:nvCxnSpPr>
          <p:cNvPr id="21" name="Straight Arrow Connector 20"/>
          <p:cNvCxnSpPr>
            <a:stCxn id="19" idx="0"/>
          </p:cNvCxnSpPr>
          <p:nvPr/>
        </p:nvCxnSpPr>
        <p:spPr bwMode="auto">
          <a:xfrm flipH="1" flipV="1">
            <a:off x="4191000" y="4876800"/>
            <a:ext cx="81279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3" name="Straight Arrow Connector 22"/>
          <p:cNvCxnSpPr>
            <a:stCxn id="19" idx="0"/>
          </p:cNvCxnSpPr>
          <p:nvPr/>
        </p:nvCxnSpPr>
        <p:spPr bwMode="auto">
          <a:xfrm flipV="1">
            <a:off x="5003790" y="4876800"/>
            <a:ext cx="711210" cy="3810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Rectangle 23"/>
          <p:cNvSpPr/>
          <p:nvPr/>
        </p:nvSpPr>
        <p:spPr>
          <a:xfrm>
            <a:off x="6858000" y="5334000"/>
            <a:ext cx="1473180" cy="338554"/>
          </a:xfrm>
          <a:prstGeom prst="rect">
            <a:avLst/>
          </a:prstGeom>
        </p:spPr>
        <p:txBody>
          <a:bodyPr wrap="none">
            <a:spAutoFit/>
          </a:bodyPr>
          <a:lstStyle/>
          <a:p>
            <a:r>
              <a:rPr lang="en-US" sz="1600" dirty="0">
                <a:solidFill>
                  <a:srgbClr val="008000"/>
                </a:solidFill>
              </a:rPr>
              <a:t>single </a:t>
            </a:r>
            <a:r>
              <a:rPr lang="en-US" sz="1600" dirty="0" smtClean="0">
                <a:solidFill>
                  <a:srgbClr val="008000"/>
                </a:solidFill>
              </a:rPr>
              <a:t>crystals </a:t>
            </a:r>
            <a:endParaRPr lang="en-US" sz="1600" dirty="0"/>
          </a:p>
        </p:txBody>
      </p:sp>
      <p:cxnSp>
        <p:nvCxnSpPr>
          <p:cNvPr id="25" name="Straight Arrow Connector 24"/>
          <p:cNvCxnSpPr>
            <a:stCxn id="24" idx="0"/>
          </p:cNvCxnSpPr>
          <p:nvPr/>
        </p:nvCxnSpPr>
        <p:spPr bwMode="auto">
          <a:xfrm flipH="1" flipV="1">
            <a:off x="6172200" y="4648200"/>
            <a:ext cx="142239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26" name="Straight Arrow Connector 25"/>
          <p:cNvCxnSpPr>
            <a:stCxn id="24" idx="0"/>
          </p:cNvCxnSpPr>
          <p:nvPr/>
        </p:nvCxnSpPr>
        <p:spPr bwMode="auto">
          <a:xfrm flipV="1">
            <a:off x="7594590" y="4648200"/>
            <a:ext cx="1244610" cy="685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228772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830262"/>
          </a:xfrm>
        </p:spPr>
        <p:txBody>
          <a:bodyPr/>
          <a:lstStyle/>
          <a:p>
            <a:r>
              <a:rPr lang="en-US" dirty="0" smtClean="0"/>
              <a:t>Propagation</a:t>
            </a:r>
            <a:endParaRPr lang="en-US" dirty="0"/>
          </a:p>
        </p:txBody>
      </p:sp>
      <p:sp>
        <p:nvSpPr>
          <p:cNvPr id="3" name="Content Placeholder 2"/>
          <p:cNvSpPr>
            <a:spLocks noGrp="1"/>
          </p:cNvSpPr>
          <p:nvPr>
            <p:ph idx="1"/>
          </p:nvPr>
        </p:nvSpPr>
        <p:spPr>
          <a:xfrm>
            <a:off x="457200" y="5679281"/>
            <a:ext cx="8229600" cy="893763"/>
          </a:xfrm>
        </p:spPr>
        <p:txBody>
          <a:bodyPr>
            <a:normAutofit fontScale="92500" lnSpcReduction="20000"/>
          </a:bodyPr>
          <a:lstStyle/>
          <a:p>
            <a:r>
              <a:rPr lang="en-US" dirty="0" smtClean="0"/>
              <a:t>Consider the problem of how the transitioned, high mobility boundaries have to propagate.</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39</a:t>
            </a:fld>
            <a:endParaRPr lang="en-US"/>
          </a:p>
        </p:txBody>
      </p:sp>
      <p:pic>
        <p:nvPicPr>
          <p:cNvPr id="5" name="Picture 5" descr="sima05.51.cube.bmp                                             0000B027PwrbkG4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1803400"/>
            <a:ext cx="3105150" cy="28805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Microstructure2.png"/>
          <p:cNvPicPr>
            <a:picLocks noChangeAspect="1"/>
          </p:cNvPicPr>
          <p:nvPr/>
        </p:nvPicPr>
        <p:blipFill rotWithShape="1">
          <a:blip r:embed="rId3">
            <a:extLst>
              <a:ext uri="{28A0092B-C50C-407E-A947-70E740481C1C}">
                <a14:useLocalDpi xmlns:a14="http://schemas.microsoft.com/office/drawing/2010/main" val="0"/>
              </a:ext>
            </a:extLst>
          </a:blip>
          <a:srcRect l="23376" t="23685" r="23376" b="23672"/>
          <a:stretch/>
        </p:blipFill>
        <p:spPr>
          <a:xfrm>
            <a:off x="3886200" y="1210009"/>
            <a:ext cx="4914900" cy="4515318"/>
          </a:xfrm>
          <a:prstGeom prst="rect">
            <a:avLst/>
          </a:prstGeom>
        </p:spPr>
      </p:pic>
      <p:sp>
        <p:nvSpPr>
          <p:cNvPr id="7" name="Oval 6"/>
          <p:cNvSpPr/>
          <p:nvPr/>
        </p:nvSpPr>
        <p:spPr>
          <a:xfrm>
            <a:off x="1409700" y="2895600"/>
            <a:ext cx="685800" cy="685800"/>
          </a:xfrm>
          <a:prstGeom prst="ellipse">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7" idx="0"/>
          </p:cNvCxnSpPr>
          <p:nvPr/>
        </p:nvCxnSpPr>
        <p:spPr>
          <a:xfrm flipV="1">
            <a:off x="1752600" y="1210009"/>
            <a:ext cx="2133600" cy="168559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752600" y="3581401"/>
            <a:ext cx="2133600" cy="209788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grpSp>
        <p:nvGrpSpPr>
          <p:cNvPr id="15" name="Group 14"/>
          <p:cNvGrpSpPr/>
          <p:nvPr/>
        </p:nvGrpSpPr>
        <p:grpSpPr>
          <a:xfrm>
            <a:off x="4611271" y="1869744"/>
            <a:ext cx="4189829" cy="2852738"/>
            <a:chOff x="1931571" y="1417638"/>
            <a:chExt cx="6029667" cy="4330700"/>
          </a:xfrm>
        </p:grpSpPr>
        <p:pic>
          <p:nvPicPr>
            <p:cNvPr id="16" name="Picture 15" descr="Microstructure1.png"/>
            <p:cNvPicPr>
              <a:picLocks noChangeAspect="1"/>
            </p:cNvPicPr>
            <p:nvPr/>
          </p:nvPicPr>
          <p:blipFill rotWithShape="1">
            <a:blip r:embed="rId4">
              <a:extLst>
                <a:ext uri="{28A0092B-C50C-407E-A947-70E740481C1C}">
                  <a14:useLocalDpi xmlns:a14="http://schemas.microsoft.com/office/drawing/2010/main" val="0"/>
                </a:ext>
              </a:extLst>
            </a:blip>
            <a:srcRect l="32084" t="31252" r="25527" b="35985"/>
            <a:stretch/>
          </p:blipFill>
          <p:spPr>
            <a:xfrm>
              <a:off x="1931571" y="1417638"/>
              <a:ext cx="6029667" cy="4330700"/>
            </a:xfrm>
            <a:prstGeom prst="rect">
              <a:avLst/>
            </a:prstGeom>
          </p:spPr>
        </p:pic>
        <p:sp>
          <p:nvSpPr>
            <p:cNvPr id="17" name="Freeform 16"/>
            <p:cNvSpPr/>
            <p:nvPr/>
          </p:nvSpPr>
          <p:spPr>
            <a:xfrm>
              <a:off x="3949700" y="3213100"/>
              <a:ext cx="1003300" cy="977900"/>
            </a:xfrm>
            <a:custGeom>
              <a:avLst/>
              <a:gdLst>
                <a:gd name="connsiteX0" fmla="*/ 736600 w 1003300"/>
                <a:gd name="connsiteY0" fmla="*/ 0 h 977900"/>
                <a:gd name="connsiteX1" fmla="*/ 1003300 w 1003300"/>
                <a:gd name="connsiteY1" fmla="*/ 152400 h 977900"/>
                <a:gd name="connsiteX2" fmla="*/ 1003300 w 1003300"/>
                <a:gd name="connsiteY2" fmla="*/ 342900 h 977900"/>
                <a:gd name="connsiteX3" fmla="*/ 901700 w 1003300"/>
                <a:gd name="connsiteY3" fmla="*/ 406400 h 977900"/>
                <a:gd name="connsiteX4" fmla="*/ 927100 w 1003300"/>
                <a:gd name="connsiteY4" fmla="*/ 736600 h 977900"/>
                <a:gd name="connsiteX5" fmla="*/ 812800 w 1003300"/>
                <a:gd name="connsiteY5" fmla="*/ 914400 h 977900"/>
                <a:gd name="connsiteX6" fmla="*/ 812800 w 1003300"/>
                <a:gd name="connsiteY6" fmla="*/ 914400 h 977900"/>
                <a:gd name="connsiteX7" fmla="*/ 444500 w 1003300"/>
                <a:gd name="connsiteY7" fmla="*/ 977900 h 977900"/>
                <a:gd name="connsiteX8" fmla="*/ 444500 w 1003300"/>
                <a:gd name="connsiteY8" fmla="*/ 977900 h 977900"/>
                <a:gd name="connsiteX9" fmla="*/ 152400 w 1003300"/>
                <a:gd name="connsiteY9" fmla="*/ 825500 h 977900"/>
                <a:gd name="connsiteX10" fmla="*/ 0 w 1003300"/>
                <a:gd name="connsiteY10" fmla="*/ 609600 h 977900"/>
                <a:gd name="connsiteX11" fmla="*/ 76200 w 1003300"/>
                <a:gd name="connsiteY11" fmla="*/ 495300 h 977900"/>
                <a:gd name="connsiteX12" fmla="*/ 215900 w 1003300"/>
                <a:gd name="connsiteY12" fmla="*/ 469900 h 977900"/>
                <a:gd name="connsiteX13" fmla="*/ 254000 w 1003300"/>
                <a:gd name="connsiteY13" fmla="*/ 215900 h 977900"/>
                <a:gd name="connsiteX14" fmla="*/ 406400 w 1003300"/>
                <a:gd name="connsiteY14" fmla="*/ 215900 h 977900"/>
                <a:gd name="connsiteX15" fmla="*/ 381000 w 1003300"/>
                <a:gd name="connsiteY15" fmla="*/ 38100 h 977900"/>
                <a:gd name="connsiteX16" fmla="*/ 736600 w 1003300"/>
                <a:gd name="connsiteY16" fmla="*/ 0 h 97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3300" h="977900">
                  <a:moveTo>
                    <a:pt x="736600" y="0"/>
                  </a:moveTo>
                  <a:lnTo>
                    <a:pt x="1003300" y="152400"/>
                  </a:lnTo>
                  <a:lnTo>
                    <a:pt x="1003300" y="342900"/>
                  </a:lnTo>
                  <a:lnTo>
                    <a:pt x="901700" y="406400"/>
                  </a:lnTo>
                  <a:lnTo>
                    <a:pt x="927100" y="736600"/>
                  </a:lnTo>
                  <a:lnTo>
                    <a:pt x="812800" y="914400"/>
                  </a:lnTo>
                  <a:lnTo>
                    <a:pt x="812800" y="914400"/>
                  </a:lnTo>
                  <a:lnTo>
                    <a:pt x="444500" y="977900"/>
                  </a:lnTo>
                  <a:lnTo>
                    <a:pt x="444500" y="977900"/>
                  </a:lnTo>
                  <a:lnTo>
                    <a:pt x="152400" y="825500"/>
                  </a:lnTo>
                  <a:lnTo>
                    <a:pt x="0" y="609600"/>
                  </a:lnTo>
                  <a:lnTo>
                    <a:pt x="76200" y="495300"/>
                  </a:lnTo>
                  <a:lnTo>
                    <a:pt x="215900" y="469900"/>
                  </a:lnTo>
                  <a:lnTo>
                    <a:pt x="254000" y="215900"/>
                  </a:lnTo>
                  <a:lnTo>
                    <a:pt x="406400" y="215900"/>
                  </a:lnTo>
                  <a:lnTo>
                    <a:pt x="381000" y="38100"/>
                  </a:lnTo>
                  <a:lnTo>
                    <a:pt x="736600" y="0"/>
                  </a:lnTo>
                  <a:close/>
                </a:path>
              </a:pathLst>
            </a:cu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noFill/>
              </a:endParaRPr>
            </a:p>
          </p:txBody>
        </p:sp>
      </p:grpSp>
      <p:grpSp>
        <p:nvGrpSpPr>
          <p:cNvPr id="21" name="Group 20"/>
          <p:cNvGrpSpPr/>
          <p:nvPr/>
        </p:nvGrpSpPr>
        <p:grpSpPr>
          <a:xfrm>
            <a:off x="3911600" y="1210009"/>
            <a:ext cx="4914900" cy="4515318"/>
            <a:chOff x="3911600" y="1210009"/>
            <a:chExt cx="4914900" cy="4515318"/>
          </a:xfrm>
        </p:grpSpPr>
        <p:pic>
          <p:nvPicPr>
            <p:cNvPr id="19" name="Picture 18" descr="Microstructure2.png"/>
            <p:cNvPicPr>
              <a:picLocks noChangeAspect="1"/>
            </p:cNvPicPr>
            <p:nvPr/>
          </p:nvPicPr>
          <p:blipFill rotWithShape="1">
            <a:blip r:embed="rId3">
              <a:extLst>
                <a:ext uri="{28A0092B-C50C-407E-A947-70E740481C1C}">
                  <a14:useLocalDpi xmlns:a14="http://schemas.microsoft.com/office/drawing/2010/main" val="0"/>
                </a:ext>
              </a:extLst>
            </a:blip>
            <a:srcRect l="23376" t="23685" r="23376" b="23672"/>
            <a:stretch/>
          </p:blipFill>
          <p:spPr>
            <a:xfrm>
              <a:off x="3911600" y="1210009"/>
              <a:ext cx="4914900" cy="4515318"/>
            </a:xfrm>
            <a:prstGeom prst="rect">
              <a:avLst/>
            </a:prstGeom>
          </p:spPr>
        </p:pic>
        <p:sp>
          <p:nvSpPr>
            <p:cNvPr id="20" name="Freeform 19"/>
            <p:cNvSpPr/>
            <p:nvPr/>
          </p:nvSpPr>
          <p:spPr>
            <a:xfrm>
              <a:off x="5308600" y="2794000"/>
              <a:ext cx="2171700" cy="1854200"/>
            </a:xfrm>
            <a:custGeom>
              <a:avLst/>
              <a:gdLst>
                <a:gd name="connsiteX0" fmla="*/ 469900 w 2171700"/>
                <a:gd name="connsiteY0" fmla="*/ 406400 h 1854200"/>
                <a:gd name="connsiteX1" fmla="*/ 469900 w 2171700"/>
                <a:gd name="connsiteY1" fmla="*/ 406400 h 1854200"/>
                <a:gd name="connsiteX2" fmla="*/ 584200 w 2171700"/>
                <a:gd name="connsiteY2" fmla="*/ 215900 h 1854200"/>
                <a:gd name="connsiteX3" fmla="*/ 647700 w 2171700"/>
                <a:gd name="connsiteY3" fmla="*/ 88900 h 1854200"/>
                <a:gd name="connsiteX4" fmla="*/ 825500 w 2171700"/>
                <a:gd name="connsiteY4" fmla="*/ 88900 h 1854200"/>
                <a:gd name="connsiteX5" fmla="*/ 952500 w 2171700"/>
                <a:gd name="connsiteY5" fmla="*/ 127000 h 1854200"/>
                <a:gd name="connsiteX6" fmla="*/ 1016000 w 2171700"/>
                <a:gd name="connsiteY6" fmla="*/ 12700 h 1854200"/>
                <a:gd name="connsiteX7" fmla="*/ 1016000 w 2171700"/>
                <a:gd name="connsiteY7" fmla="*/ 12700 h 1854200"/>
                <a:gd name="connsiteX8" fmla="*/ 1231900 w 2171700"/>
                <a:gd name="connsiteY8" fmla="*/ 0 h 1854200"/>
                <a:gd name="connsiteX9" fmla="*/ 1435100 w 2171700"/>
                <a:gd name="connsiteY9" fmla="*/ 215900 h 1854200"/>
                <a:gd name="connsiteX10" fmla="*/ 1752600 w 2171700"/>
                <a:gd name="connsiteY10" fmla="*/ 203200 h 1854200"/>
                <a:gd name="connsiteX11" fmla="*/ 1905000 w 2171700"/>
                <a:gd name="connsiteY11" fmla="*/ 469900 h 1854200"/>
                <a:gd name="connsiteX12" fmla="*/ 1905000 w 2171700"/>
                <a:gd name="connsiteY12" fmla="*/ 469900 h 1854200"/>
                <a:gd name="connsiteX13" fmla="*/ 2171700 w 2171700"/>
                <a:gd name="connsiteY13" fmla="*/ 673100 h 1854200"/>
                <a:gd name="connsiteX14" fmla="*/ 2133600 w 2171700"/>
                <a:gd name="connsiteY14" fmla="*/ 889000 h 1854200"/>
                <a:gd name="connsiteX15" fmla="*/ 1930400 w 2171700"/>
                <a:gd name="connsiteY15" fmla="*/ 914400 h 1854200"/>
                <a:gd name="connsiteX16" fmla="*/ 1930400 w 2171700"/>
                <a:gd name="connsiteY16" fmla="*/ 1155700 h 1854200"/>
                <a:gd name="connsiteX17" fmla="*/ 1803400 w 2171700"/>
                <a:gd name="connsiteY17" fmla="*/ 1155700 h 1854200"/>
                <a:gd name="connsiteX18" fmla="*/ 1612900 w 2171700"/>
                <a:gd name="connsiteY18" fmla="*/ 1079500 h 1854200"/>
                <a:gd name="connsiteX19" fmla="*/ 1612900 w 2171700"/>
                <a:gd name="connsiteY19" fmla="*/ 1079500 h 1854200"/>
                <a:gd name="connsiteX20" fmla="*/ 1460500 w 2171700"/>
                <a:gd name="connsiteY20" fmla="*/ 1028700 h 1854200"/>
                <a:gd name="connsiteX21" fmla="*/ 1333500 w 2171700"/>
                <a:gd name="connsiteY21" fmla="*/ 1028700 h 1854200"/>
                <a:gd name="connsiteX22" fmla="*/ 1206500 w 2171700"/>
                <a:gd name="connsiteY22" fmla="*/ 1168400 h 1854200"/>
                <a:gd name="connsiteX23" fmla="*/ 1130300 w 2171700"/>
                <a:gd name="connsiteY23" fmla="*/ 1257300 h 1854200"/>
                <a:gd name="connsiteX24" fmla="*/ 1041400 w 2171700"/>
                <a:gd name="connsiteY24" fmla="*/ 1524000 h 1854200"/>
                <a:gd name="connsiteX25" fmla="*/ 838200 w 2171700"/>
                <a:gd name="connsiteY25" fmla="*/ 1651000 h 1854200"/>
                <a:gd name="connsiteX26" fmla="*/ 838200 w 2171700"/>
                <a:gd name="connsiteY26" fmla="*/ 1651000 h 1854200"/>
                <a:gd name="connsiteX27" fmla="*/ 508000 w 2171700"/>
                <a:gd name="connsiteY27" fmla="*/ 1574800 h 1854200"/>
                <a:gd name="connsiteX28" fmla="*/ 508000 w 2171700"/>
                <a:gd name="connsiteY28" fmla="*/ 1574800 h 1854200"/>
                <a:gd name="connsiteX29" fmla="*/ 381000 w 2171700"/>
                <a:gd name="connsiteY29" fmla="*/ 1854200 h 1854200"/>
                <a:gd name="connsiteX30" fmla="*/ 203200 w 2171700"/>
                <a:gd name="connsiteY30" fmla="*/ 1841500 h 1854200"/>
                <a:gd name="connsiteX31" fmla="*/ 127000 w 2171700"/>
                <a:gd name="connsiteY31" fmla="*/ 1714500 h 1854200"/>
                <a:gd name="connsiteX32" fmla="*/ 25400 w 2171700"/>
                <a:gd name="connsiteY32" fmla="*/ 1612900 h 1854200"/>
                <a:gd name="connsiteX33" fmla="*/ 25400 w 2171700"/>
                <a:gd name="connsiteY33" fmla="*/ 1612900 h 1854200"/>
                <a:gd name="connsiteX34" fmla="*/ 101600 w 2171700"/>
                <a:gd name="connsiteY34" fmla="*/ 1371600 h 1854200"/>
                <a:gd name="connsiteX35" fmla="*/ 0 w 2171700"/>
                <a:gd name="connsiteY35" fmla="*/ 1181100 h 1854200"/>
                <a:gd name="connsiteX36" fmla="*/ 50800 w 2171700"/>
                <a:gd name="connsiteY36" fmla="*/ 800100 h 1854200"/>
                <a:gd name="connsiteX37" fmla="*/ 215900 w 2171700"/>
                <a:gd name="connsiteY37" fmla="*/ 647700 h 1854200"/>
                <a:gd name="connsiteX38" fmla="*/ 317500 w 2171700"/>
                <a:gd name="connsiteY38" fmla="*/ 482600 h 1854200"/>
                <a:gd name="connsiteX39" fmla="*/ 317500 w 2171700"/>
                <a:gd name="connsiteY39" fmla="*/ 482600 h 1854200"/>
                <a:gd name="connsiteX40" fmla="*/ 469900 w 2171700"/>
                <a:gd name="connsiteY40" fmla="*/ 406400 h 185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171700" h="1854200">
                  <a:moveTo>
                    <a:pt x="469900" y="406400"/>
                  </a:moveTo>
                  <a:lnTo>
                    <a:pt x="469900" y="406400"/>
                  </a:lnTo>
                  <a:lnTo>
                    <a:pt x="584200" y="215900"/>
                  </a:lnTo>
                  <a:lnTo>
                    <a:pt x="647700" y="88900"/>
                  </a:lnTo>
                  <a:lnTo>
                    <a:pt x="825500" y="88900"/>
                  </a:lnTo>
                  <a:lnTo>
                    <a:pt x="952500" y="127000"/>
                  </a:lnTo>
                  <a:lnTo>
                    <a:pt x="1016000" y="12700"/>
                  </a:lnTo>
                  <a:lnTo>
                    <a:pt x="1016000" y="12700"/>
                  </a:lnTo>
                  <a:lnTo>
                    <a:pt x="1231900" y="0"/>
                  </a:lnTo>
                  <a:lnTo>
                    <a:pt x="1435100" y="215900"/>
                  </a:lnTo>
                  <a:lnTo>
                    <a:pt x="1752600" y="203200"/>
                  </a:lnTo>
                  <a:lnTo>
                    <a:pt x="1905000" y="469900"/>
                  </a:lnTo>
                  <a:lnTo>
                    <a:pt x="1905000" y="469900"/>
                  </a:lnTo>
                  <a:lnTo>
                    <a:pt x="2171700" y="673100"/>
                  </a:lnTo>
                  <a:lnTo>
                    <a:pt x="2133600" y="889000"/>
                  </a:lnTo>
                  <a:lnTo>
                    <a:pt x="1930400" y="914400"/>
                  </a:lnTo>
                  <a:lnTo>
                    <a:pt x="1930400" y="1155700"/>
                  </a:lnTo>
                  <a:lnTo>
                    <a:pt x="1803400" y="1155700"/>
                  </a:lnTo>
                  <a:lnTo>
                    <a:pt x="1612900" y="1079500"/>
                  </a:lnTo>
                  <a:lnTo>
                    <a:pt x="1612900" y="1079500"/>
                  </a:lnTo>
                  <a:lnTo>
                    <a:pt x="1460500" y="1028700"/>
                  </a:lnTo>
                  <a:lnTo>
                    <a:pt x="1333500" y="1028700"/>
                  </a:lnTo>
                  <a:lnTo>
                    <a:pt x="1206500" y="1168400"/>
                  </a:lnTo>
                  <a:lnTo>
                    <a:pt x="1130300" y="1257300"/>
                  </a:lnTo>
                  <a:lnTo>
                    <a:pt x="1041400" y="1524000"/>
                  </a:lnTo>
                  <a:lnTo>
                    <a:pt x="838200" y="1651000"/>
                  </a:lnTo>
                  <a:lnTo>
                    <a:pt x="838200" y="1651000"/>
                  </a:lnTo>
                  <a:lnTo>
                    <a:pt x="508000" y="1574800"/>
                  </a:lnTo>
                  <a:lnTo>
                    <a:pt x="508000" y="1574800"/>
                  </a:lnTo>
                  <a:lnTo>
                    <a:pt x="381000" y="1854200"/>
                  </a:lnTo>
                  <a:lnTo>
                    <a:pt x="203200" y="1841500"/>
                  </a:lnTo>
                  <a:lnTo>
                    <a:pt x="127000" y="1714500"/>
                  </a:lnTo>
                  <a:lnTo>
                    <a:pt x="25400" y="1612900"/>
                  </a:lnTo>
                  <a:lnTo>
                    <a:pt x="25400" y="1612900"/>
                  </a:lnTo>
                  <a:lnTo>
                    <a:pt x="101600" y="1371600"/>
                  </a:lnTo>
                  <a:lnTo>
                    <a:pt x="0" y="1181100"/>
                  </a:lnTo>
                  <a:lnTo>
                    <a:pt x="50800" y="800100"/>
                  </a:lnTo>
                  <a:lnTo>
                    <a:pt x="215900" y="647700"/>
                  </a:lnTo>
                  <a:lnTo>
                    <a:pt x="317500" y="482600"/>
                  </a:lnTo>
                  <a:lnTo>
                    <a:pt x="317500" y="482600"/>
                  </a:lnTo>
                  <a:lnTo>
                    <a:pt x="469900" y="406400"/>
                  </a:lnTo>
                  <a:close/>
                </a:path>
              </a:pathLst>
            </a:custGeom>
            <a:solidFill>
              <a:srgbClr val="FFFFFF"/>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74664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dissolv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AF925316-4E9E-D344-8F15-B6C33531A635}" type="slidenum">
              <a:rPr lang="en-US" sz="1400"/>
              <a:pPr/>
              <a:t>4</a:t>
            </a:fld>
            <a:endParaRPr lang="en-US" sz="1400"/>
          </a:p>
        </p:txBody>
      </p:sp>
      <p:sp>
        <p:nvSpPr>
          <p:cNvPr id="20483" name="Rectangle 2"/>
          <p:cNvSpPr>
            <a:spLocks noGrp="1" noChangeArrowheads="1"/>
          </p:cNvSpPr>
          <p:nvPr>
            <p:ph type="title"/>
          </p:nvPr>
        </p:nvSpPr>
        <p:spPr>
          <a:xfrm>
            <a:off x="457200" y="0"/>
            <a:ext cx="8458200" cy="914400"/>
          </a:xfrm>
        </p:spPr>
        <p:txBody>
          <a:bodyPr/>
          <a:lstStyle/>
          <a:p>
            <a:r>
              <a:rPr lang="en-US" sz="4000">
                <a:latin typeface="Times New Roman"/>
                <a:ea typeface="ＭＳ Ｐゴシック" charset="0"/>
                <a:cs typeface="Times New Roman"/>
              </a:rPr>
              <a:t>Abnormal grain growth microstructure</a:t>
            </a:r>
            <a:endParaRPr lang="en-US">
              <a:latin typeface="Times New Roman"/>
              <a:ea typeface="ＭＳ Ｐゴシック" charset="0"/>
              <a:cs typeface="Times New Roman"/>
            </a:endParaRPr>
          </a:p>
        </p:txBody>
      </p:sp>
      <p:sp>
        <p:nvSpPr>
          <p:cNvPr id="20484" name="Rectangle 3"/>
          <p:cNvSpPr>
            <a:spLocks noGrp="1" noChangeArrowheads="1"/>
          </p:cNvSpPr>
          <p:nvPr>
            <p:ph type="body" idx="1"/>
          </p:nvPr>
        </p:nvSpPr>
        <p:spPr>
          <a:xfrm>
            <a:off x="457200" y="990600"/>
            <a:ext cx="3962400" cy="5410200"/>
          </a:xfrm>
        </p:spPr>
        <p:txBody>
          <a:bodyPr/>
          <a:lstStyle/>
          <a:p>
            <a:r>
              <a:rPr lang="en-US" sz="2400">
                <a:latin typeface="Arial" charset="0"/>
                <a:ea typeface="ＭＳ Ｐゴシック" charset="0"/>
                <a:cs typeface="ＭＳ Ｐゴシック" charset="0"/>
              </a:rPr>
              <a:t>Abnormal grain growth is dramatically obvious in Fe-3Si steels.</a:t>
            </a:r>
          </a:p>
          <a:p>
            <a:r>
              <a:rPr lang="en-US" sz="2400">
                <a:latin typeface="Arial" charset="0"/>
                <a:ea typeface="ＭＳ Ｐゴシック" charset="0"/>
                <a:cs typeface="ＭＳ Ｐゴシック" charset="0"/>
              </a:rPr>
              <a:t>The {110}&lt;001&gt; grains are much larger than the matrix grains.</a:t>
            </a:r>
          </a:p>
          <a:p>
            <a:r>
              <a:rPr lang="en-US" sz="2400">
                <a:latin typeface="Arial" charset="0"/>
                <a:ea typeface="ＭＳ Ｐゴシック" charset="0"/>
                <a:cs typeface="ＭＳ Ｐゴシック" charset="0"/>
              </a:rPr>
              <a:t>Pinning of the matrix grains can be achieved with either MnS or AlN particles</a:t>
            </a:r>
          </a:p>
        </p:txBody>
      </p:sp>
      <p:pic>
        <p:nvPicPr>
          <p:cNvPr id="20485" name="Picture 4" descr="FeSi.AbnGrGr.Chen.5.48.tiff                                    000412E4iMac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990600"/>
            <a:ext cx="43846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5"/>
          <p:cNvSpPr>
            <a:spLocks noChangeArrowheads="1"/>
          </p:cNvSpPr>
          <p:nvPr/>
        </p:nvSpPr>
        <p:spPr bwMode="auto">
          <a:xfrm>
            <a:off x="0" y="4191000"/>
            <a:ext cx="1066800" cy="609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0487" name="Text Box 6"/>
          <p:cNvSpPr txBox="1">
            <a:spLocks noChangeArrowheads="1"/>
          </p:cNvSpPr>
          <p:nvPr/>
        </p:nvSpPr>
        <p:spPr bwMode="auto">
          <a:xfrm>
            <a:off x="7162800" y="3429000"/>
            <a:ext cx="1708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a:solidFill>
                  <a:srgbClr val="660066"/>
                </a:solidFill>
              </a:rPr>
              <a:t>[Graham </a:t>
            </a:r>
            <a:r>
              <a:rPr lang="en-US" sz="1800" dirty="0" smtClean="0">
                <a:solidFill>
                  <a:srgbClr val="660066"/>
                </a:solidFill>
              </a:rPr>
              <a:t>1969]</a:t>
            </a:r>
            <a:endParaRPr lang="en-US" sz="1800" dirty="0">
              <a:solidFill>
                <a:srgbClr val="660066"/>
              </a:solidFill>
            </a:endParaRPr>
          </a:p>
        </p:txBody>
      </p:sp>
      <p:sp>
        <p:nvSpPr>
          <p:cNvPr id="292871" name="Text Box 7"/>
          <p:cNvSpPr txBox="1">
            <a:spLocks noChangeArrowheads="1"/>
          </p:cNvSpPr>
          <p:nvPr/>
        </p:nvSpPr>
        <p:spPr bwMode="auto">
          <a:xfrm>
            <a:off x="5638800" y="1176338"/>
            <a:ext cx="1981200" cy="701675"/>
          </a:xfrm>
          <a:prstGeom prst="rect">
            <a:avLst/>
          </a:prstGeom>
          <a:solidFill>
            <a:schemeClr val="bg1"/>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4000" b="1">
                <a:solidFill>
                  <a:srgbClr val="FF0F2B"/>
                </a:solidFill>
                <a:effectLst>
                  <a:outerShdw blurRad="38100" dist="38100" dir="2700000" algn="tl">
                    <a:srgbClr val="DDDDDD"/>
                  </a:outerShdw>
                </a:effectLst>
              </a:rPr>
              <a:t>time </a:t>
            </a:r>
            <a:r>
              <a:rPr lang="en-US" sz="4000" b="1">
                <a:solidFill>
                  <a:srgbClr val="FF0F2B"/>
                </a:solidFill>
                <a:effectLst>
                  <a:outerShdw blurRad="38100" dist="38100" dir="2700000" algn="tl">
                    <a:srgbClr val="DDDDDD"/>
                  </a:outerShdw>
                </a:effectLst>
                <a:sym typeface="Symbol" charset="0"/>
              </a:rPr>
              <a:t></a:t>
            </a:r>
            <a:endParaRPr lang="en-US" sz="4000" b="1">
              <a:solidFill>
                <a:srgbClr val="FF0F2B"/>
              </a:solidFill>
              <a:effectLst>
                <a:outerShdw blurRad="38100" dist="38100" dir="2700000" algn="tl">
                  <a:srgbClr val="DDDDDD"/>
                </a:outerShdw>
              </a:effectLst>
            </a:endParaRPr>
          </a:p>
        </p:txBody>
      </p:sp>
      <p:sp>
        <p:nvSpPr>
          <p:cNvPr id="20489" name="Line 8"/>
          <p:cNvSpPr>
            <a:spLocks noChangeShapeType="1"/>
          </p:cNvSpPr>
          <p:nvPr/>
        </p:nvSpPr>
        <p:spPr bwMode="auto">
          <a:xfrm>
            <a:off x="4191000" y="2438400"/>
            <a:ext cx="990600" cy="838200"/>
          </a:xfrm>
          <a:prstGeom prst="line">
            <a:avLst/>
          </a:prstGeom>
          <a:noFill/>
          <a:ln w="38100">
            <a:solidFill>
              <a:srgbClr val="FF0F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490" name="Line 9"/>
          <p:cNvSpPr>
            <a:spLocks noChangeShapeType="1"/>
          </p:cNvSpPr>
          <p:nvPr/>
        </p:nvSpPr>
        <p:spPr bwMode="auto">
          <a:xfrm flipV="1">
            <a:off x="4038600" y="2209800"/>
            <a:ext cx="1295400" cy="152400"/>
          </a:xfrm>
          <a:prstGeom prst="line">
            <a:avLst/>
          </a:prstGeom>
          <a:noFill/>
          <a:ln w="38100">
            <a:solidFill>
              <a:srgbClr val="FF0F2B"/>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2049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343400"/>
            <a:ext cx="228600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2" name="TextBox 11"/>
          <p:cNvSpPr txBox="1">
            <a:spLocks noChangeArrowheads="1"/>
          </p:cNvSpPr>
          <p:nvPr/>
        </p:nvSpPr>
        <p:spPr bwMode="auto">
          <a:xfrm>
            <a:off x="304800" y="6400800"/>
            <a:ext cx="8686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200" dirty="0">
                <a:solidFill>
                  <a:srgbClr val="660066"/>
                </a:solidFill>
              </a:rPr>
              <a:t>Goss, N. P. (1935). "New development in electrical strip steels characterized by fine grain structure approaching the properties of a single crystal." </a:t>
            </a:r>
            <a:r>
              <a:rPr lang="en-US" sz="1200" u="sng" dirty="0">
                <a:solidFill>
                  <a:srgbClr val="660066"/>
                </a:solidFill>
              </a:rPr>
              <a:t>Transactions of the Metallurgical Society of AIME</a:t>
            </a:r>
            <a:r>
              <a:rPr lang="en-US" sz="1200" dirty="0">
                <a:solidFill>
                  <a:srgbClr val="660066"/>
                </a:solidFill>
              </a:rPr>
              <a:t> </a:t>
            </a:r>
            <a:r>
              <a:rPr lang="en-US" sz="1200" b="1" dirty="0">
                <a:solidFill>
                  <a:srgbClr val="660066"/>
                </a:solidFill>
              </a:rPr>
              <a:t>23</a:t>
            </a:r>
            <a:r>
              <a:rPr lang="en-US" sz="1200" dirty="0">
                <a:solidFill>
                  <a:srgbClr val="660066"/>
                </a:solidFill>
              </a:rPr>
              <a:t>: 511-544</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118532"/>
            <a:ext cx="8771466" cy="1862667"/>
          </a:xfrm>
          <a:solidFill>
            <a:srgbClr val="FFFFFF"/>
          </a:solidFill>
          <a:ln>
            <a:solidFill>
              <a:srgbClr val="FFFFFF"/>
            </a:solidFill>
          </a:ln>
        </p:spPr>
        <p:txBody>
          <a:bodyPr>
            <a:normAutofit/>
          </a:bodyPr>
          <a:lstStyle/>
          <a:p>
            <a:r>
              <a:rPr lang="en-US" sz="3600" dirty="0" smtClean="0">
                <a:solidFill>
                  <a:srgbClr val="000090"/>
                </a:solidFill>
              </a:rPr>
              <a:t>Boundary-Based Approach to Modeling AGG with Complexion Transitions</a:t>
            </a:r>
            <a:endParaRPr lang="en-US" sz="3600" dirty="0">
              <a:solidFill>
                <a:srgbClr val="000090"/>
              </a:solidFill>
            </a:endParaRPr>
          </a:p>
        </p:txBody>
      </p:sp>
      <p:sp>
        <p:nvSpPr>
          <p:cNvPr id="3" name="Content Placeholder 2"/>
          <p:cNvSpPr>
            <a:spLocks noGrp="1"/>
          </p:cNvSpPr>
          <p:nvPr>
            <p:ph idx="1"/>
          </p:nvPr>
        </p:nvSpPr>
        <p:spPr>
          <a:xfrm>
            <a:off x="457200" y="2252133"/>
            <a:ext cx="8229600" cy="3874030"/>
          </a:xfrm>
        </p:spPr>
        <p:txBody>
          <a:bodyPr>
            <a:normAutofit fontScale="85000" lnSpcReduction="10000"/>
          </a:bodyPr>
          <a:lstStyle/>
          <a:p>
            <a:r>
              <a:rPr lang="en-US" dirty="0" smtClean="0"/>
              <a:t>Over the course of the simulation, transition randomly selected grain boundaries to a high mobility “complexion”.</a:t>
            </a:r>
          </a:p>
          <a:p>
            <a:r>
              <a:rPr lang="en-US" dirty="0" smtClean="0"/>
              <a:t>Grain boundaries are “special”, as opposed to entire grains. </a:t>
            </a:r>
          </a:p>
          <a:p>
            <a:r>
              <a:rPr lang="en-US" dirty="0" smtClean="0"/>
              <a:t>How easily can such a process result in AGG?</a:t>
            </a:r>
          </a:p>
          <a:p>
            <a:r>
              <a:rPr lang="en-US" dirty="0" smtClean="0"/>
              <a:t>Grains with a volume 10x the average (~2.66x average radius) regarded as abnormal.</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40</a:t>
            </a:fld>
            <a:endParaRPr lang="en-US"/>
          </a:p>
        </p:txBody>
      </p:sp>
      <p:sp>
        <p:nvSpPr>
          <p:cNvPr id="5" name="Rectangle 4"/>
          <p:cNvSpPr/>
          <p:nvPr/>
        </p:nvSpPr>
        <p:spPr>
          <a:xfrm>
            <a:off x="457200" y="6167735"/>
            <a:ext cx="7696200" cy="461665"/>
          </a:xfrm>
          <a:prstGeom prst="rect">
            <a:avLst/>
          </a:prstGeom>
        </p:spPr>
        <p:txBody>
          <a:bodyPr wrap="square">
            <a:spAutoFit/>
          </a:bodyPr>
          <a:lstStyle/>
          <a:p>
            <a:r>
              <a:rPr lang="en-US" sz="1200" dirty="0">
                <a:solidFill>
                  <a:srgbClr val="660066"/>
                </a:solidFill>
              </a:rPr>
              <a:t>Frazier, W. E., Rohrer, G. S., &amp; Rollett, A. D. </a:t>
            </a:r>
            <a:r>
              <a:rPr lang="en-US" sz="1200" dirty="0" smtClean="0">
                <a:solidFill>
                  <a:srgbClr val="660066"/>
                </a:solidFill>
              </a:rPr>
              <a:t>(2015), </a:t>
            </a:r>
            <a:r>
              <a:rPr lang="en-US" sz="1200" dirty="0">
                <a:solidFill>
                  <a:srgbClr val="660066"/>
                </a:solidFill>
              </a:rPr>
              <a:t>'Abnormal grain growth in the Potts model incorporating grain boundary complexion transitions that increase the mobility of individual boundaries', </a:t>
            </a:r>
            <a:r>
              <a:rPr lang="en-US" sz="1200" i="1" dirty="0">
                <a:solidFill>
                  <a:srgbClr val="660066"/>
                </a:solidFill>
              </a:rPr>
              <a:t>Acta </a:t>
            </a:r>
            <a:r>
              <a:rPr lang="en-US" sz="1200" i="1" dirty="0" smtClean="0">
                <a:solidFill>
                  <a:srgbClr val="660066"/>
                </a:solidFill>
              </a:rPr>
              <a:t>Mater</a:t>
            </a:r>
            <a:r>
              <a:rPr lang="en-US" sz="1200" dirty="0" smtClean="0">
                <a:solidFill>
                  <a:srgbClr val="660066"/>
                </a:solidFill>
              </a:rPr>
              <a:t> </a:t>
            </a:r>
            <a:r>
              <a:rPr lang="en-US" sz="1200" b="1" dirty="0" smtClean="0">
                <a:solidFill>
                  <a:srgbClr val="660066"/>
                </a:solidFill>
              </a:rPr>
              <a:t>96</a:t>
            </a:r>
            <a:r>
              <a:rPr lang="en-US" sz="1200" dirty="0" smtClean="0">
                <a:solidFill>
                  <a:srgbClr val="660066"/>
                </a:solidFill>
              </a:rPr>
              <a:t> 390.</a:t>
            </a:r>
            <a:endParaRPr lang="en-US" sz="1200" dirty="0">
              <a:solidFill>
                <a:srgbClr val="660066"/>
              </a:solidFill>
            </a:endParaRPr>
          </a:p>
        </p:txBody>
      </p:sp>
    </p:spTree>
    <p:extLst>
      <p:ext uri="{BB962C8B-B14F-4D97-AF65-F5344CB8AC3E}">
        <p14:creationId xmlns:p14="http://schemas.microsoft.com/office/powerpoint/2010/main" val="161666096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41</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430" y="1432001"/>
            <a:ext cx="4480262" cy="5184304"/>
          </a:xfrm>
          <a:prstGeom prst="rect">
            <a:avLst/>
          </a:prstGeom>
        </p:spPr>
      </p:pic>
      <p:sp>
        <p:nvSpPr>
          <p:cNvPr id="8" name="TextBox 7"/>
          <p:cNvSpPr txBox="1"/>
          <p:nvPr/>
        </p:nvSpPr>
        <p:spPr>
          <a:xfrm>
            <a:off x="381000" y="1828800"/>
            <a:ext cx="2119390" cy="830997"/>
          </a:xfrm>
          <a:prstGeom prst="rect">
            <a:avLst/>
          </a:prstGeom>
          <a:noFill/>
        </p:spPr>
        <p:txBody>
          <a:bodyPr wrap="none" rtlCol="0">
            <a:spAutoFit/>
          </a:bodyPr>
          <a:lstStyle/>
          <a:p>
            <a:r>
              <a:rPr lang="en-US" sz="2400" dirty="0" smtClean="0"/>
              <a:t>Independent</a:t>
            </a:r>
            <a:br>
              <a:rPr lang="en-US" sz="2400" dirty="0" smtClean="0"/>
            </a:br>
            <a:r>
              <a:rPr lang="en-US" sz="2400" dirty="0" smtClean="0">
                <a:solidFill>
                  <a:srgbClr val="008000"/>
                </a:solidFill>
              </a:rPr>
              <a:t>“N0” </a:t>
            </a:r>
            <a:r>
              <a:rPr lang="en-US" sz="2400" dirty="0" smtClean="0"/>
              <a:t>Transition</a:t>
            </a:r>
            <a:endParaRPr lang="en-US" sz="2400" dirty="0"/>
          </a:p>
        </p:txBody>
      </p:sp>
      <p:sp>
        <p:nvSpPr>
          <p:cNvPr id="9" name="TextBox 8"/>
          <p:cNvSpPr txBox="1"/>
          <p:nvPr/>
        </p:nvSpPr>
        <p:spPr>
          <a:xfrm>
            <a:off x="76200" y="3627459"/>
            <a:ext cx="2274982" cy="830997"/>
          </a:xfrm>
          <a:prstGeom prst="rect">
            <a:avLst/>
          </a:prstGeom>
          <a:noFill/>
        </p:spPr>
        <p:txBody>
          <a:bodyPr wrap="none" rtlCol="0">
            <a:spAutoFit/>
          </a:bodyPr>
          <a:lstStyle/>
          <a:p>
            <a:r>
              <a:rPr lang="en-US" sz="2400" dirty="0" smtClean="0"/>
              <a:t>Single Adjacency</a:t>
            </a:r>
            <a:br>
              <a:rPr lang="en-US" sz="2400" dirty="0" smtClean="0"/>
            </a:br>
            <a:r>
              <a:rPr lang="en-US" sz="2400" dirty="0" smtClean="0">
                <a:solidFill>
                  <a:srgbClr val="3366FF"/>
                </a:solidFill>
              </a:rPr>
              <a:t>“N1” </a:t>
            </a:r>
            <a:r>
              <a:rPr lang="en-US" sz="2400" dirty="0" smtClean="0"/>
              <a:t>Transition</a:t>
            </a:r>
            <a:endParaRPr lang="en-US" sz="2400" dirty="0"/>
          </a:p>
        </p:txBody>
      </p:sp>
      <p:sp>
        <p:nvSpPr>
          <p:cNvPr id="10" name="TextBox 9"/>
          <p:cNvSpPr txBox="1"/>
          <p:nvPr/>
        </p:nvSpPr>
        <p:spPr>
          <a:xfrm>
            <a:off x="304800" y="5288069"/>
            <a:ext cx="2119390" cy="1200328"/>
          </a:xfrm>
          <a:prstGeom prst="rect">
            <a:avLst/>
          </a:prstGeom>
          <a:noFill/>
        </p:spPr>
        <p:txBody>
          <a:bodyPr wrap="none" rtlCol="0">
            <a:spAutoFit/>
          </a:bodyPr>
          <a:lstStyle/>
          <a:p>
            <a:r>
              <a:rPr lang="en-US" sz="2400" dirty="0" smtClean="0"/>
              <a:t>Double </a:t>
            </a:r>
            <a:br>
              <a:rPr lang="en-US" sz="2400" dirty="0" smtClean="0"/>
            </a:br>
            <a:r>
              <a:rPr lang="en-US" sz="2400" dirty="0" smtClean="0"/>
              <a:t>Adjacency</a:t>
            </a:r>
            <a:br>
              <a:rPr lang="en-US" sz="2400" dirty="0" smtClean="0"/>
            </a:br>
            <a:r>
              <a:rPr lang="en-US" sz="2400" dirty="0" smtClean="0">
                <a:solidFill>
                  <a:srgbClr val="FF0000"/>
                </a:solidFill>
              </a:rPr>
              <a:t>“N2” </a:t>
            </a:r>
            <a:r>
              <a:rPr lang="en-US" sz="2400" dirty="0" smtClean="0"/>
              <a:t>Transition</a:t>
            </a:r>
            <a:endParaRPr lang="en-US" sz="2400" dirty="0"/>
          </a:p>
        </p:txBody>
      </p:sp>
      <p:sp>
        <p:nvSpPr>
          <p:cNvPr id="11" name="Title 1"/>
          <p:cNvSpPr txBox="1">
            <a:spLocks/>
          </p:cNvSpPr>
          <p:nvPr/>
        </p:nvSpPr>
        <p:spPr>
          <a:xfrm>
            <a:off x="186267" y="132378"/>
            <a:ext cx="8771466" cy="951356"/>
          </a:xfrm>
          <a:prstGeom prst="rect">
            <a:avLst/>
          </a:prstGeom>
          <a:solidFill>
            <a:srgbClr val="FFFFFF"/>
          </a:solidFill>
          <a:ln>
            <a:solidFill>
              <a:srgbClr val="FFFFFF"/>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i="1" dirty="0" smtClean="0">
                <a:solidFill>
                  <a:srgbClr val="000090"/>
                </a:solidFill>
              </a:rPr>
              <a:t>3 Different Transitions Across TLs</a:t>
            </a:r>
            <a:endParaRPr lang="en-US" sz="3600" i="1" dirty="0">
              <a:solidFill>
                <a:srgbClr val="000090"/>
              </a:solidFill>
            </a:endParaRPr>
          </a:p>
        </p:txBody>
      </p:sp>
    </p:spTree>
    <p:extLst>
      <p:ext uri="{BB962C8B-B14F-4D97-AF65-F5344CB8AC3E}">
        <p14:creationId xmlns:p14="http://schemas.microsoft.com/office/powerpoint/2010/main" val="41860964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5_I.1_3_14_2015_Boundaries.avi">
            <a:hlinkHover r:id="" action="ppaction://ole?verb=0"/>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6196" r="29255"/>
          <a:stretch/>
        </p:blipFill>
        <p:spPr>
          <a:xfrm>
            <a:off x="4724400" y="1722438"/>
            <a:ext cx="3742267" cy="4411662"/>
          </a:xfrm>
          <a:prstGeom prst="rect">
            <a:avLst/>
          </a:prstGeom>
        </p:spPr>
      </p:pic>
      <p:sp>
        <p:nvSpPr>
          <p:cNvPr id="3" name="Slide Number Placeholder 2"/>
          <p:cNvSpPr>
            <a:spLocks noGrp="1"/>
          </p:cNvSpPr>
          <p:nvPr>
            <p:ph type="sldNum" sz="quarter" idx="4294967295"/>
          </p:nvPr>
        </p:nvSpPr>
        <p:spPr>
          <a:xfrm>
            <a:off x="6553200" y="6356350"/>
            <a:ext cx="2133600" cy="365125"/>
          </a:xfrm>
          <a:prstGeom prst="rect">
            <a:avLst/>
          </a:prstGeom>
        </p:spPr>
        <p:txBody>
          <a:bodyPr/>
          <a:lstStyle/>
          <a:p>
            <a:fld id="{520FE2BD-EB5F-C74D-82C5-F87FB9AE02CB}" type="slidenum">
              <a:rPr lang="en-US" smtClean="0"/>
              <a:t>42</a:t>
            </a:fld>
            <a:endParaRPr lang="en-US"/>
          </a:p>
        </p:txBody>
      </p:sp>
      <p:sp>
        <p:nvSpPr>
          <p:cNvPr id="4" name="Title 1"/>
          <p:cNvSpPr>
            <a:spLocks noGrp="1"/>
          </p:cNvSpPr>
          <p:nvPr>
            <p:ph type="title"/>
          </p:nvPr>
        </p:nvSpPr>
        <p:spPr>
          <a:noFill/>
          <a:ln>
            <a:noFill/>
          </a:ln>
        </p:spPr>
        <p:txBody>
          <a:bodyPr>
            <a:normAutofit fontScale="90000"/>
          </a:bodyPr>
          <a:lstStyle/>
          <a:p>
            <a:r>
              <a:rPr lang="en-US" dirty="0" smtClean="0">
                <a:solidFill>
                  <a:srgbClr val="000090"/>
                </a:solidFill>
              </a:rPr>
              <a:t>Grain Growth with </a:t>
            </a:r>
            <a:r>
              <a:rPr lang="en-US" dirty="0" smtClean="0">
                <a:solidFill>
                  <a:srgbClr val="000090"/>
                </a:solidFill>
              </a:rPr>
              <a:t>Independent (N0) </a:t>
            </a:r>
            <a:r>
              <a:rPr lang="en-US" dirty="0" smtClean="0">
                <a:solidFill>
                  <a:srgbClr val="000090"/>
                </a:solidFill>
              </a:rPr>
              <a:t>+ Adjacency </a:t>
            </a:r>
            <a:r>
              <a:rPr lang="en-US" dirty="0" smtClean="0">
                <a:solidFill>
                  <a:srgbClr val="000090"/>
                </a:solidFill>
              </a:rPr>
              <a:t>(N1) Transitions</a:t>
            </a:r>
            <a:endParaRPr lang="en-US" dirty="0">
              <a:solidFill>
                <a:srgbClr val="000090"/>
              </a:solidFill>
            </a:endParaRPr>
          </a:p>
        </p:txBody>
      </p:sp>
      <p:pic>
        <p:nvPicPr>
          <p:cNvPr id="5" name="P5_I.1_3_14_2015.avi">
            <a:hlinkHover r:id="" action="ppaction://ole?verb=0"/>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30639" r="26021"/>
          <a:stretch/>
        </p:blipFill>
        <p:spPr>
          <a:xfrm>
            <a:off x="1007532" y="1722438"/>
            <a:ext cx="3640668" cy="4411662"/>
          </a:xfrm>
          <a:prstGeom prst="rect">
            <a:avLst/>
          </a:prstGeom>
        </p:spPr>
      </p:pic>
      <p:sp>
        <p:nvSpPr>
          <p:cNvPr id="7" name="Rectangle 6"/>
          <p:cNvSpPr/>
          <p:nvPr/>
        </p:nvSpPr>
        <p:spPr>
          <a:xfrm>
            <a:off x="457200" y="6243935"/>
            <a:ext cx="7696200" cy="461665"/>
          </a:xfrm>
          <a:prstGeom prst="rect">
            <a:avLst/>
          </a:prstGeom>
        </p:spPr>
        <p:txBody>
          <a:bodyPr wrap="square">
            <a:spAutoFit/>
          </a:bodyPr>
          <a:lstStyle/>
          <a:p>
            <a:r>
              <a:rPr lang="en-US" sz="1200" dirty="0">
                <a:solidFill>
                  <a:srgbClr val="660066"/>
                </a:solidFill>
              </a:rPr>
              <a:t>Frazier, W. E., Rohrer, G. S., &amp; Rollett, A. D. </a:t>
            </a:r>
            <a:r>
              <a:rPr lang="en-US" sz="1200" dirty="0" smtClean="0">
                <a:solidFill>
                  <a:srgbClr val="660066"/>
                </a:solidFill>
              </a:rPr>
              <a:t>(2015), </a:t>
            </a:r>
            <a:r>
              <a:rPr lang="en-US" sz="1200" dirty="0">
                <a:solidFill>
                  <a:srgbClr val="660066"/>
                </a:solidFill>
              </a:rPr>
              <a:t>'Abnormal grain growth in the Potts model incorporating grain boundary complexion transitions that increase the mobility of individual boundaries', </a:t>
            </a:r>
            <a:r>
              <a:rPr lang="en-US" sz="1200" i="1" dirty="0">
                <a:solidFill>
                  <a:srgbClr val="660066"/>
                </a:solidFill>
              </a:rPr>
              <a:t>Acta </a:t>
            </a:r>
            <a:r>
              <a:rPr lang="en-US" sz="1200" i="1" dirty="0" smtClean="0">
                <a:solidFill>
                  <a:srgbClr val="660066"/>
                </a:solidFill>
              </a:rPr>
              <a:t>Mater</a:t>
            </a:r>
            <a:r>
              <a:rPr lang="en-US" sz="1200" dirty="0" smtClean="0">
                <a:solidFill>
                  <a:srgbClr val="660066"/>
                </a:solidFill>
              </a:rPr>
              <a:t> </a:t>
            </a:r>
            <a:r>
              <a:rPr lang="en-US" sz="1200" b="1" dirty="0" smtClean="0">
                <a:solidFill>
                  <a:srgbClr val="660066"/>
                </a:solidFill>
              </a:rPr>
              <a:t>96</a:t>
            </a:r>
            <a:r>
              <a:rPr lang="en-US" sz="1200" dirty="0" smtClean="0">
                <a:solidFill>
                  <a:srgbClr val="660066"/>
                </a:solidFill>
              </a:rPr>
              <a:t> 390.</a:t>
            </a:r>
            <a:endParaRPr lang="en-US" sz="1200" dirty="0">
              <a:solidFill>
                <a:srgbClr val="660066"/>
              </a:solidFill>
            </a:endParaRPr>
          </a:p>
        </p:txBody>
      </p:sp>
    </p:spTree>
    <p:extLst>
      <p:ext uri="{BB962C8B-B14F-4D97-AF65-F5344CB8AC3E}">
        <p14:creationId xmlns:p14="http://schemas.microsoft.com/office/powerpoint/2010/main" val="3476777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00" fill="hold"/>
                                        <p:tgtEl>
                                          <p:spTgt spid="5"/>
                                        </p:tgtEl>
                                      </p:cBhvr>
                                    </p:cmd>
                                  </p:childTnLst>
                                </p:cTn>
                              </p:par>
                            </p:childTnLst>
                          </p:cTn>
                        </p:par>
                        <p:par>
                          <p:cTn id="7" fill="hold">
                            <p:stCondLst>
                              <p:cond delay="25500"/>
                            </p:stCondLst>
                            <p:childTnLst>
                              <p:par>
                                <p:cTn id="8" presetID="1" presetClass="mediacall" presetSubtype="0" fill="hold" nodeType="afterEffect">
                                  <p:stCondLst>
                                    <p:cond delay="0"/>
                                  </p:stCondLst>
                                  <p:childTnLst>
                                    <p:cmd type="call" cmd="playFrom(0.0)">
                                      <p:cBhvr>
                                        <p:cTn id="9" dur="255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685800" y="76200"/>
            <a:ext cx="7772400" cy="762000"/>
          </a:xfrm>
        </p:spPr>
        <p:txBody>
          <a:bodyPr/>
          <a:lstStyle/>
          <a:p>
            <a:r>
              <a:rPr lang="en-US" dirty="0">
                <a:ea typeface="ＭＳ Ｐゴシック" charset="0"/>
                <a:cs typeface="ＭＳ Ｐゴシック" charset="0"/>
              </a:rPr>
              <a:t>Subgrain Coarsening</a:t>
            </a:r>
          </a:p>
        </p:txBody>
      </p:sp>
      <p:sp>
        <p:nvSpPr>
          <p:cNvPr id="50179" name="Content Placeholder 2"/>
          <p:cNvSpPr>
            <a:spLocks noGrp="1"/>
          </p:cNvSpPr>
          <p:nvPr>
            <p:ph idx="1"/>
          </p:nvPr>
        </p:nvSpPr>
        <p:spPr>
          <a:xfrm>
            <a:off x="381000" y="838200"/>
            <a:ext cx="8153400" cy="3581400"/>
          </a:xfrm>
        </p:spPr>
        <p:txBody>
          <a:bodyPr/>
          <a:lstStyle/>
          <a:p>
            <a:r>
              <a:rPr lang="en-US" sz="1800" dirty="0">
                <a:latin typeface="Arial" charset="0"/>
                <a:ea typeface="ＭＳ Ｐゴシック" charset="0"/>
                <a:cs typeface="ＭＳ Ｐゴシック" charset="0"/>
              </a:rPr>
              <a:t>Deformed metals, especially those with high stacking fault energy, will form a subgrain network inside each grain. </a:t>
            </a:r>
          </a:p>
          <a:p>
            <a:r>
              <a:rPr lang="en-US" sz="1800" dirty="0">
                <a:latin typeface="Arial" charset="0"/>
                <a:ea typeface="ＭＳ Ｐゴシック" charset="0"/>
                <a:cs typeface="ＭＳ Ｐゴシック" charset="0"/>
              </a:rPr>
              <a:t>The misorientation across the average subgrain boundary increases steadily with strain.</a:t>
            </a:r>
          </a:p>
          <a:p>
            <a:r>
              <a:rPr lang="en-US" sz="1800" dirty="0">
                <a:latin typeface="Arial" charset="0"/>
                <a:ea typeface="ＭＳ Ｐゴシック" charset="0"/>
                <a:cs typeface="ＭＳ Ｐゴシック" charset="0"/>
              </a:rPr>
              <a:t>Therefore, the likelihood of finding a subgrain with high angle, highly mobile boundaries increases with strain.</a:t>
            </a:r>
          </a:p>
          <a:p>
            <a:r>
              <a:rPr lang="en-US" sz="1800" dirty="0">
                <a:latin typeface="Arial" charset="0"/>
                <a:ea typeface="ＭＳ Ｐゴシック" charset="0"/>
                <a:cs typeface="ＭＳ Ｐゴシック" charset="0"/>
              </a:rPr>
              <a:t>Such a subgrain has the potential to grow abnormally, which can give rise to a new grain –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intra</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a:p>
            <a:r>
              <a:rPr lang="en-US" sz="1800" dirty="0">
                <a:latin typeface="Arial" charset="0"/>
                <a:ea typeface="ＭＳ Ｐゴシック" charset="0"/>
                <a:cs typeface="ＭＳ Ｐゴシック" charset="0"/>
              </a:rPr>
              <a:t>2D simulation, theory: </a:t>
            </a:r>
            <a:r>
              <a:rPr lang="en-US" sz="1800" dirty="0">
                <a:solidFill>
                  <a:srgbClr val="660066"/>
                </a:solidFill>
                <a:latin typeface="Arial" charset="0"/>
                <a:ea typeface="ＭＳ Ｐゴシック" charset="0"/>
                <a:cs typeface="ＭＳ Ｐゴシック" charset="0"/>
              </a:rPr>
              <a:t>Holm, E. A.,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(2003). "On abnormal subgrain growth and the origin of recrystallization nuclei." </a:t>
            </a:r>
            <a:r>
              <a:rPr lang="en-US" sz="1800" i="1" dirty="0" err="1">
                <a:solidFill>
                  <a:srgbClr val="660066"/>
                </a:solidFill>
                <a:latin typeface="Arial" charset="0"/>
                <a:ea typeface="ＭＳ Ｐゴシック" charset="0"/>
                <a:cs typeface="ＭＳ Ｐゴシック" charset="0"/>
              </a:rPr>
              <a:t>Acta</a:t>
            </a:r>
            <a:r>
              <a:rPr lang="en-US" sz="1800" i="1" dirty="0">
                <a:solidFill>
                  <a:srgbClr val="660066"/>
                </a:solidFill>
                <a:latin typeface="Arial" charset="0"/>
                <a:ea typeface="ＭＳ Ｐゴシック" charset="0"/>
                <a:cs typeface="ＭＳ Ｐゴシック" charset="0"/>
              </a:rPr>
              <a:t> </a:t>
            </a:r>
            <a:r>
              <a:rPr lang="en-US" sz="1800" i="1" dirty="0" err="1">
                <a:solidFill>
                  <a:srgbClr val="660066"/>
                </a:solidFill>
                <a:latin typeface="Arial" charset="0"/>
                <a:ea typeface="ＭＳ Ｐゴシック" charset="0"/>
                <a:cs typeface="ＭＳ Ｐゴシック" charset="0"/>
              </a:rPr>
              <a:t>materialia</a:t>
            </a:r>
            <a:r>
              <a:rPr lang="en-US" sz="1800" i="1"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2701-2716. </a:t>
            </a:r>
          </a:p>
          <a:p>
            <a:r>
              <a:rPr lang="en-US" sz="1800" dirty="0">
                <a:latin typeface="Arial" charset="0"/>
                <a:ea typeface="ＭＳ Ｐゴシック" charset="0"/>
                <a:cs typeface="ＭＳ Ｐゴシック" charset="0"/>
              </a:rPr>
              <a:t>Complication: </a:t>
            </a:r>
            <a:r>
              <a:rPr lang="ja-JP" altLang="en-US" sz="1800" dirty="0">
                <a:latin typeface="Arial" charset="0"/>
                <a:ea typeface="ＭＳ Ｐゴシック" charset="0"/>
                <a:cs typeface="ＭＳ Ｐゴシック" charset="0"/>
              </a:rPr>
              <a:t>“</a:t>
            </a:r>
            <a:r>
              <a:rPr lang="en-US" sz="1800" u="sng" dirty="0" err="1">
                <a:latin typeface="Arial" charset="0"/>
                <a:ea typeface="ＭＳ Ｐゴシック" charset="0"/>
                <a:cs typeface="ＭＳ Ｐゴシック" charset="0"/>
              </a:rPr>
              <a:t>inter</a:t>
            </a:r>
            <a:r>
              <a:rPr lang="en-US" sz="1800" dirty="0" err="1">
                <a:latin typeface="Arial" charset="0"/>
                <a:ea typeface="ＭＳ Ｐゴシック" charset="0"/>
                <a:cs typeface="ＭＳ Ｐゴシック" charset="0"/>
              </a:rPr>
              <a:t>grain</a:t>
            </a:r>
            <a:r>
              <a:rPr lang="en-US" sz="1800" dirty="0">
                <a:latin typeface="Arial" charset="0"/>
                <a:ea typeface="ＭＳ Ｐゴシック" charset="0"/>
                <a:cs typeface="ＭＳ Ｐゴシック" charset="0"/>
              </a:rPr>
              <a:t> nucleation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can occur via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strain induced boundary migration</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a:t>
            </a:r>
          </a:p>
        </p:txBody>
      </p:sp>
      <p:sp>
        <p:nvSpPr>
          <p:cNvPr id="5018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50E40C8-0C0C-A34B-9E63-ADAA7A926E55}" type="slidenum">
              <a:rPr lang="en-US" sz="1400"/>
              <a:pPr/>
              <a:t>43</a:t>
            </a:fld>
            <a:endParaRPr lang="en-US" sz="1400"/>
          </a:p>
        </p:txBody>
      </p:sp>
      <p:pic>
        <p:nvPicPr>
          <p:cNvPr id="50181"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213" y="4872038"/>
            <a:ext cx="1754187"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876800"/>
            <a:ext cx="1752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2300" y="4872038"/>
            <a:ext cx="1752600" cy="174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7"/>
          <p:cNvSpPr txBox="1">
            <a:spLocks noChangeArrowheads="1"/>
          </p:cNvSpPr>
          <p:nvPr/>
        </p:nvSpPr>
        <p:spPr bwMode="auto">
          <a:xfrm>
            <a:off x="228600" y="51816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Low misorientation</a:t>
            </a:r>
          </a:p>
        </p:txBody>
      </p:sp>
      <p:sp>
        <p:nvSpPr>
          <p:cNvPr id="50185" name="TextBox 8"/>
          <p:cNvSpPr txBox="1">
            <a:spLocks noChangeArrowheads="1"/>
          </p:cNvSpPr>
          <p:nvPr/>
        </p:nvSpPr>
        <p:spPr bwMode="auto">
          <a:xfrm>
            <a:off x="7696200" y="5232400"/>
            <a:ext cx="121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High</a:t>
            </a:r>
            <a:br>
              <a:rPr lang="en-US" sz="2000"/>
            </a:br>
            <a:r>
              <a:rPr lang="en-US" sz="2000"/>
              <a:t>misorientation</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D699B13C-2F1D-524B-8495-D4768816B061}" type="slidenum">
              <a:rPr lang="en-US" sz="1400"/>
              <a:pPr/>
              <a:t>44</a:t>
            </a:fld>
            <a:endParaRPr lang="en-US" sz="1400"/>
          </a:p>
        </p:txBody>
      </p:sp>
      <p:sp>
        <p:nvSpPr>
          <p:cNvPr id="36867" name="Rectangle 2"/>
          <p:cNvSpPr>
            <a:spLocks noGrp="1" noChangeArrowheads="1"/>
          </p:cNvSpPr>
          <p:nvPr>
            <p:ph type="title"/>
          </p:nvPr>
        </p:nvSpPr>
        <p:spPr>
          <a:xfrm>
            <a:off x="381000" y="228600"/>
            <a:ext cx="8305800" cy="762000"/>
          </a:xfrm>
        </p:spPr>
        <p:txBody>
          <a:bodyPr/>
          <a:lstStyle/>
          <a:p>
            <a:r>
              <a:rPr lang="en-US" sz="4000" dirty="0">
                <a:ea typeface="ＭＳ Ｐゴシック" charset="0"/>
                <a:cs typeface="ＭＳ Ｐゴシック" charset="0"/>
              </a:rPr>
              <a:t>Anisotropy Dependence?</a:t>
            </a:r>
            <a:endParaRPr lang="en-US" sz="4800" dirty="0">
              <a:ea typeface="ＭＳ Ｐゴシック" charset="0"/>
              <a:cs typeface="ＭＳ Ｐゴシック" charset="0"/>
            </a:endParaRPr>
          </a:p>
        </p:txBody>
      </p:sp>
      <p:grpSp>
        <p:nvGrpSpPr>
          <p:cNvPr id="36868" name="Group 3"/>
          <p:cNvGrpSpPr>
            <a:grpSpLocks/>
          </p:cNvGrpSpPr>
          <p:nvPr/>
        </p:nvGrpSpPr>
        <p:grpSpPr bwMode="auto">
          <a:xfrm>
            <a:off x="762000" y="1111250"/>
            <a:ext cx="7239000" cy="461963"/>
            <a:chOff x="480" y="700"/>
            <a:chExt cx="4560" cy="291"/>
          </a:xfrm>
        </p:grpSpPr>
        <p:sp>
          <p:nvSpPr>
            <p:cNvPr id="36883" name="Text Box 4"/>
            <p:cNvSpPr txBox="1">
              <a:spLocks noChangeArrowheads="1"/>
            </p:cNvSpPr>
            <p:nvPr/>
          </p:nvSpPr>
          <p:spPr bwMode="auto">
            <a:xfrm>
              <a:off x="614" y="739"/>
              <a:ext cx="442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Parametric simulations show that:</a:t>
              </a:r>
            </a:p>
          </p:txBody>
        </p:sp>
        <p:sp>
          <p:nvSpPr>
            <p:cNvPr id="36884" name="Text Box 5"/>
            <p:cNvSpPr txBox="1">
              <a:spLocks noChangeArrowheads="1"/>
            </p:cNvSpPr>
            <p:nvPr/>
          </p:nvSpPr>
          <p:spPr bwMode="auto">
            <a:xfrm>
              <a:off x="480" y="700"/>
              <a:ext cx="2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sp>
        <p:nvSpPr>
          <p:cNvPr id="36869" name="Text Box 6"/>
          <p:cNvSpPr txBox="1">
            <a:spLocks noChangeArrowheads="1"/>
          </p:cNvSpPr>
          <p:nvPr/>
        </p:nvSpPr>
        <p:spPr bwMode="auto">
          <a:xfrm>
            <a:off x="1584325" y="1517650"/>
            <a:ext cx="628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endParaRPr lang="en-US" sz="1800">
              <a:latin typeface="Verdana" charset="0"/>
            </a:endParaRPr>
          </a:p>
        </p:txBody>
      </p:sp>
      <p:sp>
        <p:nvSpPr>
          <p:cNvPr id="36870" name="Text Box 7"/>
          <p:cNvSpPr txBox="1">
            <a:spLocks noChangeArrowheads="1"/>
          </p:cNvSpPr>
          <p:nvPr/>
        </p:nvSpPr>
        <p:spPr bwMode="auto">
          <a:xfrm>
            <a:off x="1625600" y="1755775"/>
            <a:ext cx="6246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0000FF"/>
                </a:solidFill>
                <a:latin typeface="Verdana" charset="0"/>
              </a:rPr>
              <a:t>isotropic</a:t>
            </a:r>
            <a:r>
              <a:rPr lang="en-US" sz="1800">
                <a:latin typeface="Verdana" charset="0"/>
              </a:rPr>
              <a:t> M   </a:t>
            </a:r>
            <a:r>
              <a:rPr lang="en-US" sz="1800">
                <a:latin typeface="Verdana" charset="0"/>
                <a:sym typeface="Symbol" charset="0"/>
              </a:rPr>
              <a:t>       </a:t>
            </a:r>
            <a:r>
              <a:rPr lang="en-US" sz="1800">
                <a:solidFill>
                  <a:srgbClr val="0000FF"/>
                </a:solidFill>
                <a:latin typeface="Verdana" charset="0"/>
                <a:sym typeface="Symbol" charset="0"/>
              </a:rPr>
              <a:t>normal</a:t>
            </a:r>
            <a:r>
              <a:rPr lang="en-US" sz="1800">
                <a:latin typeface="Verdana" charset="0"/>
                <a:sym typeface="Symbol" charset="0"/>
              </a:rPr>
              <a:t> growth</a:t>
            </a:r>
          </a:p>
        </p:txBody>
      </p:sp>
      <p:sp>
        <p:nvSpPr>
          <p:cNvPr id="36871" name="Text Box 8"/>
          <p:cNvSpPr txBox="1">
            <a:spLocks noChangeArrowheads="1"/>
          </p:cNvSpPr>
          <p:nvPr/>
        </p:nvSpPr>
        <p:spPr bwMode="auto">
          <a:xfrm>
            <a:off x="1587500" y="2006600"/>
            <a:ext cx="6202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0000FF"/>
                </a:solidFill>
                <a:latin typeface="Verdana" charset="0"/>
              </a:rPr>
              <a:t>    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sp>
        <p:nvSpPr>
          <p:cNvPr id="36872" name="Text Box 9"/>
          <p:cNvSpPr txBox="1">
            <a:spLocks noChangeArrowheads="1"/>
          </p:cNvSpPr>
          <p:nvPr/>
        </p:nvSpPr>
        <p:spPr bwMode="auto">
          <a:xfrm>
            <a:off x="1630363" y="2297113"/>
            <a:ext cx="615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a:solidFill>
                  <a:srgbClr val="FF0000"/>
                </a:solidFill>
                <a:latin typeface="Verdana" charset="0"/>
              </a:rPr>
              <a:t>anisotropic</a:t>
            </a:r>
            <a:r>
              <a:rPr lang="en-US" sz="1800">
                <a:latin typeface="Verdana" charset="0"/>
              </a:rPr>
              <a:t> </a:t>
            </a:r>
            <a:r>
              <a:rPr lang="en-US" sz="1800">
                <a:latin typeface="Symbol" charset="0"/>
              </a:rPr>
              <a:t>g</a:t>
            </a:r>
            <a:r>
              <a:rPr lang="en-US" sz="1800">
                <a:latin typeface="Verdana" charset="0"/>
              </a:rPr>
              <a:t> + </a:t>
            </a:r>
            <a:r>
              <a:rPr lang="en-US" sz="1800">
                <a:solidFill>
                  <a:srgbClr val="FF0000"/>
                </a:solidFill>
                <a:latin typeface="Verdana" charset="0"/>
              </a:rPr>
              <a:t>anisotropic</a:t>
            </a:r>
            <a:r>
              <a:rPr lang="en-US" sz="1800">
                <a:latin typeface="Verdana" charset="0"/>
              </a:rPr>
              <a:t> M   </a:t>
            </a:r>
            <a:r>
              <a:rPr lang="en-US" sz="1800">
                <a:latin typeface="Verdana" charset="0"/>
                <a:sym typeface="Symbol" charset="0"/>
              </a:rPr>
              <a:t>   </a:t>
            </a:r>
            <a:r>
              <a:rPr lang="en-US" sz="1800">
                <a:solidFill>
                  <a:srgbClr val="FF0000"/>
                </a:solidFill>
                <a:latin typeface="Verdana" charset="0"/>
                <a:sym typeface="Symbol" charset="0"/>
              </a:rPr>
              <a:t>abnormal</a:t>
            </a:r>
            <a:r>
              <a:rPr lang="en-US" sz="1800">
                <a:latin typeface="Verdana" charset="0"/>
                <a:sym typeface="Symbol" charset="0"/>
              </a:rPr>
              <a:t> growth</a:t>
            </a:r>
          </a:p>
        </p:txBody>
      </p:sp>
      <p:grpSp>
        <p:nvGrpSpPr>
          <p:cNvPr id="36873" name="Group 10"/>
          <p:cNvGrpSpPr>
            <a:grpSpLocks/>
          </p:cNvGrpSpPr>
          <p:nvPr/>
        </p:nvGrpSpPr>
        <p:grpSpPr bwMode="auto">
          <a:xfrm>
            <a:off x="762000" y="2590800"/>
            <a:ext cx="8001000" cy="709613"/>
            <a:chOff x="480" y="1708"/>
            <a:chExt cx="5040" cy="447"/>
          </a:xfrm>
        </p:grpSpPr>
        <p:sp>
          <p:nvSpPr>
            <p:cNvPr id="36881" name="Text Box 11"/>
            <p:cNvSpPr txBox="1">
              <a:spLocks noChangeArrowheads="1"/>
            </p:cNvSpPr>
            <p:nvPr/>
          </p:nvSpPr>
          <p:spPr bwMode="auto">
            <a:xfrm>
              <a:off x="614" y="1747"/>
              <a:ext cx="490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20000"/>
                </a:spcBef>
              </a:pPr>
              <a:r>
                <a:rPr lang="en-US" sz="1800">
                  <a:latin typeface="Verdana" charset="0"/>
                </a:rPr>
                <a:t>Low densities of highly mobile boundaries are necessary for abnormal growth:</a:t>
              </a:r>
            </a:p>
          </p:txBody>
        </p:sp>
        <p:sp>
          <p:nvSpPr>
            <p:cNvPr id="36882" name="Text Box 12"/>
            <p:cNvSpPr txBox="1">
              <a:spLocks noChangeArrowheads="1"/>
            </p:cNvSpPr>
            <p:nvPr/>
          </p:nvSpPr>
          <p:spPr bwMode="auto">
            <a:xfrm>
              <a:off x="480" y="1708"/>
              <a:ext cx="22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latin typeface="Verdana" charset="0"/>
                </a:rPr>
                <a:t>•</a:t>
              </a:r>
            </a:p>
          </p:txBody>
        </p:sp>
      </p:grpSp>
      <p:pic>
        <p:nvPicPr>
          <p:cNvPr id="36874" name="Picture 13" descr="pic.1000.lima16.1.tiff                                         0003D539Macintosh HD                   B8A9FC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352800"/>
            <a:ext cx="2133600" cy="213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4" descr="pic.1000.lima18.1.tiff                                         0003D539Macintosh HD                   B8A9FC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57563"/>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5" descr="pic.1000.lima20.1.tiff                                         0003D539Macintosh HD                   B8A9FC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357563"/>
            <a:ext cx="2133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7" name="Text Box 16"/>
          <p:cNvSpPr txBox="1">
            <a:spLocks noChangeArrowheads="1"/>
          </p:cNvSpPr>
          <p:nvPr/>
        </p:nvSpPr>
        <p:spPr bwMode="auto">
          <a:xfrm>
            <a:off x="590550" y="5554663"/>
            <a:ext cx="2571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Few high-M boundaries</a:t>
            </a:r>
          </a:p>
        </p:txBody>
      </p:sp>
      <p:sp>
        <p:nvSpPr>
          <p:cNvPr id="36878" name="Text Box 17"/>
          <p:cNvSpPr txBox="1">
            <a:spLocks noChangeArrowheads="1"/>
          </p:cNvSpPr>
          <p:nvPr/>
        </p:nvSpPr>
        <p:spPr bwMode="auto">
          <a:xfrm>
            <a:off x="5924550" y="5553075"/>
            <a:ext cx="2698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1800"/>
              <a:t>Many high-M boundaries</a:t>
            </a:r>
          </a:p>
        </p:txBody>
      </p:sp>
      <p:sp>
        <p:nvSpPr>
          <p:cNvPr id="36879" name="Line 18"/>
          <p:cNvSpPr>
            <a:spLocks noChangeShapeType="1"/>
          </p:cNvSpPr>
          <p:nvPr/>
        </p:nvSpPr>
        <p:spPr bwMode="auto">
          <a:xfrm>
            <a:off x="3200400" y="5753100"/>
            <a:ext cx="27432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0" name="Rectangle 19"/>
          <p:cNvSpPr>
            <a:spLocks noChangeArrowheads="1"/>
          </p:cNvSpPr>
          <p:nvPr/>
        </p:nvSpPr>
        <p:spPr bwMode="auto">
          <a:xfrm>
            <a:off x="381000" y="5997575"/>
            <a:ext cx="8458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1600" dirty="0" smtClean="0">
                <a:solidFill>
                  <a:srgbClr val="660066"/>
                </a:solidFill>
              </a:rPr>
              <a:t>Holm </a:t>
            </a:r>
            <a:r>
              <a:rPr lang="en-US" sz="1600" i="1" dirty="0">
                <a:solidFill>
                  <a:srgbClr val="660066"/>
                </a:solidFill>
              </a:rPr>
              <a:t>et al</a:t>
            </a:r>
            <a:r>
              <a:rPr lang="en-US" sz="1600" dirty="0">
                <a:solidFill>
                  <a:srgbClr val="660066"/>
                </a:solidFill>
              </a:rPr>
              <a:t>. (2003</a:t>
            </a:r>
            <a:r>
              <a:rPr lang="en-US" sz="1600" dirty="0" smtClean="0">
                <a:solidFill>
                  <a:srgbClr val="660066"/>
                </a:solidFill>
              </a:rPr>
              <a:t>)</a:t>
            </a:r>
            <a:r>
              <a:rPr lang="en-US" sz="1600" dirty="0">
                <a:solidFill>
                  <a:srgbClr val="660066"/>
                </a:solidFill>
              </a:rPr>
              <a:t> </a:t>
            </a:r>
            <a:r>
              <a:rPr lang="en-US" sz="1600" i="1" dirty="0" smtClean="0">
                <a:solidFill>
                  <a:srgbClr val="660066"/>
                </a:solidFill>
              </a:rPr>
              <a:t>Acta </a:t>
            </a:r>
            <a:r>
              <a:rPr lang="en-US" sz="1600" i="1" dirty="0">
                <a:solidFill>
                  <a:srgbClr val="660066"/>
                </a:solidFill>
              </a:rPr>
              <a:t>mater. </a:t>
            </a:r>
            <a:r>
              <a:rPr lang="en-US" sz="1600" b="1" dirty="0" smtClean="0">
                <a:solidFill>
                  <a:srgbClr val="660066"/>
                </a:solidFill>
              </a:rPr>
              <a:t>51</a:t>
            </a:r>
            <a:r>
              <a:rPr lang="en-US" sz="1600" dirty="0" smtClean="0">
                <a:solidFill>
                  <a:srgbClr val="660066"/>
                </a:solidFill>
              </a:rPr>
              <a:t> </a:t>
            </a:r>
            <a:r>
              <a:rPr lang="en-US" sz="1600" dirty="0">
                <a:solidFill>
                  <a:srgbClr val="660066"/>
                </a:solidFill>
              </a:rPr>
              <a:t>2701-2716.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ED816C6-AC13-8A41-A11F-86B61BEC2E9A}" type="slidenum">
              <a:rPr lang="en-US" sz="1400"/>
              <a:pPr/>
              <a:t>45</a:t>
            </a:fld>
            <a:endParaRPr lang="en-US" sz="1400"/>
          </a:p>
        </p:txBody>
      </p:sp>
      <p:sp>
        <p:nvSpPr>
          <p:cNvPr id="35843" name="Rectangle 2"/>
          <p:cNvSpPr>
            <a:spLocks noGrp="1" noChangeArrowheads="1"/>
          </p:cNvSpPr>
          <p:nvPr>
            <p:ph type="title"/>
          </p:nvPr>
        </p:nvSpPr>
        <p:spPr>
          <a:xfrm>
            <a:off x="0" y="76200"/>
            <a:ext cx="9067800" cy="762000"/>
          </a:xfrm>
        </p:spPr>
        <p:txBody>
          <a:bodyPr/>
          <a:lstStyle/>
          <a:p>
            <a:r>
              <a:rPr lang="en-US" dirty="0">
                <a:ea typeface="ＭＳ Ｐゴシック" charset="0"/>
                <a:cs typeface="ＭＳ Ｐゴシック" charset="0"/>
              </a:rPr>
              <a:t>Mean field theory for </a:t>
            </a:r>
            <a:r>
              <a:rPr lang="en-US" dirty="0" smtClean="0">
                <a:ea typeface="ＭＳ Ｐゴシック" charset="0"/>
                <a:cs typeface="ＭＳ Ｐゴシック" charset="0"/>
              </a:rPr>
              <a:t>AGG </a:t>
            </a:r>
            <a:r>
              <a:rPr lang="en-US" dirty="0">
                <a:ea typeface="ＭＳ Ｐゴシック" charset="0"/>
                <a:cs typeface="ＭＳ Ｐゴシック" charset="0"/>
              </a:rPr>
              <a:t>in 2D</a:t>
            </a:r>
          </a:p>
        </p:txBody>
      </p:sp>
      <p:sp>
        <p:nvSpPr>
          <p:cNvPr id="35844" name="Rectangle 3"/>
          <p:cNvSpPr>
            <a:spLocks noGrp="1" noChangeArrowheads="1"/>
          </p:cNvSpPr>
          <p:nvPr>
            <p:ph type="body" idx="1"/>
          </p:nvPr>
        </p:nvSpPr>
        <p:spPr>
          <a:xfrm>
            <a:off x="457200" y="990600"/>
            <a:ext cx="8229600" cy="5562600"/>
          </a:xfrm>
        </p:spPr>
        <p:txBody>
          <a:bodyPr/>
          <a:lstStyle/>
          <a:p>
            <a:r>
              <a:rPr lang="en-US" sz="1800" dirty="0">
                <a:latin typeface="Arial" charset="0"/>
                <a:ea typeface="ＭＳ Ｐゴシック" charset="0"/>
                <a:cs typeface="ＭＳ Ｐゴシック" charset="0"/>
              </a:rPr>
              <a:t>Hillert originally suggested that any grain with size twice that of the mean, </a:t>
            </a:r>
            <a:br>
              <a:rPr lang="en-US" sz="1800" dirty="0">
                <a:latin typeface="Arial" charset="0"/>
                <a:ea typeface="ＭＳ Ｐゴシック" charset="0"/>
                <a:cs typeface="ＭＳ Ｐゴシック" charset="0"/>
              </a:rPr>
            </a:br>
            <a:r>
              <a:rPr lang="en-US" sz="1800" dirty="0">
                <a:latin typeface="Arial" charset="0"/>
                <a:ea typeface="ＭＳ Ｐゴシック" charset="0"/>
                <a:cs typeface="ＭＳ Ｐゴシック" charset="0"/>
              </a:rPr>
              <a:t>R &gt; 2&lt;R&gt;, would be able to escape and grow abnormally.</a:t>
            </a:r>
          </a:p>
          <a:p>
            <a:r>
              <a:rPr lang="en-US" sz="1800" dirty="0">
                <a:latin typeface="Arial" charset="0"/>
                <a:ea typeface="ＭＳ Ｐゴシック" charset="0"/>
                <a:cs typeface="ＭＳ Ｐゴシック" charset="0"/>
              </a:rPr>
              <a:t>Simulations showed that this was not the case and Thompson </a:t>
            </a:r>
            <a:r>
              <a:rPr lang="en-US" sz="1800" i="1" dirty="0">
                <a:latin typeface="Arial" charset="0"/>
                <a:ea typeface="ＭＳ Ｐゴシック" charset="0"/>
                <a:cs typeface="ＭＳ Ｐゴシック" charset="0"/>
              </a:rPr>
              <a:t>et al</a:t>
            </a:r>
            <a:r>
              <a:rPr lang="en-US" sz="1800" dirty="0">
                <a:latin typeface="Arial" charset="0"/>
                <a:ea typeface="ＭＳ Ｐゴシック" charset="0"/>
                <a:cs typeface="ＭＳ Ｐゴシック" charset="0"/>
              </a:rPr>
              <a:t>. demonstrated this theoretically by re-analyzing the basic mean field theory; </a:t>
            </a:r>
            <a:r>
              <a:rPr lang="en-US" sz="1800" i="1" dirty="0">
                <a:solidFill>
                  <a:srgbClr val="660066"/>
                </a:solidFill>
                <a:latin typeface="Arial" charset="0"/>
                <a:ea typeface="ＭＳ Ｐゴシック" charset="0"/>
                <a:cs typeface="ＭＳ Ｐゴシック" charset="0"/>
              </a:rPr>
              <a:t>Acta metall</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35</a:t>
            </a:r>
            <a:r>
              <a:rPr lang="en-US" sz="1800" dirty="0">
                <a:solidFill>
                  <a:srgbClr val="660066"/>
                </a:solidFill>
                <a:latin typeface="Arial" charset="0"/>
                <a:ea typeface="ＭＳ Ｐゴシック" charset="0"/>
                <a:cs typeface="ＭＳ Ｐゴシック" charset="0"/>
              </a:rPr>
              <a:t>: 887-890 (1987)</a:t>
            </a:r>
            <a:r>
              <a:rPr lang="en-US" sz="1800" dirty="0">
                <a:latin typeface="Arial" charset="0"/>
                <a:ea typeface="ＭＳ Ｐゴシック" charset="0"/>
                <a:cs typeface="ＭＳ Ｐゴシック" charset="0"/>
              </a:rPr>
              <a:t>.</a:t>
            </a:r>
          </a:p>
          <a:p>
            <a:r>
              <a:rPr lang="en-US" sz="1800" dirty="0">
                <a:solidFill>
                  <a:srgbClr val="660066"/>
                </a:solidFill>
                <a:latin typeface="Arial" charset="0"/>
                <a:ea typeface="ＭＳ Ｐゴシック" charset="0"/>
                <a:cs typeface="ＭＳ Ｐゴシック" charset="0"/>
              </a:rPr>
              <a:t>Rollett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(1989) </a:t>
            </a:r>
            <a:r>
              <a:rPr lang="en-US" sz="1800" i="1" dirty="0">
                <a:solidFill>
                  <a:srgbClr val="660066"/>
                </a:solidFill>
                <a:latin typeface="Arial" charset="0"/>
                <a:ea typeface="ＭＳ Ｐゴシック" charset="0"/>
                <a:cs typeface="ＭＳ Ｐゴシック" charset="0"/>
              </a:rPr>
              <a:t>Acta metall</a:t>
            </a:r>
            <a:r>
              <a:rPr lang="en-US" sz="1800" dirty="0">
                <a:solidFill>
                  <a:srgbClr val="660066"/>
                </a:solidFill>
                <a:latin typeface="Arial" charset="0"/>
                <a:ea typeface="ＭＳ Ｐゴシック" charset="0"/>
                <a:cs typeface="ＭＳ Ｐゴシック" charset="0"/>
              </a:rPr>
              <a:t>. </a:t>
            </a:r>
            <a:r>
              <a:rPr lang="en-US" sz="1800" b="1" dirty="0" smtClean="0">
                <a:solidFill>
                  <a:srgbClr val="660066"/>
                </a:solidFill>
                <a:latin typeface="Arial" charset="0"/>
                <a:ea typeface="ＭＳ Ｐゴシック" charset="0"/>
                <a:cs typeface="ＭＳ Ｐゴシック" charset="0"/>
              </a:rPr>
              <a:t>37</a:t>
            </a:r>
            <a:r>
              <a:rPr lang="en-US" sz="1800" dirty="0" smtClean="0">
                <a:solidFill>
                  <a:srgbClr val="660066"/>
                </a:solidFill>
                <a:latin typeface="Arial" charset="0"/>
                <a:ea typeface="ＭＳ Ｐゴシック" charset="0"/>
                <a:cs typeface="ＭＳ Ｐゴシック" charset="0"/>
              </a:rPr>
              <a:t> </a:t>
            </a:r>
            <a:r>
              <a:rPr lang="en-US" sz="1800" dirty="0">
                <a:solidFill>
                  <a:srgbClr val="660066"/>
                </a:solidFill>
                <a:latin typeface="Arial" charset="0"/>
                <a:ea typeface="ＭＳ Ｐゴシック" charset="0"/>
                <a:cs typeface="ＭＳ Ｐゴシック" charset="0"/>
              </a:rPr>
              <a:t>2127</a:t>
            </a:r>
            <a:r>
              <a:rPr lang="en-US" sz="1800" dirty="0">
                <a:latin typeface="Arial" charset="0"/>
                <a:ea typeface="ＭＳ Ｐゴシック" charset="0"/>
                <a:cs typeface="ＭＳ Ｐゴシック" charset="0"/>
              </a:rPr>
              <a:t>, showed that a mobility advantage for the boundary of a grain would allow it to grow abnormally to a multiple of the matrix grain size.  </a:t>
            </a:r>
            <a:r>
              <a:rPr lang="en-US" sz="1800" dirty="0">
                <a:solidFill>
                  <a:srgbClr val="660066"/>
                </a:solidFill>
                <a:latin typeface="Arial" charset="0"/>
                <a:ea typeface="ＭＳ Ｐゴシック" charset="0"/>
                <a:cs typeface="ＭＳ Ｐゴシック" charset="0"/>
              </a:rPr>
              <a:t>Rollett &amp; Mullins (1997) </a:t>
            </a:r>
            <a:r>
              <a:rPr lang="en-US" sz="1800" i="1" dirty="0">
                <a:solidFill>
                  <a:srgbClr val="660066"/>
                </a:solidFill>
                <a:latin typeface="Arial" charset="0"/>
                <a:ea typeface="ＭＳ Ｐゴシック" charset="0"/>
                <a:cs typeface="ＭＳ Ｐゴシック" charset="0"/>
              </a:rPr>
              <a:t>Scripta mater</a:t>
            </a:r>
            <a:r>
              <a:rPr lang="en-US" sz="1800" dirty="0">
                <a:solidFill>
                  <a:srgbClr val="660066"/>
                </a:solidFill>
                <a:latin typeface="Arial" charset="0"/>
                <a:ea typeface="ＭＳ Ｐゴシック" charset="0"/>
                <a:cs typeface="ＭＳ Ｐゴシック" charset="0"/>
              </a:rPr>
              <a:t>. </a:t>
            </a:r>
            <a:r>
              <a:rPr lang="en-US" sz="1800" b="1" dirty="0" smtClean="0">
                <a:solidFill>
                  <a:srgbClr val="660066"/>
                </a:solidFill>
                <a:latin typeface="Arial" charset="0"/>
                <a:ea typeface="ＭＳ Ｐゴシック" charset="0"/>
                <a:cs typeface="ＭＳ Ｐゴシック" charset="0"/>
              </a:rPr>
              <a:t>36</a:t>
            </a:r>
            <a:r>
              <a:rPr lang="en-US" sz="1800" dirty="0" smtClean="0">
                <a:solidFill>
                  <a:srgbClr val="660066"/>
                </a:solidFill>
                <a:latin typeface="Arial" charset="0"/>
                <a:ea typeface="ＭＳ Ｐゴシック" charset="0"/>
                <a:cs typeface="ＭＳ Ｐゴシック" charset="0"/>
              </a:rPr>
              <a:t> </a:t>
            </a:r>
            <a:r>
              <a:rPr lang="en-US" sz="1800" dirty="0">
                <a:solidFill>
                  <a:srgbClr val="660066"/>
                </a:solidFill>
                <a:latin typeface="Arial" charset="0"/>
                <a:ea typeface="ＭＳ Ｐゴシック" charset="0"/>
                <a:cs typeface="ＭＳ Ｐゴシック" charset="0"/>
              </a:rPr>
              <a:t>975</a:t>
            </a:r>
            <a:r>
              <a:rPr lang="en-US" sz="1800" dirty="0">
                <a:latin typeface="Arial" charset="0"/>
                <a:ea typeface="ＭＳ Ｐゴシック" charset="0"/>
                <a:cs typeface="ＭＳ Ｐゴシック" charset="0"/>
              </a:rPr>
              <a:t>, extended von Neumann-Mullins to include energy and mobility (Humphreys used mean-field in his 1997 Acta paper)</a:t>
            </a:r>
          </a:p>
          <a:p>
            <a:r>
              <a:rPr lang="en-US" sz="1800" dirty="0">
                <a:latin typeface="Arial" charset="0"/>
                <a:ea typeface="ＭＳ Ｐゴシック" charset="0"/>
                <a:cs typeface="ＭＳ Ｐゴシック" charset="0"/>
              </a:rPr>
              <a:t>The issue with this approach is, how can an individual grain sustain a mobility advantage while growing through a matrix of multiple orientations?</a:t>
            </a:r>
          </a:p>
          <a:p>
            <a:r>
              <a:rPr lang="en-US" sz="1800" dirty="0">
                <a:latin typeface="Arial" charset="0"/>
                <a:ea typeface="ＭＳ Ｐゴシック" charset="0"/>
                <a:cs typeface="ＭＳ Ｐゴシック" charset="0"/>
              </a:rPr>
              <a:t>1</a:t>
            </a:r>
            <a:r>
              <a:rPr lang="en-US" sz="1800" baseline="30000" dirty="0">
                <a:latin typeface="Arial" charset="0"/>
                <a:ea typeface="ＭＳ Ｐゴシック" charset="0"/>
                <a:cs typeface="ＭＳ Ｐゴシック" charset="0"/>
              </a:rPr>
              <a:t>st</a:t>
            </a:r>
            <a:r>
              <a:rPr lang="en-US" sz="1800" dirty="0">
                <a:latin typeface="Arial" charset="0"/>
                <a:ea typeface="ＭＳ Ｐゴシック" charset="0"/>
                <a:cs typeface="ＭＳ Ｐゴシック" charset="0"/>
              </a:rPr>
              <a:t> Answer: subgrain structures can sustain a mobility advantage where a particular outlier subgrain always has a high misorientation, high mobility, perimeter; </a:t>
            </a:r>
            <a:r>
              <a:rPr lang="en-US" sz="1800" dirty="0" smtClean="0">
                <a:latin typeface="Arial" charset="0"/>
                <a:ea typeface="ＭＳ Ｐゴシック" charset="0"/>
                <a:cs typeface="ＭＳ Ｐゴシック" charset="0"/>
              </a:rPr>
              <a:t>(AGG) </a:t>
            </a:r>
            <a:r>
              <a:rPr lang="en-US" sz="1800" dirty="0" smtClean="0">
                <a:solidFill>
                  <a:srgbClr val="660066"/>
                </a:solidFill>
                <a:latin typeface="Arial" charset="0"/>
                <a:ea typeface="ＭＳ Ｐゴシック" charset="0"/>
                <a:cs typeface="ＭＳ Ｐゴシック" charset="0"/>
              </a:rPr>
              <a:t>Holm </a:t>
            </a:r>
            <a:r>
              <a:rPr lang="en-US" sz="1800" i="1" dirty="0">
                <a:solidFill>
                  <a:srgbClr val="660066"/>
                </a:solidFill>
                <a:latin typeface="Arial" charset="0"/>
                <a:ea typeface="ＭＳ Ｐゴシック" charset="0"/>
                <a:cs typeface="ＭＳ Ｐゴシック" charset="0"/>
              </a:rPr>
              <a:t>et al.</a:t>
            </a:r>
            <a:r>
              <a:rPr lang="en-US" sz="1800" dirty="0">
                <a:solidFill>
                  <a:srgbClr val="660066"/>
                </a:solidFill>
                <a:latin typeface="Arial" charset="0"/>
                <a:ea typeface="ＭＳ Ｐゴシック" charset="0"/>
                <a:cs typeface="ＭＳ Ｐゴシック" charset="0"/>
              </a:rPr>
              <a:t> </a:t>
            </a:r>
            <a:r>
              <a:rPr lang="en-US" sz="1800" i="1" dirty="0">
                <a:solidFill>
                  <a:srgbClr val="660066"/>
                </a:solidFill>
                <a:latin typeface="Arial" charset="0"/>
                <a:ea typeface="ＭＳ Ｐゴシック" charset="0"/>
                <a:cs typeface="ＭＳ Ｐゴシック" charset="0"/>
              </a:rPr>
              <a:t>Acta mater. </a:t>
            </a:r>
            <a:r>
              <a:rPr lang="en-US" sz="1800" dirty="0">
                <a:solidFill>
                  <a:srgbClr val="660066"/>
                </a:solidFill>
                <a:latin typeface="Arial" charset="0"/>
                <a:ea typeface="ＭＳ Ｐゴシック" charset="0"/>
                <a:cs typeface="ＭＳ Ｐゴシック" charset="0"/>
              </a:rPr>
              <a:t>(2003) </a:t>
            </a:r>
            <a:r>
              <a:rPr lang="en-US" sz="1800" b="1" dirty="0">
                <a:solidFill>
                  <a:srgbClr val="660066"/>
                </a:solidFill>
                <a:latin typeface="Arial" charset="0"/>
                <a:ea typeface="ＭＳ Ｐゴシック" charset="0"/>
                <a:cs typeface="ＭＳ Ｐゴシック" charset="0"/>
              </a:rPr>
              <a:t>51</a:t>
            </a:r>
            <a:r>
              <a:rPr lang="en-US" sz="1800" dirty="0">
                <a:solidFill>
                  <a:srgbClr val="660066"/>
                </a:solidFill>
                <a:latin typeface="Arial" charset="0"/>
                <a:ea typeface="ＭＳ Ｐゴシック" charset="0"/>
                <a:cs typeface="ＭＳ Ｐゴシック" charset="0"/>
              </a:rPr>
              <a:t>: 2701</a:t>
            </a:r>
            <a:r>
              <a:rPr lang="en-US" sz="1800" dirty="0">
                <a:solidFill>
                  <a:srgbClr val="660066"/>
                </a:solidFill>
                <a:latin typeface="Arial" charset="0"/>
                <a:ea typeface="ＭＳ Ｐゴシック" charset="0"/>
                <a:cs typeface="ＭＳ Ｐゴシック" charset="0"/>
              </a:rPr>
              <a:t>. </a:t>
            </a:r>
            <a:r>
              <a:rPr lang="en-US" sz="1800" dirty="0" smtClean="0">
                <a:latin typeface="Arial" charset="0"/>
                <a:ea typeface="ＭＳ Ｐゴシック" charset="0"/>
                <a:cs typeface="ＭＳ Ｐゴシック" charset="0"/>
              </a:rPr>
              <a:t>(Applied to the nucleation of recrystallization) </a:t>
            </a:r>
            <a:r>
              <a:rPr lang="en-US" sz="1800" dirty="0" smtClean="0">
                <a:solidFill>
                  <a:srgbClr val="660066"/>
                </a:solidFill>
                <a:latin typeface="Arial" charset="0"/>
                <a:ea typeface="ＭＳ Ｐゴシック" charset="0"/>
                <a:cs typeface="ＭＳ Ｐゴシック" charset="0"/>
              </a:rPr>
              <a:t>Wang </a:t>
            </a:r>
            <a:r>
              <a:rPr lang="en-US" sz="1800" i="1" dirty="0" smtClean="0">
                <a:solidFill>
                  <a:srgbClr val="660066"/>
                </a:solidFill>
                <a:latin typeface="Arial" charset="0"/>
                <a:ea typeface="ＭＳ Ｐゴシック" charset="0"/>
                <a:cs typeface="ＭＳ Ｐゴシック" charset="0"/>
              </a:rPr>
              <a:t>et al</a:t>
            </a:r>
            <a:r>
              <a:rPr lang="en-US" sz="1800" dirty="0" smtClean="0">
                <a:solidFill>
                  <a:srgbClr val="660066"/>
                </a:solidFill>
                <a:latin typeface="Arial" charset="0"/>
                <a:ea typeface="ＭＳ Ｐゴシック" charset="0"/>
                <a:cs typeface="ＭＳ Ｐゴシック" charset="0"/>
              </a:rPr>
              <a:t>. (</a:t>
            </a:r>
            <a:r>
              <a:rPr lang="en-US" sz="1800" dirty="0">
                <a:solidFill>
                  <a:srgbClr val="660066"/>
                </a:solidFill>
                <a:latin typeface="Arial" charset="0"/>
                <a:ea typeface="ＭＳ Ｐゴシック" charset="0"/>
                <a:cs typeface="ＭＳ Ｐゴシック" charset="0"/>
              </a:rPr>
              <a:t>2011), </a:t>
            </a:r>
            <a:r>
              <a:rPr lang="en-US" sz="1800" i="1" dirty="0">
                <a:solidFill>
                  <a:srgbClr val="660066"/>
                </a:solidFill>
                <a:latin typeface="Arial" charset="0"/>
                <a:ea typeface="ＭＳ Ｐゴシック" charset="0"/>
                <a:cs typeface="ＭＳ Ｐゴシック" charset="0"/>
              </a:rPr>
              <a:t>Acta </a:t>
            </a:r>
            <a:r>
              <a:rPr lang="en-US" sz="1800" i="1" dirty="0" smtClean="0">
                <a:solidFill>
                  <a:srgbClr val="660066"/>
                </a:solidFill>
                <a:latin typeface="Arial" charset="0"/>
                <a:ea typeface="ＭＳ Ｐゴシック" charset="0"/>
                <a:cs typeface="ＭＳ Ｐゴシック" charset="0"/>
              </a:rPr>
              <a:t>mater</a:t>
            </a:r>
            <a:r>
              <a:rPr lang="en-US" sz="1800" dirty="0" smtClean="0">
                <a:solidFill>
                  <a:srgbClr val="660066"/>
                </a:solidFill>
                <a:latin typeface="Arial" charset="0"/>
                <a:ea typeface="ＭＳ Ｐゴシック" charset="0"/>
                <a:cs typeface="ＭＳ Ｐゴシック" charset="0"/>
              </a:rPr>
              <a:t>. </a:t>
            </a:r>
            <a:r>
              <a:rPr lang="en-US" sz="1800" b="1" dirty="0" smtClean="0">
                <a:solidFill>
                  <a:srgbClr val="660066"/>
                </a:solidFill>
                <a:latin typeface="Arial" charset="0"/>
                <a:ea typeface="ＭＳ Ｐゴシック" charset="0"/>
                <a:cs typeface="ＭＳ Ｐゴシック" charset="0"/>
              </a:rPr>
              <a:t>59</a:t>
            </a:r>
            <a:r>
              <a:rPr lang="en-US" sz="1800" dirty="0" smtClean="0">
                <a:solidFill>
                  <a:srgbClr val="660066"/>
                </a:solidFill>
                <a:latin typeface="Arial" charset="0"/>
                <a:ea typeface="ＭＳ Ｐゴシック" charset="0"/>
                <a:cs typeface="ＭＳ Ｐゴシック" charset="0"/>
              </a:rPr>
              <a:t> 3872.</a:t>
            </a:r>
            <a:endParaRPr lang="en-US" sz="1800" dirty="0">
              <a:solidFill>
                <a:srgbClr val="660066"/>
              </a:solidFill>
              <a:latin typeface="Arial" charset="0"/>
              <a:ea typeface="ＭＳ Ｐゴシック" charset="0"/>
              <a:cs typeface="ＭＳ Ｐゴシック" charset="0"/>
            </a:endParaRPr>
          </a:p>
          <a:p>
            <a:r>
              <a:rPr lang="en-US" sz="1800" dirty="0">
                <a:latin typeface="Arial" charset="0"/>
                <a:ea typeface="ＭＳ Ｐゴシック" charset="0"/>
                <a:cs typeface="ＭＳ Ｐゴシック" charset="0"/>
              </a:rPr>
              <a:t>2</a:t>
            </a:r>
            <a:r>
              <a:rPr lang="en-US" sz="1800" baseline="30000" dirty="0">
                <a:latin typeface="Arial" charset="0"/>
                <a:ea typeface="ＭＳ Ｐゴシック" charset="0"/>
                <a:cs typeface="ＭＳ Ｐゴシック" charset="0"/>
              </a:rPr>
              <a:t>nd</a:t>
            </a:r>
            <a:r>
              <a:rPr lang="en-US" sz="1800" dirty="0">
                <a:latin typeface="Arial" charset="0"/>
                <a:ea typeface="ＭＳ Ｐゴシック" charset="0"/>
                <a:cs typeface="ＭＳ Ｐゴシック" charset="0"/>
              </a:rPr>
              <a:t> Answer: changes in the composition of boundaries (to form different </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complexions</a:t>
            </a:r>
            <a:r>
              <a:rPr lang="ja-JP" altLang="en-US" sz="1800" dirty="0">
                <a:latin typeface="Arial" charset="0"/>
                <a:ea typeface="ＭＳ Ｐゴシック" charset="0"/>
                <a:cs typeface="ＭＳ Ｐゴシック" charset="0"/>
              </a:rPr>
              <a:t>”</a:t>
            </a:r>
            <a:r>
              <a:rPr lang="en-US" sz="1800" dirty="0">
                <a:latin typeface="Arial" charset="0"/>
                <a:ea typeface="ＭＳ Ｐゴシック" charset="0"/>
                <a:cs typeface="ＭＳ Ｐゴシック" charset="0"/>
              </a:rPr>
              <a:t>) generates perimeters around abnormal grains with sustained high </a:t>
            </a:r>
            <a:r>
              <a:rPr lang="en-US" sz="1800" dirty="0" smtClean="0">
                <a:latin typeface="Arial" charset="0"/>
                <a:ea typeface="ＭＳ Ｐゴシック" charset="0"/>
                <a:cs typeface="ＭＳ Ｐゴシック" charset="0"/>
              </a:rPr>
              <a:t>mobility;</a:t>
            </a:r>
            <a:r>
              <a:rPr lang="en-US" sz="1800" dirty="0" smtClean="0">
                <a:latin typeface="Arial" charset="0"/>
                <a:ea typeface="ＭＳ Ｐゴシック" charset="0"/>
                <a:cs typeface="ＭＳ Ｐゴシック" charset="0"/>
              </a:rPr>
              <a:t> </a:t>
            </a:r>
            <a:r>
              <a:rPr lang="en-US" sz="1800" dirty="0" smtClean="0">
                <a:solidFill>
                  <a:srgbClr val="660066"/>
                </a:solidFill>
                <a:latin typeface="Arial" charset="0"/>
                <a:ea typeface="ＭＳ Ｐゴシック" charset="0"/>
                <a:cs typeface="ＭＳ Ｐゴシック" charset="0"/>
              </a:rPr>
              <a:t>Frazier </a:t>
            </a:r>
            <a:r>
              <a:rPr lang="en-US" sz="1800" i="1" dirty="0" smtClean="0">
                <a:solidFill>
                  <a:srgbClr val="660066"/>
                </a:solidFill>
                <a:latin typeface="Arial" charset="0"/>
                <a:ea typeface="ＭＳ Ｐゴシック" charset="0"/>
                <a:cs typeface="ＭＳ Ｐゴシック" charset="0"/>
              </a:rPr>
              <a:t>et al</a:t>
            </a:r>
            <a:r>
              <a:rPr lang="en-US" sz="1800" dirty="0" smtClean="0">
                <a:solidFill>
                  <a:srgbClr val="660066"/>
                </a:solidFill>
                <a:latin typeface="Arial" charset="0"/>
                <a:ea typeface="ＭＳ Ｐゴシック" charset="0"/>
                <a:cs typeface="ＭＳ Ｐゴシック" charset="0"/>
              </a:rPr>
              <a:t>. (</a:t>
            </a:r>
            <a:r>
              <a:rPr lang="en-US" sz="1800" dirty="0">
                <a:solidFill>
                  <a:srgbClr val="660066"/>
                </a:solidFill>
                <a:latin typeface="Arial" charset="0"/>
                <a:ea typeface="ＭＳ Ｐゴシック" charset="0"/>
                <a:cs typeface="ＭＳ Ｐゴシック" charset="0"/>
              </a:rPr>
              <a:t>2015</a:t>
            </a:r>
            <a:r>
              <a:rPr lang="en-US" sz="1800" dirty="0" smtClean="0">
                <a:solidFill>
                  <a:srgbClr val="660066"/>
                </a:solidFill>
                <a:latin typeface="Arial" charset="0"/>
                <a:ea typeface="ＭＳ Ｐゴシック" charset="0"/>
                <a:cs typeface="ＭＳ Ｐゴシック" charset="0"/>
              </a:rPr>
              <a:t>)</a:t>
            </a:r>
            <a:r>
              <a:rPr lang="en-US" sz="1800" dirty="0">
                <a:solidFill>
                  <a:srgbClr val="660066"/>
                </a:solidFill>
                <a:latin typeface="Arial" charset="0"/>
                <a:ea typeface="ＭＳ Ｐゴシック" charset="0"/>
                <a:cs typeface="ＭＳ Ｐゴシック" charset="0"/>
              </a:rPr>
              <a:t> </a:t>
            </a:r>
            <a:r>
              <a:rPr lang="en-US" sz="1800" i="1" dirty="0" smtClean="0">
                <a:solidFill>
                  <a:srgbClr val="660066"/>
                </a:solidFill>
                <a:latin typeface="Arial" charset="0"/>
                <a:ea typeface="ＭＳ Ｐゴシック" charset="0"/>
                <a:cs typeface="ＭＳ Ｐゴシック" charset="0"/>
              </a:rPr>
              <a:t>Acta </a:t>
            </a:r>
            <a:r>
              <a:rPr lang="en-US" sz="1800" i="1" dirty="0">
                <a:solidFill>
                  <a:srgbClr val="660066"/>
                </a:solidFill>
                <a:latin typeface="Arial" charset="0"/>
                <a:ea typeface="ＭＳ Ｐゴシック" charset="0"/>
                <a:cs typeface="ＭＳ Ｐゴシック" charset="0"/>
              </a:rPr>
              <a:t>Mater</a:t>
            </a:r>
            <a:r>
              <a:rPr lang="en-US" sz="1800" dirty="0">
                <a:solidFill>
                  <a:srgbClr val="660066"/>
                </a:solidFill>
                <a:latin typeface="Arial" charset="0"/>
                <a:ea typeface="ＭＳ Ｐゴシック" charset="0"/>
                <a:cs typeface="ＭＳ Ｐゴシック" charset="0"/>
              </a:rPr>
              <a:t> </a:t>
            </a:r>
            <a:r>
              <a:rPr lang="en-US" sz="1800" b="1" dirty="0">
                <a:solidFill>
                  <a:srgbClr val="660066"/>
                </a:solidFill>
                <a:latin typeface="Arial" charset="0"/>
                <a:ea typeface="ＭＳ Ｐゴシック" charset="0"/>
                <a:cs typeface="ＭＳ Ｐゴシック" charset="0"/>
              </a:rPr>
              <a:t>96 </a:t>
            </a:r>
            <a:r>
              <a:rPr lang="en-US" sz="1800" dirty="0">
                <a:solidFill>
                  <a:srgbClr val="660066"/>
                </a:solidFill>
                <a:latin typeface="Arial" charset="0"/>
                <a:ea typeface="ＭＳ Ｐゴシック" charset="0"/>
                <a:cs typeface="ＭＳ Ｐゴシック" charset="0"/>
              </a:rPr>
              <a:t>390.</a:t>
            </a:r>
            <a:endParaRPr lang="en-US" sz="1800" dirty="0">
              <a:solidFill>
                <a:srgbClr val="660066"/>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C39BF40B-FFE4-FB48-A9DF-04ECBC0E0593}" type="slidenum">
              <a:rPr lang="en-US" sz="1600"/>
              <a:pPr/>
              <a:t>46</a:t>
            </a:fld>
            <a:endParaRPr lang="en-US" sz="1050"/>
          </a:p>
        </p:txBody>
      </p:sp>
      <p:sp>
        <p:nvSpPr>
          <p:cNvPr id="60418" name="Rectangle 2"/>
          <p:cNvSpPr>
            <a:spLocks noGrp="1" noChangeArrowheads="1"/>
          </p:cNvSpPr>
          <p:nvPr>
            <p:ph type="title"/>
          </p:nvPr>
        </p:nvSpPr>
        <p:spPr>
          <a:xfrm>
            <a:off x="685800" y="0"/>
            <a:ext cx="7772400" cy="1143000"/>
          </a:xfrm>
        </p:spPr>
        <p:txBody>
          <a:bodyPr/>
          <a:lstStyle/>
          <a:p>
            <a:r>
              <a:rPr lang="en-US"/>
              <a:t>Philosophy of Approach</a:t>
            </a:r>
          </a:p>
        </p:txBody>
      </p:sp>
      <p:sp>
        <p:nvSpPr>
          <p:cNvPr id="60419" name="Rectangle 3"/>
          <p:cNvSpPr>
            <a:spLocks noGrp="1" noChangeArrowheads="1"/>
          </p:cNvSpPr>
          <p:nvPr>
            <p:ph type="body" idx="1"/>
          </p:nvPr>
        </p:nvSpPr>
        <p:spPr>
          <a:xfrm>
            <a:off x="685800" y="1600200"/>
            <a:ext cx="8001000" cy="4724400"/>
          </a:xfrm>
        </p:spPr>
        <p:txBody>
          <a:bodyPr/>
          <a:lstStyle/>
          <a:p>
            <a:r>
              <a:rPr lang="en-US" dirty="0"/>
              <a:t>This development is based on: </a:t>
            </a:r>
            <a:r>
              <a:rPr lang="en-US" dirty="0">
                <a:solidFill>
                  <a:srgbClr val="660066"/>
                </a:solidFill>
              </a:rPr>
              <a:t>Rollett, A. D. and W. W. Mullins (1996). </a:t>
            </a:r>
            <a:r>
              <a:rPr lang="ja-JP" altLang="en-US" dirty="0">
                <a:solidFill>
                  <a:srgbClr val="660066"/>
                </a:solidFill>
                <a:latin typeface="Arial"/>
              </a:rPr>
              <a:t>“</a:t>
            </a:r>
            <a:r>
              <a:rPr lang="en-US" dirty="0">
                <a:solidFill>
                  <a:srgbClr val="660066"/>
                </a:solidFill>
              </a:rPr>
              <a:t>On the growth of abnormal grains.</a:t>
            </a:r>
            <a:r>
              <a:rPr lang="ja-JP" altLang="en-US" dirty="0">
                <a:solidFill>
                  <a:srgbClr val="660066"/>
                </a:solidFill>
                <a:latin typeface="Arial"/>
              </a:rPr>
              <a:t>”</a:t>
            </a:r>
            <a:r>
              <a:rPr lang="en-US" dirty="0">
                <a:solidFill>
                  <a:srgbClr val="660066"/>
                </a:solidFill>
              </a:rPr>
              <a:t> </a:t>
            </a:r>
            <a:r>
              <a:rPr lang="en-US" u="sng" dirty="0">
                <a:solidFill>
                  <a:srgbClr val="660066"/>
                </a:solidFill>
              </a:rPr>
              <a:t>Scripta metall. et mater.</a:t>
            </a:r>
            <a:r>
              <a:rPr lang="en-US" dirty="0">
                <a:solidFill>
                  <a:srgbClr val="660066"/>
                </a:solidFill>
              </a:rPr>
              <a:t> </a:t>
            </a:r>
            <a:r>
              <a:rPr lang="en-US" b="1" dirty="0">
                <a:solidFill>
                  <a:srgbClr val="660066"/>
                </a:solidFill>
              </a:rPr>
              <a:t>36</a:t>
            </a:r>
            <a:r>
              <a:rPr lang="en-US" dirty="0">
                <a:solidFill>
                  <a:srgbClr val="660066"/>
                </a:solidFill>
              </a:rPr>
              <a:t>(9): 975-980</a:t>
            </a:r>
            <a:r>
              <a:rPr lang="en-US" dirty="0"/>
              <a:t>. </a:t>
            </a:r>
          </a:p>
          <a:p>
            <a:r>
              <a:rPr lang="en-US" dirty="0"/>
              <a:t>Analysis confined to 2D because it is possible to integrate the curvature around the perimeter of a grain and relate it to the rate of change of area; not possible in 3D.</a:t>
            </a:r>
          </a:p>
        </p:txBody>
      </p:sp>
      <p:sp>
        <p:nvSpPr>
          <p:cNvPr id="60420" name="Rectangle 4"/>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53659866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5"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29BF8BD4-0B50-5D4C-8F0B-E5A3FAF91DDB}" type="slidenum">
              <a:rPr lang="en-US" sz="1400"/>
              <a:pPr/>
              <a:t>47</a:t>
            </a:fld>
            <a:endParaRPr lang="en-US" sz="1400"/>
          </a:p>
        </p:txBody>
      </p:sp>
      <p:sp>
        <p:nvSpPr>
          <p:cNvPr id="37896" name="Rectangle 2"/>
          <p:cNvSpPr>
            <a:spLocks noGrp="1" noChangeArrowheads="1"/>
          </p:cNvSpPr>
          <p:nvPr>
            <p:ph type="title"/>
          </p:nvPr>
        </p:nvSpPr>
        <p:spPr>
          <a:xfrm>
            <a:off x="685800" y="152400"/>
            <a:ext cx="7772400" cy="685800"/>
          </a:xfrm>
        </p:spPr>
        <p:txBody>
          <a:bodyPr/>
          <a:lstStyle/>
          <a:p>
            <a:r>
              <a:rPr lang="en-US" dirty="0">
                <a:ea typeface="ＭＳ Ｐゴシック" charset="0"/>
                <a:cs typeface="ＭＳ Ｐゴシック" charset="0"/>
              </a:rPr>
              <a:t>Relative growth rate - </a:t>
            </a:r>
            <a:r>
              <a:rPr lang="en-US" dirty="0" smtClean="0">
                <a:ea typeface="ＭＳ Ｐゴシック" charset="0"/>
                <a:cs typeface="ＭＳ Ｐゴシック" charset="0"/>
              </a:rPr>
              <a:t>summary</a:t>
            </a:r>
            <a:endParaRPr lang="en-US" dirty="0">
              <a:ea typeface="ＭＳ Ｐゴシック" charset="0"/>
              <a:cs typeface="ＭＳ Ｐゴシック" charset="0"/>
            </a:endParaRPr>
          </a:p>
        </p:txBody>
      </p:sp>
      <p:graphicFrame>
        <p:nvGraphicFramePr>
          <p:cNvPr id="37890" name="Object 2"/>
          <p:cNvGraphicFramePr>
            <a:graphicFrameLocks noChangeAspect="1"/>
          </p:cNvGraphicFramePr>
          <p:nvPr>
            <p:extLst>
              <p:ext uri="{D42A27DB-BD31-4B8C-83A1-F6EECF244321}">
                <p14:modId xmlns:p14="http://schemas.microsoft.com/office/powerpoint/2010/main" val="899053305"/>
              </p:ext>
            </p:extLst>
          </p:nvPr>
        </p:nvGraphicFramePr>
        <p:xfrm>
          <a:off x="762000" y="965200"/>
          <a:ext cx="4572000" cy="3225800"/>
        </p:xfrm>
        <a:graphic>
          <a:graphicData uri="http://schemas.openxmlformats.org/presentationml/2006/ole">
            <mc:AlternateContent xmlns:mc="http://schemas.openxmlformats.org/markup-compatibility/2006">
              <mc:Choice xmlns:v="urn:schemas-microsoft-com:vml" Requires="v">
                <p:oleObj spid="_x0000_s38129" name="Document" r:id="rId3" imgW="4572000" imgH="3224784" progId="Word.Document.8">
                  <p:embed/>
                </p:oleObj>
              </mc:Choice>
              <mc:Fallback>
                <p:oleObj name="Document" r:id="rId3" imgW="4572000" imgH="322478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652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7897" name="Text Box 4"/>
          <p:cNvSpPr txBox="1">
            <a:spLocks noChangeArrowheads="1"/>
          </p:cNvSpPr>
          <p:nvPr/>
        </p:nvSpPr>
        <p:spPr bwMode="auto">
          <a:xfrm>
            <a:off x="609600" y="4076700"/>
            <a:ext cx="7620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nSpc>
                <a:spcPct val="112000"/>
              </a:lnSpc>
            </a:pPr>
            <a:r>
              <a:rPr lang="en-US" sz="1800" dirty="0"/>
              <a:t>Plot of </a:t>
            </a:r>
            <a:r>
              <a:rPr lang="en-US" sz="1800" dirty="0">
                <a:solidFill>
                  <a:srgbClr val="008000"/>
                </a:solidFill>
              </a:rPr>
              <a:t>relative growth rate </a:t>
            </a:r>
            <a:r>
              <a:rPr lang="en-US" sz="1800" dirty="0"/>
              <a:t>versus relative size for </a:t>
            </a:r>
            <a:r>
              <a:rPr lang="en-US" sz="1800" dirty="0" smtClean="0"/>
              <a:t>µ = 2 </a:t>
            </a:r>
            <a:r>
              <a:rPr lang="en-US" sz="1800" dirty="0"/>
              <a:t>with four different values for the ratio of grain boundary energies, </a:t>
            </a:r>
            <a:r>
              <a:rPr lang="en-US" sz="1800" dirty="0" smtClean="0">
                <a:latin typeface="Symbol" charset="0"/>
              </a:rPr>
              <a:t>G </a:t>
            </a:r>
            <a:r>
              <a:rPr lang="en-US" sz="1800" dirty="0" smtClean="0"/>
              <a:t>= 0.7, 1.0 (solid line), 1.1 and 1.3.  Note that only the curve for </a:t>
            </a:r>
            <a:r>
              <a:rPr lang="en-US" sz="1800" dirty="0" smtClean="0">
                <a:latin typeface="Symbol" charset="0"/>
              </a:rPr>
              <a:t>G </a:t>
            </a:r>
            <a:r>
              <a:rPr lang="en-US" sz="1800" dirty="0" smtClean="0"/>
              <a:t>= 1.3 shows both </a:t>
            </a:r>
            <a:r>
              <a:rPr lang="en-US" sz="1800" dirty="0" smtClean="0">
                <a:solidFill>
                  <a:srgbClr val="FF0F2B"/>
                </a:solidFill>
              </a:rPr>
              <a:t>upper</a:t>
            </a:r>
            <a:r>
              <a:rPr lang="en-US" sz="1800" dirty="0" smtClean="0"/>
              <a:t> and </a:t>
            </a:r>
            <a:r>
              <a:rPr lang="en-US" sz="1800" dirty="0" smtClean="0">
                <a:solidFill>
                  <a:srgbClr val="071CFF"/>
                </a:solidFill>
              </a:rPr>
              <a:t>lower</a:t>
            </a:r>
            <a:r>
              <a:rPr lang="en-US" sz="1800" dirty="0" smtClean="0"/>
              <a:t> roots (</a:t>
            </a:r>
            <a:r>
              <a:rPr lang="en-US" sz="1800" i="1" dirty="0" smtClean="0"/>
              <a:t>G = 0</a:t>
            </a:r>
            <a:r>
              <a:rPr lang="en-US" sz="1800" dirty="0" smtClean="0"/>
              <a:t>) but that the other three cases also have upper roots that increase with decreasing </a:t>
            </a:r>
            <a:r>
              <a:rPr lang="en-US" sz="1800" dirty="0" smtClean="0">
                <a:latin typeface="Symbol" charset="0"/>
              </a:rPr>
              <a:t>G</a:t>
            </a:r>
            <a:r>
              <a:rPr lang="en-US" sz="1800" dirty="0" smtClean="0"/>
              <a:t>. The results predict abnormal grain </a:t>
            </a:r>
            <a:r>
              <a:rPr lang="en-US" sz="1800" dirty="0"/>
              <a:t>growth (</a:t>
            </a:r>
            <a:r>
              <a:rPr lang="en-US" sz="1800" dirty="0">
                <a:latin typeface="Symbol" charset="0"/>
              </a:rPr>
              <a:t>G</a:t>
            </a:r>
            <a:r>
              <a:rPr lang="en-US" sz="1800" dirty="0"/>
              <a:t> &gt; 0) over a range of relative size that decreases with </a:t>
            </a:r>
            <a:r>
              <a:rPr lang="en-US" sz="1800" i="1" dirty="0"/>
              <a:t>increasing</a:t>
            </a:r>
            <a:r>
              <a:rPr lang="en-US" sz="1800" dirty="0"/>
              <a:t> boundary energy ratio and </a:t>
            </a:r>
            <a:r>
              <a:rPr lang="en-US" sz="1800" i="1" dirty="0"/>
              <a:t>decreasing</a:t>
            </a:r>
            <a:r>
              <a:rPr lang="en-US" sz="1800" dirty="0"/>
              <a:t> boundary mobility ratio.</a:t>
            </a:r>
          </a:p>
        </p:txBody>
      </p:sp>
      <p:sp>
        <p:nvSpPr>
          <p:cNvPr id="37898" name="Rectangle 5"/>
          <p:cNvSpPr>
            <a:spLocks noChangeArrowheads="1"/>
          </p:cNvSpPr>
          <p:nvPr/>
        </p:nvSpPr>
        <p:spPr bwMode="auto">
          <a:xfrm>
            <a:off x="0" y="4343400"/>
            <a:ext cx="1295400" cy="9906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aphicFrame>
        <p:nvGraphicFramePr>
          <p:cNvPr id="37891" name="Object 3"/>
          <p:cNvGraphicFramePr>
            <a:graphicFrameLocks noChangeAspect="1"/>
          </p:cNvGraphicFramePr>
          <p:nvPr/>
        </p:nvGraphicFramePr>
        <p:xfrm>
          <a:off x="5486400" y="1295400"/>
          <a:ext cx="3175000" cy="747713"/>
        </p:xfrm>
        <a:graphic>
          <a:graphicData uri="http://schemas.openxmlformats.org/presentationml/2006/ole">
            <mc:AlternateContent xmlns:mc="http://schemas.openxmlformats.org/markup-compatibility/2006">
              <mc:Choice xmlns:v="urn:schemas-microsoft-com:vml" Requires="v">
                <p:oleObj spid="_x0000_s38130" name="Equation" r:id="rId5" imgW="1778000" imgH="419100" progId="Equation.3">
                  <p:embed/>
                </p:oleObj>
              </mc:Choice>
              <mc:Fallback>
                <p:oleObj name="Equation" r:id="rId5" imgW="1778000" imgH="41910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1295400"/>
                        <a:ext cx="3175000" cy="74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2" name="Object 4"/>
          <p:cNvGraphicFramePr>
            <a:graphicFrameLocks noChangeAspect="1"/>
          </p:cNvGraphicFramePr>
          <p:nvPr/>
        </p:nvGraphicFramePr>
        <p:xfrm>
          <a:off x="5257800" y="2133600"/>
          <a:ext cx="3810000" cy="819150"/>
        </p:xfrm>
        <a:graphic>
          <a:graphicData uri="http://schemas.openxmlformats.org/presentationml/2006/ole">
            <mc:AlternateContent xmlns:mc="http://schemas.openxmlformats.org/markup-compatibility/2006">
              <mc:Choice xmlns:v="urn:schemas-microsoft-com:vml" Requires="v">
                <p:oleObj spid="_x0000_s38131" name="Equation" r:id="rId7" imgW="2247900" imgH="482600" progId="Equation.3">
                  <p:embed/>
                </p:oleObj>
              </mc:Choice>
              <mc:Fallback>
                <p:oleObj name="Equation" r:id="rId7" imgW="2247900" imgH="482600" progId="Equation.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2133600"/>
                        <a:ext cx="3810000" cy="819150"/>
                      </a:xfrm>
                      <a:prstGeom prst="rect">
                        <a:avLst/>
                      </a:prstGeom>
                      <a:noFill/>
                      <a:ln w="9525">
                        <a:solidFill>
                          <a:srgbClr val="008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3" name="Object 5"/>
          <p:cNvGraphicFramePr>
            <a:graphicFrameLocks noChangeAspect="1"/>
          </p:cNvGraphicFramePr>
          <p:nvPr/>
        </p:nvGraphicFramePr>
        <p:xfrm>
          <a:off x="5410200" y="2981325"/>
          <a:ext cx="3657600" cy="474663"/>
        </p:xfrm>
        <a:graphic>
          <a:graphicData uri="http://schemas.openxmlformats.org/presentationml/2006/ole">
            <mc:AlternateContent xmlns:mc="http://schemas.openxmlformats.org/markup-compatibility/2006">
              <mc:Choice xmlns:v="urn:schemas-microsoft-com:vml" Requires="v">
                <p:oleObj spid="_x0000_s38132" name="Equation" r:id="rId9" imgW="2349500" imgH="304800" progId="Equation.3">
                  <p:embed/>
                </p:oleObj>
              </mc:Choice>
              <mc:Fallback>
                <p:oleObj name="Equation" r:id="rId9" imgW="2349500" imgH="304800" progId="Equation.3">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200" y="2981325"/>
                        <a:ext cx="3657600" cy="474663"/>
                      </a:xfrm>
                      <a:prstGeom prst="rect">
                        <a:avLst/>
                      </a:prstGeom>
                      <a:noFill/>
                      <a:ln w="9525">
                        <a:solidFill>
                          <a:srgbClr val="FF0F2B"/>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7894" name="Object 6"/>
          <p:cNvGraphicFramePr>
            <a:graphicFrameLocks noChangeAspect="1"/>
          </p:cNvGraphicFramePr>
          <p:nvPr/>
        </p:nvGraphicFramePr>
        <p:xfrm>
          <a:off x="5422900" y="3563938"/>
          <a:ext cx="3657600" cy="474662"/>
        </p:xfrm>
        <a:graphic>
          <a:graphicData uri="http://schemas.openxmlformats.org/presentationml/2006/ole">
            <mc:AlternateContent xmlns:mc="http://schemas.openxmlformats.org/markup-compatibility/2006">
              <mc:Choice xmlns:v="urn:schemas-microsoft-com:vml" Requires="v">
                <p:oleObj spid="_x0000_s38133" name="Equation" r:id="rId11" imgW="2349500" imgH="304800" progId="Equation.3">
                  <p:embed/>
                </p:oleObj>
              </mc:Choice>
              <mc:Fallback>
                <p:oleObj name="Equation" r:id="rId11" imgW="2349500" imgH="304800" progId="Equation.3">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22900" y="3563938"/>
                        <a:ext cx="3657600" cy="474662"/>
                      </a:xfrm>
                      <a:prstGeom prst="rect">
                        <a:avLst/>
                      </a:prstGeom>
                      <a:noFill/>
                      <a:ln w="9525">
                        <a:solidFill>
                          <a:srgbClr val="071C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ctangle 1"/>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8C6602EB-D1DC-454C-B78F-FE2602EEA83B}" type="slidenum">
              <a:rPr lang="en-US" sz="1600"/>
              <a:pPr/>
              <a:t>48</a:t>
            </a:fld>
            <a:endParaRPr lang="en-US" sz="1050"/>
          </a:p>
        </p:txBody>
      </p:sp>
      <p:sp>
        <p:nvSpPr>
          <p:cNvPr id="59394" name="Rectangle 2"/>
          <p:cNvSpPr>
            <a:spLocks noGrp="1" noChangeArrowheads="1"/>
          </p:cNvSpPr>
          <p:nvPr>
            <p:ph type="title"/>
          </p:nvPr>
        </p:nvSpPr>
        <p:spPr>
          <a:xfrm>
            <a:off x="685800" y="0"/>
            <a:ext cx="7772400" cy="1143000"/>
          </a:xfrm>
        </p:spPr>
        <p:txBody>
          <a:bodyPr/>
          <a:lstStyle/>
          <a:p>
            <a:r>
              <a:rPr lang="en-US" dirty="0" smtClean="0"/>
              <a:t>AGG Analysis: Assumptions</a:t>
            </a:r>
            <a:endParaRPr lang="en-US" dirty="0"/>
          </a:p>
        </p:txBody>
      </p:sp>
      <p:sp>
        <p:nvSpPr>
          <p:cNvPr id="59395" name="Rectangle 3"/>
          <p:cNvSpPr>
            <a:spLocks noGrp="1" noChangeArrowheads="1"/>
          </p:cNvSpPr>
          <p:nvPr>
            <p:ph type="body" idx="1"/>
          </p:nvPr>
        </p:nvSpPr>
        <p:spPr>
          <a:xfrm>
            <a:off x="838200" y="1371600"/>
            <a:ext cx="7772400" cy="4572000"/>
          </a:xfrm>
        </p:spPr>
        <p:txBody>
          <a:bodyPr/>
          <a:lstStyle/>
          <a:p>
            <a:pPr>
              <a:lnSpc>
                <a:spcPct val="90000"/>
              </a:lnSpc>
            </a:pPr>
            <a:r>
              <a:rPr lang="en-US" sz="2400"/>
              <a:t>The theory makes a number of simplifying assumptions.</a:t>
            </a:r>
          </a:p>
          <a:p>
            <a:pPr>
              <a:lnSpc>
                <a:spcPct val="90000"/>
              </a:lnSpc>
            </a:pPr>
            <a:r>
              <a:rPr lang="en-US" sz="2400"/>
              <a:t>Students are assumed to be familiar with the Herring equation.</a:t>
            </a:r>
          </a:p>
          <a:p>
            <a:pPr>
              <a:lnSpc>
                <a:spcPct val="90000"/>
              </a:lnSpc>
            </a:pPr>
            <a:r>
              <a:rPr lang="en-US" sz="2400"/>
              <a:t>Only 2D grain growth is treated, although it is reasonable to expect that theory applies in 3D also.</a:t>
            </a:r>
          </a:p>
          <a:p>
            <a:pPr>
              <a:lnSpc>
                <a:spcPct val="90000"/>
              </a:lnSpc>
            </a:pPr>
            <a:r>
              <a:rPr lang="en-US" sz="2400"/>
              <a:t>Grain boundary properties are assumed to be constant (uniform) everywhere except for the boundaries between certain special grains (type A) and grains in the matrix (type B).</a:t>
            </a:r>
          </a:p>
          <a:p>
            <a:pPr>
              <a:lnSpc>
                <a:spcPct val="90000"/>
              </a:lnSpc>
            </a:pPr>
            <a:r>
              <a:rPr lang="en-US" sz="2400"/>
              <a:t>The special grains share the same energy and mobility on their boundaries.</a:t>
            </a:r>
          </a:p>
          <a:p>
            <a:pPr>
              <a:lnSpc>
                <a:spcPct val="90000"/>
              </a:lnSpc>
            </a:pPr>
            <a:r>
              <a:rPr lang="en-US" sz="2400"/>
              <a:t>The special grains are isolated (no A-A boundaries).</a:t>
            </a:r>
          </a:p>
        </p:txBody>
      </p:sp>
      <p:sp>
        <p:nvSpPr>
          <p:cNvPr id="59396" name="Rectangle 4"/>
          <p:cNvSpPr>
            <a:spLocks noChangeArrowheads="1"/>
          </p:cNvSpPr>
          <p:nvPr/>
        </p:nvSpPr>
        <p:spPr bwMode="auto">
          <a:xfrm>
            <a:off x="0" y="1566863"/>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Rectangle 6"/>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01132389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8324E81A-F30B-4F40-8DB8-FC27E2E97108}" type="slidenum">
              <a:rPr lang="en-US" sz="1600"/>
              <a:pPr/>
              <a:t>49</a:t>
            </a:fld>
            <a:endParaRPr lang="en-US" sz="1050"/>
          </a:p>
        </p:txBody>
      </p:sp>
      <p:sp>
        <p:nvSpPr>
          <p:cNvPr id="61442" name="Rectangle 2"/>
          <p:cNvSpPr>
            <a:spLocks noGrp="1" noChangeArrowheads="1"/>
          </p:cNvSpPr>
          <p:nvPr>
            <p:ph type="title"/>
          </p:nvPr>
        </p:nvSpPr>
        <p:spPr>
          <a:xfrm>
            <a:off x="685800" y="76200"/>
            <a:ext cx="7772400" cy="1143000"/>
          </a:xfrm>
        </p:spPr>
        <p:txBody>
          <a:bodyPr/>
          <a:lstStyle/>
          <a:p>
            <a:r>
              <a:rPr lang="en-US"/>
              <a:t>Microstructure</a:t>
            </a:r>
          </a:p>
        </p:txBody>
      </p:sp>
      <p:sp>
        <p:nvSpPr>
          <p:cNvPr id="61443" name="Rectangle 3"/>
          <p:cNvSpPr>
            <a:spLocks noGrp="1" noChangeArrowheads="1"/>
          </p:cNvSpPr>
          <p:nvPr>
            <p:ph type="body" idx="1"/>
          </p:nvPr>
        </p:nvSpPr>
        <p:spPr>
          <a:xfrm>
            <a:off x="685800" y="1447800"/>
            <a:ext cx="4038600" cy="4114800"/>
          </a:xfrm>
        </p:spPr>
        <p:txBody>
          <a:bodyPr/>
          <a:lstStyle/>
          <a:p>
            <a:r>
              <a:rPr lang="en-US" sz="2800"/>
              <a:t>Each A grain is surrounded by B grains.</a:t>
            </a:r>
          </a:p>
          <a:p>
            <a:r>
              <a:rPr lang="en-US" sz="2800"/>
              <a:t>We are interested in whether the A grain grows faster than the B grains during growth.</a:t>
            </a:r>
          </a:p>
          <a:p>
            <a:r>
              <a:rPr lang="en-US" sz="2800"/>
              <a:t>4-sided example should shrink.</a:t>
            </a:r>
          </a:p>
        </p:txBody>
      </p:sp>
      <p:graphicFrame>
        <p:nvGraphicFramePr>
          <p:cNvPr id="61444" name="Object 4"/>
          <p:cNvGraphicFramePr>
            <a:graphicFrameLocks noChangeAspect="1"/>
          </p:cNvGraphicFramePr>
          <p:nvPr/>
        </p:nvGraphicFramePr>
        <p:xfrm>
          <a:off x="5715000" y="1447800"/>
          <a:ext cx="3135313" cy="2932113"/>
        </p:xfrm>
        <a:graphic>
          <a:graphicData uri="http://schemas.openxmlformats.org/presentationml/2006/ole">
            <mc:AlternateContent xmlns:mc="http://schemas.openxmlformats.org/markup-compatibility/2006">
              <mc:Choice xmlns:v="urn:schemas-microsoft-com:vml" Requires="v">
                <p:oleObj spid="_x0000_s172065" name="Document" r:id="rId3" imgW="2002536" imgH="1871472" progId="Word.Document.8">
                  <p:embed/>
                </p:oleObj>
              </mc:Choice>
              <mc:Fallback>
                <p:oleObj name="Document" r:id="rId3" imgW="2002536" imgH="1871472"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1447800"/>
                        <a:ext cx="3135313" cy="293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1445" name="Text Box 5"/>
          <p:cNvSpPr txBox="1">
            <a:spLocks noChangeArrowheads="1"/>
          </p:cNvSpPr>
          <p:nvPr/>
        </p:nvSpPr>
        <p:spPr bwMode="auto">
          <a:xfrm>
            <a:off x="6003925" y="4937125"/>
            <a:ext cx="1284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Figure 1.</a:t>
            </a:r>
          </a:p>
        </p:txBody>
      </p:sp>
      <p:sp>
        <p:nvSpPr>
          <p:cNvPr id="61446" name="Text Box 6"/>
          <p:cNvSpPr txBox="1">
            <a:spLocks noChangeArrowheads="1"/>
          </p:cNvSpPr>
          <p:nvPr/>
        </p:nvSpPr>
        <p:spPr bwMode="auto">
          <a:xfrm>
            <a:off x="6324600" y="838200"/>
            <a:ext cx="2446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turning angle=</a:t>
            </a:r>
            <a:r>
              <a:rPr lang="en-US" sz="2800" i="1">
                <a:latin typeface="Symbol" charset="0"/>
              </a:rPr>
              <a:t>z</a:t>
            </a:r>
            <a:endParaRPr lang="en-US" sz="2800"/>
          </a:p>
        </p:txBody>
      </p:sp>
      <p:sp>
        <p:nvSpPr>
          <p:cNvPr id="61447" name="Rectangle 7"/>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Rectangle 9"/>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935453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70600" y="1549400"/>
            <a:ext cx="2921000" cy="4349750"/>
            <a:chOff x="3424" y="1120"/>
            <a:chExt cx="1840" cy="2740"/>
          </a:xfrm>
        </p:grpSpPr>
        <p:grpSp>
          <p:nvGrpSpPr>
            <p:cNvPr id="21516" name="Group 3"/>
            <p:cNvGrpSpPr>
              <a:grpSpLocks/>
            </p:cNvGrpSpPr>
            <p:nvPr/>
          </p:nvGrpSpPr>
          <p:grpSpPr bwMode="auto">
            <a:xfrm>
              <a:off x="3424" y="1120"/>
              <a:ext cx="1840" cy="1066"/>
              <a:chOff x="3424" y="1120"/>
              <a:chExt cx="1840" cy="1066"/>
            </a:xfrm>
          </p:grpSpPr>
          <p:pic>
            <p:nvPicPr>
              <p:cNvPr id="21520" name="Picture 4" descr="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4" y="1120"/>
                <a:ext cx="979" cy="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5"/>
              <p:cNvSpPr txBox="1">
                <a:spLocks noChangeArrowheads="1"/>
              </p:cNvSpPr>
              <p:nvPr/>
            </p:nvSpPr>
            <p:spPr bwMode="auto">
              <a:xfrm>
                <a:off x="4400" y="1248"/>
                <a:ext cx="864"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1.5% temper-rolled material annealed for 60 min. at 787C in air.</a:t>
                </a:r>
              </a:p>
            </p:txBody>
          </p:sp>
        </p:grpSp>
        <p:grpSp>
          <p:nvGrpSpPr>
            <p:cNvPr id="21517" name="Group 6"/>
            <p:cNvGrpSpPr>
              <a:grpSpLocks/>
            </p:cNvGrpSpPr>
            <p:nvPr/>
          </p:nvGrpSpPr>
          <p:grpSpPr bwMode="auto">
            <a:xfrm>
              <a:off x="3426" y="2792"/>
              <a:ext cx="1837" cy="1068"/>
              <a:chOff x="3426" y="2792"/>
              <a:chExt cx="1837" cy="1068"/>
            </a:xfrm>
          </p:grpSpPr>
          <p:pic>
            <p:nvPicPr>
              <p:cNvPr id="21518" name="Picture 7" descr="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6" y="2792"/>
                <a:ext cx="985" cy="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8"/>
              <p:cNvSpPr txBox="1">
                <a:spLocks noChangeArrowheads="1"/>
              </p:cNvSpPr>
              <p:nvPr/>
            </p:nvSpPr>
            <p:spPr bwMode="auto">
              <a:xfrm>
                <a:off x="4399" y="2928"/>
                <a:ext cx="864"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8% temper-rolled material annealed for 15 min. at 787C in air.</a:t>
                </a:r>
              </a:p>
            </p:txBody>
          </p:sp>
        </p:grpSp>
      </p:grpSp>
      <p:pic>
        <p:nvPicPr>
          <p:cNvPr id="21507" name="Picture 9" descr="picture"/>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111500" y="1371600"/>
            <a:ext cx="2833688" cy="5053013"/>
          </a:xfrm>
        </p:spPr>
      </p:pic>
      <p:sp>
        <p:nvSpPr>
          <p:cNvPr id="616458" name="Rectangle 10"/>
          <p:cNvSpPr>
            <a:spLocks noGrp="1" noChangeArrowheads="1"/>
          </p:cNvSpPr>
          <p:nvPr>
            <p:ph type="title"/>
          </p:nvPr>
        </p:nvSpPr>
        <p:spPr>
          <a:xfrm>
            <a:off x="152400" y="0"/>
            <a:ext cx="8686800" cy="906463"/>
          </a:xfrm>
        </p:spPr>
        <p:txBody>
          <a:bodyPr/>
          <a:lstStyle/>
          <a:p>
            <a:r>
              <a:rPr lang="en-US" sz="4000" dirty="0">
                <a:effectLst>
                  <a:outerShdw blurRad="38100" dist="38100" dir="2700000" algn="tl">
                    <a:srgbClr val="DDDDDD"/>
                  </a:outerShdw>
                </a:effectLst>
                <a:latin typeface="Times New Roman"/>
                <a:ea typeface="ＭＳ Ｐゴシック" charset="0"/>
                <a:cs typeface="Times New Roman"/>
              </a:rPr>
              <a:t>AGG: Definition</a:t>
            </a:r>
          </a:p>
        </p:txBody>
      </p:sp>
      <p:sp>
        <p:nvSpPr>
          <p:cNvPr id="21509" name="AutoShape 11"/>
          <p:cNvSpPr>
            <a:spLocks/>
          </p:cNvSpPr>
          <p:nvPr/>
        </p:nvSpPr>
        <p:spPr bwMode="auto">
          <a:xfrm>
            <a:off x="914400" y="457200"/>
            <a:ext cx="2362200" cy="1219200"/>
          </a:xfrm>
          <a:prstGeom prst="leftBrace">
            <a:avLst>
              <a:gd name="adj1" fmla="val 8333"/>
              <a:gd name="adj2" fmla="val 5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0" hangingPunct="0"/>
            <a:endParaRPr lang="en-US"/>
          </a:p>
        </p:txBody>
      </p:sp>
      <p:grpSp>
        <p:nvGrpSpPr>
          <p:cNvPr id="5" name="Group 12"/>
          <p:cNvGrpSpPr>
            <a:grpSpLocks/>
          </p:cNvGrpSpPr>
          <p:nvPr/>
        </p:nvGrpSpPr>
        <p:grpSpPr bwMode="auto">
          <a:xfrm>
            <a:off x="3949700" y="2451100"/>
            <a:ext cx="4800600" cy="3187700"/>
            <a:chOff x="2016" y="1688"/>
            <a:chExt cx="3024" cy="2008"/>
          </a:xfrm>
        </p:grpSpPr>
        <p:sp>
          <p:nvSpPr>
            <p:cNvPr id="21513" name="AutoShape 13"/>
            <p:cNvSpPr>
              <a:spLocks noChangeArrowheads="1"/>
            </p:cNvSpPr>
            <p:nvPr/>
          </p:nvSpPr>
          <p:spPr bwMode="auto">
            <a:xfrm>
              <a:off x="2016" y="1688"/>
              <a:ext cx="192" cy="384"/>
            </a:xfrm>
            <a:prstGeom prst="downArrow">
              <a:avLst>
                <a:gd name="adj1" fmla="val 50000"/>
                <a:gd name="adj2" fmla="val 50000"/>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4" name="AutoShape 14"/>
            <p:cNvSpPr>
              <a:spLocks noChangeArrowheads="1"/>
            </p:cNvSpPr>
            <p:nvPr/>
          </p:nvSpPr>
          <p:spPr bwMode="auto">
            <a:xfrm>
              <a:off x="2087" y="3312"/>
              <a:ext cx="190" cy="384"/>
            </a:xfrm>
            <a:prstGeom prst="downArrow">
              <a:avLst>
                <a:gd name="adj1" fmla="val 50000"/>
                <a:gd name="adj2" fmla="val 50526"/>
              </a:avLst>
            </a:prstGeom>
            <a:solidFill>
              <a:srgbClr val="000000"/>
            </a:solidFill>
            <a:ln w="9525">
              <a:solidFill>
                <a:srgbClr val="000000"/>
              </a:solidFill>
              <a:miter lim="800000"/>
              <a:headEnd/>
              <a:tailEnd/>
            </a:ln>
          </p:spPr>
          <p:txBody>
            <a:bodyPr wrap="none" anchor="ctr"/>
            <a:lstStyle/>
            <a:p>
              <a:pPr eaLnBrk="0" hangingPunct="0"/>
              <a:endParaRPr lang="en-US"/>
            </a:p>
          </p:txBody>
        </p:sp>
        <p:sp>
          <p:nvSpPr>
            <p:cNvPr id="21515" name="Text Box 15"/>
            <p:cNvSpPr txBox="1">
              <a:spLocks noChangeArrowheads="1"/>
            </p:cNvSpPr>
            <p:nvPr/>
          </p:nvSpPr>
          <p:spPr bwMode="auto">
            <a:xfrm>
              <a:off x="3696" y="2256"/>
              <a:ext cx="1344" cy="446"/>
            </a:xfrm>
            <a:prstGeom prst="rect">
              <a:avLst/>
            </a:prstGeom>
            <a:solidFill>
              <a:srgbClr val="D9D9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Bimodal feature typical of AGG</a:t>
              </a:r>
            </a:p>
          </p:txBody>
        </p:sp>
      </p:grpSp>
      <p:sp>
        <p:nvSpPr>
          <p:cNvPr id="21511" name="Slide Number Placeholder 17"/>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48A4530E-426D-A54B-9C33-5490DE41F5EE}" type="slidenum">
              <a:rPr lang="en-US" sz="1400"/>
              <a:pPr/>
              <a:t>5</a:t>
            </a:fld>
            <a:endParaRPr lang="en-US" sz="1400"/>
          </a:p>
        </p:txBody>
      </p:sp>
      <p:sp>
        <p:nvSpPr>
          <p:cNvPr id="21512" name="TextBox 18"/>
          <p:cNvSpPr txBox="1">
            <a:spLocks noChangeArrowheads="1"/>
          </p:cNvSpPr>
          <p:nvPr/>
        </p:nvSpPr>
        <p:spPr bwMode="auto">
          <a:xfrm>
            <a:off x="152400" y="1170086"/>
            <a:ext cx="2895600" cy="5078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marL="285750" indent="-285750">
              <a:buFont typeface="Arial"/>
              <a:buChar char="•"/>
            </a:pPr>
            <a:r>
              <a:rPr lang="en-US" sz="1800" dirty="0"/>
              <a:t>AGG has occurred when a minority of grains grow much larger than the majority (</a:t>
            </a:r>
            <a:r>
              <a:rPr lang="ja-JP" altLang="en-US" sz="1800" dirty="0"/>
              <a:t>“</a:t>
            </a:r>
            <a:r>
              <a:rPr lang="en-US" sz="1800" dirty="0"/>
              <a:t>matrix</a:t>
            </a:r>
            <a:r>
              <a:rPr lang="ja-JP" altLang="en-US" sz="1800" dirty="0"/>
              <a:t>”</a:t>
            </a:r>
            <a:r>
              <a:rPr lang="en-US" sz="1800" dirty="0"/>
              <a:t>).</a:t>
            </a:r>
          </a:p>
          <a:p>
            <a:pPr marL="285750" indent="-285750">
              <a:buFont typeface="Arial"/>
              <a:buChar char="•"/>
            </a:pPr>
            <a:r>
              <a:rPr lang="en-US" sz="1800" dirty="0"/>
              <a:t>AGG has occurred when the grain size distribution is clearly </a:t>
            </a:r>
            <a:r>
              <a:rPr lang="en-US" sz="1800" b="1" dirty="0"/>
              <a:t>bi-modal</a:t>
            </a:r>
            <a:r>
              <a:rPr lang="en-US" sz="1800" dirty="0"/>
              <a:t>.</a:t>
            </a:r>
          </a:p>
          <a:p>
            <a:pPr marL="285750" indent="-285750">
              <a:buFont typeface="Arial"/>
              <a:buChar char="•"/>
            </a:pPr>
            <a:r>
              <a:rPr lang="en-US" sz="1800" dirty="0"/>
              <a:t>Definition above works best when the upper set is a </a:t>
            </a:r>
            <a:r>
              <a:rPr lang="en-US" sz="1800" b="1" dirty="0"/>
              <a:t>minority </a:t>
            </a:r>
            <a:r>
              <a:rPr lang="en-US" sz="1800" dirty="0"/>
              <a:t>by number (and then </a:t>
            </a:r>
            <a:r>
              <a:rPr lang="en-US" sz="1800" b="1" dirty="0"/>
              <a:t>area-weighting </a:t>
            </a:r>
            <a:r>
              <a:rPr lang="en-US" sz="1800" dirty="0"/>
              <a:t>helps)</a:t>
            </a:r>
            <a:r>
              <a:rPr lang="en-US" sz="1800" dirty="0" smtClean="0"/>
              <a:t>.</a:t>
            </a:r>
          </a:p>
          <a:p>
            <a:pPr marL="285750" indent="-285750">
              <a:buFont typeface="Arial"/>
              <a:buChar char="•"/>
            </a:pPr>
            <a:r>
              <a:rPr lang="en-US" sz="1800" dirty="0" smtClean="0"/>
              <a:t>In this material, AGG is a consequence of non-uniform stored energy from the low strain.</a:t>
            </a:r>
            <a:endParaRPr lang="en-US" sz="1800" dirty="0"/>
          </a:p>
        </p:txBody>
      </p:sp>
      <p:sp>
        <p:nvSpPr>
          <p:cNvPr id="18" name="Text Box 6"/>
          <p:cNvSpPr txBox="1">
            <a:spLocks noChangeArrowheads="1"/>
          </p:cNvSpPr>
          <p:nvPr/>
        </p:nvSpPr>
        <p:spPr bwMode="auto">
          <a:xfrm>
            <a:off x="6934200" y="6248400"/>
            <a:ext cx="1669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smtClean="0">
                <a:solidFill>
                  <a:srgbClr val="660066"/>
                </a:solidFill>
              </a:rPr>
              <a:t>[Bennett 2011]</a:t>
            </a:r>
            <a:endParaRPr lang="en-US" sz="1800" dirty="0">
              <a:solidFill>
                <a:srgbClr val="660066"/>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9E76D4FE-F8B2-B446-AD8A-371A6A4BD8E3}" type="slidenum">
              <a:rPr lang="en-US" sz="1600"/>
              <a:pPr/>
              <a:t>50</a:t>
            </a:fld>
            <a:endParaRPr lang="en-US" sz="1050"/>
          </a:p>
        </p:txBody>
      </p:sp>
      <p:sp>
        <p:nvSpPr>
          <p:cNvPr id="62466" name="Rectangle 2"/>
          <p:cNvSpPr>
            <a:spLocks noGrp="1" noChangeArrowheads="1"/>
          </p:cNvSpPr>
          <p:nvPr>
            <p:ph type="title"/>
          </p:nvPr>
        </p:nvSpPr>
        <p:spPr>
          <a:xfrm>
            <a:off x="685800" y="0"/>
            <a:ext cx="7772400" cy="1143000"/>
          </a:xfrm>
        </p:spPr>
        <p:txBody>
          <a:bodyPr/>
          <a:lstStyle/>
          <a:p>
            <a:r>
              <a:rPr lang="en-US"/>
              <a:t>Parameters</a:t>
            </a:r>
          </a:p>
        </p:txBody>
      </p:sp>
      <p:sp>
        <p:nvSpPr>
          <p:cNvPr id="62467" name="Rectangle 3"/>
          <p:cNvSpPr>
            <a:spLocks noGrp="1" noChangeArrowheads="1"/>
          </p:cNvSpPr>
          <p:nvPr>
            <p:ph type="body" idx="1"/>
          </p:nvPr>
        </p:nvSpPr>
        <p:spPr>
          <a:xfrm>
            <a:off x="457200" y="914400"/>
            <a:ext cx="7772400" cy="4038600"/>
          </a:xfrm>
        </p:spPr>
        <p:txBody>
          <a:bodyPr/>
          <a:lstStyle/>
          <a:p>
            <a:r>
              <a:rPr lang="en-US" sz="2800"/>
              <a:t> </a:t>
            </a:r>
            <a:r>
              <a:rPr lang="en-US" sz="2800">
                <a:latin typeface="Symbol" charset="0"/>
              </a:rPr>
              <a:t>G:=g</a:t>
            </a:r>
            <a:r>
              <a:rPr lang="en-US" sz="2800" baseline="-25000"/>
              <a:t>AB</a:t>
            </a:r>
            <a:r>
              <a:rPr lang="en-US" sz="2800"/>
              <a:t>/</a:t>
            </a:r>
            <a:r>
              <a:rPr lang="en-US" sz="2800">
                <a:latin typeface="Symbol" charset="0"/>
              </a:rPr>
              <a:t>g</a:t>
            </a:r>
            <a:r>
              <a:rPr lang="en-US" sz="2800" baseline="-25000"/>
              <a:t>BB </a:t>
            </a:r>
            <a:r>
              <a:rPr lang="en-US" sz="2800"/>
              <a:t>in which the </a:t>
            </a:r>
            <a:r>
              <a:rPr lang="en-US" sz="2800">
                <a:latin typeface="Symbol" charset="0"/>
              </a:rPr>
              <a:t>g</a:t>
            </a:r>
            <a:r>
              <a:rPr lang="en-US" sz="2800"/>
              <a:t>'s are the boundary energies on the AB and BB boundaries, respectively.</a:t>
            </a:r>
          </a:p>
          <a:p>
            <a:r>
              <a:rPr lang="en-US" sz="2800"/>
              <a:t>µ:= </a:t>
            </a:r>
            <a:r>
              <a:rPr lang="en-US" sz="2800" i="1"/>
              <a:t>M</a:t>
            </a:r>
            <a:r>
              <a:rPr lang="en-US" sz="2800" i="1" baseline="-25000"/>
              <a:t>AB</a:t>
            </a:r>
            <a:r>
              <a:rPr lang="en-US" sz="2800"/>
              <a:t>/</a:t>
            </a:r>
            <a:r>
              <a:rPr lang="en-US" sz="2800" i="1"/>
              <a:t>M</a:t>
            </a:r>
            <a:r>
              <a:rPr lang="en-US" sz="2800" baseline="-25000"/>
              <a:t>BB</a:t>
            </a:r>
            <a:r>
              <a:rPr lang="en-US" sz="2800"/>
              <a:t> in which the </a:t>
            </a:r>
            <a:r>
              <a:rPr lang="en-US" sz="2800" i="1"/>
              <a:t>M</a:t>
            </a:r>
            <a:r>
              <a:rPr lang="ja-JP" altLang="en-US" sz="2800">
                <a:latin typeface="Arial"/>
              </a:rPr>
              <a:t>’</a:t>
            </a:r>
            <a:r>
              <a:rPr lang="en-US" sz="2800"/>
              <a:t>s are the boundary mobilities.</a:t>
            </a:r>
          </a:p>
          <a:p>
            <a:r>
              <a:rPr lang="en-US" sz="2800" i="1"/>
              <a:t>A</a:t>
            </a:r>
            <a:r>
              <a:rPr lang="en-US" sz="2800"/>
              <a:t>:= area of a grain; </a:t>
            </a:r>
            <a:r>
              <a:rPr lang="en-US" sz="2800" i="1"/>
              <a:t>n</a:t>
            </a:r>
            <a:r>
              <a:rPr lang="en-US" sz="2800"/>
              <a:t>:= number of sides of a grain.</a:t>
            </a:r>
          </a:p>
          <a:p>
            <a:r>
              <a:rPr lang="en-US" sz="2800" i="1"/>
              <a:t>S</a:t>
            </a:r>
            <a:r>
              <a:rPr lang="en-US" sz="2800"/>
              <a:t>:= arc length; </a:t>
            </a:r>
            <a:r>
              <a:rPr lang="en-US" sz="2800">
                <a:latin typeface="Symbol" charset="0"/>
              </a:rPr>
              <a:t>b</a:t>
            </a:r>
            <a:r>
              <a:rPr lang="en-US" sz="2800"/>
              <a:t>:=angle made by directed tangent to line relative to a fixed reference direction.</a:t>
            </a:r>
          </a:p>
          <a:p>
            <a:r>
              <a:rPr lang="en-US" sz="2800"/>
              <a:t>Define a function </a:t>
            </a:r>
            <a:r>
              <a:rPr lang="en-US" sz="2800" i="1"/>
              <a:t>a</a:t>
            </a:r>
            <a:r>
              <a:rPr lang="en-US" sz="2800"/>
              <a:t>, of the energy ratio: </a:t>
            </a:r>
          </a:p>
        </p:txBody>
      </p:sp>
      <p:graphicFrame>
        <p:nvGraphicFramePr>
          <p:cNvPr id="62468" name="Object 4"/>
          <p:cNvGraphicFramePr>
            <a:graphicFrameLocks noChangeAspect="1"/>
          </p:cNvGraphicFramePr>
          <p:nvPr>
            <p:extLst>
              <p:ext uri="{D42A27DB-BD31-4B8C-83A1-F6EECF244321}">
                <p14:modId xmlns:p14="http://schemas.microsoft.com/office/powerpoint/2010/main" val="3720360030"/>
              </p:ext>
            </p:extLst>
          </p:nvPr>
        </p:nvGraphicFramePr>
        <p:xfrm>
          <a:off x="2286000" y="6127750"/>
          <a:ext cx="5734050" cy="501650"/>
        </p:xfrm>
        <a:graphic>
          <a:graphicData uri="http://schemas.openxmlformats.org/presentationml/2006/ole">
            <mc:AlternateContent xmlns:mc="http://schemas.openxmlformats.org/markup-compatibility/2006">
              <mc:Choice xmlns:v="urn:schemas-microsoft-com:vml" Requires="v">
                <p:oleObj spid="_x0000_s173088" name="Equation" r:id="rId3" imgW="2324100" imgH="203200" progId="Equation.3">
                  <p:embed/>
                </p:oleObj>
              </mc:Choice>
              <mc:Fallback>
                <p:oleObj name="Equation" r:id="rId3" imgW="23241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6127750"/>
                        <a:ext cx="573405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677924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57C0386-2EB3-A343-A51A-E33261CE7D16}" type="slidenum">
              <a:rPr lang="en-US" sz="1600"/>
              <a:pPr/>
              <a:t>51</a:t>
            </a:fld>
            <a:endParaRPr lang="en-US" sz="1050"/>
          </a:p>
        </p:txBody>
      </p:sp>
      <p:sp>
        <p:nvSpPr>
          <p:cNvPr id="63490" name="Rectangle 2"/>
          <p:cNvSpPr>
            <a:spLocks noGrp="1" noChangeArrowheads="1"/>
          </p:cNvSpPr>
          <p:nvPr>
            <p:ph type="title"/>
          </p:nvPr>
        </p:nvSpPr>
        <p:spPr>
          <a:xfrm>
            <a:off x="685800" y="0"/>
            <a:ext cx="7772400" cy="1143000"/>
          </a:xfrm>
        </p:spPr>
        <p:txBody>
          <a:bodyPr/>
          <a:lstStyle/>
          <a:p>
            <a:r>
              <a:rPr lang="en-US"/>
              <a:t>Turning angle at a vertex</a:t>
            </a:r>
          </a:p>
        </p:txBody>
      </p:sp>
      <p:sp>
        <p:nvSpPr>
          <p:cNvPr id="63491" name="Rectangle 3"/>
          <p:cNvSpPr>
            <a:spLocks noGrp="1" noChangeArrowheads="1"/>
          </p:cNvSpPr>
          <p:nvPr>
            <p:ph type="body" idx="1"/>
          </p:nvPr>
        </p:nvSpPr>
        <p:spPr>
          <a:xfrm>
            <a:off x="685800" y="1219200"/>
            <a:ext cx="7772400" cy="4038600"/>
          </a:xfrm>
        </p:spPr>
        <p:txBody>
          <a:bodyPr/>
          <a:lstStyle/>
          <a:p>
            <a:pPr>
              <a:lnSpc>
                <a:spcPct val="90000"/>
              </a:lnSpc>
            </a:pPr>
            <a:r>
              <a:rPr lang="en-US" sz="2800"/>
              <a:t>Fig. 1 shows an irregular 4-sided A grain surrounded by B grains.  The vertices are assumed to be in equilibrium.  If torque terms are neglected, the turning angle </a:t>
            </a:r>
            <a:r>
              <a:rPr lang="en-US" sz="2800">
                <a:latin typeface="Symbol" charset="0"/>
              </a:rPr>
              <a:t>z</a:t>
            </a:r>
            <a:r>
              <a:rPr lang="en-US" sz="2800"/>
              <a:t> of the tangent to the AB boundary at a vertex is then given by</a:t>
            </a:r>
            <a:br>
              <a:rPr lang="en-US" sz="2800"/>
            </a:br>
            <a:r>
              <a:rPr lang="en-US" sz="2800"/>
              <a:t> </a:t>
            </a:r>
            <a:br>
              <a:rPr lang="en-US" sz="2800"/>
            </a:br>
            <a:r>
              <a:rPr lang="en-US" sz="2800"/>
              <a:t/>
            </a:r>
            <a:br>
              <a:rPr lang="en-US" sz="2800"/>
            </a:br>
            <a:r>
              <a:rPr lang="en-US" sz="2800"/>
              <a:t/>
            </a:r>
            <a:br>
              <a:rPr lang="en-US" sz="2800"/>
            </a:br>
            <a:endParaRPr lang="en-US" sz="2800"/>
          </a:p>
          <a:p>
            <a:pPr>
              <a:lnSpc>
                <a:spcPct val="90000"/>
              </a:lnSpc>
            </a:pPr>
            <a:r>
              <a:rPr lang="en-US" sz="2800"/>
              <a:t>Note the limiting case of wetting of the matrix grain boundaries by the A grain occurs at </a:t>
            </a:r>
            <a:r>
              <a:rPr lang="en-US" sz="2800">
                <a:latin typeface="Symbol" charset="0"/>
              </a:rPr>
              <a:t>G=1/2 </a:t>
            </a:r>
            <a:r>
              <a:rPr lang="en-US" sz="2800"/>
              <a:t>or </a:t>
            </a:r>
            <a:r>
              <a:rPr lang="en-US" sz="2800">
                <a:latin typeface="Symbol" charset="0"/>
              </a:rPr>
              <a:t>z=p</a:t>
            </a:r>
            <a:r>
              <a:rPr lang="en-US" sz="2800"/>
              <a:t>.</a:t>
            </a:r>
          </a:p>
        </p:txBody>
      </p:sp>
      <p:graphicFrame>
        <p:nvGraphicFramePr>
          <p:cNvPr id="63492" name="Object 4"/>
          <p:cNvGraphicFramePr>
            <a:graphicFrameLocks noChangeAspect="1"/>
          </p:cNvGraphicFramePr>
          <p:nvPr/>
        </p:nvGraphicFramePr>
        <p:xfrm>
          <a:off x="2209800" y="3733800"/>
          <a:ext cx="3441700" cy="639763"/>
        </p:xfrm>
        <a:graphic>
          <a:graphicData uri="http://schemas.openxmlformats.org/presentationml/2006/ole">
            <mc:AlternateContent xmlns:mc="http://schemas.openxmlformats.org/markup-compatibility/2006">
              <mc:Choice xmlns:v="urn:schemas-microsoft-com:vml" Requires="v">
                <p:oleObj spid="_x0000_s174142" name="Equation" r:id="rId3" imgW="1092200" imgH="203200" progId="Equation.3">
                  <p:embed/>
                </p:oleObj>
              </mc:Choice>
              <mc:Fallback>
                <p:oleObj name="Equation" r:id="rId3" imgW="1092200" imgH="203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733800"/>
                        <a:ext cx="34417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3493" name="Object 5"/>
          <p:cNvGraphicFramePr>
            <a:graphicFrameLocks noChangeAspect="1"/>
          </p:cNvGraphicFramePr>
          <p:nvPr/>
        </p:nvGraphicFramePr>
        <p:xfrm>
          <a:off x="7086600" y="3276600"/>
          <a:ext cx="1752600" cy="1638300"/>
        </p:xfrm>
        <a:graphic>
          <a:graphicData uri="http://schemas.openxmlformats.org/presentationml/2006/ole">
            <mc:AlternateContent xmlns:mc="http://schemas.openxmlformats.org/markup-compatibility/2006">
              <mc:Choice xmlns:v="urn:schemas-microsoft-com:vml" Requires="v">
                <p:oleObj spid="_x0000_s174143" name="Document" r:id="rId5" imgW="2002536" imgH="1871472" progId="Word.Document.8">
                  <p:embed/>
                </p:oleObj>
              </mc:Choice>
              <mc:Fallback>
                <p:oleObj name="Document" r:id="rId5" imgW="2002536" imgH="187147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3276600"/>
                        <a:ext cx="175260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3494" name="Rectangle 6"/>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8453882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027DC158-B3B1-B948-B710-FEE6694069BD}" type="slidenum">
              <a:rPr lang="en-US" sz="1600"/>
              <a:pPr/>
              <a:t>52</a:t>
            </a:fld>
            <a:endParaRPr lang="en-US" sz="1050"/>
          </a:p>
        </p:txBody>
      </p:sp>
      <p:sp>
        <p:nvSpPr>
          <p:cNvPr id="64514" name="Rectangle 2"/>
          <p:cNvSpPr>
            <a:spLocks noGrp="1" noChangeArrowheads="1"/>
          </p:cNvSpPr>
          <p:nvPr>
            <p:ph type="title"/>
          </p:nvPr>
        </p:nvSpPr>
        <p:spPr>
          <a:xfrm>
            <a:off x="685800" y="76200"/>
            <a:ext cx="7772400" cy="1143000"/>
          </a:xfrm>
        </p:spPr>
        <p:txBody>
          <a:bodyPr/>
          <a:lstStyle/>
          <a:p>
            <a:r>
              <a:rPr lang="en-US"/>
              <a:t>dA/dt vs. curvature</a:t>
            </a:r>
          </a:p>
        </p:txBody>
      </p:sp>
      <p:sp>
        <p:nvSpPr>
          <p:cNvPr id="64515" name="Rectangle 3"/>
          <p:cNvSpPr>
            <a:spLocks noGrp="1" noChangeArrowheads="1"/>
          </p:cNvSpPr>
          <p:nvPr>
            <p:ph type="body" idx="1"/>
          </p:nvPr>
        </p:nvSpPr>
        <p:spPr>
          <a:xfrm>
            <a:off x="685800" y="1447800"/>
            <a:ext cx="7772400" cy="4038600"/>
          </a:xfrm>
        </p:spPr>
        <p:txBody>
          <a:bodyPr/>
          <a:lstStyle/>
          <a:p>
            <a:pPr>
              <a:lnSpc>
                <a:spcPct val="90000"/>
              </a:lnSpc>
            </a:pPr>
            <a:r>
              <a:rPr lang="en-US" sz="2800"/>
              <a:t>We now derive a relationship between the rate of change of area of the </a:t>
            </a:r>
            <a:r>
              <a:rPr lang="ja-JP" altLang="en-US" sz="2800">
                <a:latin typeface="Arial"/>
              </a:rPr>
              <a:t>“</a:t>
            </a:r>
            <a:r>
              <a:rPr lang="en-US" sz="2800"/>
              <a:t>A</a:t>
            </a:r>
            <a:r>
              <a:rPr lang="ja-JP" altLang="en-US" sz="2800">
                <a:latin typeface="Arial"/>
              </a:rPr>
              <a:t>”</a:t>
            </a:r>
            <a:r>
              <a:rPr lang="en-US" sz="2800"/>
              <a:t> grain, its number of sides, and the equilibrium angles at each vertex. The curvature rule for a two dimensional grain may be written:</a:t>
            </a:r>
            <a:br>
              <a:rPr lang="en-US" sz="2800"/>
            </a:br>
            <a:r>
              <a:rPr lang="en-US" sz="2800"/>
              <a:t/>
            </a:r>
            <a:br>
              <a:rPr lang="en-US" sz="2800"/>
            </a:br>
            <a:r>
              <a:rPr lang="en-US" sz="2800"/>
              <a:t/>
            </a:r>
            <a:br>
              <a:rPr lang="en-US" sz="2800"/>
            </a:br>
            <a:r>
              <a:rPr lang="en-US" sz="2800"/>
              <a:t/>
            </a:r>
            <a:br>
              <a:rPr lang="en-US" sz="2800"/>
            </a:br>
            <a:r>
              <a:rPr lang="en-US" sz="2800"/>
              <a:t>where </a:t>
            </a:r>
            <a:r>
              <a:rPr lang="en-US" sz="2800" i="1"/>
              <a:t>v</a:t>
            </a:r>
            <a:r>
              <a:rPr lang="en-US" sz="2800"/>
              <a:t> is the outward velocity in the normal direction, and </a:t>
            </a:r>
            <a:r>
              <a:rPr lang="en-US" sz="2800" i="1"/>
              <a:t>d</a:t>
            </a:r>
            <a:r>
              <a:rPr lang="en-US" sz="2800" i="1">
                <a:latin typeface="Symbol" charset="0"/>
              </a:rPr>
              <a:t>b</a:t>
            </a:r>
            <a:r>
              <a:rPr lang="en-US" sz="2800" i="1"/>
              <a:t>/ds</a:t>
            </a:r>
            <a:r>
              <a:rPr lang="en-US" sz="2800"/>
              <a:t> is the curvature. </a:t>
            </a:r>
          </a:p>
        </p:txBody>
      </p:sp>
      <p:graphicFrame>
        <p:nvGraphicFramePr>
          <p:cNvPr id="64516" name="Object 4"/>
          <p:cNvGraphicFramePr>
            <a:graphicFrameLocks noChangeAspect="1"/>
          </p:cNvGraphicFramePr>
          <p:nvPr/>
        </p:nvGraphicFramePr>
        <p:xfrm>
          <a:off x="4114800" y="3429000"/>
          <a:ext cx="2311400" cy="1047750"/>
        </p:xfrm>
        <a:graphic>
          <a:graphicData uri="http://schemas.openxmlformats.org/presentationml/2006/ole">
            <mc:AlternateContent xmlns:mc="http://schemas.openxmlformats.org/markup-compatibility/2006">
              <mc:Choice xmlns:v="urn:schemas-microsoft-com:vml" Requires="v">
                <p:oleObj spid="_x0000_s175137" name="Equation" r:id="rId3" imgW="812800" imgH="368300" progId="Equation.3">
                  <p:embed/>
                </p:oleObj>
              </mc:Choice>
              <mc:Fallback>
                <p:oleObj name="Equation" r:id="rId3" imgW="812800" imgH="3683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429000"/>
                        <a:ext cx="2311400"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4517"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891553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41FE641A-0FC5-644C-8CF1-E76426B6F4DA}" type="slidenum">
              <a:rPr lang="en-US" sz="1600"/>
              <a:pPr/>
              <a:t>53</a:t>
            </a:fld>
            <a:endParaRPr lang="en-US" sz="1050"/>
          </a:p>
        </p:txBody>
      </p:sp>
      <p:sp>
        <p:nvSpPr>
          <p:cNvPr id="65538" name="Rectangle 2"/>
          <p:cNvSpPr>
            <a:spLocks noGrp="1" noChangeArrowheads="1"/>
          </p:cNvSpPr>
          <p:nvPr>
            <p:ph type="title"/>
          </p:nvPr>
        </p:nvSpPr>
        <p:spPr/>
        <p:txBody>
          <a:bodyPr/>
          <a:lstStyle/>
          <a:p>
            <a:r>
              <a:rPr lang="en-US"/>
              <a:t>Integrate around the grain</a:t>
            </a:r>
          </a:p>
        </p:txBody>
      </p:sp>
      <p:sp>
        <p:nvSpPr>
          <p:cNvPr id="65539" name="Rectangle 3"/>
          <p:cNvSpPr>
            <a:spLocks noGrp="1" noChangeArrowheads="1"/>
          </p:cNvSpPr>
          <p:nvPr>
            <p:ph type="body" idx="1"/>
          </p:nvPr>
        </p:nvSpPr>
        <p:spPr/>
        <p:txBody>
          <a:bodyPr/>
          <a:lstStyle/>
          <a:p>
            <a:r>
              <a:rPr lang="en-US" sz="2800"/>
              <a:t>If Eq. 2 is integrated around the </a:t>
            </a:r>
            <a:r>
              <a:rPr lang="ja-JP" altLang="en-US" sz="2800">
                <a:latin typeface="Arial"/>
              </a:rPr>
              <a:t>“</a:t>
            </a:r>
            <a:r>
              <a:rPr lang="en-US" sz="2800"/>
              <a:t>A</a:t>
            </a:r>
            <a:r>
              <a:rPr lang="ja-JP" altLang="en-US" sz="2800">
                <a:latin typeface="Arial"/>
              </a:rPr>
              <a:t>”</a:t>
            </a:r>
            <a:r>
              <a:rPr lang="en-US" sz="2800"/>
              <a:t> grain with </a:t>
            </a:r>
            <a:r>
              <a:rPr lang="en-US" sz="2800" i="1"/>
              <a:t>n</a:t>
            </a:r>
            <a:r>
              <a:rPr lang="en-US" sz="2800"/>
              <a:t> sides of fixed </a:t>
            </a:r>
            <a:r>
              <a:rPr lang="en-US" sz="2800" i="1"/>
              <a:t>M</a:t>
            </a:r>
            <a:r>
              <a:rPr lang="en-US" sz="2800" baseline="-25000"/>
              <a:t>AB</a:t>
            </a:r>
            <a:r>
              <a:rPr lang="en-US" sz="2800"/>
              <a:t> and </a:t>
            </a:r>
            <a:r>
              <a:rPr lang="en-US" sz="2800" i="1">
                <a:latin typeface="Symbol" charset="0"/>
              </a:rPr>
              <a:t>g</a:t>
            </a:r>
            <a:r>
              <a:rPr lang="en-US" sz="2800" baseline="-25000">
                <a:latin typeface="Symbol" charset="0"/>
              </a:rPr>
              <a:t>AB</a:t>
            </a:r>
            <a:r>
              <a:rPr lang="en-US" sz="2800">
                <a:latin typeface="Symbol" charset="0"/>
              </a:rPr>
              <a:t>, </a:t>
            </a:r>
            <a:r>
              <a:rPr lang="en-US" sz="2800"/>
              <a:t>the left hand side just gives the rate of change of area </a:t>
            </a:r>
            <a:r>
              <a:rPr lang="en-US" sz="2800" i="1"/>
              <a:t>A</a:t>
            </a:r>
            <a:r>
              <a:rPr lang="en-US" sz="2800"/>
              <a:t> of the grain and on the right, the integral of </a:t>
            </a:r>
            <a:r>
              <a:rPr lang="en-US" sz="2800" i="1"/>
              <a:t>d</a:t>
            </a:r>
            <a:r>
              <a:rPr lang="en-US" sz="2800" i="1">
                <a:latin typeface="Symbol" charset="0"/>
              </a:rPr>
              <a:t>b</a:t>
            </a:r>
            <a:r>
              <a:rPr lang="en-US" sz="2800" i="1"/>
              <a:t>/ds</a:t>
            </a:r>
            <a:r>
              <a:rPr lang="en-US" sz="2800"/>
              <a:t> gives  2</a:t>
            </a:r>
            <a:r>
              <a:rPr lang="en-US" sz="2800">
                <a:latin typeface="Symbol" charset="0"/>
              </a:rPr>
              <a:t>p-</a:t>
            </a:r>
            <a:r>
              <a:rPr lang="en-US" sz="2800" i="1"/>
              <a:t>n</a:t>
            </a:r>
            <a:r>
              <a:rPr lang="en-US" sz="2800" i="1">
                <a:latin typeface="Symbol" charset="0"/>
              </a:rPr>
              <a:t>z</a:t>
            </a:r>
            <a:r>
              <a:rPr lang="en-US" sz="2800">
                <a:latin typeface="Symbol" charset="0"/>
              </a:rPr>
              <a:t>, </a:t>
            </a:r>
            <a:r>
              <a:rPr lang="en-US" sz="2800"/>
              <a:t>since there is a discontinuity of the AB tangent angle of </a:t>
            </a:r>
            <a:r>
              <a:rPr lang="en-US" sz="2800" i="1">
                <a:latin typeface="Symbol" charset="0"/>
              </a:rPr>
              <a:t>z</a:t>
            </a:r>
            <a:r>
              <a:rPr lang="en-US" sz="2800">
                <a:latin typeface="Symbol" charset="0"/>
              </a:rPr>
              <a:t> </a:t>
            </a:r>
            <a:r>
              <a:rPr lang="en-US" sz="2800"/>
              <a:t>at each of the </a:t>
            </a:r>
            <a:r>
              <a:rPr lang="en-US" sz="2800" i="1"/>
              <a:t>n</a:t>
            </a:r>
            <a:r>
              <a:rPr lang="en-US" sz="2800"/>
              <a:t> vertices as illustrated in Fig. 1.</a:t>
            </a:r>
          </a:p>
        </p:txBody>
      </p:sp>
      <p:graphicFrame>
        <p:nvGraphicFramePr>
          <p:cNvPr id="65540" name="Object 4"/>
          <p:cNvGraphicFramePr>
            <a:graphicFrameLocks noChangeAspect="1"/>
          </p:cNvGraphicFramePr>
          <p:nvPr/>
        </p:nvGraphicFramePr>
        <p:xfrm>
          <a:off x="1447800" y="5029200"/>
          <a:ext cx="7391400" cy="944563"/>
        </p:xfrm>
        <a:graphic>
          <a:graphicData uri="http://schemas.openxmlformats.org/presentationml/2006/ole">
            <mc:AlternateContent xmlns:mc="http://schemas.openxmlformats.org/markup-compatibility/2006">
              <mc:Choice xmlns:v="urn:schemas-microsoft-com:vml" Requires="v">
                <p:oleObj spid="_x0000_s176161" name="Equation" r:id="rId3" imgW="2781300" imgH="355600" progId="Equation.3">
                  <p:embed/>
                </p:oleObj>
              </mc:Choice>
              <mc:Fallback>
                <p:oleObj name="Equation" r:id="rId3" imgW="27813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5029200"/>
                        <a:ext cx="7391400"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5541" name="Rectangle 5"/>
          <p:cNvSpPr>
            <a:spLocks noChangeArrowheads="1"/>
          </p:cNvSpPr>
          <p:nvPr/>
        </p:nvSpPr>
        <p:spPr bwMode="auto">
          <a:xfrm>
            <a:off x="0" y="2133600"/>
            <a:ext cx="1295400" cy="9906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830322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2C76862-DEC1-7749-A122-2BCDF5C4EB8C}" type="slidenum">
              <a:rPr lang="en-US" sz="1600"/>
              <a:pPr/>
              <a:t>54</a:t>
            </a:fld>
            <a:endParaRPr lang="en-US" sz="1050"/>
          </a:p>
        </p:txBody>
      </p:sp>
      <p:sp>
        <p:nvSpPr>
          <p:cNvPr id="66562" name="Rectangle 2"/>
          <p:cNvSpPr>
            <a:spLocks noGrp="1" noChangeArrowheads="1"/>
          </p:cNvSpPr>
          <p:nvPr>
            <p:ph type="title"/>
          </p:nvPr>
        </p:nvSpPr>
        <p:spPr>
          <a:xfrm>
            <a:off x="685800" y="0"/>
            <a:ext cx="7772400" cy="1143000"/>
          </a:xfrm>
        </p:spPr>
        <p:txBody>
          <a:bodyPr/>
          <a:lstStyle/>
          <a:p>
            <a:r>
              <a:rPr lang="en-US"/>
              <a:t>The </a:t>
            </a:r>
            <a:r>
              <a:rPr lang="ja-JP" altLang="en-US">
                <a:latin typeface="Arial"/>
              </a:rPr>
              <a:t>“</a:t>
            </a:r>
            <a:r>
              <a:rPr lang="en-US"/>
              <a:t>n-6</a:t>
            </a:r>
            <a:r>
              <a:rPr lang="ja-JP" altLang="en-US">
                <a:latin typeface="Arial"/>
              </a:rPr>
              <a:t>”</a:t>
            </a:r>
            <a:r>
              <a:rPr lang="en-US"/>
              <a:t> rule</a:t>
            </a:r>
          </a:p>
        </p:txBody>
      </p:sp>
      <p:sp>
        <p:nvSpPr>
          <p:cNvPr id="66563" name="Rectangle 3"/>
          <p:cNvSpPr>
            <a:spLocks noGrp="1" noChangeArrowheads="1"/>
          </p:cNvSpPr>
          <p:nvPr>
            <p:ph type="body" idx="1"/>
          </p:nvPr>
        </p:nvSpPr>
        <p:spPr>
          <a:xfrm>
            <a:off x="685800" y="1143000"/>
            <a:ext cx="7772400" cy="4038600"/>
          </a:xfrm>
        </p:spPr>
        <p:txBody>
          <a:bodyPr/>
          <a:lstStyle/>
          <a:p>
            <a:r>
              <a:rPr lang="en-US"/>
              <a:t>The previous equation shows that the rate of area change is constant; if all boundaries are equivalent, as they are for a </a:t>
            </a:r>
            <a:r>
              <a:rPr lang="ja-JP" altLang="en-US">
                <a:latin typeface="Arial"/>
              </a:rPr>
              <a:t>“</a:t>
            </a:r>
            <a:r>
              <a:rPr lang="en-US"/>
              <a:t>B</a:t>
            </a:r>
            <a:r>
              <a:rPr lang="ja-JP" altLang="en-US">
                <a:latin typeface="Arial"/>
              </a:rPr>
              <a:t>”</a:t>
            </a:r>
            <a:r>
              <a:rPr lang="en-US"/>
              <a:t> grain surrounded by </a:t>
            </a:r>
            <a:r>
              <a:rPr lang="ja-JP" altLang="en-US">
                <a:latin typeface="Arial"/>
              </a:rPr>
              <a:t>“</a:t>
            </a:r>
            <a:r>
              <a:rPr lang="en-US"/>
              <a:t>B</a:t>
            </a:r>
            <a:r>
              <a:rPr lang="ja-JP" altLang="en-US">
                <a:latin typeface="Arial"/>
              </a:rPr>
              <a:t>”</a:t>
            </a:r>
            <a:r>
              <a:rPr lang="en-US"/>
              <a:t> grains in the matrix, then </a:t>
            </a:r>
            <a:r>
              <a:rPr lang="en-US" i="1">
                <a:latin typeface="Symbol" charset="0"/>
              </a:rPr>
              <a:t>G</a:t>
            </a:r>
            <a:r>
              <a:rPr lang="en-US">
                <a:latin typeface="Symbol" charset="0"/>
              </a:rPr>
              <a:t>=1, </a:t>
            </a:r>
            <a:r>
              <a:rPr lang="en-US" i="1"/>
              <a:t>a</a:t>
            </a:r>
            <a:r>
              <a:rPr lang="en-US"/>
              <a:t>=1 and the equation reduces to the </a:t>
            </a:r>
            <a:r>
              <a:rPr lang="ja-JP" altLang="en-US">
                <a:latin typeface="Arial"/>
              </a:rPr>
              <a:t>“</a:t>
            </a:r>
            <a:r>
              <a:rPr lang="en-US" i="1"/>
              <a:t>n</a:t>
            </a:r>
            <a:r>
              <a:rPr lang="en-US"/>
              <a:t>-6</a:t>
            </a:r>
            <a:r>
              <a:rPr lang="ja-JP" altLang="en-US">
                <a:latin typeface="Arial"/>
              </a:rPr>
              <a:t>”</a:t>
            </a:r>
            <a:r>
              <a:rPr lang="en-US"/>
              <a:t> rule for the B matrix grains:</a:t>
            </a:r>
          </a:p>
        </p:txBody>
      </p:sp>
      <p:graphicFrame>
        <p:nvGraphicFramePr>
          <p:cNvPr id="66564" name="Object 4"/>
          <p:cNvGraphicFramePr>
            <a:graphicFrameLocks noChangeAspect="1"/>
          </p:cNvGraphicFramePr>
          <p:nvPr/>
        </p:nvGraphicFramePr>
        <p:xfrm>
          <a:off x="2705100" y="4724400"/>
          <a:ext cx="3733800" cy="968375"/>
        </p:xfrm>
        <a:graphic>
          <a:graphicData uri="http://schemas.openxmlformats.org/presentationml/2006/ole">
            <mc:AlternateContent xmlns:mc="http://schemas.openxmlformats.org/markup-compatibility/2006">
              <mc:Choice xmlns:v="urn:schemas-microsoft-com:vml" Requires="v">
                <p:oleObj spid="_x0000_s177185" name="Equation" r:id="rId3" imgW="1371600" imgH="355600" progId="Equation.3">
                  <p:embed/>
                </p:oleObj>
              </mc:Choice>
              <mc:Fallback>
                <p:oleObj name="Equation" r:id="rId3" imgW="1371600" imgH="355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5100" y="4724400"/>
                        <a:ext cx="37338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656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2190417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5AA6C1B8-13B0-7144-9931-799C8766F071}" type="slidenum">
              <a:rPr lang="en-US" sz="1600"/>
              <a:pPr/>
              <a:t>55</a:t>
            </a:fld>
            <a:endParaRPr lang="en-US" sz="1050"/>
          </a:p>
        </p:txBody>
      </p:sp>
      <p:sp>
        <p:nvSpPr>
          <p:cNvPr id="67586" name="Rectangle 2"/>
          <p:cNvSpPr>
            <a:spLocks noGrp="1" noChangeArrowheads="1"/>
          </p:cNvSpPr>
          <p:nvPr>
            <p:ph type="title"/>
          </p:nvPr>
        </p:nvSpPr>
        <p:spPr>
          <a:xfrm>
            <a:off x="685800" y="76200"/>
            <a:ext cx="7772400" cy="1143000"/>
          </a:xfrm>
        </p:spPr>
        <p:txBody>
          <a:bodyPr/>
          <a:lstStyle/>
          <a:p>
            <a:r>
              <a:rPr lang="en-US"/>
              <a:t>Grow or Shrink?</a:t>
            </a:r>
          </a:p>
        </p:txBody>
      </p:sp>
      <p:sp>
        <p:nvSpPr>
          <p:cNvPr id="67587" name="Rectangle 3"/>
          <p:cNvSpPr>
            <a:spLocks noGrp="1" noChangeArrowheads="1"/>
          </p:cNvSpPr>
          <p:nvPr>
            <p:ph type="body" idx="1"/>
          </p:nvPr>
        </p:nvSpPr>
        <p:spPr>
          <a:xfrm>
            <a:off x="685800" y="1066800"/>
            <a:ext cx="7772400" cy="4038600"/>
          </a:xfrm>
        </p:spPr>
        <p:txBody>
          <a:bodyPr/>
          <a:lstStyle/>
          <a:p>
            <a:r>
              <a:rPr lang="en-US"/>
              <a:t>The equation shows that the A grain will grow if n&gt;</a:t>
            </a:r>
            <a:r>
              <a:rPr lang="en-US">
                <a:latin typeface="Symbol" charset="0"/>
              </a:rPr>
              <a:t>n</a:t>
            </a:r>
            <a:r>
              <a:rPr lang="en-US"/>
              <a:t>=6/a and shrink if the reverse is true. Fig. 2 shows a plot of </a:t>
            </a:r>
            <a:r>
              <a:rPr lang="en-US" i="1"/>
              <a:t>v</a:t>
            </a:r>
            <a:r>
              <a:rPr lang="en-US"/>
              <a:t> as a function of </a:t>
            </a:r>
            <a:r>
              <a:rPr lang="en-US">
                <a:latin typeface="Symbol" charset="0"/>
              </a:rPr>
              <a:t>G. </a:t>
            </a:r>
          </a:p>
        </p:txBody>
      </p:sp>
      <p:graphicFrame>
        <p:nvGraphicFramePr>
          <p:cNvPr id="67588" name="Object 4"/>
          <p:cNvGraphicFramePr>
            <a:graphicFrameLocks noChangeAspect="1"/>
          </p:cNvGraphicFramePr>
          <p:nvPr/>
        </p:nvGraphicFramePr>
        <p:xfrm>
          <a:off x="2514600" y="3632200"/>
          <a:ext cx="4572000" cy="3225800"/>
        </p:xfrm>
        <a:graphic>
          <a:graphicData uri="http://schemas.openxmlformats.org/presentationml/2006/ole">
            <mc:AlternateContent xmlns:mc="http://schemas.openxmlformats.org/markup-compatibility/2006">
              <mc:Choice xmlns:v="urn:schemas-microsoft-com:vml" Requires="v">
                <p:oleObj spid="_x0000_s178238"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6322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7589" name="Object 5"/>
          <p:cNvGraphicFramePr>
            <a:graphicFrameLocks noChangeAspect="1"/>
          </p:cNvGraphicFramePr>
          <p:nvPr/>
        </p:nvGraphicFramePr>
        <p:xfrm>
          <a:off x="2667000" y="3079750"/>
          <a:ext cx="5143500" cy="654050"/>
        </p:xfrm>
        <a:graphic>
          <a:graphicData uri="http://schemas.openxmlformats.org/presentationml/2006/ole">
            <mc:AlternateContent xmlns:mc="http://schemas.openxmlformats.org/markup-compatibility/2006">
              <mc:Choice xmlns:v="urn:schemas-microsoft-com:vml" Requires="v">
                <p:oleObj spid="_x0000_s178239" name="Equation" r:id="rId5" imgW="1600200" imgH="203200" progId="Equation.3">
                  <p:embed/>
                </p:oleObj>
              </mc:Choice>
              <mc:Fallback>
                <p:oleObj name="Equation" r:id="rId5" imgW="1600200" imgH="2032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3079750"/>
                        <a:ext cx="5143500"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7590" name="Rectangle 6"/>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52296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D42F4385-2860-C443-AF6D-F6BEC8E4F2DF}" type="slidenum">
              <a:rPr lang="en-US" sz="1600"/>
              <a:pPr/>
              <a:t>56</a:t>
            </a:fld>
            <a:endParaRPr lang="en-US" sz="1050"/>
          </a:p>
        </p:txBody>
      </p:sp>
      <p:sp>
        <p:nvSpPr>
          <p:cNvPr id="68610" name="Rectangle 2"/>
          <p:cNvSpPr>
            <a:spLocks noGrp="1" noChangeArrowheads="1"/>
          </p:cNvSpPr>
          <p:nvPr>
            <p:ph type="title"/>
          </p:nvPr>
        </p:nvSpPr>
        <p:spPr>
          <a:xfrm>
            <a:off x="685800" y="76200"/>
            <a:ext cx="7772400" cy="1143000"/>
          </a:xfrm>
        </p:spPr>
        <p:txBody>
          <a:bodyPr/>
          <a:lstStyle/>
          <a:p>
            <a:r>
              <a:rPr lang="en-US"/>
              <a:t>Grow or Shrink? Contd.</a:t>
            </a:r>
          </a:p>
        </p:txBody>
      </p:sp>
      <p:sp>
        <p:nvSpPr>
          <p:cNvPr id="68611" name="Rectangle 3"/>
          <p:cNvSpPr>
            <a:spLocks noGrp="1" noChangeArrowheads="1"/>
          </p:cNvSpPr>
          <p:nvPr>
            <p:ph type="body" idx="1"/>
          </p:nvPr>
        </p:nvSpPr>
        <p:spPr>
          <a:xfrm>
            <a:off x="685800" y="1143000"/>
            <a:ext cx="7772400" cy="4038600"/>
          </a:xfrm>
        </p:spPr>
        <p:txBody>
          <a:bodyPr/>
          <a:lstStyle/>
          <a:p>
            <a:r>
              <a:rPr lang="en-US" sz="2800"/>
              <a:t>If n&gt;</a:t>
            </a:r>
            <a:r>
              <a:rPr lang="en-US" sz="2800">
                <a:latin typeface="Symbol" charset="0"/>
              </a:rPr>
              <a:t>n </a:t>
            </a:r>
            <a:r>
              <a:rPr lang="en-US" sz="2800"/>
              <a:t>the A grain grows and if n&lt;</a:t>
            </a:r>
            <a:r>
              <a:rPr lang="en-US" sz="2800">
                <a:latin typeface="Symbol" charset="0"/>
              </a:rPr>
              <a:t>n </a:t>
            </a:r>
            <a:r>
              <a:rPr lang="en-US" sz="2800"/>
              <a:t> it shrinks. Note if </a:t>
            </a:r>
            <a:r>
              <a:rPr lang="en-US" sz="2800">
                <a:latin typeface="Symbol" charset="0"/>
              </a:rPr>
              <a:t>G</a:t>
            </a:r>
            <a:r>
              <a:rPr lang="en-US" sz="2800"/>
              <a:t>&lt;1/√3, the A grain grows for any number of sides n≥3, which corresponds to the wetting criterion.</a:t>
            </a:r>
          </a:p>
          <a:p>
            <a:r>
              <a:rPr lang="en-US" sz="2800"/>
              <a:t>We now turn to the comparison of the ultimate size of the A grain to that of the B grains. For this purpose, following Thompson et al.† and Rollett et al.*, we study the time dependence of the ratio </a:t>
            </a:r>
            <a:r>
              <a:rPr lang="en-US" sz="2800" i="1">
                <a:latin typeface="Symbol" charset="0"/>
              </a:rPr>
              <a:t>r</a:t>
            </a:r>
            <a:r>
              <a:rPr lang="en-US" sz="2800" i="1"/>
              <a:t>=R</a:t>
            </a:r>
            <a:r>
              <a:rPr lang="en-US" sz="2800" i="1" baseline="-25000"/>
              <a:t>A</a:t>
            </a:r>
            <a:r>
              <a:rPr lang="en-US" sz="2800" i="1"/>
              <a:t>/&lt;R</a:t>
            </a:r>
            <a:r>
              <a:rPr lang="en-US" sz="2800" i="1" baseline="-25000"/>
              <a:t>B</a:t>
            </a:r>
            <a:r>
              <a:rPr lang="en-US" sz="2800" i="1"/>
              <a:t>&gt;</a:t>
            </a:r>
            <a:r>
              <a:rPr lang="en-US" sz="2800"/>
              <a:t> where the </a:t>
            </a:r>
            <a:r>
              <a:rPr lang="en-US" sz="2800" i="1"/>
              <a:t>R</a:t>
            </a:r>
            <a:r>
              <a:rPr lang="en-US" sz="2800"/>
              <a:t>'s are area-equivalent radii.</a:t>
            </a:r>
          </a:p>
        </p:txBody>
      </p:sp>
      <p:sp>
        <p:nvSpPr>
          <p:cNvPr id="68612" name="Text Box 4"/>
          <p:cNvSpPr txBox="1">
            <a:spLocks noChangeArrowheads="1"/>
          </p:cNvSpPr>
          <p:nvPr/>
        </p:nvSpPr>
        <p:spPr bwMode="auto">
          <a:xfrm>
            <a:off x="990601" y="5791200"/>
            <a:ext cx="7391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200" dirty="0">
                <a:solidFill>
                  <a:srgbClr val="660066"/>
                </a:solidFill>
                <a:latin typeface="+mn-lt"/>
              </a:rPr>
              <a:t>† Thompson, C., H. Frost, et al. (1987). </a:t>
            </a:r>
            <a:r>
              <a:rPr lang="ja-JP" altLang="en-US" sz="1200" dirty="0">
                <a:solidFill>
                  <a:srgbClr val="660066"/>
                </a:solidFill>
                <a:latin typeface="+mn-lt"/>
              </a:rPr>
              <a:t>“</a:t>
            </a:r>
            <a:r>
              <a:rPr lang="en-US" sz="1200" dirty="0">
                <a:solidFill>
                  <a:srgbClr val="660066"/>
                </a:solidFill>
                <a:latin typeface="+mn-lt"/>
              </a:rPr>
              <a:t>The relative rates of secondary and normal grain growth.</a:t>
            </a:r>
            <a:r>
              <a:rPr lang="ja-JP" altLang="en-US" sz="1200" dirty="0">
                <a:solidFill>
                  <a:srgbClr val="660066"/>
                </a:solidFill>
                <a:latin typeface="+mn-lt"/>
              </a:rPr>
              <a:t>”</a:t>
            </a:r>
            <a:r>
              <a:rPr lang="en-US" sz="1200" dirty="0">
                <a:solidFill>
                  <a:srgbClr val="660066"/>
                </a:solidFill>
                <a:latin typeface="+mn-lt"/>
              </a:rPr>
              <a:t> </a:t>
            </a:r>
            <a:r>
              <a:rPr lang="en-US" sz="1200" i="1" dirty="0">
                <a:solidFill>
                  <a:srgbClr val="660066"/>
                </a:solidFill>
                <a:latin typeface="+mn-lt"/>
              </a:rPr>
              <a:t>Acta </a:t>
            </a:r>
            <a:r>
              <a:rPr lang="en-US" sz="1200" i="1" dirty="0" smtClean="0">
                <a:solidFill>
                  <a:srgbClr val="660066"/>
                </a:solidFill>
                <a:latin typeface="+mn-lt"/>
              </a:rPr>
              <a:t>metall.</a:t>
            </a:r>
            <a:r>
              <a:rPr lang="en-US" sz="1200" dirty="0" smtClean="0">
                <a:solidFill>
                  <a:srgbClr val="660066"/>
                </a:solidFill>
                <a:latin typeface="+mn-lt"/>
              </a:rPr>
              <a:t> </a:t>
            </a:r>
            <a:r>
              <a:rPr lang="en-US" sz="1200" b="1" dirty="0" smtClean="0">
                <a:solidFill>
                  <a:srgbClr val="660066"/>
                </a:solidFill>
                <a:latin typeface="+mn-lt"/>
              </a:rPr>
              <a:t>35</a:t>
            </a:r>
            <a:r>
              <a:rPr lang="en-US" sz="1200" dirty="0" smtClean="0">
                <a:solidFill>
                  <a:srgbClr val="660066"/>
                </a:solidFill>
                <a:latin typeface="+mn-lt"/>
              </a:rPr>
              <a:t> </a:t>
            </a:r>
            <a:r>
              <a:rPr lang="en-US" sz="1200" dirty="0">
                <a:solidFill>
                  <a:srgbClr val="660066"/>
                </a:solidFill>
                <a:latin typeface="+mn-lt"/>
              </a:rPr>
              <a:t>887-890.</a:t>
            </a:r>
          </a:p>
          <a:p>
            <a:r>
              <a:rPr lang="en-US" sz="1200" dirty="0">
                <a:solidFill>
                  <a:srgbClr val="660066"/>
                </a:solidFill>
                <a:latin typeface="+mn-lt"/>
              </a:rPr>
              <a:t>* Rollett, A. D., D. J. Srolovitz, et al. (1989). </a:t>
            </a:r>
            <a:r>
              <a:rPr lang="ja-JP" altLang="en-US" sz="1200" dirty="0">
                <a:solidFill>
                  <a:srgbClr val="660066"/>
                </a:solidFill>
                <a:latin typeface="+mn-lt"/>
              </a:rPr>
              <a:t>“</a:t>
            </a:r>
            <a:r>
              <a:rPr lang="en-US" sz="1200" dirty="0">
                <a:solidFill>
                  <a:srgbClr val="660066"/>
                </a:solidFill>
                <a:latin typeface="+mn-lt"/>
              </a:rPr>
              <a:t>Simulation and Theory of Abnormal Grain Growth- </a:t>
            </a:r>
            <a:br>
              <a:rPr lang="en-US" sz="1200" dirty="0">
                <a:solidFill>
                  <a:srgbClr val="660066"/>
                </a:solidFill>
                <a:latin typeface="+mn-lt"/>
              </a:rPr>
            </a:br>
            <a:r>
              <a:rPr lang="en-US" sz="1200" dirty="0">
                <a:solidFill>
                  <a:srgbClr val="660066"/>
                </a:solidFill>
                <a:latin typeface="+mn-lt"/>
              </a:rPr>
              <a:t>Variable Grain Boundary Energies and Mobilities.</a:t>
            </a:r>
            <a:r>
              <a:rPr lang="ja-JP" altLang="en-US" sz="1200" dirty="0">
                <a:solidFill>
                  <a:srgbClr val="660066"/>
                </a:solidFill>
                <a:latin typeface="+mn-lt"/>
              </a:rPr>
              <a:t>”</a:t>
            </a:r>
            <a:r>
              <a:rPr lang="en-US" sz="1200" dirty="0">
                <a:solidFill>
                  <a:srgbClr val="660066"/>
                </a:solidFill>
                <a:latin typeface="+mn-lt"/>
              </a:rPr>
              <a:t> </a:t>
            </a:r>
            <a:r>
              <a:rPr lang="en-US" sz="1200" i="1" dirty="0">
                <a:solidFill>
                  <a:srgbClr val="660066"/>
                </a:solidFill>
                <a:latin typeface="+mn-lt"/>
              </a:rPr>
              <a:t>Acta Metall</a:t>
            </a:r>
            <a:r>
              <a:rPr lang="en-US" sz="1200" dirty="0">
                <a:solidFill>
                  <a:srgbClr val="660066"/>
                </a:solidFill>
                <a:latin typeface="+mn-lt"/>
              </a:rPr>
              <a:t>. </a:t>
            </a:r>
            <a:r>
              <a:rPr lang="en-US" sz="1200" b="1" dirty="0" smtClean="0">
                <a:solidFill>
                  <a:srgbClr val="660066"/>
                </a:solidFill>
                <a:latin typeface="+mn-lt"/>
              </a:rPr>
              <a:t>37</a:t>
            </a:r>
            <a:r>
              <a:rPr lang="en-US" sz="1200" dirty="0" smtClean="0">
                <a:solidFill>
                  <a:srgbClr val="660066"/>
                </a:solidFill>
                <a:latin typeface="+mn-lt"/>
              </a:rPr>
              <a:t> </a:t>
            </a:r>
            <a:r>
              <a:rPr lang="en-US" sz="1200" dirty="0">
                <a:solidFill>
                  <a:srgbClr val="660066"/>
                </a:solidFill>
                <a:latin typeface="+mn-lt"/>
              </a:rPr>
              <a:t>2127.</a:t>
            </a:r>
          </a:p>
        </p:txBody>
      </p:sp>
      <p:sp>
        <p:nvSpPr>
          <p:cNvPr id="68613"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8995531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4294967295"/>
          </p:nvPr>
        </p:nvSpPr>
        <p:spPr>
          <a:xfrm>
            <a:off x="0" y="228600"/>
            <a:ext cx="533400" cy="381000"/>
          </a:xfrm>
          <a:prstGeom prst="rect">
            <a:avLst/>
          </a:prstGeom>
        </p:spPr>
        <p:txBody>
          <a:bodyPr/>
          <a:lstStyle/>
          <a:p>
            <a:fld id="{CBB977AD-F34F-CD48-96A1-33D6C7991DDC}" type="slidenum">
              <a:rPr lang="en-US" sz="1600"/>
              <a:pPr/>
              <a:t>57</a:t>
            </a:fld>
            <a:endParaRPr lang="en-US" sz="1050"/>
          </a:p>
        </p:txBody>
      </p:sp>
      <p:sp>
        <p:nvSpPr>
          <p:cNvPr id="69634" name="Rectangle 2"/>
          <p:cNvSpPr>
            <a:spLocks noGrp="1" noChangeArrowheads="1"/>
          </p:cNvSpPr>
          <p:nvPr>
            <p:ph type="title"/>
          </p:nvPr>
        </p:nvSpPr>
        <p:spPr>
          <a:xfrm>
            <a:off x="685800" y="76200"/>
            <a:ext cx="7772400" cy="1143000"/>
          </a:xfrm>
        </p:spPr>
        <p:txBody>
          <a:bodyPr/>
          <a:lstStyle/>
          <a:p>
            <a:r>
              <a:rPr lang="en-US"/>
              <a:t>Growth of A grains</a:t>
            </a:r>
          </a:p>
        </p:txBody>
      </p:sp>
      <p:sp>
        <p:nvSpPr>
          <p:cNvPr id="69635" name="Rectangle 3"/>
          <p:cNvSpPr>
            <a:spLocks noGrp="1" noChangeArrowheads="1"/>
          </p:cNvSpPr>
          <p:nvPr>
            <p:ph type="body" idx="1"/>
          </p:nvPr>
        </p:nvSpPr>
        <p:spPr>
          <a:xfrm>
            <a:off x="685800" y="1295400"/>
            <a:ext cx="7772400" cy="4038600"/>
          </a:xfrm>
        </p:spPr>
        <p:txBody>
          <a:bodyPr/>
          <a:lstStyle/>
          <a:p>
            <a:pPr>
              <a:lnSpc>
                <a:spcPct val="90000"/>
              </a:lnSpc>
            </a:pPr>
            <a:r>
              <a:rPr lang="en-US" sz="2800" dirty="0"/>
              <a:t>Using the rule for differentiating a quotient we have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where              simply means that  is averaged over (isolated) A grains of the same R</a:t>
            </a:r>
            <a:r>
              <a:rPr lang="en-US" sz="2800" baseline="-25000" dirty="0"/>
              <a:t>A</a:t>
            </a:r>
            <a:r>
              <a:rPr lang="en-US" sz="2800" dirty="0"/>
              <a:t> but otherwise possibly of different shape and n, and similarly </a:t>
            </a:r>
            <a:r>
              <a:rPr lang="en-US" sz="2800" dirty="0" smtClean="0"/>
              <a:t>for                  .</a:t>
            </a:r>
            <a:endParaRPr lang="en-US" sz="2800" dirty="0"/>
          </a:p>
        </p:txBody>
      </p:sp>
      <p:graphicFrame>
        <p:nvGraphicFramePr>
          <p:cNvPr id="69636" name="Object 4"/>
          <p:cNvGraphicFramePr>
            <a:graphicFrameLocks noChangeAspect="1"/>
          </p:cNvGraphicFramePr>
          <p:nvPr>
            <p:extLst>
              <p:ext uri="{D42A27DB-BD31-4B8C-83A1-F6EECF244321}">
                <p14:modId xmlns:p14="http://schemas.microsoft.com/office/powerpoint/2010/main" val="3081854237"/>
              </p:ext>
            </p:extLst>
          </p:nvPr>
        </p:nvGraphicFramePr>
        <p:xfrm>
          <a:off x="1447800" y="2209800"/>
          <a:ext cx="6969125" cy="1270000"/>
        </p:xfrm>
        <a:graphic>
          <a:graphicData uri="http://schemas.openxmlformats.org/presentationml/2006/ole">
            <mc:AlternateContent xmlns:mc="http://schemas.openxmlformats.org/markup-compatibility/2006">
              <mc:Choice xmlns:v="urn:schemas-microsoft-com:vml" Requires="v">
                <p:oleObj spid="_x0000_s180315" name="Equation" r:id="rId3" imgW="2578100" imgH="469900" progId="Equation.3">
                  <p:embed/>
                </p:oleObj>
              </mc:Choice>
              <mc:Fallback>
                <p:oleObj name="Equation" r:id="rId3" imgW="2578100" imgH="469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09800"/>
                        <a:ext cx="6969125"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77093723"/>
              </p:ext>
            </p:extLst>
          </p:nvPr>
        </p:nvGraphicFramePr>
        <p:xfrm>
          <a:off x="2305050" y="3505200"/>
          <a:ext cx="1047750" cy="601663"/>
        </p:xfrm>
        <a:graphic>
          <a:graphicData uri="http://schemas.openxmlformats.org/presentationml/2006/ole">
            <mc:AlternateContent xmlns:mc="http://schemas.openxmlformats.org/markup-compatibility/2006">
              <mc:Choice xmlns:v="urn:schemas-microsoft-com:vml" Requires="v">
                <p:oleObj spid="_x0000_s180316" name="Document" r:id="rId5" imgW="417576" imgH="240792" progId="Word.Document.8">
                  <p:embed/>
                </p:oleObj>
              </mc:Choice>
              <mc:Fallback>
                <p:oleObj name="Document" r:id="rId5" imgW="417576" imgH="240792"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5050" y="3505200"/>
                        <a:ext cx="1047750" cy="60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3225705467"/>
              </p:ext>
            </p:extLst>
          </p:nvPr>
        </p:nvGraphicFramePr>
        <p:xfrm>
          <a:off x="4906962" y="4800600"/>
          <a:ext cx="1417638" cy="654050"/>
        </p:xfrm>
        <a:graphic>
          <a:graphicData uri="http://schemas.openxmlformats.org/presentationml/2006/ole">
            <mc:AlternateContent xmlns:mc="http://schemas.openxmlformats.org/markup-compatibility/2006">
              <mc:Choice xmlns:v="urn:schemas-microsoft-com:vml" Requires="v">
                <p:oleObj spid="_x0000_s180317" name="Document" r:id="rId7" imgW="548640" imgH="252984" progId="Word.Document.8">
                  <p:embed/>
                </p:oleObj>
              </mc:Choice>
              <mc:Fallback>
                <p:oleObj name="Document" r:id="rId7" imgW="548640" imgH="252984" progId="Word.Documen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6962" y="4800600"/>
                        <a:ext cx="141763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764626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548AF6C3-D161-594C-9ADD-8C2B2666EFC0}" type="slidenum">
              <a:rPr lang="en-US" sz="1600"/>
              <a:pPr/>
              <a:t>58</a:t>
            </a:fld>
            <a:endParaRPr lang="en-US" sz="1050"/>
          </a:p>
        </p:txBody>
      </p:sp>
      <p:sp>
        <p:nvSpPr>
          <p:cNvPr id="70658" name="Rectangle 2"/>
          <p:cNvSpPr>
            <a:spLocks noGrp="1" noChangeArrowheads="1"/>
          </p:cNvSpPr>
          <p:nvPr>
            <p:ph type="title"/>
          </p:nvPr>
        </p:nvSpPr>
        <p:spPr>
          <a:xfrm>
            <a:off x="685800" y="0"/>
            <a:ext cx="7772400" cy="1143000"/>
          </a:xfrm>
        </p:spPr>
        <p:txBody>
          <a:bodyPr/>
          <a:lstStyle/>
          <a:p>
            <a:r>
              <a:rPr lang="en-US"/>
              <a:t>Growth of A grains, contd.</a:t>
            </a:r>
          </a:p>
        </p:txBody>
      </p:sp>
      <p:sp>
        <p:nvSpPr>
          <p:cNvPr id="70659" name="Rectangle 3"/>
          <p:cNvSpPr>
            <a:spLocks noGrp="1" noChangeArrowheads="1"/>
          </p:cNvSpPr>
          <p:nvPr>
            <p:ph type="body" idx="1"/>
          </p:nvPr>
        </p:nvSpPr>
        <p:spPr>
          <a:xfrm>
            <a:off x="457200" y="990600"/>
            <a:ext cx="8153400" cy="5105400"/>
          </a:xfrm>
        </p:spPr>
        <p:txBody>
          <a:bodyPr/>
          <a:lstStyle/>
          <a:p>
            <a:pPr>
              <a:lnSpc>
                <a:spcPct val="90000"/>
              </a:lnSpc>
            </a:pPr>
            <a:r>
              <a:rPr lang="en-US" sz="2400" dirty="0"/>
              <a:t>To evaluate the first derivative in the brackets of the previous equation, we combine Eq. 3 and the expression </a:t>
            </a:r>
            <a:r>
              <a:rPr lang="en-US" sz="2400" i="1" dirty="0">
                <a:latin typeface="Cambria Math"/>
                <a:cs typeface="Cambria Math"/>
              </a:rPr>
              <a:t>A=πR</a:t>
            </a:r>
            <a:r>
              <a:rPr lang="en-US" sz="2400" i="1" baseline="-25000" dirty="0">
                <a:latin typeface="Cambria Math"/>
                <a:cs typeface="Cambria Math"/>
              </a:rPr>
              <a:t>A</a:t>
            </a:r>
            <a:r>
              <a:rPr lang="en-US" sz="2400" i="1" baseline="30000" dirty="0">
                <a:latin typeface="Cambria Math"/>
                <a:cs typeface="Cambria Math"/>
              </a:rPr>
              <a:t>2</a:t>
            </a:r>
            <a:r>
              <a:rPr lang="en-US" sz="2400" dirty="0">
                <a:latin typeface="Cambria Math"/>
                <a:cs typeface="Cambria Math"/>
              </a:rPr>
              <a:t> </a:t>
            </a:r>
            <a:r>
              <a:rPr lang="en-US" sz="2400" dirty="0"/>
              <a:t>to get</a:t>
            </a:r>
            <a:br>
              <a:rPr lang="en-US" sz="2400" dirty="0"/>
            </a:br>
            <a:r>
              <a:rPr lang="en-US" sz="2400" dirty="0"/>
              <a:t> </a:t>
            </a:r>
            <a:br>
              <a:rPr lang="en-US" sz="2400" dirty="0"/>
            </a:br>
            <a:r>
              <a:rPr lang="en-US" sz="2400" dirty="0"/>
              <a:t/>
            </a:r>
            <a:br>
              <a:rPr lang="en-US" sz="2400" dirty="0"/>
            </a:br>
            <a:r>
              <a:rPr lang="en-US" sz="2400" dirty="0"/>
              <a:t/>
            </a:r>
            <a:br>
              <a:rPr lang="en-US" sz="2400" dirty="0"/>
            </a:br>
            <a:r>
              <a:rPr lang="en-US" sz="2400" dirty="0" smtClean="0"/>
              <a:t/>
            </a:r>
            <a:br>
              <a:rPr lang="en-US" sz="2400" dirty="0" smtClean="0"/>
            </a:br>
            <a:r>
              <a:rPr lang="en-US" sz="2400" dirty="0" smtClean="0"/>
              <a:t>For </a:t>
            </a:r>
            <a:r>
              <a:rPr lang="en-US" sz="2400" i="1" dirty="0">
                <a:latin typeface="Cambria Math"/>
                <a:cs typeface="Cambria Math"/>
              </a:rPr>
              <a:t>&lt;</a:t>
            </a:r>
            <a:r>
              <a:rPr lang="en-US" sz="2400" i="1" dirty="0" err="1">
                <a:latin typeface="Cambria Math"/>
                <a:cs typeface="Cambria Math"/>
              </a:rPr>
              <a:t>n|R</a:t>
            </a:r>
            <a:r>
              <a:rPr lang="en-US" sz="2400" i="1" baseline="-25000" dirty="0" err="1">
                <a:latin typeface="Cambria Math"/>
                <a:cs typeface="Cambria Math"/>
              </a:rPr>
              <a:t>A</a:t>
            </a:r>
            <a:r>
              <a:rPr lang="en-US" sz="2400" i="1" dirty="0">
                <a:latin typeface="Cambria Math"/>
                <a:cs typeface="Cambria Math"/>
              </a:rPr>
              <a:t>&gt;</a:t>
            </a:r>
            <a:r>
              <a:rPr lang="en-US" sz="2400" i="1" dirty="0"/>
              <a:t>,</a:t>
            </a:r>
            <a:r>
              <a:rPr lang="en-US" sz="2400" dirty="0"/>
              <a:t> the average number of sides of A grains with a fixed </a:t>
            </a:r>
            <a:r>
              <a:rPr lang="en-US" sz="2400" dirty="0">
                <a:latin typeface="Cambria Math"/>
                <a:cs typeface="Cambria Math"/>
              </a:rPr>
              <a:t>R</a:t>
            </a:r>
            <a:r>
              <a:rPr lang="en-US" sz="2400" baseline="-25000" dirty="0">
                <a:latin typeface="Cambria Math"/>
                <a:cs typeface="Cambria Math"/>
              </a:rPr>
              <a:t>A</a:t>
            </a:r>
            <a:r>
              <a:rPr lang="en-US" sz="2400" dirty="0"/>
              <a:t>, we use the expression </a:t>
            </a:r>
            <a:r>
              <a:rPr lang="en-US" sz="2400" dirty="0" smtClean="0"/>
              <a:t/>
            </a:r>
            <a:br>
              <a:rPr lang="en-US" sz="2400" dirty="0" smtClean="0"/>
            </a:br>
            <a:r>
              <a:rPr lang="en-US" sz="2400" dirty="0"/>
              <a:t/>
            </a:r>
            <a:br>
              <a:rPr lang="en-US" sz="2400" dirty="0"/>
            </a:br>
            <a:r>
              <a:rPr lang="en-US" sz="2400" dirty="0"/>
              <a:t>		    </a:t>
            </a:r>
            <a:r>
              <a:rPr lang="en-US" sz="2400" i="1" dirty="0">
                <a:latin typeface="Cambria Math"/>
                <a:cs typeface="Cambria Math"/>
              </a:rPr>
              <a:t>&lt;</a:t>
            </a:r>
            <a:r>
              <a:rPr lang="en-US" sz="2400" i="1" dirty="0" err="1">
                <a:latin typeface="Cambria Math"/>
                <a:cs typeface="Cambria Math"/>
              </a:rPr>
              <a:t>n|R</a:t>
            </a:r>
            <a:r>
              <a:rPr lang="en-US" sz="2400" i="1" baseline="-25000" dirty="0" err="1">
                <a:latin typeface="Cambria Math"/>
                <a:cs typeface="Cambria Math"/>
              </a:rPr>
              <a:t>A</a:t>
            </a:r>
            <a:r>
              <a:rPr lang="en-US" sz="2400" i="1" dirty="0">
                <a:latin typeface="Cambria Math"/>
                <a:cs typeface="Cambria Math"/>
              </a:rPr>
              <a:t>&gt; = 3r + 3</a:t>
            </a:r>
            <a:br>
              <a:rPr lang="en-US" sz="2400" i="1" dirty="0">
                <a:latin typeface="Cambria Math"/>
                <a:cs typeface="Cambria Math"/>
              </a:rPr>
            </a:br>
            <a:r>
              <a:rPr lang="en-US" sz="2400" i="1" dirty="0" smtClean="0">
                <a:latin typeface="Cambria Math"/>
                <a:cs typeface="Cambria Math"/>
              </a:rPr>
              <a:t/>
            </a:r>
            <a:br>
              <a:rPr lang="en-US" sz="2400" i="1" dirty="0" smtClean="0">
                <a:latin typeface="Cambria Math"/>
                <a:cs typeface="Cambria Math"/>
              </a:rPr>
            </a:br>
            <a:r>
              <a:rPr lang="en-US" sz="2400" dirty="0" smtClean="0"/>
              <a:t>which </a:t>
            </a:r>
            <a:r>
              <a:rPr lang="en-US" sz="2400" dirty="0"/>
              <a:t>is linear in the size of the A grain and gives the limit 3 as </a:t>
            </a:r>
            <a:r>
              <a:rPr lang="en-US" sz="2400" dirty="0">
                <a:latin typeface="Cambria Math"/>
                <a:cs typeface="Cambria Math"/>
              </a:rPr>
              <a:t>R</a:t>
            </a:r>
            <a:r>
              <a:rPr lang="en-US" sz="2400" baseline="-25000" dirty="0">
                <a:latin typeface="Cambria Math"/>
                <a:cs typeface="Cambria Math"/>
              </a:rPr>
              <a:t>A</a:t>
            </a:r>
            <a:r>
              <a:rPr lang="en-US" sz="2400" baseline="-25000" dirty="0"/>
              <a:t> </a:t>
            </a:r>
            <a:r>
              <a:rPr lang="en-US" sz="2400" dirty="0"/>
              <a:t>becomes very small; it approximates the number of circular B grains that would fit on the circumference of the A grain</a:t>
            </a:r>
          </a:p>
        </p:txBody>
      </p:sp>
      <p:graphicFrame>
        <p:nvGraphicFramePr>
          <p:cNvPr id="70660" name="Object 4"/>
          <p:cNvGraphicFramePr>
            <a:graphicFrameLocks noChangeAspect="1"/>
          </p:cNvGraphicFramePr>
          <p:nvPr>
            <p:extLst>
              <p:ext uri="{D42A27DB-BD31-4B8C-83A1-F6EECF244321}">
                <p14:modId xmlns:p14="http://schemas.microsoft.com/office/powerpoint/2010/main" val="1000793528"/>
              </p:ext>
            </p:extLst>
          </p:nvPr>
        </p:nvGraphicFramePr>
        <p:xfrm>
          <a:off x="2498725" y="2314575"/>
          <a:ext cx="5056188" cy="1101725"/>
        </p:xfrm>
        <a:graphic>
          <a:graphicData uri="http://schemas.openxmlformats.org/presentationml/2006/ole">
            <mc:AlternateContent xmlns:mc="http://schemas.openxmlformats.org/markup-compatibility/2006">
              <mc:Choice xmlns:v="urn:schemas-microsoft-com:vml" Requires="v">
                <p:oleObj spid="_x0000_s181281" name="Equation" r:id="rId3" imgW="1981200" imgH="431800" progId="Equation.3">
                  <p:embed/>
                </p:oleObj>
              </mc:Choice>
              <mc:Fallback>
                <p:oleObj name="Equation" r:id="rId3" imgW="1981200" imgH="431800" progId="Equation.3">
                  <p:embed/>
                  <p:pic>
                    <p:nvPicPr>
                      <p:cNvPr id="0" name=""/>
                      <p:cNvPicPr>
                        <a:picLocks noChangeAspect="1" noChangeArrowheads="1"/>
                      </p:cNvPicPr>
                      <p:nvPr/>
                    </p:nvPicPr>
                    <p:blipFill>
                      <a:blip r:embed="rId4"/>
                      <a:srcRect/>
                      <a:stretch>
                        <a:fillRect/>
                      </a:stretch>
                    </p:blipFill>
                    <p:spPr bwMode="auto">
                      <a:xfrm>
                        <a:off x="2498725" y="2314575"/>
                        <a:ext cx="5056188" cy="110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34826502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3409DF4F-0E49-2D41-9F50-419241818CAE}" type="slidenum">
              <a:rPr lang="en-US" sz="1600"/>
              <a:pPr/>
              <a:t>59</a:t>
            </a:fld>
            <a:endParaRPr lang="en-US" sz="1050"/>
          </a:p>
        </p:txBody>
      </p:sp>
      <p:sp>
        <p:nvSpPr>
          <p:cNvPr id="71682" name="Rectangle 2"/>
          <p:cNvSpPr>
            <a:spLocks noGrp="1" noChangeArrowheads="1"/>
          </p:cNvSpPr>
          <p:nvPr>
            <p:ph type="title"/>
          </p:nvPr>
        </p:nvSpPr>
        <p:spPr>
          <a:xfrm>
            <a:off x="685800" y="76200"/>
            <a:ext cx="7772400" cy="1143000"/>
          </a:xfrm>
        </p:spPr>
        <p:txBody>
          <a:bodyPr/>
          <a:lstStyle/>
          <a:p>
            <a:r>
              <a:rPr lang="en-US"/>
              <a:t>Growth of A grains, contd.</a:t>
            </a:r>
          </a:p>
        </p:txBody>
      </p:sp>
      <p:sp>
        <p:nvSpPr>
          <p:cNvPr id="71683" name="Rectangle 3"/>
          <p:cNvSpPr>
            <a:spLocks noGrp="1" noChangeArrowheads="1"/>
          </p:cNvSpPr>
          <p:nvPr>
            <p:ph type="body" idx="1"/>
          </p:nvPr>
        </p:nvSpPr>
        <p:spPr>
          <a:xfrm>
            <a:off x="685800" y="1371600"/>
            <a:ext cx="7772400" cy="4038600"/>
          </a:xfrm>
        </p:spPr>
        <p:txBody>
          <a:bodyPr/>
          <a:lstStyle/>
          <a:p>
            <a:r>
              <a:rPr lang="en-US" sz="2800"/>
              <a:t>Combining these equations:</a:t>
            </a:r>
            <a:br>
              <a:rPr lang="en-US" sz="2800"/>
            </a:br>
            <a:r>
              <a:rPr lang="en-US" sz="2800"/>
              <a:t/>
            </a:r>
            <a:br>
              <a:rPr lang="en-US" sz="2800"/>
            </a:br>
            <a:r>
              <a:rPr lang="en-US" sz="2800"/>
              <a:t/>
            </a:r>
            <a:br>
              <a:rPr lang="en-US" sz="2800"/>
            </a:br>
            <a:r>
              <a:rPr lang="en-US" sz="2800"/>
              <a:t/>
            </a:r>
            <a:br>
              <a:rPr lang="en-US" sz="2800"/>
            </a:br>
            <a:endParaRPr lang="en-US" sz="2800"/>
          </a:p>
          <a:p>
            <a:r>
              <a:rPr lang="en-US" sz="2800"/>
              <a:t>Now we need something to predict the coarsening rate in the matrix (the </a:t>
            </a:r>
            <a:r>
              <a:rPr lang="ja-JP" altLang="en-US" sz="2800">
                <a:latin typeface="Arial"/>
              </a:rPr>
              <a:t>“</a:t>
            </a:r>
            <a:r>
              <a:rPr lang="en-US" sz="2800"/>
              <a:t>B</a:t>
            </a:r>
            <a:r>
              <a:rPr lang="ja-JP" altLang="en-US" sz="2800">
                <a:latin typeface="Arial"/>
              </a:rPr>
              <a:t>”</a:t>
            </a:r>
            <a:r>
              <a:rPr lang="en-US" sz="2800"/>
              <a:t> grains), for which we turn to Hillert</a:t>
            </a:r>
            <a:r>
              <a:rPr lang="ja-JP" altLang="en-US" sz="2800">
                <a:latin typeface="Arial"/>
              </a:rPr>
              <a:t>’</a:t>
            </a:r>
            <a:r>
              <a:rPr lang="en-US" sz="2800"/>
              <a:t>s classical grain growth theory.</a:t>
            </a:r>
          </a:p>
        </p:txBody>
      </p:sp>
      <p:graphicFrame>
        <p:nvGraphicFramePr>
          <p:cNvPr id="71684" name="Object 4"/>
          <p:cNvGraphicFramePr>
            <a:graphicFrameLocks noChangeAspect="1"/>
          </p:cNvGraphicFramePr>
          <p:nvPr>
            <p:extLst>
              <p:ext uri="{D42A27DB-BD31-4B8C-83A1-F6EECF244321}">
                <p14:modId xmlns:p14="http://schemas.microsoft.com/office/powerpoint/2010/main" val="3429564483"/>
              </p:ext>
            </p:extLst>
          </p:nvPr>
        </p:nvGraphicFramePr>
        <p:xfrm>
          <a:off x="2362200" y="2168525"/>
          <a:ext cx="5176837" cy="1108075"/>
        </p:xfrm>
        <a:graphic>
          <a:graphicData uri="http://schemas.openxmlformats.org/presentationml/2006/ole">
            <mc:AlternateContent xmlns:mc="http://schemas.openxmlformats.org/markup-compatibility/2006">
              <mc:Choice xmlns:v="urn:schemas-microsoft-com:vml" Requires="v">
                <p:oleObj spid="_x0000_s182305" name="Equation" r:id="rId3" imgW="2197100" imgH="469900" progId="Equation.3">
                  <p:embed/>
                </p:oleObj>
              </mc:Choice>
              <mc:Fallback>
                <p:oleObj name="Equation" r:id="rId3" imgW="2197100" imgH="469900" progId="Equation.3">
                  <p:embed/>
                  <p:pic>
                    <p:nvPicPr>
                      <p:cNvPr id="0" name=""/>
                      <p:cNvPicPr>
                        <a:picLocks noChangeAspect="1" noChangeArrowheads="1"/>
                      </p:cNvPicPr>
                      <p:nvPr/>
                    </p:nvPicPr>
                    <p:blipFill>
                      <a:blip r:embed="rId4"/>
                      <a:srcRect/>
                      <a:stretch>
                        <a:fillRect/>
                      </a:stretch>
                    </p:blipFill>
                    <p:spPr bwMode="auto">
                      <a:xfrm>
                        <a:off x="2362200" y="2168525"/>
                        <a:ext cx="5176837"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685" name="Rectangle 5"/>
          <p:cNvSpPr>
            <a:spLocks noChangeArrowheads="1"/>
          </p:cNvSpPr>
          <p:nvPr/>
        </p:nvSpPr>
        <p:spPr bwMode="auto">
          <a:xfrm>
            <a:off x="0" y="32004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Rectangle 7"/>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618092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0"/>
          </p:nvPr>
        </p:nvSpPr>
        <p:spPr>
          <a:xfrm>
            <a:off x="228600" y="152400"/>
            <a:ext cx="2133600" cy="476250"/>
          </a:xfrm>
          <a:noFill/>
        </p:spPr>
        <p:txBody>
          <a:bodyPr/>
          <a:lstStyle/>
          <a:p>
            <a:pPr algn="l"/>
            <a:fld id="{76015466-F432-FC45-9B9B-B0D4EDE6D2D1}" type="slidenum">
              <a:rPr lang="en-US"/>
              <a:pPr algn="l"/>
              <a:t>6</a:t>
            </a:fld>
            <a:endParaRPr lang="en-US"/>
          </a:p>
        </p:txBody>
      </p:sp>
      <p:sp>
        <p:nvSpPr>
          <p:cNvPr id="614402" name="Rectangle 2"/>
          <p:cNvSpPr>
            <a:spLocks noGrp="1" noChangeArrowheads="1"/>
          </p:cNvSpPr>
          <p:nvPr>
            <p:ph type="title"/>
          </p:nvPr>
        </p:nvSpPr>
        <p:spPr>
          <a:xfrm>
            <a:off x="139700" y="76200"/>
            <a:ext cx="8902700" cy="868363"/>
          </a:xfrm>
        </p:spPr>
        <p:txBody>
          <a:bodyPr/>
          <a:lstStyle/>
          <a:p>
            <a:r>
              <a:rPr lang="en-US" sz="4000" smtClean="0">
                <a:effectLst>
                  <a:outerShdw blurRad="38100" dist="38100" dir="2700000" algn="tl">
                    <a:srgbClr val="DDDDDD"/>
                  </a:outerShdw>
                </a:effectLst>
              </a:rPr>
              <a:t>As-deformed Fe-1%Si</a:t>
            </a:r>
          </a:p>
        </p:txBody>
      </p:sp>
      <p:sp>
        <p:nvSpPr>
          <p:cNvPr id="47108" name="Rectangle 3"/>
          <p:cNvSpPr>
            <a:spLocks noChangeArrowheads="1"/>
          </p:cNvSpPr>
          <p:nvPr/>
        </p:nvSpPr>
        <p:spPr bwMode="auto">
          <a:xfrm>
            <a:off x="7823200" y="2138363"/>
            <a:ext cx="1193800" cy="1519237"/>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b="1">
                <a:solidFill>
                  <a:srgbClr val="FF0000"/>
                </a:solidFill>
              </a:rPr>
              <a:t>Maps shaded according to GOS.</a:t>
            </a:r>
          </a:p>
        </p:txBody>
      </p:sp>
      <p:sp>
        <p:nvSpPr>
          <p:cNvPr id="47109" name="Rectangle 4"/>
          <p:cNvSpPr>
            <a:spLocks noChangeArrowheads="1"/>
          </p:cNvSpPr>
          <p:nvPr/>
        </p:nvSpPr>
        <p:spPr bwMode="auto">
          <a:xfrm>
            <a:off x="152400" y="1435100"/>
            <a:ext cx="1752600" cy="13239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b="1">
                <a:solidFill>
                  <a:srgbClr val="FF0000"/>
                </a:solidFill>
              </a:rPr>
              <a:t>Intergranular variations in GOS greater in 8% temper-rolled material.</a:t>
            </a:r>
          </a:p>
        </p:txBody>
      </p:sp>
      <p:pic>
        <p:nvPicPr>
          <p:cNvPr id="47110" name="Picture 5" descr="Picture1"/>
          <p:cNvPicPr>
            <a:picLocks noChangeAspect="1" noChangeArrowheads="1"/>
          </p:cNvPicPr>
          <p:nvPr/>
        </p:nvPicPr>
        <p:blipFill>
          <a:blip r:embed="rId3"/>
          <a:srcRect/>
          <a:stretch>
            <a:fillRect/>
          </a:stretch>
        </p:blipFill>
        <p:spPr bwMode="auto">
          <a:xfrm>
            <a:off x="2044700" y="1143000"/>
            <a:ext cx="5703888" cy="3683000"/>
          </a:xfrm>
          <a:prstGeom prst="rect">
            <a:avLst/>
          </a:prstGeom>
          <a:noFill/>
          <a:ln w="9525">
            <a:noFill/>
            <a:miter lim="800000"/>
            <a:headEnd/>
            <a:tailEnd/>
          </a:ln>
        </p:spPr>
      </p:pic>
      <p:sp>
        <p:nvSpPr>
          <p:cNvPr id="614406" name="Rectangle 6"/>
          <p:cNvSpPr>
            <a:spLocks noChangeArrowheads="1"/>
          </p:cNvSpPr>
          <p:nvPr/>
        </p:nvSpPr>
        <p:spPr bwMode="auto">
          <a:xfrm>
            <a:off x="165100" y="3937000"/>
            <a:ext cx="1663700" cy="2062163"/>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600">
                <a:solidFill>
                  <a:srgbClr val="FF0000"/>
                </a:solidFill>
              </a:rPr>
              <a:t>AGG occurs more readily in 8% material because of greater </a:t>
            </a:r>
            <a:r>
              <a:rPr lang="en-US" sz="1600" u="sng">
                <a:solidFill>
                  <a:srgbClr val="FF0000"/>
                </a:solidFill>
              </a:rPr>
              <a:t>local </a:t>
            </a:r>
            <a:r>
              <a:rPr lang="en-US" sz="1600">
                <a:solidFill>
                  <a:srgbClr val="FF0000"/>
                </a:solidFill>
              </a:rPr>
              <a:t>intergranular orientation gradients.</a:t>
            </a:r>
          </a:p>
        </p:txBody>
      </p:sp>
      <p:sp>
        <p:nvSpPr>
          <p:cNvPr id="614407" name="Rectangle 7"/>
          <p:cNvSpPr>
            <a:spLocks noChangeArrowheads="1"/>
          </p:cNvSpPr>
          <p:nvPr/>
        </p:nvSpPr>
        <p:spPr bwMode="auto">
          <a:xfrm>
            <a:off x="1930400" y="4876800"/>
            <a:ext cx="1981200" cy="1477963"/>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a:solidFill>
                  <a:srgbClr val="0000FF"/>
                </a:solidFill>
              </a:rPr>
              <a:t>Density of abnormally large grains will be higher in the 8% material.</a:t>
            </a:r>
          </a:p>
        </p:txBody>
      </p:sp>
      <p:sp>
        <p:nvSpPr>
          <p:cNvPr id="614408" name="Rectangle 8"/>
          <p:cNvSpPr>
            <a:spLocks noChangeArrowheads="1"/>
          </p:cNvSpPr>
          <p:nvPr/>
        </p:nvSpPr>
        <p:spPr bwMode="auto">
          <a:xfrm>
            <a:off x="4025900" y="5105400"/>
            <a:ext cx="2743200" cy="1447800"/>
          </a:xfrm>
          <a:prstGeom prst="rect">
            <a:avLst/>
          </a:prstGeom>
          <a:noFill/>
          <a:ln w="9525">
            <a:solidFill>
              <a:srgbClr val="FF0000"/>
            </a:solidFill>
            <a:miter lim="800000"/>
            <a:headEnd/>
            <a:tailEnd/>
          </a:ln>
        </p:spPr>
        <p:txBody>
          <a:bodyPr>
            <a:prstTxWarp prst="textNoShape">
              <a:avLst/>
            </a:prstTxWarp>
          </a:bodyPr>
          <a:lstStyle/>
          <a:p>
            <a:pPr>
              <a:spcBef>
                <a:spcPct val="20000"/>
              </a:spcBef>
              <a:buClr>
                <a:schemeClr val="bg2"/>
              </a:buClr>
              <a:buSzPct val="75000"/>
              <a:buFont typeface="Wingdings" pitchFamily="-112" charset="2"/>
              <a:buNone/>
            </a:pPr>
            <a:r>
              <a:rPr lang="en-US" sz="1600">
                <a:solidFill>
                  <a:srgbClr val="FF0000"/>
                </a:solidFill>
              </a:rPr>
              <a:t>Presence of  several </a:t>
            </a:r>
            <a:r>
              <a:rPr lang="en-US" sz="1600" u="sng">
                <a:solidFill>
                  <a:srgbClr val="FF0000"/>
                </a:solidFill>
              </a:rPr>
              <a:t>same-stored-energy</a:t>
            </a:r>
            <a:r>
              <a:rPr lang="en-US" sz="1600">
                <a:solidFill>
                  <a:srgbClr val="FF0000"/>
                </a:solidFill>
              </a:rPr>
              <a:t> regions in 1.5% material leads to lower density of abnormally large grains.</a:t>
            </a:r>
          </a:p>
        </p:txBody>
      </p:sp>
      <p:sp>
        <p:nvSpPr>
          <p:cNvPr id="614409" name="Rectangle 9"/>
          <p:cNvSpPr>
            <a:spLocks noChangeArrowheads="1"/>
          </p:cNvSpPr>
          <p:nvPr/>
        </p:nvSpPr>
        <p:spPr bwMode="auto">
          <a:xfrm>
            <a:off x="6870700" y="4470400"/>
            <a:ext cx="2133600" cy="1625600"/>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Grains that grow abnormally </a:t>
            </a:r>
            <a:r>
              <a:rPr lang="en-US" sz="2000" u="sng">
                <a:solidFill>
                  <a:srgbClr val="0000FF"/>
                </a:solidFill>
              </a:rPr>
              <a:t>already exist</a:t>
            </a:r>
            <a:r>
              <a:rPr lang="en-US" sz="2000">
                <a:solidFill>
                  <a:srgbClr val="0000FF"/>
                </a:solidFill>
              </a:rPr>
              <a:t> in the as-deformed material.</a:t>
            </a:r>
          </a:p>
        </p:txBody>
      </p:sp>
      <p:grpSp>
        <p:nvGrpSpPr>
          <p:cNvPr id="2" name="Group 10"/>
          <p:cNvGrpSpPr>
            <a:grpSpLocks/>
          </p:cNvGrpSpPr>
          <p:nvPr/>
        </p:nvGrpSpPr>
        <p:grpSpPr bwMode="auto">
          <a:xfrm>
            <a:off x="76200" y="1524000"/>
            <a:ext cx="7543800" cy="2616200"/>
            <a:chOff x="48" y="960"/>
            <a:chExt cx="4752" cy="1648"/>
          </a:xfrm>
        </p:grpSpPr>
        <p:sp>
          <p:nvSpPr>
            <p:cNvPr id="47116" name="Rectangle 11"/>
            <p:cNvSpPr>
              <a:spLocks noChangeArrowheads="1"/>
            </p:cNvSpPr>
            <p:nvPr/>
          </p:nvSpPr>
          <p:spPr bwMode="auto">
            <a:xfrm>
              <a:off x="48" y="1936"/>
              <a:ext cx="1200" cy="448"/>
            </a:xfrm>
            <a:prstGeom prst="rect">
              <a:avLst/>
            </a:prstGeom>
            <a:noFill/>
            <a:ln w="9525">
              <a:solidFill>
                <a:srgbClr val="0000FF"/>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solidFill>
                    <a:srgbClr val="0000FF"/>
                  </a:solidFill>
                </a:rPr>
                <a:t>AGG is a local phenomenon.</a:t>
              </a:r>
            </a:p>
          </p:txBody>
        </p:sp>
        <p:grpSp>
          <p:nvGrpSpPr>
            <p:cNvPr id="3" name="Group 12"/>
            <p:cNvGrpSpPr>
              <a:grpSpLocks/>
            </p:cNvGrpSpPr>
            <p:nvPr/>
          </p:nvGrpSpPr>
          <p:grpSpPr bwMode="auto">
            <a:xfrm>
              <a:off x="1360" y="960"/>
              <a:ext cx="1649" cy="1648"/>
              <a:chOff x="1376" y="960"/>
              <a:chExt cx="1649" cy="1648"/>
            </a:xfrm>
          </p:grpSpPr>
          <p:sp>
            <p:nvSpPr>
              <p:cNvPr id="47125" name="Oval 13"/>
              <p:cNvSpPr>
                <a:spLocks noChangeArrowheads="1"/>
              </p:cNvSpPr>
              <p:nvPr/>
            </p:nvSpPr>
            <p:spPr bwMode="auto">
              <a:xfrm>
                <a:off x="1872" y="1536"/>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6" name="Oval 14"/>
              <p:cNvSpPr>
                <a:spLocks noChangeArrowheads="1"/>
              </p:cNvSpPr>
              <p:nvPr/>
            </p:nvSpPr>
            <p:spPr bwMode="auto">
              <a:xfrm>
                <a:off x="2448"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7" name="Oval 15"/>
              <p:cNvSpPr>
                <a:spLocks noChangeArrowheads="1"/>
              </p:cNvSpPr>
              <p:nvPr/>
            </p:nvSpPr>
            <p:spPr bwMode="auto">
              <a:xfrm>
                <a:off x="1392"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8" name="Oval 16"/>
              <p:cNvSpPr>
                <a:spLocks noChangeArrowheads="1"/>
              </p:cNvSpPr>
              <p:nvPr/>
            </p:nvSpPr>
            <p:spPr bwMode="auto">
              <a:xfrm>
                <a:off x="2449" y="2032"/>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sp>
            <p:nvSpPr>
              <p:cNvPr id="47129" name="Oval 17"/>
              <p:cNvSpPr>
                <a:spLocks noChangeArrowheads="1"/>
              </p:cNvSpPr>
              <p:nvPr/>
            </p:nvSpPr>
            <p:spPr bwMode="auto">
              <a:xfrm>
                <a:off x="1376"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nvGrpSpPr>
            <p:cNvPr id="4" name="Group 18"/>
            <p:cNvGrpSpPr>
              <a:grpSpLocks/>
            </p:cNvGrpSpPr>
            <p:nvPr/>
          </p:nvGrpSpPr>
          <p:grpSpPr bwMode="auto">
            <a:xfrm>
              <a:off x="3184" y="960"/>
              <a:ext cx="1616" cy="1648"/>
              <a:chOff x="3200" y="960"/>
              <a:chExt cx="1616" cy="1648"/>
            </a:xfrm>
          </p:grpSpPr>
          <p:grpSp>
            <p:nvGrpSpPr>
              <p:cNvPr id="5" name="Group 19"/>
              <p:cNvGrpSpPr>
                <a:grpSpLocks/>
              </p:cNvGrpSpPr>
              <p:nvPr/>
            </p:nvGrpSpPr>
            <p:grpSpPr bwMode="auto">
              <a:xfrm>
                <a:off x="3200" y="960"/>
                <a:ext cx="1616" cy="1646"/>
                <a:chOff x="3200" y="960"/>
                <a:chExt cx="1616" cy="1646"/>
              </a:xfrm>
            </p:grpSpPr>
            <p:sp>
              <p:nvSpPr>
                <p:cNvPr id="47121" name="Oval 20"/>
                <p:cNvSpPr>
                  <a:spLocks noChangeArrowheads="1"/>
                </p:cNvSpPr>
                <p:nvPr/>
              </p:nvSpPr>
              <p:spPr bwMode="auto">
                <a:xfrm>
                  <a:off x="3696" y="1535"/>
                  <a:ext cx="576" cy="576"/>
                </a:xfrm>
                <a:prstGeom prst="ellipse">
                  <a:avLst/>
                </a:prstGeom>
                <a:noFill/>
                <a:ln w="76200">
                  <a:solidFill>
                    <a:schemeClr val="tx1"/>
                  </a:solidFill>
                  <a:round/>
                  <a:headEnd/>
                  <a:tailEnd/>
                </a:ln>
              </p:spPr>
              <p:txBody>
                <a:bodyPr wrap="none" anchor="ctr">
                  <a:prstTxWarp prst="textNoShape">
                    <a:avLst/>
                  </a:prstTxWarp>
                </a:bodyPr>
                <a:lstStyle/>
                <a:p>
                  <a:endParaRPr lang="en-US"/>
                </a:p>
              </p:txBody>
            </p:sp>
            <p:sp>
              <p:nvSpPr>
                <p:cNvPr id="47122" name="Oval 21"/>
                <p:cNvSpPr>
                  <a:spLocks noChangeArrowheads="1"/>
                </p:cNvSpPr>
                <p:nvPr/>
              </p:nvSpPr>
              <p:spPr bwMode="auto">
                <a:xfrm>
                  <a:off x="4240" y="960"/>
                  <a:ext cx="576" cy="576"/>
                </a:xfrm>
                <a:prstGeom prst="ellipse">
                  <a:avLst/>
                </a:prstGeom>
                <a:noFill/>
                <a:ln w="76200">
                  <a:solidFill>
                    <a:srgbClr val="FF0000"/>
                  </a:solidFill>
                  <a:round/>
                  <a:headEnd/>
                  <a:tailEnd/>
                </a:ln>
              </p:spPr>
              <p:txBody>
                <a:bodyPr wrap="none" anchor="ctr">
                  <a:prstTxWarp prst="textNoShape">
                    <a:avLst/>
                  </a:prstTxWarp>
                </a:bodyPr>
                <a:lstStyle/>
                <a:p>
                  <a:endParaRPr lang="en-US"/>
                </a:p>
              </p:txBody>
            </p:sp>
            <p:sp>
              <p:nvSpPr>
                <p:cNvPr id="47123" name="Oval 22"/>
                <p:cNvSpPr>
                  <a:spLocks noChangeArrowheads="1"/>
                </p:cNvSpPr>
                <p:nvPr/>
              </p:nvSpPr>
              <p:spPr bwMode="auto">
                <a:xfrm>
                  <a:off x="3200" y="960"/>
                  <a:ext cx="576" cy="576"/>
                </a:xfrm>
                <a:prstGeom prst="ellipse">
                  <a:avLst/>
                </a:prstGeom>
                <a:noFill/>
                <a:ln w="76200">
                  <a:solidFill>
                    <a:srgbClr val="00FFFF"/>
                  </a:solidFill>
                  <a:round/>
                  <a:headEnd/>
                  <a:tailEnd/>
                </a:ln>
              </p:spPr>
              <p:txBody>
                <a:bodyPr wrap="none" anchor="ctr">
                  <a:prstTxWarp prst="textNoShape">
                    <a:avLst/>
                  </a:prstTxWarp>
                </a:bodyPr>
                <a:lstStyle/>
                <a:p>
                  <a:endParaRPr lang="en-US"/>
                </a:p>
              </p:txBody>
            </p:sp>
            <p:sp>
              <p:nvSpPr>
                <p:cNvPr id="47124" name="Oval 23"/>
                <p:cNvSpPr>
                  <a:spLocks noChangeArrowheads="1"/>
                </p:cNvSpPr>
                <p:nvPr/>
              </p:nvSpPr>
              <p:spPr bwMode="auto">
                <a:xfrm>
                  <a:off x="4239" y="2030"/>
                  <a:ext cx="576" cy="576"/>
                </a:xfrm>
                <a:prstGeom prst="ellipse">
                  <a:avLst/>
                </a:prstGeom>
                <a:noFill/>
                <a:ln w="76200">
                  <a:solidFill>
                    <a:schemeClr val="bg1"/>
                  </a:solidFill>
                  <a:round/>
                  <a:headEnd/>
                  <a:tailEnd/>
                </a:ln>
              </p:spPr>
              <p:txBody>
                <a:bodyPr wrap="none" anchor="ctr">
                  <a:prstTxWarp prst="textNoShape">
                    <a:avLst/>
                  </a:prstTxWarp>
                </a:bodyPr>
                <a:lstStyle/>
                <a:p>
                  <a:endParaRPr lang="en-US"/>
                </a:p>
              </p:txBody>
            </p:sp>
          </p:grpSp>
          <p:sp>
            <p:nvSpPr>
              <p:cNvPr id="47120" name="Oval 24"/>
              <p:cNvSpPr>
                <a:spLocks noChangeArrowheads="1"/>
              </p:cNvSpPr>
              <p:nvPr/>
            </p:nvSpPr>
            <p:spPr bwMode="auto">
              <a:xfrm>
                <a:off x="3200" y="2032"/>
                <a:ext cx="576" cy="576"/>
              </a:xfrm>
              <a:prstGeom prst="ellipse">
                <a:avLst/>
              </a:prstGeom>
              <a:noFill/>
              <a:ln w="76200">
                <a:solidFill>
                  <a:srgbClr val="FF00FF"/>
                </a:solidFill>
                <a:round/>
                <a:headEnd/>
                <a:tailEnd/>
              </a:ln>
            </p:spPr>
            <p:txBody>
              <a:bodyPr wrap="none" anchor="ctr">
                <a:prstTxWarp prst="textNoShape">
                  <a:avLst/>
                </a:prstTxWarp>
              </a:bodyPr>
              <a:lstStyle/>
              <a:p>
                <a:endParaRPr lang="en-US"/>
              </a:p>
            </p:txBody>
          </p:sp>
        </p:grpSp>
      </p:grpSp>
      <p:sp>
        <p:nvSpPr>
          <p:cNvPr id="27" name="Text Box 6"/>
          <p:cNvSpPr txBox="1">
            <a:spLocks noChangeArrowheads="1"/>
          </p:cNvSpPr>
          <p:nvPr/>
        </p:nvSpPr>
        <p:spPr bwMode="auto">
          <a:xfrm>
            <a:off x="6781800" y="6336268"/>
            <a:ext cx="1669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smtClean="0">
                <a:solidFill>
                  <a:srgbClr val="660066"/>
                </a:solidFill>
              </a:rPr>
              <a:t>[Bennett 2011]</a:t>
            </a:r>
            <a:endParaRPr lang="en-US" sz="1800" dirty="0">
              <a:solidFill>
                <a:srgbClr val="660066"/>
              </a:solidFill>
            </a:endParaRPr>
          </a:p>
        </p:txBody>
      </p:sp>
    </p:spTree>
    <p:extLst>
      <p:ext uri="{BB962C8B-B14F-4D97-AF65-F5344CB8AC3E}">
        <p14:creationId xmlns:p14="http://schemas.microsoft.com/office/powerpoint/2010/main" val="20711373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4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4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4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06" grpId="0" animBg="1"/>
      <p:bldP spid="614407" grpId="0" animBg="1"/>
      <p:bldP spid="614408" grpId="0" animBg="1"/>
      <p:bldP spid="61440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7C2B6ACD-3EAC-E443-B42B-7EFF5B4E646B}" type="slidenum">
              <a:rPr lang="en-US" sz="1600"/>
              <a:pPr/>
              <a:t>60</a:t>
            </a:fld>
            <a:endParaRPr lang="en-US" sz="1050"/>
          </a:p>
        </p:txBody>
      </p:sp>
      <p:sp>
        <p:nvSpPr>
          <p:cNvPr id="72706" name="Rectangle 2"/>
          <p:cNvSpPr>
            <a:spLocks noGrp="1" noChangeArrowheads="1"/>
          </p:cNvSpPr>
          <p:nvPr>
            <p:ph type="title"/>
          </p:nvPr>
        </p:nvSpPr>
        <p:spPr>
          <a:xfrm>
            <a:off x="685800" y="0"/>
            <a:ext cx="7772400" cy="1143000"/>
          </a:xfrm>
        </p:spPr>
        <p:txBody>
          <a:bodyPr/>
          <a:lstStyle/>
          <a:p>
            <a:r>
              <a:rPr lang="en-US"/>
              <a:t>Hillert</a:t>
            </a:r>
            <a:r>
              <a:rPr lang="ja-JP" altLang="en-US">
                <a:latin typeface="Arial"/>
              </a:rPr>
              <a:t>’</a:t>
            </a:r>
            <a:r>
              <a:rPr lang="en-US"/>
              <a:t>s theory</a:t>
            </a:r>
          </a:p>
        </p:txBody>
      </p:sp>
      <p:sp>
        <p:nvSpPr>
          <p:cNvPr id="72707" name="Rectangle 3"/>
          <p:cNvSpPr>
            <a:spLocks noGrp="1" noChangeArrowheads="1"/>
          </p:cNvSpPr>
          <p:nvPr>
            <p:ph type="body" idx="1"/>
          </p:nvPr>
        </p:nvSpPr>
        <p:spPr>
          <a:xfrm>
            <a:off x="685800" y="990600"/>
            <a:ext cx="7772400" cy="4038600"/>
          </a:xfrm>
        </p:spPr>
        <p:txBody>
          <a:bodyPr/>
          <a:lstStyle/>
          <a:p>
            <a:r>
              <a:rPr lang="en-US" sz="2800" dirty="0"/>
              <a:t>Assume that the presence of A grains does perturb the B matrix; the theory may be obtained by combining two ingredients</a:t>
            </a:r>
            <a:r>
              <a:rPr lang="en-US" sz="2800" b="1" dirty="0"/>
              <a:t>: </a:t>
            </a:r>
            <a:r>
              <a:rPr lang="en-US" sz="2800" dirty="0"/>
              <a:t>the </a:t>
            </a:r>
            <a:r>
              <a:rPr lang="ja-JP" altLang="en-US" sz="2800" dirty="0">
                <a:latin typeface="Arial"/>
              </a:rPr>
              <a:t>“</a:t>
            </a:r>
            <a:r>
              <a:rPr lang="en-US" sz="2800" i="1" dirty="0"/>
              <a:t>n</a:t>
            </a:r>
            <a:r>
              <a:rPr lang="en-US" sz="2800" dirty="0"/>
              <a:t>-6</a:t>
            </a:r>
            <a:r>
              <a:rPr lang="ja-JP" altLang="en-US" sz="2800" dirty="0">
                <a:latin typeface="Arial"/>
              </a:rPr>
              <a:t>”</a:t>
            </a:r>
            <a:r>
              <a:rPr lang="en-US" sz="2800" dirty="0"/>
              <a:t> rule, expressed in area equivalent radius form and averaged over all B grains of radius R</a:t>
            </a:r>
            <a:r>
              <a:rPr lang="en-US" sz="2800" baseline="-25000" dirty="0"/>
              <a:t>B</a:t>
            </a:r>
            <a:r>
              <a:rPr lang="en-US" sz="2800" dirty="0"/>
              <a:t>:</a:t>
            </a:r>
            <a:br>
              <a:rPr lang="en-US" sz="2800" dirty="0"/>
            </a:br>
            <a:r>
              <a:rPr lang="en-US" sz="2800" dirty="0"/>
              <a:t/>
            </a:r>
            <a:br>
              <a:rPr lang="en-US" sz="2800" dirty="0"/>
            </a:br>
            <a:r>
              <a:rPr lang="en-US" sz="2800" dirty="0"/>
              <a:t/>
            </a:r>
            <a:br>
              <a:rPr lang="en-US" sz="2800" dirty="0"/>
            </a:br>
            <a:r>
              <a:rPr lang="en-US" sz="2800" dirty="0"/>
              <a:t/>
            </a:r>
            <a:br>
              <a:rPr lang="en-US" sz="2800" dirty="0"/>
            </a:br>
            <a:r>
              <a:rPr lang="en-US" sz="2800" dirty="0"/>
              <a:t>and the linear relation </a:t>
            </a:r>
            <a:r>
              <a:rPr lang="en-US" sz="2800" dirty="0" smtClean="0"/>
              <a:t>sides(</a:t>
            </a:r>
            <a:r>
              <a:rPr lang="en-US" sz="2800" dirty="0"/>
              <a:t>size):</a:t>
            </a:r>
          </a:p>
        </p:txBody>
      </p:sp>
      <p:graphicFrame>
        <p:nvGraphicFramePr>
          <p:cNvPr id="72708" name="Object 4"/>
          <p:cNvGraphicFramePr>
            <a:graphicFrameLocks noChangeAspect="1"/>
          </p:cNvGraphicFramePr>
          <p:nvPr>
            <p:extLst>
              <p:ext uri="{D42A27DB-BD31-4B8C-83A1-F6EECF244321}">
                <p14:modId xmlns:p14="http://schemas.microsoft.com/office/powerpoint/2010/main" val="316615410"/>
              </p:ext>
            </p:extLst>
          </p:nvPr>
        </p:nvGraphicFramePr>
        <p:xfrm>
          <a:off x="2743200" y="3673475"/>
          <a:ext cx="5130800" cy="1179513"/>
        </p:xfrm>
        <a:graphic>
          <a:graphicData uri="http://schemas.openxmlformats.org/presentationml/2006/ole">
            <mc:AlternateContent xmlns:mc="http://schemas.openxmlformats.org/markup-compatibility/2006">
              <mc:Choice xmlns:v="urn:schemas-microsoft-com:vml" Requires="v">
                <p:oleObj spid="_x0000_s183358" name="Equation" r:id="rId3" imgW="1879600" imgH="431800" progId="Equation.3">
                  <p:embed/>
                </p:oleObj>
              </mc:Choice>
              <mc:Fallback>
                <p:oleObj name="Equation" r:id="rId3" imgW="1879600" imgH="431800" progId="Equation.3">
                  <p:embed/>
                  <p:pic>
                    <p:nvPicPr>
                      <p:cNvPr id="0" name=""/>
                      <p:cNvPicPr>
                        <a:picLocks noChangeAspect="1" noChangeArrowheads="1"/>
                      </p:cNvPicPr>
                      <p:nvPr/>
                    </p:nvPicPr>
                    <p:blipFill>
                      <a:blip r:embed="rId4"/>
                      <a:srcRect/>
                      <a:stretch>
                        <a:fillRect/>
                      </a:stretch>
                    </p:blipFill>
                    <p:spPr bwMode="auto">
                      <a:xfrm>
                        <a:off x="2743200" y="3673475"/>
                        <a:ext cx="5130800" cy="1179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2709" name="Object 5"/>
          <p:cNvGraphicFramePr>
            <a:graphicFrameLocks noChangeAspect="1"/>
          </p:cNvGraphicFramePr>
          <p:nvPr>
            <p:extLst>
              <p:ext uri="{D42A27DB-BD31-4B8C-83A1-F6EECF244321}">
                <p14:modId xmlns:p14="http://schemas.microsoft.com/office/powerpoint/2010/main" val="2499240699"/>
              </p:ext>
            </p:extLst>
          </p:nvPr>
        </p:nvGraphicFramePr>
        <p:xfrm>
          <a:off x="2895600" y="5516563"/>
          <a:ext cx="4235450" cy="808037"/>
        </p:xfrm>
        <a:graphic>
          <a:graphicData uri="http://schemas.openxmlformats.org/presentationml/2006/ole">
            <mc:AlternateContent xmlns:mc="http://schemas.openxmlformats.org/markup-compatibility/2006">
              <mc:Choice xmlns:v="urn:schemas-microsoft-com:vml" Requires="v">
                <p:oleObj spid="_x0000_s183359" name="Equation" r:id="rId5" imgW="1397000" imgH="266700" progId="Equation.3">
                  <p:embed/>
                </p:oleObj>
              </mc:Choice>
              <mc:Fallback>
                <p:oleObj name="Equation" r:id="rId5" imgW="1397000" imgH="266700" progId="Equation.3">
                  <p:embed/>
                  <p:pic>
                    <p:nvPicPr>
                      <p:cNvPr id="0" name=""/>
                      <p:cNvPicPr>
                        <a:picLocks noChangeAspect="1" noChangeArrowheads="1"/>
                      </p:cNvPicPr>
                      <p:nvPr/>
                    </p:nvPicPr>
                    <p:blipFill>
                      <a:blip r:embed="rId6"/>
                      <a:srcRect/>
                      <a:stretch>
                        <a:fillRect/>
                      </a:stretch>
                    </p:blipFill>
                    <p:spPr bwMode="auto">
                      <a:xfrm>
                        <a:off x="2895600" y="5516563"/>
                        <a:ext cx="4235450" cy="808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2710" name="Rectangle 6"/>
          <p:cNvSpPr>
            <a:spLocks noChangeArrowheads="1"/>
          </p:cNvSpPr>
          <p:nvPr/>
        </p:nvSpPr>
        <p:spPr bwMode="auto">
          <a:xfrm>
            <a:off x="0" y="3733800"/>
            <a:ext cx="1295400" cy="5334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Rectangle 8"/>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3375005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9250DCF4-7EBC-4F45-B831-15EADF58F739}" type="slidenum">
              <a:rPr lang="en-US" sz="1600"/>
              <a:pPr/>
              <a:t>61</a:t>
            </a:fld>
            <a:endParaRPr lang="en-US" sz="1050"/>
          </a:p>
        </p:txBody>
      </p:sp>
      <p:sp>
        <p:nvSpPr>
          <p:cNvPr id="73730" name="Rectangle 2"/>
          <p:cNvSpPr>
            <a:spLocks noGrp="1" noChangeArrowheads="1"/>
          </p:cNvSpPr>
          <p:nvPr>
            <p:ph type="title"/>
          </p:nvPr>
        </p:nvSpPr>
        <p:spPr>
          <a:xfrm>
            <a:off x="685800" y="76200"/>
            <a:ext cx="7772400" cy="1143000"/>
          </a:xfrm>
        </p:spPr>
        <p:txBody>
          <a:bodyPr/>
          <a:lstStyle/>
          <a:p>
            <a:r>
              <a:rPr lang="en-US"/>
              <a:t>Hillert</a:t>
            </a:r>
            <a:r>
              <a:rPr lang="ja-JP" altLang="en-US">
                <a:latin typeface="Arial"/>
              </a:rPr>
              <a:t>’</a:t>
            </a:r>
            <a:r>
              <a:rPr lang="en-US"/>
              <a:t>s theory, contd.</a:t>
            </a:r>
          </a:p>
        </p:txBody>
      </p:sp>
      <p:sp>
        <p:nvSpPr>
          <p:cNvPr id="73731" name="Rectangle 3"/>
          <p:cNvSpPr>
            <a:spLocks noGrp="1" noChangeArrowheads="1"/>
          </p:cNvSpPr>
          <p:nvPr>
            <p:ph type="body" idx="1"/>
          </p:nvPr>
        </p:nvSpPr>
        <p:spPr>
          <a:xfrm>
            <a:off x="685800" y="1219200"/>
            <a:ext cx="7772400" cy="4038600"/>
          </a:xfrm>
        </p:spPr>
        <p:txBody>
          <a:bodyPr/>
          <a:lstStyle/>
          <a:p>
            <a:r>
              <a:rPr lang="en-US"/>
              <a:t>Abbruzzese et al.†</a:t>
            </a:r>
            <a:r>
              <a:rPr lang="en-US" b="1"/>
              <a:t> </a:t>
            </a:r>
            <a:r>
              <a:rPr lang="en-US"/>
              <a:t>found that this relationship is experimentally supported. It also satisfies the Euler* requirement that &lt;n&gt;=6. Combining Eqs. 11 and 12 with standard coarsening theory, one obtains the Hillert result </a:t>
            </a:r>
          </a:p>
        </p:txBody>
      </p:sp>
      <p:sp>
        <p:nvSpPr>
          <p:cNvPr id="73732" name="Text Box 4"/>
          <p:cNvSpPr txBox="1">
            <a:spLocks noChangeArrowheads="1"/>
          </p:cNvSpPr>
          <p:nvPr/>
        </p:nvSpPr>
        <p:spPr bwMode="auto">
          <a:xfrm>
            <a:off x="990600" y="5692914"/>
            <a:ext cx="7391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sz="1400" dirty="0">
                <a:solidFill>
                  <a:srgbClr val="660066"/>
                </a:solidFill>
                <a:latin typeface="+mn-lt"/>
              </a:rPr>
              <a:t>† </a:t>
            </a:r>
            <a:r>
              <a:rPr lang="en-US" sz="1200" dirty="0" smtClean="0">
                <a:solidFill>
                  <a:srgbClr val="660066"/>
                </a:solidFill>
                <a:latin typeface="+mn-lt"/>
              </a:rPr>
              <a:t>Abbruzzese</a:t>
            </a:r>
            <a:r>
              <a:rPr lang="en-US" sz="1200" dirty="0">
                <a:solidFill>
                  <a:srgbClr val="660066"/>
                </a:solidFill>
                <a:latin typeface="+mn-lt"/>
              </a:rPr>
              <a:t>, G., I. Heckelmann, et al. (1991). </a:t>
            </a:r>
            <a:r>
              <a:rPr lang="ja-JP" altLang="en-US" sz="1200" dirty="0">
                <a:solidFill>
                  <a:srgbClr val="660066"/>
                </a:solidFill>
                <a:latin typeface="+mn-lt"/>
              </a:rPr>
              <a:t>“</a:t>
            </a:r>
            <a:r>
              <a:rPr lang="en-US" sz="1200" dirty="0">
                <a:solidFill>
                  <a:srgbClr val="660066"/>
                </a:solidFill>
                <a:latin typeface="+mn-lt"/>
              </a:rPr>
              <a:t>Topological foundation and kinetics of texture controlled grain growth.</a:t>
            </a:r>
            <a:r>
              <a:rPr lang="ja-JP" altLang="en-US" sz="1200" dirty="0">
                <a:solidFill>
                  <a:srgbClr val="660066"/>
                </a:solidFill>
                <a:latin typeface="+mn-lt"/>
              </a:rPr>
              <a:t>”</a:t>
            </a:r>
            <a:r>
              <a:rPr lang="en-US" sz="1200" dirty="0">
                <a:solidFill>
                  <a:srgbClr val="660066"/>
                </a:solidFill>
                <a:latin typeface="+mn-lt"/>
              </a:rPr>
              <a:t> </a:t>
            </a:r>
            <a:r>
              <a:rPr lang="en-US" sz="1200" i="1" dirty="0" smtClean="0">
                <a:solidFill>
                  <a:srgbClr val="660066"/>
                </a:solidFill>
                <a:latin typeface="+mn-lt"/>
              </a:rPr>
              <a:t>Textures </a:t>
            </a:r>
            <a:r>
              <a:rPr lang="en-US" sz="1200" i="1" dirty="0">
                <a:solidFill>
                  <a:srgbClr val="660066"/>
                </a:solidFill>
                <a:latin typeface="+mn-lt"/>
              </a:rPr>
              <a:t>and Microstructures </a:t>
            </a:r>
            <a:r>
              <a:rPr lang="en-US" sz="1200" b="1" dirty="0">
                <a:solidFill>
                  <a:srgbClr val="660066"/>
                </a:solidFill>
                <a:latin typeface="+mn-lt"/>
              </a:rPr>
              <a:t>14-18</a:t>
            </a:r>
            <a:r>
              <a:rPr lang="en-US" sz="1200" dirty="0">
                <a:solidFill>
                  <a:srgbClr val="660066"/>
                </a:solidFill>
                <a:latin typeface="+mn-lt"/>
              </a:rPr>
              <a:t>: 659-</a:t>
            </a:r>
            <a:r>
              <a:rPr lang="en-US" sz="1200" dirty="0" smtClean="0">
                <a:solidFill>
                  <a:srgbClr val="660066"/>
                </a:solidFill>
                <a:latin typeface="+mn-lt"/>
              </a:rPr>
              <a:t>666</a:t>
            </a:r>
            <a:r>
              <a:rPr lang="en-US" sz="1200" dirty="0">
                <a:solidFill>
                  <a:srgbClr val="660066"/>
                </a:solidFill>
                <a:latin typeface="+mn-lt"/>
              </a:rPr>
              <a:t>.</a:t>
            </a:r>
            <a:r>
              <a:rPr lang="en-US" sz="1400" dirty="0" smtClean="0">
                <a:solidFill>
                  <a:srgbClr val="660066"/>
                </a:solidFill>
                <a:latin typeface="+mn-lt"/>
              </a:rPr>
              <a:t> </a:t>
            </a:r>
            <a:endParaRPr lang="en-US" sz="1200" dirty="0">
              <a:solidFill>
                <a:srgbClr val="660066"/>
              </a:solidFill>
              <a:latin typeface="+mn-lt"/>
            </a:endParaRPr>
          </a:p>
          <a:p>
            <a:r>
              <a:rPr lang="en-US" sz="1200" dirty="0">
                <a:solidFill>
                  <a:srgbClr val="660066"/>
                </a:solidFill>
                <a:latin typeface="+mn-lt"/>
              </a:rPr>
              <a:t>*Courant, R. and H. E. Robbins (1941). </a:t>
            </a:r>
            <a:r>
              <a:rPr lang="en-US" sz="1200" u="sng" dirty="0">
                <a:solidFill>
                  <a:srgbClr val="660066"/>
                </a:solidFill>
                <a:latin typeface="+mn-lt"/>
              </a:rPr>
              <a:t>What is Mathematics</a:t>
            </a:r>
            <a:r>
              <a:rPr lang="en-US" sz="1200" dirty="0">
                <a:solidFill>
                  <a:srgbClr val="660066"/>
                </a:solidFill>
                <a:latin typeface="+mn-lt"/>
              </a:rPr>
              <a:t>, Oxford University Press.</a:t>
            </a:r>
            <a:endParaRPr lang="en-US" sz="4000" dirty="0">
              <a:solidFill>
                <a:srgbClr val="660066"/>
              </a:solidFill>
              <a:latin typeface="+mn-lt"/>
            </a:endParaRPr>
          </a:p>
        </p:txBody>
      </p:sp>
      <p:graphicFrame>
        <p:nvGraphicFramePr>
          <p:cNvPr id="73733" name="Object 5"/>
          <p:cNvGraphicFramePr>
            <a:graphicFrameLocks noChangeAspect="1"/>
          </p:cNvGraphicFramePr>
          <p:nvPr>
            <p:extLst>
              <p:ext uri="{D42A27DB-BD31-4B8C-83A1-F6EECF244321}">
                <p14:modId xmlns:p14="http://schemas.microsoft.com/office/powerpoint/2010/main" val="1683345738"/>
              </p:ext>
            </p:extLst>
          </p:nvPr>
        </p:nvGraphicFramePr>
        <p:xfrm>
          <a:off x="3856038" y="4298950"/>
          <a:ext cx="2701925" cy="1062038"/>
        </p:xfrm>
        <a:graphic>
          <a:graphicData uri="http://schemas.openxmlformats.org/presentationml/2006/ole">
            <mc:AlternateContent xmlns:mc="http://schemas.openxmlformats.org/markup-compatibility/2006">
              <mc:Choice xmlns:v="urn:schemas-microsoft-com:vml" Requires="v">
                <p:oleObj spid="_x0000_s184353" name="Equation" r:id="rId3" imgW="1130300" imgH="444500" progId="Equation.3">
                  <p:embed/>
                </p:oleObj>
              </mc:Choice>
              <mc:Fallback>
                <p:oleObj name="Equation" r:id="rId3" imgW="1130300" imgH="444500" progId="Equation.3">
                  <p:embed/>
                  <p:pic>
                    <p:nvPicPr>
                      <p:cNvPr id="0" name=""/>
                      <p:cNvPicPr>
                        <a:picLocks noChangeAspect="1" noChangeArrowheads="1"/>
                      </p:cNvPicPr>
                      <p:nvPr/>
                    </p:nvPicPr>
                    <p:blipFill>
                      <a:blip r:embed="rId4"/>
                      <a:srcRect/>
                      <a:stretch>
                        <a:fillRect/>
                      </a:stretch>
                    </p:blipFill>
                    <p:spPr bwMode="auto">
                      <a:xfrm>
                        <a:off x="3856038" y="4298950"/>
                        <a:ext cx="2701925"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139837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4294967295"/>
          </p:nvPr>
        </p:nvSpPr>
        <p:spPr>
          <a:xfrm>
            <a:off x="0" y="228600"/>
            <a:ext cx="533400" cy="381000"/>
          </a:xfrm>
          <a:prstGeom prst="rect">
            <a:avLst/>
          </a:prstGeom>
        </p:spPr>
        <p:txBody>
          <a:bodyPr/>
          <a:lstStyle/>
          <a:p>
            <a:fld id="{AEDAAF58-2339-2047-B5EC-136C0F1497C1}" type="slidenum">
              <a:rPr lang="en-US" sz="1600"/>
              <a:pPr/>
              <a:t>62</a:t>
            </a:fld>
            <a:endParaRPr lang="en-US" sz="1050"/>
          </a:p>
        </p:txBody>
      </p:sp>
      <p:sp>
        <p:nvSpPr>
          <p:cNvPr id="74754" name="Rectangle 2"/>
          <p:cNvSpPr>
            <a:spLocks noGrp="1" noChangeArrowheads="1"/>
          </p:cNvSpPr>
          <p:nvPr>
            <p:ph type="title"/>
          </p:nvPr>
        </p:nvSpPr>
        <p:spPr>
          <a:xfrm>
            <a:off x="685800" y="0"/>
            <a:ext cx="7772400" cy="1143000"/>
          </a:xfrm>
        </p:spPr>
        <p:txBody>
          <a:bodyPr/>
          <a:lstStyle/>
          <a:p>
            <a:r>
              <a:rPr lang="en-US"/>
              <a:t>Abnormal Growth: main result</a:t>
            </a:r>
          </a:p>
        </p:txBody>
      </p:sp>
      <p:sp>
        <p:nvSpPr>
          <p:cNvPr id="74755" name="Rectangle 3"/>
          <p:cNvSpPr>
            <a:spLocks noGrp="1" noChangeArrowheads="1"/>
          </p:cNvSpPr>
          <p:nvPr>
            <p:ph type="body" idx="1"/>
          </p:nvPr>
        </p:nvSpPr>
        <p:spPr>
          <a:xfrm>
            <a:off x="685800" y="1066800"/>
            <a:ext cx="7772400" cy="4038600"/>
          </a:xfrm>
        </p:spPr>
        <p:txBody>
          <a:bodyPr/>
          <a:lstStyle/>
          <a:p>
            <a:r>
              <a:rPr lang="en-US"/>
              <a:t>Combining equations gives the following:</a:t>
            </a:r>
          </a:p>
        </p:txBody>
      </p:sp>
      <p:graphicFrame>
        <p:nvGraphicFramePr>
          <p:cNvPr id="74756" name="Object 4"/>
          <p:cNvGraphicFramePr>
            <a:graphicFrameLocks noChangeAspect="1"/>
          </p:cNvGraphicFramePr>
          <p:nvPr>
            <p:extLst>
              <p:ext uri="{D42A27DB-BD31-4B8C-83A1-F6EECF244321}">
                <p14:modId xmlns:p14="http://schemas.microsoft.com/office/powerpoint/2010/main" val="3169685966"/>
              </p:ext>
            </p:extLst>
          </p:nvPr>
        </p:nvGraphicFramePr>
        <p:xfrm>
          <a:off x="2506663" y="2082800"/>
          <a:ext cx="4638675" cy="1262063"/>
        </p:xfrm>
        <a:graphic>
          <a:graphicData uri="http://schemas.openxmlformats.org/presentationml/2006/ole">
            <mc:AlternateContent xmlns:mc="http://schemas.openxmlformats.org/markup-compatibility/2006">
              <mc:Choice xmlns:v="urn:schemas-microsoft-com:vml" Requires="v">
                <p:oleObj spid="_x0000_s185435" name="Equation" r:id="rId3" imgW="1727200" imgH="469900" progId="Equation.3">
                  <p:embed/>
                </p:oleObj>
              </mc:Choice>
              <mc:Fallback>
                <p:oleObj name="Equation" r:id="rId3" imgW="1727200" imgH="469900" progId="Equation.3">
                  <p:embed/>
                  <p:pic>
                    <p:nvPicPr>
                      <p:cNvPr id="0" name=""/>
                      <p:cNvPicPr>
                        <a:picLocks noChangeAspect="1" noChangeArrowheads="1"/>
                      </p:cNvPicPr>
                      <p:nvPr/>
                    </p:nvPicPr>
                    <p:blipFill>
                      <a:blip r:embed="rId4"/>
                      <a:srcRect/>
                      <a:stretch>
                        <a:fillRect/>
                      </a:stretch>
                    </p:blipFill>
                    <p:spPr bwMode="auto">
                      <a:xfrm>
                        <a:off x="2506663" y="2082800"/>
                        <a:ext cx="4638675" cy="126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4757" name="Object 5"/>
          <p:cNvGraphicFramePr>
            <a:graphicFrameLocks noChangeAspect="1"/>
          </p:cNvGraphicFramePr>
          <p:nvPr>
            <p:extLst>
              <p:ext uri="{D42A27DB-BD31-4B8C-83A1-F6EECF244321}">
                <p14:modId xmlns:p14="http://schemas.microsoft.com/office/powerpoint/2010/main" val="837936084"/>
              </p:ext>
            </p:extLst>
          </p:nvPr>
        </p:nvGraphicFramePr>
        <p:xfrm>
          <a:off x="2266950" y="3290888"/>
          <a:ext cx="5854700" cy="1298575"/>
        </p:xfrm>
        <a:graphic>
          <a:graphicData uri="http://schemas.openxmlformats.org/presentationml/2006/ole">
            <mc:AlternateContent xmlns:mc="http://schemas.openxmlformats.org/markup-compatibility/2006">
              <mc:Choice xmlns:v="urn:schemas-microsoft-com:vml" Requires="v">
                <p:oleObj spid="_x0000_s185436" name="Equation" r:id="rId5" imgW="2235200" imgH="495300" progId="Equation.3">
                  <p:embed/>
                </p:oleObj>
              </mc:Choice>
              <mc:Fallback>
                <p:oleObj name="Equation" r:id="rId5" imgW="2235200" imgH="495300" progId="Equation.3">
                  <p:embed/>
                  <p:pic>
                    <p:nvPicPr>
                      <p:cNvPr id="0" name=""/>
                      <p:cNvPicPr>
                        <a:picLocks noChangeAspect="1" noChangeArrowheads="1"/>
                      </p:cNvPicPr>
                      <p:nvPr/>
                    </p:nvPicPr>
                    <p:blipFill>
                      <a:blip r:embed="rId6"/>
                      <a:srcRect/>
                      <a:stretch>
                        <a:fillRect/>
                      </a:stretch>
                    </p:blipFill>
                    <p:spPr bwMode="auto">
                      <a:xfrm>
                        <a:off x="2266950" y="3290888"/>
                        <a:ext cx="5854700" cy="129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4758" name="Text Box 6"/>
          <p:cNvSpPr txBox="1">
            <a:spLocks noChangeArrowheads="1"/>
          </p:cNvSpPr>
          <p:nvPr/>
        </p:nvSpPr>
        <p:spPr bwMode="auto">
          <a:xfrm>
            <a:off x="1219200" y="4662488"/>
            <a:ext cx="52990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a:t>The sign of G is the same as that of </a:t>
            </a:r>
          </a:p>
        </p:txBody>
      </p:sp>
      <p:graphicFrame>
        <p:nvGraphicFramePr>
          <p:cNvPr id="74759" name="Object 7"/>
          <p:cNvGraphicFramePr>
            <a:graphicFrameLocks noChangeAspect="1"/>
          </p:cNvGraphicFramePr>
          <p:nvPr>
            <p:extLst>
              <p:ext uri="{D42A27DB-BD31-4B8C-83A1-F6EECF244321}">
                <p14:modId xmlns:p14="http://schemas.microsoft.com/office/powerpoint/2010/main" val="4086029182"/>
              </p:ext>
            </p:extLst>
          </p:nvPr>
        </p:nvGraphicFramePr>
        <p:xfrm>
          <a:off x="6992938" y="4613275"/>
          <a:ext cx="1406525" cy="669925"/>
        </p:xfrm>
        <a:graphic>
          <a:graphicData uri="http://schemas.openxmlformats.org/presentationml/2006/ole">
            <mc:AlternateContent xmlns:mc="http://schemas.openxmlformats.org/markup-compatibility/2006">
              <mc:Choice xmlns:v="urn:schemas-microsoft-com:vml" Requires="v">
                <p:oleObj spid="_x0000_s185437" name="Equation" r:id="rId7" imgW="508000" imgH="241300" progId="Equation.3">
                  <p:embed/>
                </p:oleObj>
              </mc:Choice>
              <mc:Fallback>
                <p:oleObj name="Equation" r:id="rId7" imgW="508000" imgH="241300" progId="Equation.3">
                  <p:embed/>
                  <p:pic>
                    <p:nvPicPr>
                      <p:cNvPr id="0" name=""/>
                      <p:cNvPicPr>
                        <a:picLocks noChangeAspect="1" noChangeArrowheads="1"/>
                      </p:cNvPicPr>
                      <p:nvPr/>
                    </p:nvPicPr>
                    <p:blipFill>
                      <a:blip r:embed="rId8"/>
                      <a:srcRect/>
                      <a:stretch>
                        <a:fillRect/>
                      </a:stretch>
                    </p:blipFill>
                    <p:spPr bwMode="auto">
                      <a:xfrm>
                        <a:off x="6992938" y="4613275"/>
                        <a:ext cx="1406525"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9" name="Rectangle 8"/>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29898629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76200"/>
            <a:ext cx="533400" cy="381000"/>
          </a:xfrm>
          <a:prstGeom prst="rect">
            <a:avLst/>
          </a:prstGeom>
        </p:spPr>
        <p:txBody>
          <a:bodyPr/>
          <a:lstStyle/>
          <a:p>
            <a:fld id="{905A588D-6132-A64F-AB8D-F06A5A299671}" type="slidenum">
              <a:rPr lang="en-US" sz="1600"/>
              <a:pPr/>
              <a:t>63</a:t>
            </a:fld>
            <a:endParaRPr lang="en-US" sz="1050"/>
          </a:p>
        </p:txBody>
      </p:sp>
      <p:sp>
        <p:nvSpPr>
          <p:cNvPr id="75778" name="Rectangle 2"/>
          <p:cNvSpPr>
            <a:spLocks noGrp="1" noChangeArrowheads="1"/>
          </p:cNvSpPr>
          <p:nvPr>
            <p:ph type="title"/>
          </p:nvPr>
        </p:nvSpPr>
        <p:spPr>
          <a:xfrm>
            <a:off x="228600" y="0"/>
            <a:ext cx="8763000" cy="1143000"/>
          </a:xfrm>
        </p:spPr>
        <p:txBody>
          <a:bodyPr/>
          <a:lstStyle/>
          <a:p>
            <a:r>
              <a:rPr lang="en-US"/>
              <a:t>Finding a limiting (abnormal) size</a:t>
            </a:r>
          </a:p>
        </p:txBody>
      </p:sp>
      <p:sp>
        <p:nvSpPr>
          <p:cNvPr id="75779" name="Rectangle 3"/>
          <p:cNvSpPr>
            <a:spLocks noGrp="1" noChangeArrowheads="1"/>
          </p:cNvSpPr>
          <p:nvPr>
            <p:ph type="body" idx="1"/>
          </p:nvPr>
        </p:nvSpPr>
        <p:spPr>
          <a:xfrm>
            <a:off x="685800" y="1219200"/>
            <a:ext cx="8229600" cy="4876800"/>
          </a:xfrm>
        </p:spPr>
        <p:txBody>
          <a:bodyPr/>
          <a:lstStyle/>
          <a:p>
            <a:pPr>
              <a:lnSpc>
                <a:spcPct val="90000"/>
              </a:lnSpc>
            </a:pPr>
            <a:r>
              <a:rPr lang="en-US" sz="2800" dirty="0"/>
              <a:t>Think of the result as a quadratic equation and consider which way the relative size is changing: for there to be a </a:t>
            </a:r>
            <a:r>
              <a:rPr lang="en-US" sz="2800" i="1" dirty="0"/>
              <a:t>fixed</a:t>
            </a:r>
            <a:r>
              <a:rPr lang="en-US" sz="2800" dirty="0"/>
              <a:t> relative size (</a:t>
            </a:r>
            <a:r>
              <a:rPr lang="en-US" sz="2800" i="1" dirty="0">
                <a:latin typeface="Symbol" charset="0"/>
              </a:rPr>
              <a:t>r</a:t>
            </a:r>
            <a:r>
              <a:rPr lang="en-US" sz="2800" dirty="0"/>
              <a:t>), there must be a </a:t>
            </a:r>
            <a:r>
              <a:rPr lang="ja-JP" altLang="en-US" sz="2800" dirty="0">
                <a:latin typeface="Arial"/>
              </a:rPr>
              <a:t>“</a:t>
            </a:r>
            <a:r>
              <a:rPr lang="en-US" sz="2800" dirty="0"/>
              <a:t>restoring force</a:t>
            </a:r>
            <a:r>
              <a:rPr lang="ja-JP" altLang="en-US" sz="2800" dirty="0">
                <a:latin typeface="Arial"/>
              </a:rPr>
              <a:t>”</a:t>
            </a:r>
            <a:r>
              <a:rPr lang="en-US" sz="2800" dirty="0"/>
              <a:t>.</a:t>
            </a:r>
          </a:p>
          <a:p>
            <a:pPr>
              <a:lnSpc>
                <a:spcPct val="90000"/>
              </a:lnSpc>
            </a:pPr>
            <a:r>
              <a:rPr lang="en-US" sz="2800" dirty="0"/>
              <a:t>Thus, for a stable </a:t>
            </a:r>
            <a:r>
              <a:rPr lang="en-US" sz="2800" dirty="0">
                <a:latin typeface="Symbol" charset="0"/>
              </a:rPr>
              <a:t>r </a:t>
            </a:r>
            <a:r>
              <a:rPr lang="en-US" sz="2800" dirty="0"/>
              <a:t>to exist, corresponding to a fixed ratio of the A to B grain size as growth proceeds, there must be a positive root </a:t>
            </a:r>
            <a:r>
              <a:rPr lang="en-US" sz="2800" dirty="0">
                <a:latin typeface="Symbol" charset="0"/>
              </a:rPr>
              <a:t>r</a:t>
            </a:r>
            <a:r>
              <a:rPr lang="en-US" sz="2800" dirty="0"/>
              <a:t> of the quadratic equation </a:t>
            </a:r>
            <a:r>
              <a:rPr lang="en-US" sz="2800" i="1" dirty="0">
                <a:latin typeface="Cambria Math"/>
                <a:cs typeface="Cambria Math"/>
              </a:rPr>
              <a:t>G</a:t>
            </a:r>
            <a:r>
              <a:rPr lang="en-US" sz="2800" dirty="0">
                <a:latin typeface="Cambria Math"/>
                <a:cs typeface="Cambria Math"/>
              </a:rPr>
              <a:t>=0</a:t>
            </a:r>
            <a:r>
              <a:rPr lang="en-US" sz="2800" dirty="0"/>
              <a:t> at which </a:t>
            </a:r>
            <a:r>
              <a:rPr lang="en-US" sz="2800" dirty="0" smtClean="0"/>
              <a:t/>
            </a:r>
            <a:br>
              <a:rPr lang="en-US" sz="2800" dirty="0" smtClean="0"/>
            </a:br>
            <a:r>
              <a:rPr lang="en-US" sz="2800" i="1" dirty="0" smtClean="0"/>
              <a:t>∂</a:t>
            </a:r>
            <a:r>
              <a:rPr lang="en-US" sz="2800" i="1" dirty="0">
                <a:latin typeface="Cambria Math"/>
                <a:cs typeface="Cambria Math"/>
              </a:rPr>
              <a:t>G/</a:t>
            </a:r>
            <a:r>
              <a:rPr lang="en-US" sz="2800" i="1" dirty="0"/>
              <a:t>∂</a:t>
            </a:r>
            <a:r>
              <a:rPr lang="en-US" sz="2800" i="1" dirty="0">
                <a:latin typeface="Symbol" charset="0"/>
              </a:rPr>
              <a:t>r</a:t>
            </a:r>
            <a:r>
              <a:rPr lang="en-US" sz="2800" i="1" dirty="0">
                <a:latin typeface="Cambria Math"/>
                <a:cs typeface="Cambria Math"/>
              </a:rPr>
              <a:t>&lt;0</a:t>
            </a:r>
            <a:r>
              <a:rPr lang="en-US" sz="2800" dirty="0"/>
              <a:t>, so that the sign </a:t>
            </a:r>
            <a:r>
              <a:rPr lang="en-US" sz="2800" dirty="0" smtClean="0"/>
              <a:t>of               is positive</a:t>
            </a:r>
            <a:endParaRPr lang="en-US" sz="2800" dirty="0"/>
          </a:p>
          <a:p>
            <a:pPr>
              <a:lnSpc>
                <a:spcPct val="90000"/>
              </a:lnSpc>
            </a:pPr>
            <a:r>
              <a:rPr lang="en-US" sz="2800" dirty="0"/>
              <a:t>The mathematical condition for real roots of </a:t>
            </a:r>
            <a:r>
              <a:rPr lang="en-US" sz="2800" i="1" dirty="0">
                <a:latin typeface="Cambria Math"/>
                <a:cs typeface="Cambria Math"/>
              </a:rPr>
              <a:t>G=0</a:t>
            </a:r>
            <a:r>
              <a:rPr lang="en-US" sz="2800" dirty="0"/>
              <a:t> to exist is</a:t>
            </a:r>
          </a:p>
        </p:txBody>
      </p:sp>
      <p:graphicFrame>
        <p:nvGraphicFramePr>
          <p:cNvPr id="75780" name="Object 4"/>
          <p:cNvGraphicFramePr>
            <a:graphicFrameLocks noChangeAspect="1"/>
          </p:cNvGraphicFramePr>
          <p:nvPr>
            <p:extLst>
              <p:ext uri="{D42A27DB-BD31-4B8C-83A1-F6EECF244321}">
                <p14:modId xmlns:p14="http://schemas.microsoft.com/office/powerpoint/2010/main" val="4147630177"/>
              </p:ext>
            </p:extLst>
          </p:nvPr>
        </p:nvGraphicFramePr>
        <p:xfrm>
          <a:off x="5683250" y="4389438"/>
          <a:ext cx="1250950" cy="593725"/>
        </p:xfrm>
        <a:graphic>
          <a:graphicData uri="http://schemas.openxmlformats.org/presentationml/2006/ole">
            <mc:AlternateContent xmlns:mc="http://schemas.openxmlformats.org/markup-compatibility/2006">
              <mc:Choice xmlns:v="urn:schemas-microsoft-com:vml" Requires="v">
                <p:oleObj spid="_x0000_s186430" name="Equation" r:id="rId3" imgW="508000" imgH="241300" progId="Equation.3">
                  <p:embed/>
                </p:oleObj>
              </mc:Choice>
              <mc:Fallback>
                <p:oleObj name="Equation" r:id="rId3" imgW="508000" imgH="241300" progId="Equation.3">
                  <p:embed/>
                  <p:pic>
                    <p:nvPicPr>
                      <p:cNvPr id="0" name=""/>
                      <p:cNvPicPr>
                        <a:picLocks noChangeAspect="1" noChangeArrowheads="1"/>
                      </p:cNvPicPr>
                      <p:nvPr/>
                    </p:nvPicPr>
                    <p:blipFill>
                      <a:blip r:embed="rId4"/>
                      <a:srcRect/>
                      <a:stretch>
                        <a:fillRect/>
                      </a:stretch>
                    </p:blipFill>
                    <p:spPr bwMode="auto">
                      <a:xfrm>
                        <a:off x="5683250" y="4389438"/>
                        <a:ext cx="125095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5781" name="Object 5"/>
          <p:cNvGraphicFramePr>
            <a:graphicFrameLocks noChangeAspect="1"/>
          </p:cNvGraphicFramePr>
          <p:nvPr>
            <p:extLst>
              <p:ext uri="{D42A27DB-BD31-4B8C-83A1-F6EECF244321}">
                <p14:modId xmlns:p14="http://schemas.microsoft.com/office/powerpoint/2010/main" val="87280863"/>
              </p:ext>
            </p:extLst>
          </p:nvPr>
        </p:nvGraphicFramePr>
        <p:xfrm>
          <a:off x="3863975" y="5381625"/>
          <a:ext cx="2278063" cy="525463"/>
        </p:xfrm>
        <a:graphic>
          <a:graphicData uri="http://schemas.openxmlformats.org/presentationml/2006/ole">
            <mc:AlternateContent xmlns:mc="http://schemas.openxmlformats.org/markup-compatibility/2006">
              <mc:Choice xmlns:v="urn:schemas-microsoft-com:vml" Requires="v">
                <p:oleObj spid="_x0000_s186431" name="Equation" r:id="rId5" imgW="990600" imgH="228600" progId="Equation.3">
                  <p:embed/>
                </p:oleObj>
              </mc:Choice>
              <mc:Fallback>
                <p:oleObj name="Equation" r:id="rId5" imgW="990600" imgH="228600" progId="Equation.3">
                  <p:embed/>
                  <p:pic>
                    <p:nvPicPr>
                      <p:cNvPr id="0" name=""/>
                      <p:cNvPicPr>
                        <a:picLocks noChangeAspect="1" noChangeArrowheads="1"/>
                      </p:cNvPicPr>
                      <p:nvPr/>
                    </p:nvPicPr>
                    <p:blipFill>
                      <a:blip r:embed="rId6"/>
                      <a:srcRect/>
                      <a:stretch>
                        <a:fillRect/>
                      </a:stretch>
                    </p:blipFill>
                    <p:spPr bwMode="auto">
                      <a:xfrm>
                        <a:off x="3863975" y="5381625"/>
                        <a:ext cx="2278063" cy="525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2863300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1DD882A2-5207-3C43-A4A5-B3709BF5EC8A}" type="slidenum">
              <a:rPr lang="en-US" sz="1600"/>
              <a:pPr/>
              <a:t>64</a:t>
            </a:fld>
            <a:endParaRPr lang="en-US" sz="1050"/>
          </a:p>
        </p:txBody>
      </p:sp>
      <p:sp>
        <p:nvSpPr>
          <p:cNvPr id="76802" name="Rectangle 2"/>
          <p:cNvSpPr>
            <a:spLocks noGrp="1" noChangeArrowheads="1"/>
          </p:cNvSpPr>
          <p:nvPr>
            <p:ph type="title"/>
          </p:nvPr>
        </p:nvSpPr>
        <p:spPr>
          <a:xfrm>
            <a:off x="685800" y="76200"/>
            <a:ext cx="7772400" cy="1143000"/>
          </a:xfrm>
        </p:spPr>
        <p:txBody>
          <a:bodyPr/>
          <a:lstStyle/>
          <a:p>
            <a:r>
              <a:rPr lang="en-US"/>
              <a:t>The positive root: max. size</a:t>
            </a:r>
          </a:p>
        </p:txBody>
      </p:sp>
      <p:sp>
        <p:nvSpPr>
          <p:cNvPr id="76803" name="Rectangle 3"/>
          <p:cNvSpPr>
            <a:spLocks noGrp="1" noChangeArrowheads="1"/>
          </p:cNvSpPr>
          <p:nvPr>
            <p:ph type="body" idx="1"/>
          </p:nvPr>
        </p:nvSpPr>
        <p:spPr>
          <a:xfrm>
            <a:off x="609600" y="1295400"/>
            <a:ext cx="8305800" cy="5257800"/>
          </a:xfrm>
        </p:spPr>
        <p:txBody>
          <a:bodyPr/>
          <a:lstStyle/>
          <a:p>
            <a:pPr>
              <a:lnSpc>
                <a:spcPct val="90000"/>
              </a:lnSpc>
            </a:pPr>
            <a:r>
              <a:rPr lang="en-US" sz="2800" dirty="0"/>
              <a:t>Physically </a:t>
            </a:r>
            <a:r>
              <a:rPr lang="en-US" sz="2800" dirty="0">
                <a:latin typeface="Symbol" charset="0"/>
              </a:rPr>
              <a:t>m</a:t>
            </a:r>
            <a:r>
              <a:rPr lang="en-US" sz="2800" dirty="0"/>
              <a:t> must also be positive. If </a:t>
            </a:r>
            <a:r>
              <a:rPr lang="en-US" sz="2800" dirty="0" smtClean="0"/>
              <a:t>the previous condition is </a:t>
            </a:r>
            <a:r>
              <a:rPr lang="en-US" sz="2800" dirty="0"/>
              <a:t>not satisfied, </a:t>
            </a:r>
            <a:r>
              <a:rPr lang="en-US" sz="2800" i="1" dirty="0">
                <a:latin typeface="Cambria Math"/>
                <a:cs typeface="Cambria Math"/>
              </a:rPr>
              <a:t>G&lt;0</a:t>
            </a:r>
            <a:r>
              <a:rPr lang="en-US" sz="2800" i="1" dirty="0"/>
              <a:t> </a:t>
            </a:r>
            <a:r>
              <a:rPr lang="en-US" sz="2800" dirty="0"/>
              <a:t>for all </a:t>
            </a:r>
            <a:r>
              <a:rPr lang="en-US" sz="2800" dirty="0">
                <a:latin typeface="Symbol" charset="0"/>
              </a:rPr>
              <a:t>r</a:t>
            </a:r>
            <a:r>
              <a:rPr lang="en-US" sz="2800" dirty="0"/>
              <a:t> (the Eq. above shows </a:t>
            </a:r>
            <a:r>
              <a:rPr lang="en-US" sz="2800" i="1" dirty="0">
                <a:latin typeface="Cambria Math"/>
                <a:cs typeface="Cambria Math"/>
              </a:rPr>
              <a:t>G&lt;0</a:t>
            </a:r>
            <a:r>
              <a:rPr lang="en-US" sz="2800" dirty="0"/>
              <a:t> for large </a:t>
            </a:r>
            <a:r>
              <a:rPr lang="en-US" sz="2800" dirty="0">
                <a:latin typeface="Symbol" charset="0"/>
              </a:rPr>
              <a:t>r</a:t>
            </a:r>
            <a:r>
              <a:rPr lang="en-US" sz="2800" dirty="0"/>
              <a:t>) so that under these conditions the </a:t>
            </a:r>
            <a:r>
              <a:rPr lang="ja-JP" altLang="en-US" sz="2800" dirty="0">
                <a:latin typeface="Arial"/>
              </a:rPr>
              <a:t>“</a:t>
            </a:r>
            <a:r>
              <a:rPr lang="en-US" sz="2800" dirty="0"/>
              <a:t>A</a:t>
            </a:r>
            <a:r>
              <a:rPr lang="ja-JP" altLang="en-US" sz="2800" dirty="0">
                <a:latin typeface="Arial"/>
              </a:rPr>
              <a:t>”</a:t>
            </a:r>
            <a:r>
              <a:rPr lang="en-US" sz="2800" dirty="0"/>
              <a:t> grain would shrink and disappear. If the condition above is satisfied, it is easily shown that the upper root, given by </a:t>
            </a:r>
            <a:r>
              <a:rPr lang="en-US" sz="2800" dirty="0" smtClean="0"/>
              <a:t/>
            </a:r>
            <a:br>
              <a:rPr lang="en-US" sz="2800" dirty="0" smtClean="0"/>
            </a:br>
            <a:r>
              <a:rPr lang="en-US" sz="2800" dirty="0"/>
              <a:t/>
            </a:r>
            <a:br>
              <a:rPr lang="en-US" sz="2800" dirty="0"/>
            </a:br>
            <a:r>
              <a:rPr lang="en-US" sz="2800" dirty="0"/>
              <a:t/>
            </a:r>
            <a:br>
              <a:rPr lang="en-US" sz="2800" dirty="0"/>
            </a:br>
            <a:r>
              <a:rPr lang="en-US" sz="2800" dirty="0"/>
              <a:t/>
            </a:r>
            <a:br>
              <a:rPr lang="en-US" sz="2800" dirty="0"/>
            </a:br>
            <a:r>
              <a:rPr lang="en-US" sz="2800" dirty="0"/>
              <a:t>is then the stable one. If </a:t>
            </a:r>
            <a:r>
              <a:rPr lang="en-US" sz="2800" dirty="0" smtClean="0"/>
              <a:t/>
            </a:r>
            <a:br>
              <a:rPr lang="en-US" sz="2800" dirty="0" smtClean="0"/>
            </a:br>
            <a:r>
              <a:rPr lang="en-US" sz="2800" dirty="0" smtClean="0">
                <a:latin typeface="Cambria Math"/>
                <a:cs typeface="Cambria Math"/>
              </a:rPr>
              <a:t>1</a:t>
            </a:r>
            <a:r>
              <a:rPr lang="en-US" sz="2800" dirty="0">
                <a:latin typeface="Cambria Math"/>
                <a:cs typeface="Cambria Math"/>
              </a:rPr>
              <a:t>/2&lt;</a:t>
            </a:r>
            <a:r>
              <a:rPr lang="en-US" sz="2800" dirty="0">
                <a:latin typeface="Symbol" charset="0"/>
              </a:rPr>
              <a:t>G£</a:t>
            </a:r>
            <a:r>
              <a:rPr lang="en-US" sz="2800" dirty="0">
                <a:latin typeface="Cambria Math"/>
                <a:cs typeface="Cambria Math"/>
              </a:rPr>
              <a:t>1/√3 (3&gt;a≥2)</a:t>
            </a:r>
            <a:r>
              <a:rPr lang="en-US" sz="2800" dirty="0"/>
              <a:t>, </a:t>
            </a:r>
            <a:r>
              <a:rPr lang="en-US" sz="2800" dirty="0" smtClean="0"/>
              <a:t/>
            </a:r>
            <a:br>
              <a:rPr lang="en-US" sz="2800" dirty="0" smtClean="0"/>
            </a:br>
            <a:r>
              <a:rPr lang="en-US" sz="2800" dirty="0" smtClean="0"/>
              <a:t>then </a:t>
            </a:r>
            <a:r>
              <a:rPr lang="en-US" sz="2800" i="1" dirty="0">
                <a:latin typeface="Cambria Math"/>
                <a:cs typeface="Cambria Math"/>
              </a:rPr>
              <a:t>G&gt;0</a:t>
            </a:r>
            <a:r>
              <a:rPr lang="en-US" sz="2800" dirty="0"/>
              <a:t> for any (positive) </a:t>
            </a:r>
            <a:r>
              <a:rPr lang="en-US" sz="2800" dirty="0">
                <a:latin typeface="Symbol" charset="0"/>
              </a:rPr>
              <a:t>r</a:t>
            </a:r>
            <a:r>
              <a:rPr lang="en-US" sz="2800" dirty="0"/>
              <a:t>&lt;</a:t>
            </a:r>
            <a:r>
              <a:rPr lang="en-US" sz="2800" dirty="0">
                <a:latin typeface="Symbol" charset="0"/>
              </a:rPr>
              <a:t>r</a:t>
            </a:r>
            <a:r>
              <a:rPr lang="en-US" sz="2800" baseline="-25000" dirty="0"/>
              <a:t>+</a:t>
            </a:r>
            <a:r>
              <a:rPr lang="en-US" sz="2800" dirty="0"/>
              <a:t> so that any A grain in this range will grow toward the stable </a:t>
            </a:r>
            <a:r>
              <a:rPr lang="en-US" sz="2800" dirty="0">
                <a:latin typeface="Symbol" charset="0"/>
              </a:rPr>
              <a:t>r</a:t>
            </a:r>
            <a:r>
              <a:rPr lang="en-US" sz="2800" baseline="-25000" dirty="0"/>
              <a:t>+</a:t>
            </a:r>
            <a:r>
              <a:rPr lang="en-US" sz="2800" dirty="0"/>
              <a:t>. </a:t>
            </a:r>
          </a:p>
        </p:txBody>
      </p:sp>
      <p:graphicFrame>
        <p:nvGraphicFramePr>
          <p:cNvPr id="76804" name="Object 4"/>
          <p:cNvGraphicFramePr>
            <a:graphicFrameLocks noChangeAspect="1"/>
          </p:cNvGraphicFramePr>
          <p:nvPr/>
        </p:nvGraphicFramePr>
        <p:xfrm>
          <a:off x="2590800" y="3810000"/>
          <a:ext cx="6248400" cy="809625"/>
        </p:xfrm>
        <a:graphic>
          <a:graphicData uri="http://schemas.openxmlformats.org/presentationml/2006/ole">
            <mc:AlternateContent xmlns:mc="http://schemas.openxmlformats.org/markup-compatibility/2006">
              <mc:Choice xmlns:v="urn:schemas-microsoft-com:vml" Requires="v">
                <p:oleObj spid="_x0000_s187425"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810000"/>
                        <a:ext cx="6248400"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3401848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2DD62A86-637F-D343-9AEE-2581FAF72B0F}" type="slidenum">
              <a:rPr lang="en-US" sz="1600"/>
              <a:pPr/>
              <a:t>65</a:t>
            </a:fld>
            <a:endParaRPr lang="en-US" sz="1050"/>
          </a:p>
        </p:txBody>
      </p:sp>
      <p:sp>
        <p:nvSpPr>
          <p:cNvPr id="77826" name="Rectangle 2"/>
          <p:cNvSpPr>
            <a:spLocks noGrp="1" noChangeArrowheads="1"/>
          </p:cNvSpPr>
          <p:nvPr>
            <p:ph type="title"/>
          </p:nvPr>
        </p:nvSpPr>
        <p:spPr>
          <a:xfrm>
            <a:off x="457200" y="76200"/>
            <a:ext cx="8382000" cy="1143000"/>
          </a:xfrm>
        </p:spPr>
        <p:txBody>
          <a:bodyPr/>
          <a:lstStyle/>
          <a:p>
            <a:r>
              <a:rPr lang="en-US"/>
              <a:t>Minimum size for abnormal growth</a:t>
            </a:r>
          </a:p>
        </p:txBody>
      </p:sp>
      <p:sp>
        <p:nvSpPr>
          <p:cNvPr id="77827" name="Rectangle 3"/>
          <p:cNvSpPr>
            <a:spLocks noGrp="1" noChangeArrowheads="1"/>
          </p:cNvSpPr>
          <p:nvPr>
            <p:ph type="body" idx="1"/>
          </p:nvPr>
        </p:nvSpPr>
        <p:spPr>
          <a:xfrm>
            <a:off x="685800" y="1066800"/>
            <a:ext cx="7772400" cy="4038600"/>
          </a:xfrm>
        </p:spPr>
        <p:txBody>
          <a:bodyPr/>
          <a:lstStyle/>
          <a:p>
            <a:pPr>
              <a:lnSpc>
                <a:spcPct val="112000"/>
              </a:lnSpc>
            </a:pPr>
            <a:r>
              <a:rPr lang="en-US" sz="2400"/>
              <a:t>If, however, </a:t>
            </a:r>
            <a:r>
              <a:rPr lang="en-US" sz="2400">
                <a:latin typeface="Symbol" charset="0"/>
              </a:rPr>
              <a:t>G</a:t>
            </a:r>
            <a:r>
              <a:rPr lang="en-US" sz="2400"/>
              <a:t>&gt;1/√3 (a&lt;2), the initial value of </a:t>
            </a:r>
            <a:r>
              <a:rPr lang="en-US" sz="2400">
                <a:latin typeface="Symbol" charset="0"/>
              </a:rPr>
              <a:t>r</a:t>
            </a:r>
            <a:r>
              <a:rPr lang="en-US" sz="2400"/>
              <a:t> must lie in the range </a:t>
            </a:r>
            <a:r>
              <a:rPr lang="en-US" sz="2400">
                <a:latin typeface="Symbol" charset="0"/>
              </a:rPr>
              <a:t>r</a:t>
            </a:r>
            <a:r>
              <a:rPr lang="en-US" sz="2400" baseline="-25000"/>
              <a:t>-</a:t>
            </a:r>
            <a:r>
              <a:rPr lang="en-US" sz="2400"/>
              <a:t> &lt;</a:t>
            </a:r>
            <a:r>
              <a:rPr lang="en-US" sz="2400">
                <a:latin typeface="Symbol" charset="0"/>
              </a:rPr>
              <a:t>r</a:t>
            </a:r>
            <a:r>
              <a:rPr lang="en-US" sz="2400"/>
              <a:t> &lt; </a:t>
            </a:r>
            <a:r>
              <a:rPr lang="en-US" sz="2400">
                <a:latin typeface="Symbol" charset="0"/>
              </a:rPr>
              <a:t>r</a:t>
            </a:r>
            <a:r>
              <a:rPr lang="en-US" sz="2400" baseline="-25000"/>
              <a:t>+ </a:t>
            </a:r>
            <a:r>
              <a:rPr lang="en-US" sz="2400"/>
              <a:t>for growth toward </a:t>
            </a:r>
            <a:r>
              <a:rPr lang="en-US" sz="2400">
                <a:latin typeface="Symbol" charset="0"/>
              </a:rPr>
              <a:t>r</a:t>
            </a:r>
            <a:r>
              <a:rPr lang="en-US" sz="2400" baseline="-25000"/>
              <a:t>+ </a:t>
            </a:r>
            <a:r>
              <a:rPr lang="en-US" sz="2400"/>
              <a:t>to occur, where </a:t>
            </a:r>
            <a:r>
              <a:rPr lang="en-US" sz="2400">
                <a:latin typeface="Symbol" charset="0"/>
              </a:rPr>
              <a:t>r</a:t>
            </a:r>
            <a:r>
              <a:rPr lang="en-US" sz="2400" baseline="-25000"/>
              <a:t>- </a:t>
            </a:r>
            <a:r>
              <a:rPr lang="en-US" sz="2400"/>
              <a:t>is given by</a:t>
            </a:r>
            <a:br>
              <a:rPr lang="en-US" sz="2400"/>
            </a:br>
            <a:r>
              <a:rPr lang="en-US" sz="2400"/>
              <a:t/>
            </a:r>
            <a:br>
              <a:rPr lang="en-US" sz="2400"/>
            </a:br>
            <a:r>
              <a:rPr lang="en-US" sz="2400"/>
              <a:t/>
            </a:r>
            <a:br>
              <a:rPr lang="en-US" sz="2400"/>
            </a:br>
            <a:r>
              <a:rPr lang="en-US" sz="2400"/>
              <a:t>if </a:t>
            </a:r>
            <a:r>
              <a:rPr lang="en-US" sz="2400">
                <a:latin typeface="Symbol" charset="0"/>
              </a:rPr>
              <a:t>r</a:t>
            </a:r>
            <a:r>
              <a:rPr lang="en-US" sz="2400"/>
              <a:t>&lt;</a:t>
            </a:r>
            <a:r>
              <a:rPr lang="en-US" sz="2400">
                <a:latin typeface="Symbol" charset="0"/>
              </a:rPr>
              <a:t>r</a:t>
            </a:r>
            <a:r>
              <a:rPr lang="en-US" sz="2400" baseline="-25000"/>
              <a:t>-</a:t>
            </a:r>
            <a:r>
              <a:rPr lang="en-US" sz="2400"/>
              <a:t>, G&lt;0 so shrinkage and disappearance of the A grain would occur. In the special case that the condition above is an equality, which represents a double-root curve in the (</a:t>
            </a:r>
            <a:r>
              <a:rPr lang="en-US" sz="2400">
                <a:latin typeface="Symbol" charset="0"/>
              </a:rPr>
              <a:t>m</a:t>
            </a:r>
            <a:r>
              <a:rPr lang="en-US" sz="2400"/>
              <a:t>, </a:t>
            </a:r>
            <a:r>
              <a:rPr lang="en-US" sz="2400">
                <a:latin typeface="Symbol" charset="0"/>
              </a:rPr>
              <a:t>G)</a:t>
            </a:r>
            <a:r>
              <a:rPr lang="en-US" sz="2400"/>
              <a:t> plane (e.g. </a:t>
            </a:r>
            <a:r>
              <a:rPr lang="en-US" sz="2400">
                <a:latin typeface="Symbol" charset="0"/>
              </a:rPr>
              <a:t>m</a:t>
            </a:r>
            <a:r>
              <a:rPr lang="en-US" sz="2400"/>
              <a:t>=</a:t>
            </a:r>
            <a:r>
              <a:rPr lang="en-US" sz="2400">
                <a:latin typeface="Symbol" charset="0"/>
              </a:rPr>
              <a:t>G</a:t>
            </a:r>
            <a:r>
              <a:rPr lang="en-US" sz="2400"/>
              <a:t>=a=1 as discussed by Thompson et al.), then                                            . In this case G is never positive so grain A would again ultimately disappear.</a:t>
            </a:r>
          </a:p>
        </p:txBody>
      </p:sp>
      <p:graphicFrame>
        <p:nvGraphicFramePr>
          <p:cNvPr id="77828" name="Object 4"/>
          <p:cNvGraphicFramePr>
            <a:graphicFrameLocks noChangeAspect="1"/>
          </p:cNvGraphicFramePr>
          <p:nvPr>
            <p:extLst>
              <p:ext uri="{D42A27DB-BD31-4B8C-83A1-F6EECF244321}">
                <p14:modId xmlns:p14="http://schemas.microsoft.com/office/powerpoint/2010/main" val="487517354"/>
              </p:ext>
            </p:extLst>
          </p:nvPr>
        </p:nvGraphicFramePr>
        <p:xfrm>
          <a:off x="3048000" y="2438400"/>
          <a:ext cx="5365750" cy="695325"/>
        </p:xfrm>
        <a:graphic>
          <a:graphicData uri="http://schemas.openxmlformats.org/presentationml/2006/ole">
            <mc:AlternateContent xmlns:mc="http://schemas.openxmlformats.org/markup-compatibility/2006">
              <mc:Choice xmlns:v="urn:schemas-microsoft-com:vml" Requires="v">
                <p:oleObj spid="_x0000_s188478" name="Equation" r:id="rId3" imgW="2349500" imgH="304800" progId="Equation.3">
                  <p:embed/>
                </p:oleObj>
              </mc:Choice>
              <mc:Fallback>
                <p:oleObj name="Equation" r:id="rId3" imgW="23495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38400"/>
                        <a:ext cx="536575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7829" name="Object 5"/>
          <p:cNvGraphicFramePr>
            <a:graphicFrameLocks noChangeAspect="1"/>
          </p:cNvGraphicFramePr>
          <p:nvPr>
            <p:extLst>
              <p:ext uri="{D42A27DB-BD31-4B8C-83A1-F6EECF244321}">
                <p14:modId xmlns:p14="http://schemas.microsoft.com/office/powerpoint/2010/main" val="3632496230"/>
              </p:ext>
            </p:extLst>
          </p:nvPr>
        </p:nvGraphicFramePr>
        <p:xfrm>
          <a:off x="2133600" y="5226050"/>
          <a:ext cx="3124200" cy="412750"/>
        </p:xfrm>
        <a:graphic>
          <a:graphicData uri="http://schemas.openxmlformats.org/presentationml/2006/ole">
            <mc:AlternateContent xmlns:mc="http://schemas.openxmlformats.org/markup-compatibility/2006">
              <mc:Choice xmlns:v="urn:schemas-microsoft-com:vml" Requires="v">
                <p:oleObj spid="_x0000_s188479" name="Equation" r:id="rId5" imgW="1346200" imgH="177800" progId="Equation.3">
                  <p:embed/>
                </p:oleObj>
              </mc:Choice>
              <mc:Fallback>
                <p:oleObj name="Equation" r:id="rId5" imgW="1346200" imgH="177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5226050"/>
                        <a:ext cx="31242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Rectangle 6"/>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31375429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F190ABAE-CB8D-5F43-B8DE-A8EAF01B6BF7}" type="slidenum">
              <a:rPr lang="en-US" sz="1600"/>
              <a:pPr/>
              <a:t>66</a:t>
            </a:fld>
            <a:endParaRPr lang="en-US" sz="1050"/>
          </a:p>
        </p:txBody>
      </p:sp>
      <p:sp>
        <p:nvSpPr>
          <p:cNvPr id="79874" name="Rectangle 2"/>
          <p:cNvSpPr>
            <a:spLocks noGrp="1" noChangeArrowheads="1"/>
          </p:cNvSpPr>
          <p:nvPr>
            <p:ph type="title"/>
          </p:nvPr>
        </p:nvSpPr>
        <p:spPr>
          <a:xfrm>
            <a:off x="685800" y="76200"/>
            <a:ext cx="7772400" cy="1143000"/>
          </a:xfrm>
        </p:spPr>
        <p:txBody>
          <a:bodyPr/>
          <a:lstStyle/>
          <a:p>
            <a:r>
              <a:rPr lang="en-US"/>
              <a:t>Asymptotes</a:t>
            </a:r>
          </a:p>
        </p:txBody>
      </p:sp>
      <p:sp>
        <p:nvSpPr>
          <p:cNvPr id="79875" name="Rectangle 3"/>
          <p:cNvSpPr>
            <a:spLocks noGrp="1" noChangeArrowheads="1"/>
          </p:cNvSpPr>
          <p:nvPr>
            <p:ph type="body" idx="1"/>
          </p:nvPr>
        </p:nvSpPr>
        <p:spPr>
          <a:xfrm>
            <a:off x="685800" y="1295400"/>
            <a:ext cx="7772400" cy="4038600"/>
          </a:xfrm>
        </p:spPr>
        <p:txBody>
          <a:bodyPr/>
          <a:lstStyle/>
          <a:p>
            <a:pPr>
              <a:lnSpc>
                <a:spcPct val="90000"/>
              </a:lnSpc>
            </a:pPr>
            <a:r>
              <a:rPr lang="en-US" sz="2800"/>
              <a:t>Note also that one only expects the relative size to approach the asymptote rather slowly under experimental conditions.  If the range of </a:t>
            </a:r>
            <a:r>
              <a:rPr lang="en-US" sz="2800">
                <a:latin typeface="Symbol" charset="0"/>
              </a:rPr>
              <a:t>r</a:t>
            </a:r>
            <a:r>
              <a:rPr lang="en-US" sz="2800"/>
              <a:t> over which G&gt;0 is small then fluctuations in the growth rate, due for example, to fluctuations in the number of neighbors, may cause     to become negative for long enough to cause A to disappear.</a:t>
            </a:r>
            <a:r>
              <a:rPr lang="en-US" sz="2800" b="1"/>
              <a:t> </a:t>
            </a:r>
            <a:r>
              <a:rPr lang="en-US" sz="2800"/>
              <a:t>Note also that one only expects the relative size to approach the asymptote rather slowly under experimental conditions.</a:t>
            </a:r>
          </a:p>
        </p:txBody>
      </p:sp>
      <p:graphicFrame>
        <p:nvGraphicFramePr>
          <p:cNvPr id="79876" name="Object 4"/>
          <p:cNvGraphicFramePr>
            <a:graphicFrameLocks noChangeAspect="1"/>
          </p:cNvGraphicFramePr>
          <p:nvPr>
            <p:extLst>
              <p:ext uri="{D42A27DB-BD31-4B8C-83A1-F6EECF244321}">
                <p14:modId xmlns:p14="http://schemas.microsoft.com/office/powerpoint/2010/main" val="1791294000"/>
              </p:ext>
            </p:extLst>
          </p:nvPr>
        </p:nvGraphicFramePr>
        <p:xfrm>
          <a:off x="2133600" y="3644900"/>
          <a:ext cx="336550" cy="469900"/>
        </p:xfrm>
        <a:graphic>
          <a:graphicData uri="http://schemas.openxmlformats.org/presentationml/2006/ole">
            <mc:AlternateContent xmlns:mc="http://schemas.openxmlformats.org/markup-compatibility/2006">
              <mc:Choice xmlns:v="urn:schemas-microsoft-com:vml" Requires="v">
                <p:oleObj spid="_x0000_s190497" name="Equation" r:id="rId3" imgW="127000" imgH="177800" progId="Equation.3">
                  <p:embed/>
                </p:oleObj>
              </mc:Choice>
              <mc:Fallback>
                <p:oleObj name="Equation" r:id="rId3" imgW="127000" imgH="177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644900"/>
                        <a:ext cx="336550"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1411736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4294967295"/>
          </p:nvPr>
        </p:nvSpPr>
        <p:spPr>
          <a:xfrm>
            <a:off x="0" y="228600"/>
            <a:ext cx="533400" cy="381000"/>
          </a:xfrm>
          <a:prstGeom prst="rect">
            <a:avLst/>
          </a:prstGeom>
        </p:spPr>
        <p:txBody>
          <a:bodyPr/>
          <a:lstStyle/>
          <a:p>
            <a:fld id="{D1CB3595-12EB-F24D-9327-6279D475D3CE}" type="slidenum">
              <a:rPr lang="en-US" sz="1600"/>
              <a:pPr/>
              <a:t>67</a:t>
            </a:fld>
            <a:endParaRPr lang="en-US" sz="1050"/>
          </a:p>
        </p:txBody>
      </p:sp>
      <p:sp>
        <p:nvSpPr>
          <p:cNvPr id="78850" name="Rectangle 2"/>
          <p:cNvSpPr>
            <a:spLocks noGrp="1" noChangeArrowheads="1"/>
          </p:cNvSpPr>
          <p:nvPr>
            <p:ph type="title"/>
          </p:nvPr>
        </p:nvSpPr>
        <p:spPr>
          <a:xfrm>
            <a:off x="685800" y="0"/>
            <a:ext cx="7772400" cy="1143000"/>
          </a:xfrm>
        </p:spPr>
        <p:txBody>
          <a:bodyPr/>
          <a:lstStyle/>
          <a:p>
            <a:r>
              <a:rPr lang="en-US"/>
              <a:t>Details</a:t>
            </a:r>
          </a:p>
        </p:txBody>
      </p:sp>
      <p:sp>
        <p:nvSpPr>
          <p:cNvPr id="78851" name="Rectangle 3"/>
          <p:cNvSpPr>
            <a:spLocks noGrp="1" noChangeArrowheads="1"/>
          </p:cNvSpPr>
          <p:nvPr>
            <p:ph type="body" idx="1"/>
          </p:nvPr>
        </p:nvSpPr>
        <p:spPr>
          <a:xfrm>
            <a:off x="457200" y="914400"/>
            <a:ext cx="8305800" cy="5638800"/>
          </a:xfrm>
        </p:spPr>
        <p:txBody>
          <a:bodyPr/>
          <a:lstStyle/>
          <a:p>
            <a:r>
              <a:rPr lang="en-US" sz="2400" dirty="0"/>
              <a:t>The case of a&lt;2 (</a:t>
            </a:r>
            <a:r>
              <a:rPr lang="en-US" sz="2400" dirty="0">
                <a:latin typeface="Symbol" charset="0"/>
              </a:rPr>
              <a:t>G&gt;1/</a:t>
            </a:r>
            <a:r>
              <a:rPr lang="en-US" sz="2400" dirty="0"/>
              <a:t>√</a:t>
            </a:r>
            <a:r>
              <a:rPr lang="en-US" sz="2400" dirty="0">
                <a:latin typeface="Symbol" charset="0"/>
              </a:rPr>
              <a:t>3) </a:t>
            </a:r>
            <a:r>
              <a:rPr lang="en-US" sz="2400" dirty="0"/>
              <a:t>is illustrated in the following figure which shows a plot of G as a function of </a:t>
            </a:r>
            <a:r>
              <a:rPr lang="en-US" sz="2400" dirty="0">
                <a:latin typeface="Symbol" charset="0"/>
              </a:rPr>
              <a:t>r</a:t>
            </a:r>
            <a:r>
              <a:rPr lang="en-US" sz="2400" dirty="0"/>
              <a:t> for </a:t>
            </a:r>
            <a:r>
              <a:rPr lang="en-US" sz="2400" dirty="0">
                <a:latin typeface="Symbol" charset="0"/>
              </a:rPr>
              <a:t>m</a:t>
            </a:r>
            <a:r>
              <a:rPr lang="en-US" sz="2400" dirty="0"/>
              <a:t>=2 and several values of </a:t>
            </a:r>
            <a:r>
              <a:rPr lang="en-US" sz="2400" dirty="0">
                <a:latin typeface="Symbol" charset="0"/>
              </a:rPr>
              <a:t>G</a:t>
            </a:r>
            <a:r>
              <a:rPr lang="en-US" sz="2400" dirty="0"/>
              <a:t>. There are two positive roots of G=0. The effect of decreasing </a:t>
            </a:r>
            <a:r>
              <a:rPr lang="en-US" sz="2400" dirty="0">
                <a:latin typeface="Symbol" charset="0"/>
              </a:rPr>
              <a:t>G</a:t>
            </a:r>
            <a:r>
              <a:rPr lang="en-US" sz="2400" dirty="0"/>
              <a:t> is to expand the range over which G is positive. The meaning of G&gt;0 or             &gt;0 is that the average growth rate of the A grain will exceed that of the mean size of the matrix so that the expected value of </a:t>
            </a:r>
            <a:r>
              <a:rPr lang="en-US" sz="2400" dirty="0">
                <a:latin typeface="Symbol" charset="0"/>
              </a:rPr>
              <a:t>r</a:t>
            </a:r>
            <a:r>
              <a:rPr lang="en-US" sz="2400" dirty="0"/>
              <a:t> will increase until it reaches the stable upper root of G=0. Note that this analysis addresses only the average value of </a:t>
            </a:r>
            <a:r>
              <a:rPr lang="en-US" sz="2400" dirty="0" err="1" smtClean="0"/>
              <a:t>d</a:t>
            </a:r>
            <a:r>
              <a:rPr lang="en-US" sz="2400" dirty="0" err="1" smtClean="0">
                <a:latin typeface="Symbol" charset="2"/>
                <a:cs typeface="Symbol" charset="2"/>
              </a:rPr>
              <a:t>r</a:t>
            </a:r>
            <a:r>
              <a:rPr lang="en-US" sz="2400" dirty="0" smtClean="0"/>
              <a:t>/</a:t>
            </a:r>
            <a:r>
              <a:rPr lang="en-US" sz="2400" dirty="0" err="1" smtClean="0"/>
              <a:t>dt.</a:t>
            </a:r>
            <a:r>
              <a:rPr lang="en-US" sz="2400" dirty="0" smtClean="0"/>
              <a:t> </a:t>
            </a:r>
            <a:r>
              <a:rPr lang="en-US" sz="2400" dirty="0"/>
              <a:t>If the range of </a:t>
            </a:r>
            <a:r>
              <a:rPr lang="en-US" sz="2400" dirty="0">
                <a:latin typeface="Symbol" charset="0"/>
              </a:rPr>
              <a:t>r</a:t>
            </a:r>
            <a:r>
              <a:rPr lang="en-US" sz="2400" dirty="0"/>
              <a:t> over which G&gt;0 is small then fluctuations in the growth rate, due for example, to fluctuations in the number of neighbors, may cause to become negative for long enough to cause A to disappear.</a:t>
            </a:r>
            <a:r>
              <a:rPr lang="en-US" sz="2400" b="1" dirty="0"/>
              <a:t> </a:t>
            </a:r>
            <a:endParaRPr lang="en-US" sz="2400" dirty="0"/>
          </a:p>
        </p:txBody>
      </p:sp>
      <p:graphicFrame>
        <p:nvGraphicFramePr>
          <p:cNvPr id="78852" name="Object 4"/>
          <p:cNvGraphicFramePr>
            <a:graphicFrameLocks noChangeAspect="1"/>
          </p:cNvGraphicFramePr>
          <p:nvPr>
            <p:extLst>
              <p:ext uri="{D42A27DB-BD31-4B8C-83A1-F6EECF244321}">
                <p14:modId xmlns:p14="http://schemas.microsoft.com/office/powerpoint/2010/main" val="635197462"/>
              </p:ext>
            </p:extLst>
          </p:nvPr>
        </p:nvGraphicFramePr>
        <p:xfrm>
          <a:off x="7543800" y="2438400"/>
          <a:ext cx="990600" cy="431800"/>
        </p:xfrm>
        <a:graphic>
          <a:graphicData uri="http://schemas.openxmlformats.org/presentationml/2006/ole">
            <mc:AlternateContent xmlns:mc="http://schemas.openxmlformats.org/markup-compatibility/2006">
              <mc:Choice xmlns:v="urn:schemas-microsoft-com:vml" Requires="v">
                <p:oleObj spid="_x0000_s189493" name="Equation" r:id="rId3" imgW="495300" imgH="215900" progId="Equation.3">
                  <p:embed/>
                </p:oleObj>
              </mc:Choice>
              <mc:Fallback>
                <p:oleObj name="Equation" r:id="rId3" imgW="495300" imgH="215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2438400"/>
                        <a:ext cx="9906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42062185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2DF446F4-A148-E343-8751-29468ABE0B28}" type="slidenum">
              <a:rPr lang="en-US" sz="1600"/>
              <a:pPr/>
              <a:t>68</a:t>
            </a:fld>
            <a:endParaRPr lang="en-US" sz="1050"/>
          </a:p>
        </p:txBody>
      </p:sp>
      <p:sp>
        <p:nvSpPr>
          <p:cNvPr id="80898" name="Rectangle 2"/>
          <p:cNvSpPr>
            <a:spLocks noGrp="1" noChangeArrowheads="1"/>
          </p:cNvSpPr>
          <p:nvPr>
            <p:ph type="title"/>
          </p:nvPr>
        </p:nvSpPr>
        <p:spPr>
          <a:xfrm>
            <a:off x="685800" y="76200"/>
            <a:ext cx="7772400" cy="1143000"/>
          </a:xfrm>
        </p:spPr>
        <p:txBody>
          <a:bodyPr/>
          <a:lstStyle/>
          <a:p>
            <a:r>
              <a:rPr lang="en-US"/>
              <a:t>Relative growth rate - plot</a:t>
            </a:r>
          </a:p>
        </p:txBody>
      </p:sp>
      <p:graphicFrame>
        <p:nvGraphicFramePr>
          <p:cNvPr id="80899" name="Object 3"/>
          <p:cNvGraphicFramePr>
            <a:graphicFrameLocks noChangeAspect="1"/>
          </p:cNvGraphicFramePr>
          <p:nvPr>
            <p:extLst>
              <p:ext uri="{D42A27DB-BD31-4B8C-83A1-F6EECF244321}">
                <p14:modId xmlns:p14="http://schemas.microsoft.com/office/powerpoint/2010/main" val="1648387667"/>
              </p:ext>
            </p:extLst>
          </p:nvPr>
        </p:nvGraphicFramePr>
        <p:xfrm>
          <a:off x="2362200" y="1117600"/>
          <a:ext cx="4572000" cy="3225800"/>
        </p:xfrm>
        <a:graphic>
          <a:graphicData uri="http://schemas.openxmlformats.org/presentationml/2006/ole">
            <mc:AlternateContent xmlns:mc="http://schemas.openxmlformats.org/markup-compatibility/2006">
              <mc:Choice xmlns:v="urn:schemas-microsoft-com:vml" Requires="v">
                <p:oleObj spid="_x0000_s191521"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1176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0900" name="Text Box 4"/>
          <p:cNvSpPr txBox="1">
            <a:spLocks noChangeArrowheads="1"/>
          </p:cNvSpPr>
          <p:nvPr/>
        </p:nvSpPr>
        <p:spPr bwMode="auto">
          <a:xfrm>
            <a:off x="1066800" y="4419600"/>
            <a:ext cx="76200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3.  Plot of relative growth rate versus relative size for µ=2 with four different values for the ratio of grain boundary energies, </a:t>
            </a:r>
            <a:r>
              <a:rPr lang="en-US" sz="1600">
                <a:latin typeface="Symbol" charset="0"/>
              </a:rPr>
              <a:t>G</a:t>
            </a:r>
            <a:r>
              <a:rPr lang="en-US" sz="1600"/>
              <a:t>=0.7, 1.0 (solid line), 1.1 and 1.3.  Note that only the curve for </a:t>
            </a:r>
            <a:r>
              <a:rPr lang="en-US" sz="1600">
                <a:latin typeface="Symbol" charset="0"/>
              </a:rPr>
              <a:t>G</a:t>
            </a:r>
            <a:r>
              <a:rPr lang="en-US" sz="1600"/>
              <a:t>=1.3 shows both upper and lower roots (</a:t>
            </a:r>
            <a:r>
              <a:rPr lang="en-US" sz="1600">
                <a:latin typeface="Symbol" charset="0"/>
              </a:rPr>
              <a:t>r</a:t>
            </a:r>
            <a:r>
              <a:rPr lang="en-US" sz="1600"/>
              <a:t>=0) but that the other three cases also have upper roots that increase with decreasing </a:t>
            </a:r>
            <a:r>
              <a:rPr lang="en-US" sz="1600">
                <a:latin typeface="Symbol" charset="0"/>
              </a:rPr>
              <a:t>G</a:t>
            </a:r>
            <a:r>
              <a:rPr lang="en-US" sz="1600"/>
              <a:t>. The results predict abnormal grain growth (G&gt;0) over a range of relative size that decreases with increasing boundary energy ratio.</a:t>
            </a:r>
          </a:p>
        </p:txBody>
      </p:sp>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24957244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0" y="228600"/>
            <a:ext cx="533400" cy="381000"/>
          </a:xfrm>
          <a:prstGeom prst="rect">
            <a:avLst/>
          </a:prstGeom>
        </p:spPr>
        <p:txBody>
          <a:bodyPr/>
          <a:lstStyle/>
          <a:p>
            <a:fld id="{43FE50A9-58AB-2745-8AFB-EC97535EBBD7}" type="slidenum">
              <a:rPr lang="en-US" sz="1600"/>
              <a:pPr/>
              <a:t>69</a:t>
            </a:fld>
            <a:endParaRPr lang="en-US" sz="1050"/>
          </a:p>
        </p:txBody>
      </p:sp>
      <p:sp>
        <p:nvSpPr>
          <p:cNvPr id="81922"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a:t>
            </a:r>
          </a:p>
        </p:txBody>
      </p:sp>
      <p:sp>
        <p:nvSpPr>
          <p:cNvPr id="81923" name="Rectangle 3"/>
          <p:cNvSpPr>
            <a:spLocks noGrp="1" noChangeArrowheads="1"/>
          </p:cNvSpPr>
          <p:nvPr>
            <p:ph type="body" idx="1"/>
          </p:nvPr>
        </p:nvSpPr>
        <p:spPr>
          <a:xfrm>
            <a:off x="685800" y="1371600"/>
            <a:ext cx="7772400" cy="4038600"/>
          </a:xfrm>
        </p:spPr>
        <p:txBody>
          <a:bodyPr/>
          <a:lstStyle/>
          <a:p>
            <a:pPr>
              <a:lnSpc>
                <a:spcPct val="90000"/>
              </a:lnSpc>
            </a:pPr>
            <a:r>
              <a:rPr lang="en-US" sz="2000"/>
              <a:t>The next figure shows the (</a:t>
            </a:r>
            <a:r>
              <a:rPr lang="en-US" sz="2000">
                <a:latin typeface="Symbol" charset="0"/>
              </a:rPr>
              <a:t>m</a:t>
            </a:r>
            <a:r>
              <a:rPr lang="en-US" sz="2000"/>
              <a:t>,</a:t>
            </a:r>
            <a:r>
              <a:rPr lang="en-US" sz="2000">
                <a:latin typeface="Symbol" charset="0"/>
              </a:rPr>
              <a:t>G)</a:t>
            </a:r>
            <a:r>
              <a:rPr lang="en-US" sz="2000"/>
              <a:t> plane with regions of </a:t>
            </a:r>
            <a:r>
              <a:rPr lang="en-US" sz="2000">
                <a:latin typeface="Symbol" charset="0"/>
              </a:rPr>
              <a:t>r</a:t>
            </a:r>
            <a:r>
              <a:rPr lang="en-US" sz="2000" baseline="-25000"/>
              <a:t>+</a:t>
            </a:r>
            <a:r>
              <a:rPr lang="en-US" sz="2000"/>
              <a:t> (stable root) delineated: no real roots exist in the upper left triangle whereas two roots exist in the lower right triangle (</a:t>
            </a:r>
            <a:r>
              <a:rPr lang="en-US" sz="2000">
                <a:latin typeface="Symbol" charset="0"/>
              </a:rPr>
              <a:t>G</a:t>
            </a:r>
            <a:r>
              <a:rPr lang="en-US" sz="2000"/>
              <a:t>&gt;1/√3).  Over the range 0.5&lt;</a:t>
            </a:r>
            <a:r>
              <a:rPr lang="en-US" sz="2000">
                <a:latin typeface="Symbol" charset="0"/>
              </a:rPr>
              <a:t>G£</a:t>
            </a:r>
            <a:r>
              <a:rPr lang="en-US" sz="2000"/>
              <a:t>1/√3, only one positive root exists (</a:t>
            </a:r>
            <a:r>
              <a:rPr lang="en-US" sz="2000">
                <a:latin typeface="Symbol" charset="0"/>
              </a:rPr>
              <a:t>r</a:t>
            </a:r>
            <a:r>
              <a:rPr lang="en-US" sz="2000" baseline="-25000"/>
              <a:t>-</a:t>
            </a:r>
            <a:r>
              <a:rPr lang="en-US" sz="2000"/>
              <a:t> is negative), and for </a:t>
            </a:r>
            <a:r>
              <a:rPr lang="en-US" sz="2000">
                <a:latin typeface="Symbol" charset="0"/>
              </a:rPr>
              <a:t>G£</a:t>
            </a:r>
            <a:r>
              <a:rPr lang="en-US" sz="2000"/>
              <a:t>0.5, wetting occurs. Several contours of constant relative size are shown; these were calculated by setting G=0 in Eq. 14a, and solving for µ with fixed values of </a:t>
            </a:r>
            <a:r>
              <a:rPr lang="en-US" sz="2000">
                <a:latin typeface="Symbol" charset="0"/>
              </a:rPr>
              <a:t>r</a:t>
            </a:r>
            <a:r>
              <a:rPr lang="en-US" sz="2000"/>
              <a:t>. Also shown is the curve (thick line) along which the upper and lower roots are equal; this was calculated from Eq. 16 with an equality.  Each contour of constant </a:t>
            </a:r>
            <a:r>
              <a:rPr lang="en-US" sz="2000">
                <a:latin typeface="Symbol" charset="0"/>
              </a:rPr>
              <a:t>r</a:t>
            </a:r>
            <a:r>
              <a:rPr lang="en-US" sz="2000"/>
              <a:t> touches this line at a point for which </a:t>
            </a:r>
            <a:r>
              <a:rPr lang="en-US" sz="2000">
                <a:latin typeface="Symbol" charset="0"/>
              </a:rPr>
              <a:t>r</a:t>
            </a:r>
            <a:r>
              <a:rPr lang="en-US" sz="2000" baseline="-25000"/>
              <a:t>+</a:t>
            </a:r>
            <a:r>
              <a:rPr lang="en-US" sz="2000"/>
              <a:t>=</a:t>
            </a:r>
            <a:r>
              <a:rPr lang="en-US" sz="2000">
                <a:latin typeface="Symbol" charset="0"/>
              </a:rPr>
              <a:t>r</a:t>
            </a:r>
            <a:r>
              <a:rPr lang="en-US" sz="2000" baseline="-25000"/>
              <a:t>-</a:t>
            </a:r>
            <a:r>
              <a:rPr lang="en-US" sz="2000"/>
              <a:t>; for µ and </a:t>
            </a:r>
            <a:r>
              <a:rPr lang="en-US" sz="2000">
                <a:latin typeface="Symbol" charset="0"/>
              </a:rPr>
              <a:t>G</a:t>
            </a:r>
            <a:r>
              <a:rPr lang="en-US" sz="2000"/>
              <a:t> less than this point, the contour describes the branch for </a:t>
            </a:r>
            <a:r>
              <a:rPr lang="en-US" sz="2000">
                <a:latin typeface="Symbol" charset="0"/>
              </a:rPr>
              <a:t>r</a:t>
            </a:r>
            <a:r>
              <a:rPr lang="en-US" sz="2000" baseline="-25000"/>
              <a:t>+</a:t>
            </a:r>
            <a:r>
              <a:rPr lang="en-US" sz="2000"/>
              <a:t>; conversely, for µ and </a:t>
            </a:r>
            <a:r>
              <a:rPr lang="en-US" sz="2000">
                <a:latin typeface="Symbol" charset="0"/>
              </a:rPr>
              <a:t>G</a:t>
            </a:r>
            <a:r>
              <a:rPr lang="en-US" sz="2000"/>
              <a:t> larger than this point, the contour describes the branch for </a:t>
            </a:r>
            <a:r>
              <a:rPr lang="en-US" sz="2000">
                <a:latin typeface="Symbol" charset="0"/>
              </a:rPr>
              <a:t>r</a:t>
            </a:r>
            <a:r>
              <a:rPr lang="en-US" sz="2000" baseline="-25000"/>
              <a:t>-</a:t>
            </a:r>
            <a:r>
              <a:rPr lang="en-US" sz="2000"/>
              <a:t>. In the region of two positive roots, each µ,</a:t>
            </a:r>
            <a:r>
              <a:rPr lang="en-US" sz="2000">
                <a:latin typeface="Symbol" charset="0"/>
              </a:rPr>
              <a:t>G</a:t>
            </a:r>
            <a:r>
              <a:rPr lang="en-US" sz="2000"/>
              <a:t> pair is intersected by two contours; the difference between </a:t>
            </a:r>
            <a:r>
              <a:rPr lang="en-US" sz="2000">
                <a:latin typeface="Symbol" charset="0"/>
              </a:rPr>
              <a:t>r</a:t>
            </a:r>
            <a:r>
              <a:rPr lang="en-US" sz="2000" baseline="-25000"/>
              <a:t>+</a:t>
            </a:r>
            <a:r>
              <a:rPr lang="en-US" sz="2000"/>
              <a:t> and </a:t>
            </a:r>
            <a:r>
              <a:rPr lang="en-US" sz="2000">
                <a:latin typeface="Symbol" charset="0"/>
              </a:rPr>
              <a:t>r</a:t>
            </a:r>
            <a:r>
              <a:rPr lang="en-US" sz="2000" baseline="-25000"/>
              <a:t>-</a:t>
            </a:r>
            <a:r>
              <a:rPr lang="en-US" sz="2000"/>
              <a:t> defines the range of relative size over which abnormal growth is likely to occur.  [Eq. numbers refer to the Scripta metall. Paper]</a:t>
            </a:r>
          </a:p>
        </p:txBody>
      </p:sp>
      <p:sp>
        <p:nvSpPr>
          <p:cNvPr id="5" name="Rectangle 4"/>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1507718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7"/>
          <p:cNvSpPr>
            <a:spLocks noGrp="1"/>
          </p:cNvSpPr>
          <p:nvPr>
            <p:ph type="sldNum" sz="quarter" idx="12"/>
          </p:nvPr>
        </p:nvSpPr>
        <p:spPr>
          <a:xfrm>
            <a:off x="84028" y="0"/>
            <a:ext cx="2133600" cy="476250"/>
          </a:xfrm>
          <a:noFill/>
        </p:spPr>
        <p:txBody>
          <a:bodyPr/>
          <a:lstStyle/>
          <a:p>
            <a:pPr algn="l"/>
            <a:fld id="{72C3E5FD-3C74-8C40-836D-2523AD5E0C7D}" type="slidenum">
              <a:rPr lang="en-US" smtClean="0"/>
              <a:pPr algn="l"/>
              <a:t>7</a:t>
            </a:fld>
            <a:endParaRPr lang="en-US" smtClean="0"/>
          </a:p>
        </p:txBody>
      </p:sp>
      <p:sp>
        <p:nvSpPr>
          <p:cNvPr id="398338" name="Rectangle 2"/>
          <p:cNvSpPr>
            <a:spLocks noGrp="1" noChangeArrowheads="1"/>
          </p:cNvSpPr>
          <p:nvPr>
            <p:ph type="title"/>
          </p:nvPr>
        </p:nvSpPr>
        <p:spPr>
          <a:xfrm>
            <a:off x="533400" y="0"/>
            <a:ext cx="8229600" cy="1143000"/>
          </a:xfrm>
        </p:spPr>
        <p:txBody>
          <a:bodyPr/>
          <a:lstStyle/>
          <a:p>
            <a:r>
              <a:rPr lang="en-US" sz="4000" smtClean="0">
                <a:effectLst>
                  <a:outerShdw blurRad="38100" dist="38100" dir="2700000" algn="tl">
                    <a:srgbClr val="DDDDDD"/>
                  </a:outerShdw>
                </a:effectLst>
              </a:rPr>
              <a:t>Orientation Spread, Fe-1%Si</a:t>
            </a:r>
          </a:p>
        </p:txBody>
      </p:sp>
      <p:pic>
        <p:nvPicPr>
          <p:cNvPr id="49156" name="Picture 26"/>
          <p:cNvPicPr>
            <a:picLocks noGrp="1" noChangeAspect="1" noChangeArrowheads="1"/>
          </p:cNvPicPr>
          <p:nvPr>
            <p:ph sz="half" idx="1"/>
          </p:nvPr>
        </p:nvPicPr>
        <p:blipFill>
          <a:blip r:embed="rId3"/>
          <a:srcRect/>
          <a:stretch>
            <a:fillRect/>
          </a:stretch>
        </p:blipFill>
        <p:spPr>
          <a:xfrm>
            <a:off x="2743200" y="2641600"/>
            <a:ext cx="2325688" cy="2436813"/>
          </a:xfrm>
          <a:noFill/>
          <a:ln>
            <a:solidFill>
              <a:schemeClr val="tx1"/>
            </a:solidFill>
          </a:ln>
        </p:spPr>
      </p:pic>
      <p:pic>
        <p:nvPicPr>
          <p:cNvPr id="49157" name="Picture 27"/>
          <p:cNvPicPr>
            <a:picLocks noGrp="1" noChangeAspect="1" noChangeArrowheads="1"/>
          </p:cNvPicPr>
          <p:nvPr>
            <p:ph sz="quarter" idx="2"/>
          </p:nvPr>
        </p:nvPicPr>
        <p:blipFill>
          <a:blip r:embed="rId4"/>
          <a:srcRect/>
          <a:stretch>
            <a:fillRect/>
          </a:stretch>
        </p:blipFill>
        <p:spPr>
          <a:xfrm>
            <a:off x="5829300" y="2641600"/>
            <a:ext cx="2411413" cy="2436813"/>
          </a:xfrm>
          <a:noFill/>
          <a:ln>
            <a:solidFill>
              <a:schemeClr val="tx1"/>
            </a:solidFill>
          </a:ln>
        </p:spPr>
      </p:pic>
      <p:sp>
        <p:nvSpPr>
          <p:cNvPr id="398341" name="Rectangle 5"/>
          <p:cNvSpPr>
            <a:spLocks noChangeArrowheads="1"/>
          </p:cNvSpPr>
          <p:nvPr/>
        </p:nvSpPr>
        <p:spPr bwMode="auto">
          <a:xfrm>
            <a:off x="2781300" y="6178550"/>
            <a:ext cx="5257800" cy="376238"/>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Overall GOS decreases with annealing time.</a:t>
            </a:r>
          </a:p>
        </p:txBody>
      </p:sp>
      <p:sp>
        <p:nvSpPr>
          <p:cNvPr id="49159" name="Text Box 6"/>
          <p:cNvSpPr txBox="1">
            <a:spLocks noChangeArrowheads="1"/>
          </p:cNvSpPr>
          <p:nvPr/>
        </p:nvSpPr>
        <p:spPr bwMode="auto">
          <a:xfrm>
            <a:off x="3225800" y="51054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15 min.</a:t>
            </a:r>
          </a:p>
        </p:txBody>
      </p:sp>
      <p:sp>
        <p:nvSpPr>
          <p:cNvPr id="49160" name="Text Box 7"/>
          <p:cNvSpPr txBox="1">
            <a:spLocks noChangeArrowheads="1"/>
          </p:cNvSpPr>
          <p:nvPr/>
        </p:nvSpPr>
        <p:spPr bwMode="auto">
          <a:xfrm>
            <a:off x="2705100" y="2311400"/>
            <a:ext cx="24384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1.5% temper-rolled</a:t>
            </a:r>
          </a:p>
        </p:txBody>
      </p:sp>
      <p:sp>
        <p:nvSpPr>
          <p:cNvPr id="49161" name="Text Box 9"/>
          <p:cNvSpPr txBox="1">
            <a:spLocks noChangeArrowheads="1"/>
          </p:cNvSpPr>
          <p:nvPr/>
        </p:nvSpPr>
        <p:spPr bwMode="auto">
          <a:xfrm>
            <a:off x="6426200" y="5068888"/>
            <a:ext cx="15240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b="1"/>
              <a:t>0.5 min.</a:t>
            </a:r>
          </a:p>
        </p:txBody>
      </p:sp>
      <p:sp>
        <p:nvSpPr>
          <p:cNvPr id="49162" name="Text Box 11"/>
          <p:cNvSpPr txBox="1">
            <a:spLocks noChangeArrowheads="1"/>
          </p:cNvSpPr>
          <p:nvPr/>
        </p:nvSpPr>
        <p:spPr bwMode="auto">
          <a:xfrm>
            <a:off x="5816600" y="2298700"/>
            <a:ext cx="25146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b="1"/>
              <a:t>8% temper-rolled</a:t>
            </a:r>
          </a:p>
        </p:txBody>
      </p:sp>
      <p:pic>
        <p:nvPicPr>
          <p:cNvPr id="49163" name="Picture 39" descr="Picture1"/>
          <p:cNvPicPr>
            <a:picLocks noChangeAspect="1" noChangeArrowheads="1"/>
          </p:cNvPicPr>
          <p:nvPr/>
        </p:nvPicPr>
        <p:blipFill>
          <a:blip r:embed="rId5"/>
          <a:srcRect/>
          <a:stretch>
            <a:fillRect/>
          </a:stretch>
        </p:blipFill>
        <p:spPr bwMode="auto">
          <a:xfrm>
            <a:off x="228600" y="1371600"/>
            <a:ext cx="2166938" cy="1246188"/>
          </a:xfrm>
          <a:prstGeom prst="rect">
            <a:avLst/>
          </a:prstGeom>
          <a:noFill/>
          <a:ln w="9525">
            <a:noFill/>
            <a:miter lim="800000"/>
            <a:headEnd/>
            <a:tailEnd/>
          </a:ln>
        </p:spPr>
      </p:pic>
      <p:pic>
        <p:nvPicPr>
          <p:cNvPr id="398377" name="Picture 41" descr="Picture1"/>
          <p:cNvPicPr>
            <a:picLocks noChangeAspect="1" noChangeArrowheads="1"/>
          </p:cNvPicPr>
          <p:nvPr/>
        </p:nvPicPr>
        <p:blipFill>
          <a:blip r:embed="rId6"/>
          <a:srcRect/>
          <a:stretch>
            <a:fillRect/>
          </a:stretch>
        </p:blipFill>
        <p:spPr bwMode="auto">
          <a:xfrm>
            <a:off x="228600" y="2667000"/>
            <a:ext cx="2174875" cy="1227138"/>
          </a:xfrm>
          <a:prstGeom prst="rect">
            <a:avLst/>
          </a:prstGeom>
          <a:noFill/>
          <a:ln w="9525">
            <a:noFill/>
            <a:miter lim="800000"/>
            <a:headEnd/>
            <a:tailEnd/>
          </a:ln>
        </p:spPr>
      </p:pic>
      <p:pic>
        <p:nvPicPr>
          <p:cNvPr id="398378" name="Picture 42" descr="Picture1"/>
          <p:cNvPicPr>
            <a:picLocks noChangeAspect="1" noChangeArrowheads="1"/>
          </p:cNvPicPr>
          <p:nvPr/>
        </p:nvPicPr>
        <p:blipFill>
          <a:blip r:embed="rId7"/>
          <a:srcRect/>
          <a:stretch>
            <a:fillRect/>
          </a:stretch>
        </p:blipFill>
        <p:spPr bwMode="auto">
          <a:xfrm>
            <a:off x="228600" y="3975100"/>
            <a:ext cx="2192338" cy="1231900"/>
          </a:xfrm>
          <a:prstGeom prst="rect">
            <a:avLst/>
          </a:prstGeom>
          <a:noFill/>
          <a:ln w="9525">
            <a:noFill/>
            <a:miter lim="800000"/>
            <a:headEnd/>
            <a:tailEnd/>
          </a:ln>
        </p:spPr>
      </p:pic>
      <p:pic>
        <p:nvPicPr>
          <p:cNvPr id="398379" name="Picture 43" descr="Picture1"/>
          <p:cNvPicPr>
            <a:picLocks noChangeAspect="1" noChangeArrowheads="1"/>
          </p:cNvPicPr>
          <p:nvPr/>
        </p:nvPicPr>
        <p:blipFill>
          <a:blip r:embed="rId8"/>
          <a:srcRect/>
          <a:stretch>
            <a:fillRect/>
          </a:stretch>
        </p:blipFill>
        <p:spPr bwMode="auto">
          <a:xfrm>
            <a:off x="230188" y="5308600"/>
            <a:ext cx="2147887" cy="1244600"/>
          </a:xfrm>
          <a:prstGeom prst="rect">
            <a:avLst/>
          </a:prstGeom>
          <a:noFill/>
          <a:ln w="9525">
            <a:noFill/>
            <a:miter lim="800000"/>
            <a:headEnd/>
            <a:tailEnd/>
          </a:ln>
        </p:spPr>
      </p:pic>
      <p:pic>
        <p:nvPicPr>
          <p:cNvPr id="398382" name="Picture 46"/>
          <p:cNvPicPr>
            <a:picLocks noChangeAspect="1" noChangeArrowheads="1"/>
          </p:cNvPicPr>
          <p:nvPr/>
        </p:nvPicPr>
        <p:blipFill>
          <a:blip r:embed="rId9"/>
          <a:srcRect/>
          <a:stretch>
            <a:fillRect/>
          </a:stretch>
        </p:blipFill>
        <p:spPr bwMode="auto">
          <a:xfrm>
            <a:off x="2743200" y="2628900"/>
            <a:ext cx="2436813" cy="2436813"/>
          </a:xfrm>
          <a:prstGeom prst="rect">
            <a:avLst/>
          </a:prstGeom>
          <a:noFill/>
          <a:ln w="9525">
            <a:solidFill>
              <a:schemeClr val="tx1"/>
            </a:solidFill>
            <a:miter lim="800000"/>
            <a:headEnd/>
            <a:tailEnd/>
          </a:ln>
        </p:spPr>
      </p:pic>
      <p:sp>
        <p:nvSpPr>
          <p:cNvPr id="398383" name="Text Box 47"/>
          <p:cNvSpPr txBox="1">
            <a:spLocks noChangeArrowheads="1"/>
          </p:cNvSpPr>
          <p:nvPr/>
        </p:nvSpPr>
        <p:spPr bwMode="auto">
          <a:xfrm>
            <a:off x="6350000" y="5143500"/>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5 min.</a:t>
            </a:r>
          </a:p>
        </p:txBody>
      </p:sp>
      <p:sp>
        <p:nvSpPr>
          <p:cNvPr id="398384" name="Text Box 48"/>
          <p:cNvSpPr txBox="1">
            <a:spLocks noChangeArrowheads="1"/>
          </p:cNvSpPr>
          <p:nvPr/>
        </p:nvSpPr>
        <p:spPr bwMode="auto">
          <a:xfrm>
            <a:off x="3281363" y="5127625"/>
            <a:ext cx="1524000" cy="366713"/>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385" name="Picture 49"/>
          <p:cNvPicPr>
            <a:picLocks noChangeAspect="1" noChangeArrowheads="1"/>
          </p:cNvPicPr>
          <p:nvPr/>
        </p:nvPicPr>
        <p:blipFill>
          <a:blip r:embed="rId10"/>
          <a:srcRect/>
          <a:stretch>
            <a:fillRect/>
          </a:stretch>
        </p:blipFill>
        <p:spPr bwMode="auto">
          <a:xfrm>
            <a:off x="5816600" y="2628900"/>
            <a:ext cx="2441575" cy="2436813"/>
          </a:xfrm>
          <a:prstGeom prst="rect">
            <a:avLst/>
          </a:prstGeom>
          <a:noFill/>
          <a:ln w="9525">
            <a:solidFill>
              <a:schemeClr val="tx1"/>
            </a:solidFill>
            <a:miter lim="800000"/>
            <a:headEnd/>
            <a:tailEnd/>
          </a:ln>
        </p:spPr>
      </p:pic>
      <p:sp>
        <p:nvSpPr>
          <p:cNvPr id="398394" name="Rectangle 58"/>
          <p:cNvSpPr>
            <a:spLocks noChangeArrowheads="1"/>
          </p:cNvSpPr>
          <p:nvPr/>
        </p:nvSpPr>
        <p:spPr bwMode="auto">
          <a:xfrm>
            <a:off x="177800" y="2667000"/>
            <a:ext cx="2273300"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6" name="Rectangle 60"/>
          <p:cNvSpPr>
            <a:spLocks noChangeArrowheads="1"/>
          </p:cNvSpPr>
          <p:nvPr/>
        </p:nvSpPr>
        <p:spPr bwMode="auto">
          <a:xfrm>
            <a:off x="165100" y="3987800"/>
            <a:ext cx="23145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sp>
        <p:nvSpPr>
          <p:cNvPr id="398397" name="Rectangle 61"/>
          <p:cNvSpPr>
            <a:spLocks noChangeArrowheads="1"/>
          </p:cNvSpPr>
          <p:nvPr/>
        </p:nvSpPr>
        <p:spPr bwMode="auto">
          <a:xfrm>
            <a:off x="165100" y="5295900"/>
            <a:ext cx="2276475" cy="1295400"/>
          </a:xfrm>
          <a:prstGeom prst="rect">
            <a:avLst/>
          </a:prstGeom>
          <a:noFill/>
          <a:ln w="38100">
            <a:solidFill>
              <a:srgbClr val="FF0000"/>
            </a:solidFill>
            <a:miter lim="800000"/>
            <a:headEnd/>
            <a:tailEnd/>
          </a:ln>
        </p:spPr>
        <p:txBody>
          <a:bodyPr wrap="none" anchor="ctr">
            <a:prstTxWarp prst="textNoShape">
              <a:avLst/>
            </a:prstTxWarp>
          </a:bodyPr>
          <a:lstStyle/>
          <a:p>
            <a:endParaRPr lang="en-US"/>
          </a:p>
        </p:txBody>
      </p:sp>
      <p:pic>
        <p:nvPicPr>
          <p:cNvPr id="49174" name="Picture 69"/>
          <p:cNvPicPr>
            <a:picLocks noGrp="1" noChangeAspect="1" noChangeArrowheads="1"/>
          </p:cNvPicPr>
          <p:nvPr>
            <p:ph sz="quarter" idx="3"/>
          </p:nvPr>
        </p:nvPicPr>
        <p:blipFill>
          <a:blip r:embed="rId11"/>
          <a:srcRect/>
          <a:stretch>
            <a:fillRect/>
          </a:stretch>
        </p:blipFill>
        <p:spPr>
          <a:xfrm>
            <a:off x="4216400" y="5410200"/>
            <a:ext cx="2111375" cy="493713"/>
          </a:xfrm>
          <a:noFill/>
        </p:spPr>
      </p:pic>
      <p:sp>
        <p:nvSpPr>
          <p:cNvPr id="398407" name="Text Box 71"/>
          <p:cNvSpPr txBox="1">
            <a:spLocks noChangeArrowheads="1"/>
          </p:cNvSpPr>
          <p:nvPr/>
        </p:nvSpPr>
        <p:spPr bwMode="auto">
          <a:xfrm>
            <a:off x="6345238" y="51133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15 min.</a:t>
            </a:r>
          </a:p>
        </p:txBody>
      </p:sp>
      <p:pic>
        <p:nvPicPr>
          <p:cNvPr id="398408" name="Picture 72"/>
          <p:cNvPicPr>
            <a:picLocks noChangeAspect="1" noChangeArrowheads="1"/>
          </p:cNvPicPr>
          <p:nvPr/>
        </p:nvPicPr>
        <p:blipFill>
          <a:blip r:embed="rId12"/>
          <a:srcRect/>
          <a:stretch>
            <a:fillRect/>
          </a:stretch>
        </p:blipFill>
        <p:spPr bwMode="auto">
          <a:xfrm>
            <a:off x="5816600" y="2622550"/>
            <a:ext cx="2441575" cy="2436813"/>
          </a:xfrm>
          <a:prstGeom prst="rect">
            <a:avLst/>
          </a:prstGeom>
          <a:noFill/>
          <a:ln w="9525">
            <a:solidFill>
              <a:schemeClr val="tx1"/>
            </a:solidFill>
            <a:miter lim="800000"/>
            <a:headEnd/>
            <a:tailEnd/>
          </a:ln>
        </p:spPr>
      </p:pic>
      <p:pic>
        <p:nvPicPr>
          <p:cNvPr id="398409" name="Picture 73"/>
          <p:cNvPicPr>
            <a:picLocks noChangeAspect="1" noChangeArrowheads="1"/>
          </p:cNvPicPr>
          <p:nvPr/>
        </p:nvPicPr>
        <p:blipFill>
          <a:blip r:embed="rId13"/>
          <a:srcRect/>
          <a:stretch>
            <a:fillRect/>
          </a:stretch>
        </p:blipFill>
        <p:spPr bwMode="auto">
          <a:xfrm>
            <a:off x="2743200" y="2622550"/>
            <a:ext cx="2435225" cy="2436813"/>
          </a:xfrm>
          <a:prstGeom prst="rect">
            <a:avLst/>
          </a:prstGeom>
          <a:noFill/>
          <a:ln w="9525">
            <a:solidFill>
              <a:schemeClr val="tx1"/>
            </a:solidFill>
            <a:miter lim="800000"/>
            <a:headEnd/>
            <a:tailEnd/>
          </a:ln>
        </p:spPr>
      </p:pic>
      <p:sp>
        <p:nvSpPr>
          <p:cNvPr id="398410" name="Text Box 74"/>
          <p:cNvSpPr txBox="1">
            <a:spLocks noChangeArrowheads="1"/>
          </p:cNvSpPr>
          <p:nvPr/>
        </p:nvSpPr>
        <p:spPr bwMode="auto">
          <a:xfrm>
            <a:off x="3286125" y="50974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60 min.</a:t>
            </a:r>
          </a:p>
        </p:txBody>
      </p:sp>
      <p:sp>
        <p:nvSpPr>
          <p:cNvPr id="398411" name="Text Box 75"/>
          <p:cNvSpPr txBox="1">
            <a:spLocks noChangeArrowheads="1"/>
          </p:cNvSpPr>
          <p:nvPr/>
        </p:nvSpPr>
        <p:spPr bwMode="auto">
          <a:xfrm>
            <a:off x="3279775" y="5122863"/>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180 min.</a:t>
            </a:r>
          </a:p>
        </p:txBody>
      </p:sp>
      <p:sp>
        <p:nvSpPr>
          <p:cNvPr id="398412" name="Text Box 76"/>
          <p:cNvSpPr txBox="1">
            <a:spLocks noChangeArrowheads="1"/>
          </p:cNvSpPr>
          <p:nvPr/>
        </p:nvSpPr>
        <p:spPr bwMode="auto">
          <a:xfrm>
            <a:off x="6376988" y="5138738"/>
            <a:ext cx="1524000" cy="366712"/>
          </a:xfrm>
          <a:prstGeom prst="rect">
            <a:avLst/>
          </a:prstGeom>
          <a:solidFill>
            <a:srgbClr val="FFFFFF"/>
          </a:solidFill>
          <a:ln w="9525">
            <a:noFill/>
            <a:miter lim="800000"/>
            <a:headEnd/>
            <a:tailEnd/>
          </a:ln>
        </p:spPr>
        <p:txBody>
          <a:bodyPr>
            <a:prstTxWarp prst="textNoShape">
              <a:avLst/>
            </a:prstTxWarp>
            <a:spAutoFit/>
          </a:bodyPr>
          <a:lstStyle/>
          <a:p>
            <a:pPr>
              <a:spcBef>
                <a:spcPct val="50000"/>
              </a:spcBef>
            </a:pPr>
            <a:r>
              <a:rPr lang="en-US" sz="1800" b="1"/>
              <a:t>30 min.</a:t>
            </a:r>
          </a:p>
        </p:txBody>
      </p:sp>
      <p:pic>
        <p:nvPicPr>
          <p:cNvPr id="398413" name="Picture 77"/>
          <p:cNvPicPr>
            <a:picLocks noChangeAspect="1" noChangeArrowheads="1"/>
          </p:cNvPicPr>
          <p:nvPr/>
        </p:nvPicPr>
        <p:blipFill>
          <a:blip r:embed="rId14"/>
          <a:srcRect/>
          <a:stretch>
            <a:fillRect/>
          </a:stretch>
        </p:blipFill>
        <p:spPr bwMode="auto">
          <a:xfrm>
            <a:off x="5810250" y="2635250"/>
            <a:ext cx="2441575" cy="2436813"/>
          </a:xfrm>
          <a:prstGeom prst="rect">
            <a:avLst/>
          </a:prstGeom>
          <a:noFill/>
          <a:ln w="9525">
            <a:solidFill>
              <a:schemeClr val="tx1"/>
            </a:solidFill>
            <a:miter lim="800000"/>
            <a:headEnd/>
            <a:tailEnd/>
          </a:ln>
        </p:spPr>
      </p:pic>
      <p:pic>
        <p:nvPicPr>
          <p:cNvPr id="398414" name="Picture 78"/>
          <p:cNvPicPr>
            <a:picLocks noChangeAspect="1" noChangeArrowheads="1"/>
          </p:cNvPicPr>
          <p:nvPr/>
        </p:nvPicPr>
        <p:blipFill>
          <a:blip r:embed="rId15"/>
          <a:srcRect/>
          <a:stretch>
            <a:fillRect/>
          </a:stretch>
        </p:blipFill>
        <p:spPr bwMode="auto">
          <a:xfrm>
            <a:off x="2749550" y="2609850"/>
            <a:ext cx="2422525" cy="2538413"/>
          </a:xfrm>
          <a:prstGeom prst="rect">
            <a:avLst/>
          </a:prstGeom>
          <a:noFill/>
          <a:ln w="9525">
            <a:solidFill>
              <a:schemeClr val="tx1"/>
            </a:solidFill>
            <a:miter lim="800000"/>
            <a:headEnd/>
            <a:tailEnd/>
          </a:ln>
        </p:spPr>
      </p:pic>
      <p:sp>
        <p:nvSpPr>
          <p:cNvPr id="398415" name="Rectangle 79"/>
          <p:cNvSpPr>
            <a:spLocks noChangeArrowheads="1"/>
          </p:cNvSpPr>
          <p:nvPr/>
        </p:nvSpPr>
        <p:spPr bwMode="auto">
          <a:xfrm>
            <a:off x="2590800" y="5969000"/>
            <a:ext cx="5715000" cy="650875"/>
          </a:xfrm>
          <a:prstGeom prst="rect">
            <a:avLst/>
          </a:prstGeom>
          <a:noFill/>
          <a:ln w="9525">
            <a:solidFill>
              <a:srgbClr val="FF0000"/>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1800" b="1">
                <a:solidFill>
                  <a:srgbClr val="FF0000"/>
                </a:solidFill>
              </a:rPr>
              <a:t>AGG proceeds by low GOS, soft grains, consuming their high GOS, deformed neighbors.</a:t>
            </a:r>
          </a:p>
        </p:txBody>
      </p:sp>
      <p:sp>
        <p:nvSpPr>
          <p:cNvPr id="49184" name="Rectangle 80"/>
          <p:cNvSpPr>
            <a:spLocks noChangeArrowheads="1"/>
          </p:cNvSpPr>
          <p:nvPr/>
        </p:nvSpPr>
        <p:spPr bwMode="auto">
          <a:xfrm>
            <a:off x="2743200" y="1524000"/>
            <a:ext cx="5638800" cy="711200"/>
          </a:xfrm>
          <a:prstGeom prst="rect">
            <a:avLst/>
          </a:prstGeom>
          <a:noFill/>
          <a:ln w="9525">
            <a:solidFill>
              <a:schemeClr val="tx1"/>
            </a:solidFill>
            <a:miter lim="800000"/>
            <a:headEnd/>
            <a:tailEnd/>
          </a:ln>
        </p:spPr>
        <p:txBody>
          <a:bodyPr>
            <a:prstTxWarp prst="textNoShape">
              <a:avLst/>
            </a:prstTxWarp>
            <a:spAutoFit/>
          </a:bodyPr>
          <a:lstStyle/>
          <a:p>
            <a:pPr>
              <a:spcBef>
                <a:spcPct val="20000"/>
              </a:spcBef>
              <a:buClr>
                <a:schemeClr val="bg2"/>
              </a:buClr>
              <a:buSzPct val="75000"/>
              <a:buFont typeface="Wingdings" pitchFamily="-112" charset="2"/>
              <a:buNone/>
            </a:pPr>
            <a:r>
              <a:rPr lang="en-US" sz="2000"/>
              <a:t>1.5% and 8% temper-rolled Fe-1%Si, annealed in air at 787C for various times.</a:t>
            </a:r>
          </a:p>
        </p:txBody>
      </p:sp>
      <p:sp>
        <p:nvSpPr>
          <p:cNvPr id="33" name="Text Box 6"/>
          <p:cNvSpPr txBox="1">
            <a:spLocks noChangeArrowheads="1"/>
          </p:cNvSpPr>
          <p:nvPr/>
        </p:nvSpPr>
        <p:spPr bwMode="auto">
          <a:xfrm>
            <a:off x="7322416" y="5486400"/>
            <a:ext cx="1669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dirty="0" smtClean="0">
                <a:solidFill>
                  <a:srgbClr val="660066"/>
                </a:solidFill>
              </a:rPr>
              <a:t>[Bennett 2011]</a:t>
            </a:r>
            <a:endParaRPr lang="en-US" sz="1800" dirty="0">
              <a:solidFill>
                <a:srgbClr val="660066"/>
              </a:solidFill>
            </a:endParaRPr>
          </a:p>
        </p:txBody>
      </p:sp>
    </p:spTree>
    <p:extLst>
      <p:ext uri="{BB962C8B-B14F-4D97-AF65-F5344CB8AC3E}">
        <p14:creationId xmlns:p14="http://schemas.microsoft.com/office/powerpoint/2010/main" val="2510868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838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838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838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83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83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839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84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840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84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840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3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8378"/>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9839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8414"/>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39839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3984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84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84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9837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839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834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3983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8415"/>
                                        </p:tgtEl>
                                        <p:attrNameLst>
                                          <p:attrName>style.visibility</p:attrName>
                                        </p:attrNameLst>
                                      </p:cBhvr>
                                      <p:to>
                                        <p:strVal val="visible"/>
                                      </p:to>
                                    </p:set>
                                  </p:childTnLst>
                                </p:cTn>
                              </p:par>
                              <p:par>
                                <p:cTn id="59" presetID="1" presetClass="exit" presetSubtype="0" fill="hold" grpId="1" nodeType="withEffect">
                                  <p:stCondLst>
                                    <p:cond delay="0"/>
                                  </p:stCondLst>
                                  <p:childTnLst>
                                    <p:set>
                                      <p:cBhvr>
                                        <p:cTn id="60" dur="1" fill="hold">
                                          <p:stCondLst>
                                            <p:cond delay="0"/>
                                          </p:stCondLst>
                                        </p:cTn>
                                        <p:tgtEl>
                                          <p:spTgt spid="3983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341" grpId="0" animBg="1"/>
      <p:bldP spid="398341" grpId="1" animBg="1"/>
      <p:bldP spid="398383" grpId="0" animBg="1"/>
      <p:bldP spid="398384" grpId="0" animBg="1"/>
      <p:bldP spid="398394" grpId="0" animBg="1"/>
      <p:bldP spid="398394" grpId="1" animBg="1"/>
      <p:bldP spid="398396" grpId="0" animBg="1"/>
      <p:bldP spid="398396" grpId="1" animBg="1"/>
      <p:bldP spid="398397" grpId="0" animBg="1"/>
      <p:bldP spid="398397" grpId="1" animBg="1"/>
      <p:bldP spid="398407" grpId="0" animBg="1"/>
      <p:bldP spid="398410" grpId="0" animBg="1"/>
      <p:bldP spid="398411" grpId="0" animBg="1"/>
      <p:bldP spid="398412" grpId="0" animBg="1"/>
      <p:bldP spid="39841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4294967295"/>
          </p:nvPr>
        </p:nvSpPr>
        <p:spPr>
          <a:xfrm>
            <a:off x="0" y="228600"/>
            <a:ext cx="533400" cy="381000"/>
          </a:xfrm>
          <a:prstGeom prst="rect">
            <a:avLst/>
          </a:prstGeom>
        </p:spPr>
        <p:txBody>
          <a:bodyPr/>
          <a:lstStyle/>
          <a:p>
            <a:fld id="{B0C139B1-F2F8-4549-917F-660D589C164E}" type="slidenum">
              <a:rPr lang="en-US" sz="1600"/>
              <a:pPr/>
              <a:t>70</a:t>
            </a:fld>
            <a:endParaRPr lang="en-US" sz="1050"/>
          </a:p>
        </p:txBody>
      </p:sp>
      <p:sp>
        <p:nvSpPr>
          <p:cNvPr id="82946" name="Rectangle 2"/>
          <p:cNvSpPr>
            <a:spLocks noGrp="1" noChangeArrowheads="1"/>
          </p:cNvSpPr>
          <p:nvPr>
            <p:ph type="title"/>
          </p:nvPr>
        </p:nvSpPr>
        <p:spPr>
          <a:xfrm>
            <a:off x="685800" y="76200"/>
            <a:ext cx="7772400" cy="1143000"/>
          </a:xfrm>
        </p:spPr>
        <p:txBody>
          <a:bodyPr/>
          <a:lstStyle/>
          <a:p>
            <a:r>
              <a:rPr lang="en-US"/>
              <a:t>Contours in the (µ,</a:t>
            </a:r>
            <a:r>
              <a:rPr lang="en-US">
                <a:latin typeface="Symbol" charset="0"/>
              </a:rPr>
              <a:t>G</a:t>
            </a:r>
            <a:r>
              <a:rPr lang="en-US"/>
              <a:t>) plane: plot</a:t>
            </a:r>
          </a:p>
        </p:txBody>
      </p:sp>
      <p:graphicFrame>
        <p:nvGraphicFramePr>
          <p:cNvPr id="82947" name="Object 3"/>
          <p:cNvGraphicFramePr>
            <a:graphicFrameLocks noChangeAspect="1"/>
          </p:cNvGraphicFramePr>
          <p:nvPr>
            <p:extLst>
              <p:ext uri="{D42A27DB-BD31-4B8C-83A1-F6EECF244321}">
                <p14:modId xmlns:p14="http://schemas.microsoft.com/office/powerpoint/2010/main" val="1225418531"/>
              </p:ext>
            </p:extLst>
          </p:nvPr>
        </p:nvGraphicFramePr>
        <p:xfrm>
          <a:off x="2362200" y="1295400"/>
          <a:ext cx="4572000" cy="3225800"/>
        </p:xfrm>
        <a:graphic>
          <a:graphicData uri="http://schemas.openxmlformats.org/presentationml/2006/ole">
            <mc:AlternateContent xmlns:mc="http://schemas.openxmlformats.org/markup-compatibility/2006">
              <mc:Choice xmlns:v="urn:schemas-microsoft-com:vml" Requires="v">
                <p:oleObj spid="_x0000_s193569" name="Document" r:id="rId3" imgW="4572000" imgH="3224784" progId="Word.Document.8">
                  <p:embed/>
                </p:oleObj>
              </mc:Choice>
              <mc:Fallback>
                <p:oleObj name="Document" r:id="rId3" imgW="4572000" imgH="3224784"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295400"/>
                        <a:ext cx="4572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2948" name="Text Box 4"/>
          <p:cNvSpPr txBox="1">
            <a:spLocks noChangeArrowheads="1"/>
          </p:cNvSpPr>
          <p:nvPr/>
        </p:nvSpPr>
        <p:spPr bwMode="auto">
          <a:xfrm>
            <a:off x="1066800" y="4648200"/>
            <a:ext cx="7620000" cy="173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nSpc>
                <a:spcPct val="112000"/>
              </a:lnSpc>
            </a:pPr>
            <a:r>
              <a:rPr lang="en-US" sz="1600"/>
              <a:t>Figure 4. The </a:t>
            </a:r>
            <a:r>
              <a:rPr lang="en-US" sz="1600">
                <a:latin typeface="Symbol" charset="0"/>
              </a:rPr>
              <a:t>m</a:t>
            </a:r>
            <a:r>
              <a:rPr lang="en-US" sz="1600"/>
              <a:t>, </a:t>
            </a:r>
            <a:r>
              <a:rPr lang="en-US" sz="1600">
                <a:latin typeface="Symbol" charset="0"/>
              </a:rPr>
              <a:t>G</a:t>
            </a:r>
            <a:r>
              <a:rPr lang="en-US" sz="1600"/>
              <a:t> plane with regions of stable </a:t>
            </a:r>
            <a:r>
              <a:rPr lang="en-US" sz="1600">
                <a:latin typeface="Symbol" charset="0"/>
              </a:rPr>
              <a:t>r</a:t>
            </a:r>
            <a:r>
              <a:rPr lang="en-US" sz="1600"/>
              <a:t> delineated. For </a:t>
            </a:r>
            <a:r>
              <a:rPr lang="en-US" sz="1600">
                <a:latin typeface="Symbol" charset="0"/>
              </a:rPr>
              <a:t>G</a:t>
            </a:r>
            <a:r>
              <a:rPr lang="en-US" sz="1600"/>
              <a:t>&lt;0.5, wetting occurs; for 0.5</a:t>
            </a:r>
            <a:r>
              <a:rPr lang="en-US" sz="1600">
                <a:latin typeface="Symbol" charset="0"/>
              </a:rPr>
              <a:t>£G£1/</a:t>
            </a:r>
            <a:r>
              <a:rPr lang="en-US" sz="1600"/>
              <a:t>√3, only one positive root exists; below the double root curve (dotted line) and for </a:t>
            </a:r>
            <a:r>
              <a:rPr lang="en-US" sz="1600">
                <a:latin typeface="Symbol" charset="0"/>
              </a:rPr>
              <a:t>G</a:t>
            </a:r>
            <a:r>
              <a:rPr lang="en-US" sz="1600"/>
              <a:t>&gt;1/√3 two positive roots exist. Contours of constant </a:t>
            </a:r>
            <a:r>
              <a:rPr lang="en-US" sz="1600">
                <a:latin typeface="Symbol" charset="0"/>
              </a:rPr>
              <a:t>r</a:t>
            </a:r>
            <a:r>
              <a:rPr lang="en-US" sz="1600" baseline="-25000"/>
              <a:t>+</a:t>
            </a:r>
            <a:r>
              <a:rPr lang="en-US" sz="1600"/>
              <a:t> (solid curves) and </a:t>
            </a:r>
            <a:r>
              <a:rPr lang="en-US" sz="1600">
                <a:latin typeface="Symbol" charset="0"/>
              </a:rPr>
              <a:t>r</a:t>
            </a:r>
            <a:r>
              <a:rPr lang="en-US" sz="1600" baseline="-25000"/>
              <a:t>-</a:t>
            </a:r>
            <a:r>
              <a:rPr lang="en-US" sz="1600"/>
              <a:t> (dashed curves) have been drawn; the difference between the </a:t>
            </a:r>
            <a:r>
              <a:rPr lang="en-US" sz="1600">
                <a:latin typeface="Symbol" charset="0"/>
              </a:rPr>
              <a:t>r</a:t>
            </a:r>
            <a:r>
              <a:rPr lang="en-US" sz="1600" baseline="-25000"/>
              <a:t>+</a:t>
            </a:r>
            <a:r>
              <a:rPr lang="en-US" sz="1600"/>
              <a:t> and </a:t>
            </a:r>
            <a:r>
              <a:rPr lang="en-US" sz="1600">
                <a:latin typeface="Symbol" charset="0"/>
              </a:rPr>
              <a:t>r</a:t>
            </a:r>
            <a:r>
              <a:rPr lang="en-US" sz="1600" baseline="-25000"/>
              <a:t>-</a:t>
            </a:r>
            <a:r>
              <a:rPr lang="en-US" sz="1600"/>
              <a:t> values at any point in the two root region defines the range of relative sizes over which abnormal growth can occur.</a:t>
            </a:r>
          </a:p>
        </p:txBody>
      </p:sp>
      <p:sp>
        <p:nvSpPr>
          <p:cNvPr id="6" name="Rectangle 5"/>
          <p:cNvSpPr/>
          <p:nvPr/>
        </p:nvSpPr>
        <p:spPr>
          <a:xfrm>
            <a:off x="609600" y="6400800"/>
            <a:ext cx="4572000" cy="276999"/>
          </a:xfrm>
          <a:prstGeom prst="rect">
            <a:avLst/>
          </a:prstGeom>
        </p:spPr>
        <p:txBody>
          <a:bodyPr>
            <a:spAutoFit/>
          </a:bodyPr>
          <a:lstStyle/>
          <a:p>
            <a:r>
              <a:rPr lang="en-US" sz="1200" dirty="0" smtClean="0">
                <a:solidFill>
                  <a:srgbClr val="660066"/>
                </a:solidFill>
              </a:rPr>
              <a:t>Rollett and Mullins </a:t>
            </a:r>
            <a:r>
              <a:rPr lang="en-US" sz="1200" dirty="0">
                <a:solidFill>
                  <a:srgbClr val="660066"/>
                </a:solidFill>
              </a:rPr>
              <a:t>(1996</a:t>
            </a:r>
            <a:r>
              <a:rPr lang="en-US" sz="1200" dirty="0" smtClean="0">
                <a:solidFill>
                  <a:srgbClr val="660066"/>
                </a:solidFill>
              </a:rPr>
              <a:t>) </a:t>
            </a:r>
            <a:r>
              <a:rPr lang="en-US" sz="1200" i="1" dirty="0">
                <a:solidFill>
                  <a:srgbClr val="660066"/>
                </a:solidFill>
              </a:rPr>
              <a:t>Scripta metall. et mater.</a:t>
            </a:r>
            <a:r>
              <a:rPr lang="en-US" sz="1200" dirty="0">
                <a:solidFill>
                  <a:srgbClr val="660066"/>
                </a:solidFill>
              </a:rPr>
              <a:t> </a:t>
            </a:r>
            <a:r>
              <a:rPr lang="en-US" sz="1200" b="1" dirty="0" smtClean="0">
                <a:solidFill>
                  <a:srgbClr val="660066"/>
                </a:solidFill>
              </a:rPr>
              <a:t>36</a:t>
            </a:r>
            <a:r>
              <a:rPr lang="en-US" sz="1200" dirty="0" smtClean="0">
                <a:solidFill>
                  <a:srgbClr val="660066"/>
                </a:solidFill>
              </a:rPr>
              <a:t> 975</a:t>
            </a:r>
            <a:r>
              <a:rPr lang="en-US" sz="1200" dirty="0" smtClean="0"/>
              <a:t>. </a:t>
            </a:r>
            <a:endParaRPr lang="en-US" sz="1200" dirty="0"/>
          </a:p>
        </p:txBody>
      </p:sp>
    </p:spTree>
    <p:extLst>
      <p:ext uri="{BB962C8B-B14F-4D97-AF65-F5344CB8AC3E}">
        <p14:creationId xmlns:p14="http://schemas.microsoft.com/office/powerpoint/2010/main" val="5628770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4294967295"/>
          </p:nvPr>
        </p:nvSpPr>
        <p:spPr>
          <a:xfrm>
            <a:off x="0" y="228600"/>
            <a:ext cx="533400" cy="381000"/>
          </a:xfrm>
          <a:prstGeom prst="rect">
            <a:avLst/>
          </a:prstGeom>
        </p:spPr>
        <p:txBody>
          <a:bodyPr/>
          <a:lstStyle/>
          <a:p>
            <a:fld id="{255E403E-EE42-FC4B-9890-5F40E342E2D8}" type="slidenum">
              <a:rPr lang="en-US" sz="1600"/>
              <a:pPr/>
              <a:t>71</a:t>
            </a:fld>
            <a:endParaRPr lang="en-US" sz="1050"/>
          </a:p>
        </p:txBody>
      </p:sp>
      <p:sp>
        <p:nvSpPr>
          <p:cNvPr id="83970" name="Rectangle 2"/>
          <p:cNvSpPr>
            <a:spLocks noGrp="1" noChangeArrowheads="1"/>
          </p:cNvSpPr>
          <p:nvPr>
            <p:ph type="title"/>
          </p:nvPr>
        </p:nvSpPr>
        <p:spPr>
          <a:xfrm>
            <a:off x="685800" y="152400"/>
            <a:ext cx="7772400" cy="1143000"/>
          </a:xfrm>
        </p:spPr>
        <p:txBody>
          <a:bodyPr/>
          <a:lstStyle/>
          <a:p>
            <a:r>
              <a:rPr lang="en-US"/>
              <a:t>Abn. Gr. Gr.: Conclusions</a:t>
            </a:r>
          </a:p>
        </p:txBody>
      </p:sp>
      <p:sp>
        <p:nvSpPr>
          <p:cNvPr id="83971" name="Rectangle 3"/>
          <p:cNvSpPr>
            <a:spLocks noGrp="1" noChangeArrowheads="1"/>
          </p:cNvSpPr>
          <p:nvPr>
            <p:ph type="body" idx="1"/>
          </p:nvPr>
        </p:nvSpPr>
        <p:spPr/>
        <p:txBody>
          <a:bodyPr/>
          <a:lstStyle/>
          <a:p>
            <a:pPr>
              <a:lnSpc>
                <a:spcPct val="90000"/>
              </a:lnSpc>
            </a:pPr>
            <a:r>
              <a:rPr lang="en-US" sz="2800"/>
              <a:t>Abnormal growth is promoted by high mobility of the abnormal grain relative to the matrix.</a:t>
            </a:r>
          </a:p>
          <a:p>
            <a:pPr>
              <a:lnSpc>
                <a:spcPct val="90000"/>
              </a:lnSpc>
            </a:pPr>
            <a:r>
              <a:rPr lang="en-US" sz="2800"/>
              <a:t>Abnormal growth is constrained by high energy of the abnormal grain.</a:t>
            </a:r>
          </a:p>
          <a:p>
            <a:pPr>
              <a:lnSpc>
                <a:spcPct val="90000"/>
              </a:lnSpc>
            </a:pPr>
            <a:r>
              <a:rPr lang="en-US" sz="2800"/>
              <a:t>A combination of high mobility and high energy could occur in a sub-grain structure with a few misoriented subgrains.</a:t>
            </a:r>
          </a:p>
          <a:p>
            <a:pPr>
              <a:lnSpc>
                <a:spcPct val="90000"/>
              </a:lnSpc>
            </a:pPr>
            <a:r>
              <a:rPr lang="en-US" sz="2800"/>
              <a:t>Complex dependence of abnormal growth revealed by contours in the (µ,</a:t>
            </a:r>
            <a:r>
              <a:rPr lang="en-US" sz="2800">
                <a:latin typeface="Symbol" charset="0"/>
              </a:rPr>
              <a:t>G</a:t>
            </a:r>
            <a:r>
              <a:rPr lang="en-US" sz="2800"/>
              <a:t>) plane.</a:t>
            </a:r>
          </a:p>
        </p:txBody>
      </p:sp>
    </p:spTree>
    <p:extLst>
      <p:ext uri="{BB962C8B-B14F-4D97-AF65-F5344CB8AC3E}">
        <p14:creationId xmlns:p14="http://schemas.microsoft.com/office/powerpoint/2010/main" val="30315566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Extending AGG to nucleation of primary recrystallization</a:t>
            </a:r>
            <a:endParaRPr lang="en-US" dirty="0"/>
          </a:p>
        </p:txBody>
      </p:sp>
      <p:sp>
        <p:nvSpPr>
          <p:cNvPr id="3" name="Content Placeholder 2"/>
          <p:cNvSpPr>
            <a:spLocks noGrp="1"/>
          </p:cNvSpPr>
          <p:nvPr>
            <p:ph idx="1"/>
          </p:nvPr>
        </p:nvSpPr>
        <p:spPr>
          <a:xfrm>
            <a:off x="304800" y="1524000"/>
            <a:ext cx="8686800" cy="4572000"/>
          </a:xfrm>
        </p:spPr>
        <p:txBody>
          <a:bodyPr/>
          <a:lstStyle/>
          <a:p>
            <a:r>
              <a:rPr lang="en-US" sz="1800" dirty="0" smtClean="0"/>
              <a:t>Since deformed metals develop dislocation cell structures with accumulating strain, it is reasonable to ask what happens during annealing.</a:t>
            </a:r>
          </a:p>
          <a:p>
            <a:r>
              <a:rPr lang="en-US" sz="1800" dirty="0" smtClean="0"/>
              <a:t>Polygonization is the process by which dislocation cells evolve into subgrain structures.  </a:t>
            </a:r>
            <a:r>
              <a:rPr lang="en-US" sz="1800" dirty="0"/>
              <a:t>Cahn [</a:t>
            </a:r>
            <a:r>
              <a:rPr lang="en-US" sz="1800" dirty="0">
                <a:solidFill>
                  <a:srgbClr val="660066"/>
                </a:solidFill>
              </a:rPr>
              <a:t>Cahn, R. W. (1950), </a:t>
            </a:r>
            <a:r>
              <a:rPr lang="en-US" sz="1800" i="1" dirty="0">
                <a:solidFill>
                  <a:srgbClr val="660066"/>
                </a:solidFill>
              </a:rPr>
              <a:t>Proceedings of the Physical Society of London A</a:t>
            </a:r>
            <a:r>
              <a:rPr lang="en-US" sz="1800" dirty="0">
                <a:solidFill>
                  <a:srgbClr val="660066"/>
                </a:solidFill>
              </a:rPr>
              <a:t>, </a:t>
            </a:r>
            <a:r>
              <a:rPr lang="en-US" sz="1800" b="1" dirty="0">
                <a:solidFill>
                  <a:srgbClr val="660066"/>
                </a:solidFill>
              </a:rPr>
              <a:t>63</a:t>
            </a:r>
            <a:r>
              <a:rPr lang="en-US" sz="1800" dirty="0">
                <a:solidFill>
                  <a:srgbClr val="660066"/>
                </a:solidFill>
              </a:rPr>
              <a:t>, 323-</a:t>
            </a:r>
            <a:r>
              <a:rPr lang="en-US" sz="1800" dirty="0" smtClean="0">
                <a:solidFill>
                  <a:srgbClr val="660066"/>
                </a:solidFill>
              </a:rPr>
              <a:t>336</a:t>
            </a:r>
            <a:r>
              <a:rPr lang="en-US" sz="1800" dirty="0" smtClean="0"/>
              <a:t>] postulated many years ago that this process could continue with certain individual subgrains growing abnormally and thereby acting as "nuclei" for primary recrystallization.</a:t>
            </a:r>
          </a:p>
          <a:p>
            <a:r>
              <a:rPr lang="en-US" sz="1800" dirty="0" smtClean="0"/>
              <a:t>Wang et al. extended the simulation of AGG in subgrain structures by combining its results (in terms of the frequency of generation of abnormal grains) with constitutive information about subgrain misorientations available in the literature and showed that the dependence of recrystallized grain size on prior strain was in reasonable agreement with the literature.</a:t>
            </a:r>
          </a:p>
          <a:p>
            <a:r>
              <a:rPr lang="en-US" sz="1800" dirty="0" smtClean="0"/>
              <a:t>It is important to note that primary recrystallized grain size is, to first order, only dependent on the prior strain and not sensitive to annealing temperature.  This confirms that the process of recrystallization is determined by the prior strain history, even if the rate (kinetics) of recrystallization depend on temperature via the rate sensitivity of grain mobility.</a:t>
            </a:r>
            <a:endParaRPr lang="en-US" sz="1800" dirty="0"/>
          </a:p>
        </p:txBody>
      </p:sp>
      <p:sp>
        <p:nvSpPr>
          <p:cNvPr id="4" name="Slide Number Placeholder 3"/>
          <p:cNvSpPr>
            <a:spLocks noGrp="1"/>
          </p:cNvSpPr>
          <p:nvPr>
            <p:ph type="sldNum" sz="quarter" idx="10"/>
          </p:nvPr>
        </p:nvSpPr>
        <p:spPr/>
        <p:txBody>
          <a:bodyPr/>
          <a:lstStyle/>
          <a:p>
            <a:fld id="{BF92E7FA-BD0C-0346-B728-E72E333AF83E}" type="slidenum">
              <a:rPr lang="en-US" smtClean="0"/>
              <a:pPr/>
              <a:t>72</a:t>
            </a:fld>
            <a:endParaRPr lang="en-US"/>
          </a:p>
        </p:txBody>
      </p:sp>
      <p:sp>
        <p:nvSpPr>
          <p:cNvPr id="5" name="Rectangle 4"/>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16514880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5"/>
          <p:cNvSpPr>
            <a:spLocks noGrp="1"/>
          </p:cNvSpPr>
          <p:nvPr>
            <p:ph type="sldNum" sz="quarter" idx="10"/>
          </p:nvPr>
        </p:nvSpPr>
        <p:spPr>
          <a:xfrm>
            <a:off x="76200" y="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FC033786-5F16-D349-9E5C-0D8783B63838}" type="slidenum">
              <a:rPr lang="en-US" sz="1600"/>
              <a:pPr algn="l"/>
              <a:t>73</a:t>
            </a:fld>
            <a:endParaRPr lang="en-US" sz="1600"/>
          </a:p>
        </p:txBody>
      </p:sp>
      <p:grpSp>
        <p:nvGrpSpPr>
          <p:cNvPr id="53251" name="Group 35"/>
          <p:cNvGrpSpPr>
            <a:grpSpLocks noChangeAspect="1"/>
          </p:cNvGrpSpPr>
          <p:nvPr/>
        </p:nvGrpSpPr>
        <p:grpSpPr bwMode="auto">
          <a:xfrm>
            <a:off x="6019800" y="534988"/>
            <a:ext cx="2559050" cy="1674812"/>
            <a:chOff x="810" y="816"/>
            <a:chExt cx="2598" cy="1728"/>
          </a:xfrm>
        </p:grpSpPr>
        <p:grpSp>
          <p:nvGrpSpPr>
            <p:cNvPr id="53432" name="Group 34"/>
            <p:cNvGrpSpPr>
              <a:grpSpLocks noChangeAspect="1"/>
            </p:cNvGrpSpPr>
            <p:nvPr/>
          </p:nvGrpSpPr>
          <p:grpSpPr bwMode="auto">
            <a:xfrm>
              <a:off x="816" y="816"/>
              <a:ext cx="2592" cy="1728"/>
              <a:chOff x="816" y="816"/>
              <a:chExt cx="2592" cy="1728"/>
            </a:xfrm>
          </p:grpSpPr>
          <p:sp>
            <p:nvSpPr>
              <p:cNvPr id="53447" name="Rectangle 32"/>
              <p:cNvSpPr>
                <a:spLocks noChangeAspect="1" noChangeArrowheads="1"/>
              </p:cNvSpPr>
              <p:nvPr/>
            </p:nvSpPr>
            <p:spPr bwMode="auto">
              <a:xfrm>
                <a:off x="816" y="816"/>
                <a:ext cx="2592" cy="1728"/>
              </a:xfrm>
              <a:prstGeom prst="rect">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8" name="AutoShape 18"/>
              <p:cNvSpPr>
                <a:spLocks noChangeAspect="1" noChangeArrowheads="1"/>
              </p:cNvSpPr>
              <p:nvPr/>
            </p:nvSpPr>
            <p:spPr bwMode="auto">
              <a:xfrm>
                <a:off x="177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grpSp>
        <p:grpSp>
          <p:nvGrpSpPr>
            <p:cNvPr id="53433" name="Group 33"/>
            <p:cNvGrpSpPr>
              <a:grpSpLocks noChangeAspect="1"/>
            </p:cNvGrpSpPr>
            <p:nvPr/>
          </p:nvGrpSpPr>
          <p:grpSpPr bwMode="auto">
            <a:xfrm>
              <a:off x="810" y="816"/>
              <a:ext cx="2598" cy="1728"/>
              <a:chOff x="810" y="816"/>
              <a:chExt cx="2598" cy="1728"/>
            </a:xfrm>
          </p:grpSpPr>
          <p:sp>
            <p:nvSpPr>
              <p:cNvPr id="53434" name="AutoShape 8"/>
              <p:cNvSpPr>
                <a:spLocks noChangeAspect="1" noChangeArrowheads="1"/>
              </p:cNvSpPr>
              <p:nvPr/>
            </p:nvSpPr>
            <p:spPr bwMode="auto">
              <a:xfrm>
                <a:off x="810"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5" name="AutoShape 10"/>
              <p:cNvSpPr>
                <a:spLocks noChangeAspect="1" noChangeArrowheads="1"/>
              </p:cNvSpPr>
              <p:nvPr/>
            </p:nvSpPr>
            <p:spPr bwMode="auto">
              <a:xfrm>
                <a:off x="810"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6" name="AutoShape 11"/>
              <p:cNvSpPr>
                <a:spLocks noChangeAspect="1" noChangeArrowheads="1"/>
              </p:cNvSpPr>
              <p:nvPr/>
            </p:nvSpPr>
            <p:spPr bwMode="auto">
              <a:xfrm>
                <a:off x="1290"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7" name="AutoShape 12"/>
              <p:cNvSpPr>
                <a:spLocks noChangeAspect="1" noChangeArrowheads="1"/>
              </p:cNvSpPr>
              <p:nvPr/>
            </p:nvSpPr>
            <p:spPr bwMode="auto">
              <a:xfrm>
                <a:off x="1290"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8" name="AutoShape 13"/>
              <p:cNvSpPr>
                <a:spLocks noChangeAspect="1" noChangeArrowheads="1"/>
              </p:cNvSpPr>
              <p:nvPr/>
            </p:nvSpPr>
            <p:spPr bwMode="auto">
              <a:xfrm>
                <a:off x="810"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39" name="AutoShape 17"/>
              <p:cNvSpPr>
                <a:spLocks noChangeAspect="1" noChangeArrowheads="1"/>
              </p:cNvSpPr>
              <p:nvPr/>
            </p:nvSpPr>
            <p:spPr bwMode="auto">
              <a:xfrm>
                <a:off x="177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0" name="AutoShape 19"/>
              <p:cNvSpPr>
                <a:spLocks noChangeAspect="1" noChangeArrowheads="1"/>
              </p:cNvSpPr>
              <p:nvPr/>
            </p:nvSpPr>
            <p:spPr bwMode="auto">
              <a:xfrm>
                <a:off x="2256" y="1680"/>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1" name="AutoShape 20"/>
              <p:cNvSpPr>
                <a:spLocks noChangeAspect="1" noChangeArrowheads="1"/>
              </p:cNvSpPr>
              <p:nvPr/>
            </p:nvSpPr>
            <p:spPr bwMode="auto">
              <a:xfrm>
                <a:off x="2256" y="1104"/>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2" name="AutoShape 21"/>
              <p:cNvSpPr>
                <a:spLocks noChangeAspect="1" noChangeArrowheads="1"/>
              </p:cNvSpPr>
              <p:nvPr/>
            </p:nvSpPr>
            <p:spPr bwMode="auto">
              <a:xfrm>
                <a:off x="177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3" name="AutoShape 22"/>
              <p:cNvSpPr>
                <a:spLocks noChangeAspect="1" noChangeArrowheads="1"/>
              </p:cNvSpPr>
              <p:nvPr/>
            </p:nvSpPr>
            <p:spPr bwMode="auto">
              <a:xfrm>
                <a:off x="2736" y="1968"/>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4" name="AutoShape 23"/>
              <p:cNvSpPr>
                <a:spLocks noChangeAspect="1" noChangeArrowheads="1"/>
              </p:cNvSpPr>
              <p:nvPr/>
            </p:nvSpPr>
            <p:spPr bwMode="auto">
              <a:xfrm>
                <a:off x="2736" y="816"/>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5" name="AutoShape 24"/>
              <p:cNvSpPr>
                <a:spLocks noChangeAspect="1" noChangeArrowheads="1"/>
              </p:cNvSpPr>
              <p:nvPr/>
            </p:nvSpPr>
            <p:spPr bwMode="auto">
              <a:xfrm>
                <a:off x="2736" y="1392"/>
                <a:ext cx="666" cy="576"/>
              </a:xfrm>
              <a:prstGeom prst="hexagon">
                <a:avLst>
                  <a:gd name="adj" fmla="val 28906"/>
                  <a:gd name="vf" fmla="val 115470"/>
                </a:avLst>
              </a:prstGeom>
              <a:solidFill>
                <a:srgbClr val="99CCCC"/>
              </a:solidFill>
              <a:ln w="38100">
                <a:solidFill>
                  <a:srgbClr val="FF0000"/>
                </a:solidFill>
                <a:miter lim="800000"/>
                <a:headEnd/>
                <a:tailEnd/>
              </a:ln>
            </p:spPr>
            <p:txBody>
              <a:bodyPr wrap="none" anchor="ctr"/>
              <a:lstStyle/>
              <a:p>
                <a:pPr eaLnBrk="0" hangingPunct="0"/>
                <a:endParaRPr lang="en-US"/>
              </a:p>
            </p:txBody>
          </p:sp>
          <p:sp>
            <p:nvSpPr>
              <p:cNvPr id="53446" name="Line 28"/>
              <p:cNvSpPr>
                <a:spLocks noChangeAspect="1" noChangeShapeType="1"/>
              </p:cNvSpPr>
              <p:nvPr/>
            </p:nvSpPr>
            <p:spPr bwMode="auto">
              <a:xfrm>
                <a:off x="816" y="2544"/>
                <a:ext cx="2592"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53252" name="Text Box 81"/>
          <p:cNvSpPr txBox="1">
            <a:spLocks noChangeArrowheads="1"/>
          </p:cNvSpPr>
          <p:nvPr/>
        </p:nvSpPr>
        <p:spPr bwMode="auto">
          <a:xfrm>
            <a:off x="5410200" y="408305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40% Thickness reduction</a:t>
            </a:r>
            <a:endParaRPr lang="en-US" sz="2000"/>
          </a:p>
        </p:txBody>
      </p:sp>
      <p:pic>
        <p:nvPicPr>
          <p:cNvPr id="53253" name="Picture 640" descr="HAGB_10Netw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2563813"/>
            <a:ext cx="2870200" cy="155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Text Box 641"/>
          <p:cNvSpPr txBox="1">
            <a:spLocks noChangeArrowheads="1"/>
          </p:cNvSpPr>
          <p:nvPr/>
        </p:nvSpPr>
        <p:spPr bwMode="auto">
          <a:xfrm>
            <a:off x="381000" y="1600200"/>
            <a:ext cx="5334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Arial" charset="0"/>
              <a:buAutoNum type="arabicPeriod"/>
            </a:pPr>
            <a:r>
              <a:rPr lang="en-US" sz="2000"/>
              <a:t> The prior grain structure stretches out, becomes elongated.</a:t>
            </a:r>
          </a:p>
          <a:p>
            <a:pPr>
              <a:buFont typeface="Arial" charset="0"/>
              <a:buAutoNum type="arabicPeriod"/>
            </a:pPr>
            <a:r>
              <a:rPr lang="en-US" sz="2000"/>
              <a:t> The subgrain structure, by contrast, remains approximately equi-axed and changes size according to the flow stress.</a:t>
            </a:r>
          </a:p>
          <a:p>
            <a:pPr>
              <a:buFont typeface="Arial" charset="0"/>
              <a:buAutoNum type="arabicPeriod"/>
            </a:pPr>
            <a:r>
              <a:rPr lang="en-US" sz="2000"/>
              <a:t> High angle boundaries also develop within the (prior) grains at higher strains.</a:t>
            </a:r>
            <a:endParaRPr lang="en-US" sz="3200"/>
          </a:p>
        </p:txBody>
      </p:sp>
      <p:sp>
        <p:nvSpPr>
          <p:cNvPr id="53255" name="Line 643"/>
          <p:cNvSpPr>
            <a:spLocks noChangeShapeType="1"/>
          </p:cNvSpPr>
          <p:nvPr/>
        </p:nvSpPr>
        <p:spPr bwMode="auto">
          <a:xfrm flipH="1">
            <a:off x="5181600" y="3733800"/>
            <a:ext cx="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6" name="Line 646"/>
          <p:cNvSpPr>
            <a:spLocks noChangeShapeType="1"/>
          </p:cNvSpPr>
          <p:nvPr/>
        </p:nvSpPr>
        <p:spPr bwMode="auto">
          <a:xfrm>
            <a:off x="5181600" y="4191000"/>
            <a:ext cx="0" cy="0"/>
          </a:xfrm>
          <a:prstGeom prst="line">
            <a:avLst/>
          </a:prstGeom>
          <a:noFill/>
          <a:ln w="38100">
            <a:solidFill>
              <a:srgbClr val="8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7" name="Line 677"/>
          <p:cNvSpPr>
            <a:spLocks noChangeShapeType="1"/>
          </p:cNvSpPr>
          <p:nvPr/>
        </p:nvSpPr>
        <p:spPr bwMode="auto">
          <a:xfrm flipH="1">
            <a:off x="1981200" y="6324600"/>
            <a:ext cx="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nvGrpSpPr>
          <p:cNvPr id="53258" name="Group 697"/>
          <p:cNvGrpSpPr>
            <a:grpSpLocks noChangeAspect="1"/>
          </p:cNvGrpSpPr>
          <p:nvPr/>
        </p:nvGrpSpPr>
        <p:grpSpPr bwMode="auto">
          <a:xfrm>
            <a:off x="4435475" y="4371975"/>
            <a:ext cx="4479925" cy="1114425"/>
            <a:chOff x="-864" y="1008"/>
            <a:chExt cx="7037" cy="1750"/>
          </a:xfrm>
        </p:grpSpPr>
        <p:grpSp>
          <p:nvGrpSpPr>
            <p:cNvPr id="53385" name="Group 696"/>
            <p:cNvGrpSpPr>
              <a:grpSpLocks noChangeAspect="1"/>
            </p:cNvGrpSpPr>
            <p:nvPr/>
          </p:nvGrpSpPr>
          <p:grpSpPr bwMode="auto">
            <a:xfrm>
              <a:off x="-864" y="1008"/>
              <a:ext cx="7037" cy="1750"/>
              <a:chOff x="-864" y="1008"/>
              <a:chExt cx="7037" cy="1750"/>
            </a:xfrm>
          </p:grpSpPr>
          <p:grpSp>
            <p:nvGrpSpPr>
              <p:cNvPr id="53387" name="Group 695"/>
              <p:cNvGrpSpPr>
                <a:grpSpLocks noChangeAspect="1"/>
              </p:cNvGrpSpPr>
              <p:nvPr/>
            </p:nvGrpSpPr>
            <p:grpSpPr bwMode="auto">
              <a:xfrm>
                <a:off x="-864" y="1008"/>
                <a:ext cx="7037" cy="1750"/>
                <a:chOff x="-864" y="1008"/>
                <a:chExt cx="7037" cy="1750"/>
              </a:xfrm>
            </p:grpSpPr>
            <p:grpSp>
              <p:nvGrpSpPr>
                <p:cNvPr id="53389" name="Group 694"/>
                <p:cNvGrpSpPr>
                  <a:grpSpLocks noChangeAspect="1"/>
                </p:cNvGrpSpPr>
                <p:nvPr/>
              </p:nvGrpSpPr>
              <p:grpSpPr bwMode="auto">
                <a:xfrm>
                  <a:off x="-864" y="1008"/>
                  <a:ext cx="7037" cy="1750"/>
                  <a:chOff x="-864" y="1008"/>
                  <a:chExt cx="7037" cy="1750"/>
                </a:xfrm>
              </p:grpSpPr>
              <p:grpSp>
                <p:nvGrpSpPr>
                  <p:cNvPr id="53391" name="Group 693"/>
                  <p:cNvGrpSpPr>
                    <a:grpSpLocks noChangeAspect="1"/>
                  </p:cNvGrpSpPr>
                  <p:nvPr/>
                </p:nvGrpSpPr>
                <p:grpSpPr bwMode="auto">
                  <a:xfrm>
                    <a:off x="-864" y="1008"/>
                    <a:ext cx="7037" cy="1750"/>
                    <a:chOff x="-864" y="1008"/>
                    <a:chExt cx="7037" cy="1750"/>
                  </a:xfrm>
                </p:grpSpPr>
                <p:grpSp>
                  <p:nvGrpSpPr>
                    <p:cNvPr id="53393" name="Group 692"/>
                    <p:cNvGrpSpPr>
                      <a:grpSpLocks noChangeAspect="1"/>
                    </p:cNvGrpSpPr>
                    <p:nvPr/>
                  </p:nvGrpSpPr>
                  <p:grpSpPr bwMode="auto">
                    <a:xfrm>
                      <a:off x="-864" y="1008"/>
                      <a:ext cx="7037" cy="1750"/>
                      <a:chOff x="-672" y="1056"/>
                      <a:chExt cx="7037" cy="1750"/>
                    </a:xfrm>
                  </p:grpSpPr>
                  <p:grpSp>
                    <p:nvGrpSpPr>
                      <p:cNvPr id="53395" name="Group 684"/>
                      <p:cNvGrpSpPr>
                        <a:grpSpLocks noChangeAspect="1"/>
                      </p:cNvGrpSpPr>
                      <p:nvPr/>
                    </p:nvGrpSpPr>
                    <p:grpSpPr bwMode="auto">
                      <a:xfrm>
                        <a:off x="-672" y="1056"/>
                        <a:ext cx="7037" cy="1750"/>
                        <a:chOff x="19" y="1488"/>
                        <a:chExt cx="7037" cy="1750"/>
                      </a:xfrm>
                    </p:grpSpPr>
                    <p:grpSp>
                      <p:nvGrpSpPr>
                        <p:cNvPr id="53397" name="Group 683"/>
                        <p:cNvGrpSpPr>
                          <a:grpSpLocks noChangeAspect="1"/>
                        </p:cNvGrpSpPr>
                        <p:nvPr/>
                      </p:nvGrpSpPr>
                      <p:grpSpPr bwMode="auto">
                        <a:xfrm>
                          <a:off x="19" y="1488"/>
                          <a:ext cx="7037" cy="1750"/>
                          <a:chOff x="19" y="1488"/>
                          <a:chExt cx="7037" cy="1750"/>
                        </a:xfrm>
                      </p:grpSpPr>
                      <p:grpSp>
                        <p:nvGrpSpPr>
                          <p:cNvPr id="53399" name="Group 679"/>
                          <p:cNvGrpSpPr>
                            <a:grpSpLocks noChangeAspect="1"/>
                          </p:cNvGrpSpPr>
                          <p:nvPr/>
                        </p:nvGrpSpPr>
                        <p:grpSpPr bwMode="auto">
                          <a:xfrm>
                            <a:off x="19" y="1488"/>
                            <a:ext cx="7037" cy="1750"/>
                            <a:chOff x="0" y="1488"/>
                            <a:chExt cx="7037" cy="1750"/>
                          </a:xfrm>
                        </p:grpSpPr>
                        <p:grpSp>
                          <p:nvGrpSpPr>
                            <p:cNvPr id="53401" name="Group 678"/>
                            <p:cNvGrpSpPr>
                              <a:grpSpLocks noChangeAspect="1"/>
                            </p:cNvGrpSpPr>
                            <p:nvPr/>
                          </p:nvGrpSpPr>
                          <p:grpSpPr bwMode="auto">
                            <a:xfrm>
                              <a:off x="0" y="1488"/>
                              <a:ext cx="7037" cy="1750"/>
                              <a:chOff x="0" y="1488"/>
                              <a:chExt cx="7037" cy="1750"/>
                            </a:xfrm>
                          </p:grpSpPr>
                          <p:grpSp>
                            <p:nvGrpSpPr>
                              <p:cNvPr id="53403" name="Group 667"/>
                              <p:cNvGrpSpPr>
                                <a:grpSpLocks noChangeAspect="1"/>
                              </p:cNvGrpSpPr>
                              <p:nvPr/>
                            </p:nvGrpSpPr>
                            <p:grpSpPr bwMode="auto">
                              <a:xfrm>
                                <a:off x="0" y="1488"/>
                                <a:ext cx="7037" cy="1750"/>
                                <a:chOff x="0" y="1488"/>
                                <a:chExt cx="7037" cy="1750"/>
                              </a:xfrm>
                            </p:grpSpPr>
                            <p:grpSp>
                              <p:nvGrpSpPr>
                                <p:cNvPr id="53410" name="Group 666"/>
                                <p:cNvGrpSpPr>
                                  <a:grpSpLocks noChangeAspect="1"/>
                                </p:cNvGrpSpPr>
                                <p:nvPr/>
                              </p:nvGrpSpPr>
                              <p:grpSpPr bwMode="auto">
                                <a:xfrm>
                                  <a:off x="0" y="1488"/>
                                  <a:ext cx="7037" cy="1750"/>
                                  <a:chOff x="0" y="1488"/>
                                  <a:chExt cx="7037" cy="1750"/>
                                </a:xfrm>
                              </p:grpSpPr>
                              <p:grpSp>
                                <p:nvGrpSpPr>
                                  <p:cNvPr id="53412" name="Group 663"/>
                                  <p:cNvGrpSpPr>
                                    <a:grpSpLocks noChangeAspect="1"/>
                                  </p:cNvGrpSpPr>
                                  <p:nvPr/>
                                </p:nvGrpSpPr>
                                <p:grpSpPr bwMode="auto">
                                  <a:xfrm>
                                    <a:off x="0" y="1488"/>
                                    <a:ext cx="7037" cy="1750"/>
                                    <a:chOff x="0" y="1488"/>
                                    <a:chExt cx="7037" cy="1750"/>
                                  </a:xfrm>
                                </p:grpSpPr>
                                <p:grpSp>
                                  <p:nvGrpSpPr>
                                    <p:cNvPr id="53414" name="Group 661"/>
                                    <p:cNvGrpSpPr>
                                      <a:grpSpLocks noChangeAspect="1"/>
                                    </p:cNvGrpSpPr>
                                    <p:nvPr/>
                                  </p:nvGrpSpPr>
                                  <p:grpSpPr bwMode="auto">
                                    <a:xfrm>
                                      <a:off x="0" y="1488"/>
                                      <a:ext cx="7037" cy="1750"/>
                                      <a:chOff x="0" y="1370"/>
                                      <a:chExt cx="7037" cy="1750"/>
                                    </a:xfrm>
                                  </p:grpSpPr>
                                  <p:grpSp>
                                    <p:nvGrpSpPr>
                                      <p:cNvPr id="53416" name="Group 660"/>
                                      <p:cNvGrpSpPr>
                                        <a:grpSpLocks noChangeAspect="1"/>
                                      </p:cNvGrpSpPr>
                                      <p:nvPr/>
                                    </p:nvGrpSpPr>
                                    <p:grpSpPr bwMode="auto">
                                      <a:xfrm>
                                        <a:off x="0" y="1370"/>
                                        <a:ext cx="7037" cy="1750"/>
                                        <a:chOff x="0" y="1370"/>
                                        <a:chExt cx="7037" cy="1750"/>
                                      </a:xfrm>
                                    </p:grpSpPr>
                                    <p:grpSp>
                                      <p:nvGrpSpPr>
                                        <p:cNvPr id="53418" name="Group 659"/>
                                        <p:cNvGrpSpPr>
                                          <a:grpSpLocks noChangeAspect="1"/>
                                        </p:cNvGrpSpPr>
                                        <p:nvPr/>
                                      </p:nvGrpSpPr>
                                      <p:grpSpPr bwMode="auto">
                                        <a:xfrm>
                                          <a:off x="0" y="1370"/>
                                          <a:ext cx="7037" cy="1750"/>
                                          <a:chOff x="0" y="1370"/>
                                          <a:chExt cx="7037" cy="1750"/>
                                        </a:xfrm>
                                      </p:grpSpPr>
                                      <p:grpSp>
                                        <p:nvGrpSpPr>
                                          <p:cNvPr id="53421" name="Group 658"/>
                                          <p:cNvGrpSpPr>
                                            <a:grpSpLocks noChangeAspect="1"/>
                                          </p:cNvGrpSpPr>
                                          <p:nvPr/>
                                        </p:nvGrpSpPr>
                                        <p:grpSpPr bwMode="auto">
                                          <a:xfrm>
                                            <a:off x="0" y="1370"/>
                                            <a:ext cx="7037" cy="1750"/>
                                            <a:chOff x="0" y="1370"/>
                                            <a:chExt cx="7037" cy="1750"/>
                                          </a:xfrm>
                                        </p:grpSpPr>
                                        <p:pic>
                                          <p:nvPicPr>
                                            <p:cNvPr id="53423" name="Picture 681" descr="HAGB_subnetwork_40reduction"/>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0"/>
                                              <a:ext cx="7037" cy="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424" name="Line 645"/>
                                            <p:cNvSpPr>
                                              <a:spLocks noChangeAspect="1" noChangeShapeType="1"/>
                                            </p:cNvSpPr>
                                            <p:nvPr/>
                                          </p:nvSpPr>
                                          <p:spPr bwMode="auto">
                                            <a:xfrm>
                                              <a:off x="3168"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5" name="Line 647"/>
                                            <p:cNvSpPr>
                                              <a:spLocks noChangeAspect="1" noChangeShapeType="1"/>
                                            </p:cNvSpPr>
                                            <p:nvPr/>
                                          </p:nvSpPr>
                                          <p:spPr bwMode="auto">
                                            <a:xfrm>
                                              <a:off x="3312" y="240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6" name="Line 648"/>
                                            <p:cNvSpPr>
                                              <a:spLocks noChangeAspect="1" noChangeShapeType="1"/>
                                            </p:cNvSpPr>
                                            <p:nvPr/>
                                          </p:nvSpPr>
                                          <p:spPr bwMode="auto">
                                            <a:xfrm>
                                              <a:off x="3312" y="163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7" name="Line 650"/>
                                            <p:cNvSpPr>
                                              <a:spLocks noChangeAspect="1" noChangeShapeType="1"/>
                                            </p:cNvSpPr>
                                            <p:nvPr/>
                                          </p:nvSpPr>
                                          <p:spPr bwMode="auto">
                                            <a:xfrm>
                                              <a:off x="3426" y="216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8" name="Line 652"/>
                                            <p:cNvSpPr>
                                              <a:spLocks noChangeAspect="1" noChangeShapeType="1"/>
                                            </p:cNvSpPr>
                                            <p:nvPr/>
                                          </p:nvSpPr>
                                          <p:spPr bwMode="auto">
                                            <a:xfrm>
                                              <a:off x="3264" y="288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9" name="Line 653"/>
                                            <p:cNvSpPr>
                                              <a:spLocks noChangeAspect="1" noChangeShapeType="1"/>
                                            </p:cNvSpPr>
                                            <p:nvPr/>
                                          </p:nvSpPr>
                                          <p:spPr bwMode="auto">
                                            <a:xfrm>
                                              <a:off x="3504" y="268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30" name="Line 654"/>
                                            <p:cNvSpPr>
                                              <a:spLocks noChangeAspect="1" noChangeShapeType="1"/>
                                            </p:cNvSpPr>
                                            <p:nvPr/>
                                          </p:nvSpPr>
                                          <p:spPr bwMode="auto">
                                            <a:xfrm>
                                              <a:off x="3264"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31" name="Line 656"/>
                                            <p:cNvSpPr>
                                              <a:spLocks noChangeAspect="1" noChangeShapeType="1"/>
                                            </p:cNvSpPr>
                                            <p:nvPr/>
                                          </p:nvSpPr>
                                          <p:spPr bwMode="auto">
                                            <a:xfrm>
                                              <a:off x="3264" y="168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22" name="Line 657"/>
                                          <p:cNvSpPr>
                                            <a:spLocks noChangeAspect="1" noChangeShapeType="1"/>
                                          </p:cNvSpPr>
                                          <p:nvPr/>
                                        </p:nvSpPr>
                                        <p:spPr bwMode="auto">
                                          <a:xfrm>
                                            <a:off x="5760" y="220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9" name="Line 651"/>
                                        <p:cNvSpPr>
                                          <a:spLocks noChangeAspect="1" noChangeShapeType="1"/>
                                        </p:cNvSpPr>
                                        <p:nvPr/>
                                      </p:nvSpPr>
                                      <p:spPr bwMode="auto">
                                        <a:xfrm>
                                          <a:off x="624" y="168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20" name="Line 655"/>
                                        <p:cNvSpPr>
                                          <a:spLocks noChangeAspect="1" noChangeShapeType="1"/>
                                        </p:cNvSpPr>
                                        <p:nvPr/>
                                      </p:nvSpPr>
                                      <p:spPr bwMode="auto">
                                        <a:xfrm>
                                          <a:off x="2448"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7" name="Line 644"/>
                                      <p:cNvSpPr>
                                        <a:spLocks noChangeAspect="1" noChangeShapeType="1"/>
                                      </p:cNvSpPr>
                                      <p:nvPr/>
                                    </p:nvSpPr>
                                    <p:spPr bwMode="auto">
                                      <a:xfrm>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5" name="Line 662"/>
                                    <p:cNvSpPr>
                                      <a:spLocks noChangeAspect="1" noChangeShapeType="1"/>
                                    </p:cNvSpPr>
                                    <p:nvPr/>
                                  </p:nvSpPr>
                                  <p:spPr bwMode="auto">
                                    <a:xfrm>
                                      <a:off x="3312"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3" name="Line 665"/>
                                  <p:cNvSpPr>
                                    <a:spLocks noChangeAspect="1" noChangeShapeType="1"/>
                                  </p:cNvSpPr>
                                  <p:nvPr/>
                                </p:nvSpPr>
                                <p:spPr bwMode="auto">
                                  <a:xfrm flipV="1">
                                    <a:off x="3264" y="235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11" name="Line 664"/>
                                <p:cNvSpPr>
                                  <a:spLocks noChangeAspect="1" noChangeShapeType="1"/>
                                </p:cNvSpPr>
                                <p:nvPr/>
                              </p:nvSpPr>
                              <p:spPr bwMode="auto">
                                <a:xfrm flipV="1">
                                  <a:off x="3270" y="240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4" name="Line 668"/>
                              <p:cNvSpPr>
                                <a:spLocks noChangeAspect="1" noChangeShapeType="1"/>
                              </p:cNvSpPr>
                              <p:nvPr/>
                            </p:nvSpPr>
                            <p:spPr bwMode="auto">
                              <a:xfrm>
                                <a:off x="960" y="2352"/>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5" name="Line 669"/>
                              <p:cNvSpPr>
                                <a:spLocks noChangeAspect="1" noChangeShapeType="1"/>
                              </p:cNvSpPr>
                              <p:nvPr/>
                            </p:nvSpPr>
                            <p:spPr bwMode="auto">
                              <a:xfrm>
                                <a:off x="1104" y="1776"/>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6" name="Line 670"/>
                              <p:cNvSpPr>
                                <a:spLocks noChangeAspect="1" noChangeShapeType="1"/>
                              </p:cNvSpPr>
                              <p:nvPr/>
                            </p:nvSpPr>
                            <p:spPr bwMode="auto">
                              <a:xfrm>
                                <a:off x="1008"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7" name="Line 671"/>
                              <p:cNvSpPr>
                                <a:spLocks noChangeAspect="1" noChangeShapeType="1"/>
                              </p:cNvSpPr>
                              <p:nvPr/>
                            </p:nvSpPr>
                            <p:spPr bwMode="auto">
                              <a:xfrm>
                                <a:off x="960" y="1824"/>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8" name="Line 673"/>
                              <p:cNvSpPr>
                                <a:spLocks noChangeAspect="1" noChangeShapeType="1"/>
                              </p:cNvSpPr>
                              <p:nvPr/>
                            </p:nvSpPr>
                            <p:spPr bwMode="auto">
                              <a:xfrm>
                                <a:off x="864" y="292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409" name="Line 675"/>
                              <p:cNvSpPr>
                                <a:spLocks noChangeAspect="1" noChangeShapeType="1"/>
                              </p:cNvSpPr>
                              <p:nvPr/>
                            </p:nvSpPr>
                            <p:spPr bwMode="auto">
                              <a:xfrm>
                                <a:off x="2064" y="249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2" name="Line 676"/>
                            <p:cNvSpPr>
                              <a:spLocks noChangeAspect="1" noChangeShapeType="1"/>
                            </p:cNvSpPr>
                            <p:nvPr/>
                          </p:nvSpPr>
                          <p:spPr bwMode="auto">
                            <a:xfrm>
                              <a:off x="4896" y="25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400" name="Line 674"/>
                          <p:cNvSpPr>
                            <a:spLocks noChangeAspect="1" noChangeShapeType="1"/>
                          </p:cNvSpPr>
                          <p:nvPr/>
                        </p:nvSpPr>
                        <p:spPr bwMode="auto">
                          <a:xfrm flipV="1">
                            <a:off x="3264" y="1728"/>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8" name="Line 680"/>
                        <p:cNvSpPr>
                          <a:spLocks noChangeAspect="1" noChangeShapeType="1"/>
                        </p:cNvSpPr>
                        <p:nvPr/>
                      </p:nvSpPr>
                      <p:spPr bwMode="auto">
                        <a:xfrm>
                          <a:off x="4464" y="196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6" name="Line 691"/>
                      <p:cNvSpPr>
                        <a:spLocks noChangeAspect="1" noChangeShapeType="1"/>
                      </p:cNvSpPr>
                      <p:nvPr/>
                    </p:nvSpPr>
                    <p:spPr bwMode="auto">
                      <a:xfrm>
                        <a:off x="5136"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4" name="Line 686"/>
                    <p:cNvSpPr>
                      <a:spLocks noChangeAspect="1" noChangeShapeType="1"/>
                    </p:cNvSpPr>
                    <p:nvPr/>
                  </p:nvSpPr>
                  <p:spPr bwMode="auto">
                    <a:xfrm flipV="1">
                      <a:off x="2400" y="244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2" name="Line 690"/>
                  <p:cNvSpPr>
                    <a:spLocks noChangeAspect="1" noChangeShapeType="1"/>
                  </p:cNvSpPr>
                  <p:nvPr/>
                </p:nvSpPr>
                <p:spPr bwMode="auto">
                  <a:xfrm>
                    <a:off x="5232" y="192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90" name="Line 689"/>
                <p:cNvSpPr>
                  <a:spLocks noChangeAspect="1" noChangeShapeType="1"/>
                </p:cNvSpPr>
                <p:nvPr/>
              </p:nvSpPr>
              <p:spPr bwMode="auto">
                <a:xfrm>
                  <a:off x="5040" y="139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88" name="Line 688"/>
              <p:cNvSpPr>
                <a:spLocks noChangeAspect="1" noChangeShapeType="1"/>
              </p:cNvSpPr>
              <p:nvPr/>
            </p:nvSpPr>
            <p:spPr bwMode="auto">
              <a:xfrm>
                <a:off x="4512" y="1824"/>
                <a:ext cx="96"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86" name="Line 687"/>
            <p:cNvSpPr>
              <a:spLocks noChangeAspect="1" noChangeShapeType="1"/>
            </p:cNvSpPr>
            <p:nvPr/>
          </p:nvSpPr>
          <p:spPr bwMode="auto">
            <a:xfrm>
              <a:off x="5712" y="240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59" name="Group 818"/>
          <p:cNvGrpSpPr>
            <a:grpSpLocks noChangeAspect="1"/>
          </p:cNvGrpSpPr>
          <p:nvPr/>
        </p:nvGrpSpPr>
        <p:grpSpPr bwMode="auto">
          <a:xfrm>
            <a:off x="1828800" y="5715000"/>
            <a:ext cx="7048500" cy="823913"/>
            <a:chOff x="-5238" y="1824"/>
            <a:chExt cx="10998" cy="1284"/>
          </a:xfrm>
        </p:grpSpPr>
        <p:grpSp>
          <p:nvGrpSpPr>
            <p:cNvPr id="53271" name="Group 802"/>
            <p:cNvGrpSpPr>
              <a:grpSpLocks noChangeAspect="1"/>
            </p:cNvGrpSpPr>
            <p:nvPr/>
          </p:nvGrpSpPr>
          <p:grpSpPr bwMode="auto">
            <a:xfrm>
              <a:off x="-5238" y="1824"/>
              <a:ext cx="10998" cy="1284"/>
              <a:chOff x="-5238" y="1824"/>
              <a:chExt cx="10998" cy="1284"/>
            </a:xfrm>
          </p:grpSpPr>
          <p:grpSp>
            <p:nvGrpSpPr>
              <p:cNvPr id="53282" name="Group 797"/>
              <p:cNvGrpSpPr>
                <a:grpSpLocks noChangeAspect="1"/>
              </p:cNvGrpSpPr>
              <p:nvPr/>
            </p:nvGrpSpPr>
            <p:grpSpPr bwMode="auto">
              <a:xfrm>
                <a:off x="-5238" y="1824"/>
                <a:ext cx="10998" cy="1284"/>
                <a:chOff x="-5238" y="1824"/>
                <a:chExt cx="10998" cy="1284"/>
              </a:xfrm>
            </p:grpSpPr>
            <p:grpSp>
              <p:nvGrpSpPr>
                <p:cNvPr id="53288" name="Group 787"/>
                <p:cNvGrpSpPr>
                  <a:grpSpLocks noChangeAspect="1"/>
                </p:cNvGrpSpPr>
                <p:nvPr/>
              </p:nvGrpSpPr>
              <p:grpSpPr bwMode="auto">
                <a:xfrm>
                  <a:off x="-5238" y="1824"/>
                  <a:ext cx="10998" cy="1284"/>
                  <a:chOff x="-5238" y="1824"/>
                  <a:chExt cx="10998" cy="1284"/>
                </a:xfrm>
              </p:grpSpPr>
              <p:grpSp>
                <p:nvGrpSpPr>
                  <p:cNvPr id="53296" name="Group 786"/>
                  <p:cNvGrpSpPr>
                    <a:grpSpLocks noChangeAspect="1"/>
                  </p:cNvGrpSpPr>
                  <p:nvPr/>
                </p:nvGrpSpPr>
                <p:grpSpPr bwMode="auto">
                  <a:xfrm>
                    <a:off x="-5238" y="1824"/>
                    <a:ext cx="10998" cy="1284"/>
                    <a:chOff x="-3792" y="1824"/>
                    <a:chExt cx="10998" cy="1284"/>
                  </a:xfrm>
                </p:grpSpPr>
                <p:grpSp>
                  <p:nvGrpSpPr>
                    <p:cNvPr id="53299" name="Group 785"/>
                    <p:cNvGrpSpPr>
                      <a:grpSpLocks noChangeAspect="1"/>
                    </p:cNvGrpSpPr>
                    <p:nvPr/>
                  </p:nvGrpSpPr>
                  <p:grpSpPr bwMode="auto">
                    <a:xfrm>
                      <a:off x="-3792" y="1824"/>
                      <a:ext cx="10998" cy="1284"/>
                      <a:chOff x="-3216" y="1776"/>
                      <a:chExt cx="10998" cy="1284"/>
                    </a:xfrm>
                  </p:grpSpPr>
                  <p:grpSp>
                    <p:nvGrpSpPr>
                      <p:cNvPr id="53301" name="Group 784"/>
                      <p:cNvGrpSpPr>
                        <a:grpSpLocks noChangeAspect="1"/>
                      </p:cNvGrpSpPr>
                      <p:nvPr/>
                    </p:nvGrpSpPr>
                    <p:grpSpPr bwMode="auto">
                      <a:xfrm>
                        <a:off x="-3216" y="1776"/>
                        <a:ext cx="10998" cy="1284"/>
                        <a:chOff x="-3216" y="1776"/>
                        <a:chExt cx="10998" cy="1284"/>
                      </a:xfrm>
                    </p:grpSpPr>
                    <p:grpSp>
                      <p:nvGrpSpPr>
                        <p:cNvPr id="53303" name="Group 783"/>
                        <p:cNvGrpSpPr>
                          <a:grpSpLocks noChangeAspect="1"/>
                        </p:cNvGrpSpPr>
                        <p:nvPr/>
                      </p:nvGrpSpPr>
                      <p:grpSpPr bwMode="auto">
                        <a:xfrm>
                          <a:off x="-3216" y="1776"/>
                          <a:ext cx="10998" cy="1284"/>
                          <a:chOff x="-3216" y="1776"/>
                          <a:chExt cx="10998" cy="1284"/>
                        </a:xfrm>
                      </p:grpSpPr>
                      <p:grpSp>
                        <p:nvGrpSpPr>
                          <p:cNvPr id="53307" name="Group 782"/>
                          <p:cNvGrpSpPr>
                            <a:grpSpLocks noChangeAspect="1"/>
                          </p:cNvGrpSpPr>
                          <p:nvPr/>
                        </p:nvGrpSpPr>
                        <p:grpSpPr bwMode="auto">
                          <a:xfrm>
                            <a:off x="-3216" y="1776"/>
                            <a:ext cx="10998" cy="1284"/>
                            <a:chOff x="-3216" y="1776"/>
                            <a:chExt cx="10998" cy="1284"/>
                          </a:xfrm>
                        </p:grpSpPr>
                        <p:grpSp>
                          <p:nvGrpSpPr>
                            <p:cNvPr id="53309" name="Group 774"/>
                            <p:cNvGrpSpPr>
                              <a:grpSpLocks noChangeAspect="1"/>
                            </p:cNvGrpSpPr>
                            <p:nvPr/>
                          </p:nvGrpSpPr>
                          <p:grpSpPr bwMode="auto">
                            <a:xfrm>
                              <a:off x="-3216" y="1776"/>
                              <a:ext cx="10998" cy="1284"/>
                              <a:chOff x="-3072" y="1776"/>
                              <a:chExt cx="10998" cy="1284"/>
                            </a:xfrm>
                          </p:grpSpPr>
                          <p:grpSp>
                            <p:nvGrpSpPr>
                              <p:cNvPr id="53311" name="Group 773"/>
                              <p:cNvGrpSpPr>
                                <a:grpSpLocks noChangeAspect="1"/>
                              </p:cNvGrpSpPr>
                              <p:nvPr/>
                            </p:nvGrpSpPr>
                            <p:grpSpPr bwMode="auto">
                              <a:xfrm>
                                <a:off x="-3072" y="1776"/>
                                <a:ext cx="10998" cy="1284"/>
                                <a:chOff x="-2502" y="1776"/>
                                <a:chExt cx="10998" cy="1284"/>
                              </a:xfrm>
                            </p:grpSpPr>
                            <p:grpSp>
                              <p:nvGrpSpPr>
                                <p:cNvPr id="53313" name="Group 772"/>
                                <p:cNvGrpSpPr>
                                  <a:grpSpLocks noChangeAspect="1"/>
                                </p:cNvGrpSpPr>
                                <p:nvPr/>
                              </p:nvGrpSpPr>
                              <p:grpSpPr bwMode="auto">
                                <a:xfrm>
                                  <a:off x="-2502" y="1776"/>
                                  <a:ext cx="10998" cy="1284"/>
                                  <a:chOff x="-2592" y="1776"/>
                                  <a:chExt cx="10998" cy="1284"/>
                                </a:xfrm>
                              </p:grpSpPr>
                              <p:grpSp>
                                <p:nvGrpSpPr>
                                  <p:cNvPr id="53315" name="Group 771"/>
                                  <p:cNvGrpSpPr>
                                    <a:grpSpLocks noChangeAspect="1"/>
                                  </p:cNvGrpSpPr>
                                  <p:nvPr/>
                                </p:nvGrpSpPr>
                                <p:grpSpPr bwMode="auto">
                                  <a:xfrm>
                                    <a:off x="-2592" y="1776"/>
                                    <a:ext cx="10998" cy="1284"/>
                                    <a:chOff x="-2592" y="1776"/>
                                    <a:chExt cx="10998" cy="1284"/>
                                  </a:xfrm>
                                </p:grpSpPr>
                                <p:grpSp>
                                  <p:nvGrpSpPr>
                                    <p:cNvPr id="53321" name="Group 758"/>
                                    <p:cNvGrpSpPr>
                                      <a:grpSpLocks noChangeAspect="1"/>
                                    </p:cNvGrpSpPr>
                                    <p:nvPr/>
                                  </p:nvGrpSpPr>
                                  <p:grpSpPr bwMode="auto">
                                    <a:xfrm>
                                      <a:off x="-2592" y="1776"/>
                                      <a:ext cx="10998" cy="1284"/>
                                      <a:chOff x="-2592" y="1776"/>
                                      <a:chExt cx="10998" cy="1072"/>
                                    </a:xfrm>
                                  </p:grpSpPr>
                                  <p:grpSp>
                                    <p:nvGrpSpPr>
                                      <p:cNvPr id="53324" name="Group 757"/>
                                      <p:cNvGrpSpPr>
                                        <a:grpSpLocks noChangeAspect="1"/>
                                      </p:cNvGrpSpPr>
                                      <p:nvPr/>
                                    </p:nvGrpSpPr>
                                    <p:grpSpPr bwMode="auto">
                                      <a:xfrm>
                                        <a:off x="-2592" y="1776"/>
                                        <a:ext cx="10998" cy="1072"/>
                                        <a:chOff x="-2592" y="1776"/>
                                        <a:chExt cx="10998" cy="1072"/>
                                      </a:xfrm>
                                    </p:grpSpPr>
                                    <p:grpSp>
                                      <p:nvGrpSpPr>
                                        <p:cNvPr id="53326" name="Group 756"/>
                                        <p:cNvGrpSpPr>
                                          <a:grpSpLocks noChangeAspect="1"/>
                                        </p:cNvGrpSpPr>
                                        <p:nvPr/>
                                      </p:nvGrpSpPr>
                                      <p:grpSpPr bwMode="auto">
                                        <a:xfrm>
                                          <a:off x="-2592" y="1776"/>
                                          <a:ext cx="10998" cy="1072"/>
                                          <a:chOff x="-2592" y="1776"/>
                                          <a:chExt cx="10998" cy="1072"/>
                                        </a:xfrm>
                                      </p:grpSpPr>
                                      <p:grpSp>
                                        <p:nvGrpSpPr>
                                          <p:cNvPr id="53328" name="Group 755"/>
                                          <p:cNvGrpSpPr>
                                            <a:grpSpLocks noChangeAspect="1"/>
                                          </p:cNvGrpSpPr>
                                          <p:nvPr/>
                                        </p:nvGrpSpPr>
                                        <p:grpSpPr bwMode="auto">
                                          <a:xfrm>
                                            <a:off x="-2592" y="1776"/>
                                            <a:ext cx="10998" cy="1072"/>
                                            <a:chOff x="-2592" y="1776"/>
                                            <a:chExt cx="10998" cy="1072"/>
                                          </a:xfrm>
                                        </p:grpSpPr>
                                        <p:grpSp>
                                          <p:nvGrpSpPr>
                                            <p:cNvPr id="53330" name="Group 754"/>
                                            <p:cNvGrpSpPr>
                                              <a:grpSpLocks noChangeAspect="1"/>
                                            </p:cNvGrpSpPr>
                                            <p:nvPr/>
                                          </p:nvGrpSpPr>
                                          <p:grpSpPr bwMode="auto">
                                            <a:xfrm>
                                              <a:off x="-2592" y="1776"/>
                                              <a:ext cx="10998" cy="1072"/>
                                              <a:chOff x="96" y="1728"/>
                                              <a:chExt cx="10998" cy="1072"/>
                                            </a:xfrm>
                                          </p:grpSpPr>
                                          <p:grpSp>
                                            <p:nvGrpSpPr>
                                              <p:cNvPr id="53335" name="Group 753"/>
                                              <p:cNvGrpSpPr>
                                                <a:grpSpLocks noChangeAspect="1"/>
                                              </p:cNvGrpSpPr>
                                              <p:nvPr/>
                                            </p:nvGrpSpPr>
                                            <p:grpSpPr bwMode="auto">
                                              <a:xfrm>
                                                <a:off x="96" y="1728"/>
                                                <a:ext cx="10998" cy="1072"/>
                                                <a:chOff x="96" y="1728"/>
                                                <a:chExt cx="10998" cy="1072"/>
                                              </a:xfrm>
                                            </p:grpSpPr>
                                            <p:grpSp>
                                              <p:nvGrpSpPr>
                                                <p:cNvPr id="53337" name="Group 752"/>
                                                <p:cNvGrpSpPr>
                                                  <a:grpSpLocks noChangeAspect="1"/>
                                                </p:cNvGrpSpPr>
                                                <p:nvPr/>
                                              </p:nvGrpSpPr>
                                              <p:grpSpPr bwMode="auto">
                                                <a:xfrm>
                                                  <a:off x="96" y="1728"/>
                                                  <a:ext cx="10998" cy="1072"/>
                                                  <a:chOff x="144" y="1728"/>
                                                  <a:chExt cx="10998" cy="1072"/>
                                                </a:xfrm>
                                              </p:grpSpPr>
                                              <p:grpSp>
                                                <p:nvGrpSpPr>
                                                  <p:cNvPr id="53339" name="Group 751"/>
                                                  <p:cNvGrpSpPr>
                                                    <a:grpSpLocks noChangeAspect="1"/>
                                                  </p:cNvGrpSpPr>
                                                  <p:nvPr/>
                                                </p:nvGrpSpPr>
                                                <p:grpSpPr bwMode="auto">
                                                  <a:xfrm>
                                                    <a:off x="144" y="1728"/>
                                                    <a:ext cx="10998" cy="1072"/>
                                                    <a:chOff x="864" y="1776"/>
                                                    <a:chExt cx="10998" cy="1072"/>
                                                  </a:xfrm>
                                                </p:grpSpPr>
                                                <p:grpSp>
                                                  <p:nvGrpSpPr>
                                                    <p:cNvPr id="53341" name="Group 750"/>
                                                    <p:cNvGrpSpPr>
                                                      <a:grpSpLocks noChangeAspect="1"/>
                                                    </p:cNvGrpSpPr>
                                                    <p:nvPr/>
                                                  </p:nvGrpSpPr>
                                                  <p:grpSpPr bwMode="auto">
                                                    <a:xfrm>
                                                      <a:off x="864" y="1776"/>
                                                      <a:ext cx="10998" cy="1072"/>
                                                      <a:chOff x="864" y="1776"/>
                                                      <a:chExt cx="10998" cy="1072"/>
                                                    </a:xfrm>
                                                  </p:grpSpPr>
                                                  <p:grpSp>
                                                    <p:nvGrpSpPr>
                                                      <p:cNvPr id="53343" name="Group 749"/>
                                                      <p:cNvGrpSpPr>
                                                        <a:grpSpLocks noChangeAspect="1"/>
                                                      </p:cNvGrpSpPr>
                                                      <p:nvPr/>
                                                    </p:nvGrpSpPr>
                                                    <p:grpSpPr bwMode="auto">
                                                      <a:xfrm>
                                                        <a:off x="864" y="1776"/>
                                                        <a:ext cx="10998" cy="1072"/>
                                                        <a:chOff x="864" y="1776"/>
                                                        <a:chExt cx="10998" cy="1072"/>
                                                      </a:xfrm>
                                                    </p:grpSpPr>
                                                    <p:grpSp>
                                                      <p:nvGrpSpPr>
                                                        <p:cNvPr id="53345" name="Group 748"/>
                                                        <p:cNvGrpSpPr>
                                                          <a:grpSpLocks noChangeAspect="1"/>
                                                        </p:cNvGrpSpPr>
                                                        <p:nvPr/>
                                                      </p:nvGrpSpPr>
                                                      <p:grpSpPr bwMode="auto">
                                                        <a:xfrm>
                                                          <a:off x="864" y="1776"/>
                                                          <a:ext cx="10998" cy="1072"/>
                                                          <a:chOff x="864" y="1776"/>
                                                          <a:chExt cx="10998" cy="1072"/>
                                                        </a:xfrm>
                                                      </p:grpSpPr>
                                                      <p:grpSp>
                                                        <p:nvGrpSpPr>
                                                          <p:cNvPr id="53347" name="Group 747"/>
                                                          <p:cNvGrpSpPr>
                                                            <a:grpSpLocks noChangeAspect="1"/>
                                                          </p:cNvGrpSpPr>
                                                          <p:nvPr/>
                                                        </p:nvGrpSpPr>
                                                        <p:grpSpPr bwMode="auto">
                                                          <a:xfrm>
                                                            <a:off x="864" y="1776"/>
                                                            <a:ext cx="10998" cy="1072"/>
                                                            <a:chOff x="864" y="1776"/>
                                                            <a:chExt cx="10998" cy="1072"/>
                                                          </a:xfrm>
                                                        </p:grpSpPr>
                                                        <p:grpSp>
                                                          <p:nvGrpSpPr>
                                                            <p:cNvPr id="53349" name="Group 746"/>
                                                            <p:cNvGrpSpPr>
                                                              <a:grpSpLocks noChangeAspect="1"/>
                                                            </p:cNvGrpSpPr>
                                                            <p:nvPr/>
                                                          </p:nvGrpSpPr>
                                                          <p:grpSpPr bwMode="auto">
                                                            <a:xfrm>
                                                              <a:off x="864" y="1776"/>
                                                              <a:ext cx="10998" cy="1072"/>
                                                              <a:chOff x="864" y="1776"/>
                                                              <a:chExt cx="10998" cy="1072"/>
                                                            </a:xfrm>
                                                          </p:grpSpPr>
                                                          <p:grpSp>
                                                            <p:nvGrpSpPr>
                                                              <p:cNvPr id="53351" name="Group 745"/>
                                                              <p:cNvGrpSpPr>
                                                                <a:grpSpLocks noChangeAspect="1"/>
                                                              </p:cNvGrpSpPr>
                                                              <p:nvPr/>
                                                            </p:nvGrpSpPr>
                                                            <p:grpSpPr bwMode="auto">
                                                              <a:xfrm>
                                                                <a:off x="864" y="1776"/>
                                                                <a:ext cx="10998" cy="1072"/>
                                                                <a:chOff x="864" y="1776"/>
                                                                <a:chExt cx="10998" cy="1072"/>
                                                              </a:xfrm>
                                                            </p:grpSpPr>
                                                            <p:grpSp>
                                                              <p:nvGrpSpPr>
                                                                <p:cNvPr id="53353" name="Group 727"/>
                                                                <p:cNvGrpSpPr>
                                                                  <a:grpSpLocks noChangeAspect="1"/>
                                                                </p:cNvGrpSpPr>
                                                                <p:nvPr/>
                                                              </p:nvGrpSpPr>
                                                              <p:grpSpPr bwMode="auto">
                                                                <a:xfrm>
                                                                  <a:off x="864" y="1776"/>
                                                                  <a:ext cx="10998" cy="1072"/>
                                                                  <a:chOff x="864" y="1872"/>
                                                                  <a:chExt cx="10998" cy="1072"/>
                                                                </a:xfrm>
                                                              </p:grpSpPr>
                                                              <p:grpSp>
                                                                <p:nvGrpSpPr>
                                                                  <p:cNvPr id="53355" name="Group 726"/>
                                                                  <p:cNvGrpSpPr>
                                                                    <a:grpSpLocks noChangeAspect="1"/>
                                                                  </p:cNvGrpSpPr>
                                                                  <p:nvPr/>
                                                                </p:nvGrpSpPr>
                                                                <p:grpSpPr bwMode="auto">
                                                                  <a:xfrm>
                                                                    <a:off x="864" y="1872"/>
                                                                    <a:ext cx="10998" cy="1072"/>
                                                                    <a:chOff x="864" y="1872"/>
                                                                    <a:chExt cx="10998" cy="1072"/>
                                                                  </a:xfrm>
                                                                </p:grpSpPr>
                                                                <p:grpSp>
                                                                  <p:nvGrpSpPr>
                                                                    <p:cNvPr id="53357" name="Group 725"/>
                                                                    <p:cNvGrpSpPr>
                                                                      <a:grpSpLocks noChangeAspect="1"/>
                                                                    </p:cNvGrpSpPr>
                                                                    <p:nvPr/>
                                                                  </p:nvGrpSpPr>
                                                                  <p:grpSpPr bwMode="auto">
                                                                    <a:xfrm>
                                                                      <a:off x="864" y="1872"/>
                                                                      <a:ext cx="10998" cy="1072"/>
                                                                      <a:chOff x="-48" y="3120"/>
                                                                      <a:chExt cx="10998" cy="1072"/>
                                                                    </a:xfrm>
                                                                  </p:grpSpPr>
                                                                  <p:grpSp>
                                                                    <p:nvGrpSpPr>
                                                                      <p:cNvPr id="53359" name="Group 724"/>
                                                                      <p:cNvGrpSpPr>
                                                                        <a:grpSpLocks noChangeAspect="1"/>
                                                                      </p:cNvGrpSpPr>
                                                                      <p:nvPr/>
                                                                    </p:nvGrpSpPr>
                                                                    <p:grpSpPr bwMode="auto">
                                                                      <a:xfrm>
                                                                        <a:off x="-48" y="3120"/>
                                                                        <a:ext cx="10998" cy="1072"/>
                                                                        <a:chOff x="-48" y="3120"/>
                                                                        <a:chExt cx="10998" cy="1072"/>
                                                                      </a:xfrm>
                                                                    </p:grpSpPr>
                                                                    <p:grpSp>
                                                                      <p:nvGrpSpPr>
                                                                        <p:cNvPr id="53361" name="Group 723"/>
                                                                        <p:cNvGrpSpPr>
                                                                          <a:grpSpLocks noChangeAspect="1"/>
                                                                        </p:cNvGrpSpPr>
                                                                        <p:nvPr/>
                                                                      </p:nvGrpSpPr>
                                                                      <p:grpSpPr bwMode="auto">
                                                                        <a:xfrm>
                                                                          <a:off x="-48" y="3120"/>
                                                                          <a:ext cx="10998" cy="1072"/>
                                                                          <a:chOff x="0" y="3120"/>
                                                                          <a:chExt cx="10998" cy="1072"/>
                                                                        </a:xfrm>
                                                                      </p:grpSpPr>
                                                                      <p:grpSp>
                                                                        <p:nvGrpSpPr>
                                                                          <p:cNvPr id="53365" name="Group 722"/>
                                                                          <p:cNvGrpSpPr>
                                                                            <a:grpSpLocks noChangeAspect="1"/>
                                                                          </p:cNvGrpSpPr>
                                                                          <p:nvPr/>
                                                                        </p:nvGrpSpPr>
                                                                        <p:grpSpPr bwMode="auto">
                                                                          <a:xfrm>
                                                                            <a:off x="0" y="3120"/>
                                                                            <a:ext cx="10998" cy="1072"/>
                                                                            <a:chOff x="144" y="3120"/>
                                                                            <a:chExt cx="10998" cy="1072"/>
                                                                          </a:xfrm>
                                                                        </p:grpSpPr>
                                                                        <p:pic>
                                                                          <p:nvPicPr>
                                                                            <p:cNvPr id="53368" name="Picture 134" descr="HAGB_subnetwork_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 y="3120"/>
                                                                              <a:ext cx="10998" cy="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69" name="Line 682"/>
                                                                            <p:cNvSpPr>
                                                                              <a:spLocks noChangeAspect="1" noChangeShapeType="1"/>
                                                                            </p:cNvSpPr>
                                                                            <p:nvPr/>
                                                                          </p:nvSpPr>
                                                                          <p:spPr bwMode="auto">
                                                                            <a:xfrm>
                                                                              <a:off x="2976" y="34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0" name="Line 698"/>
                                                                            <p:cNvSpPr>
                                                                              <a:spLocks noChangeAspect="1" noChangeShapeType="1"/>
                                                                            </p:cNvSpPr>
                                                                            <p:nvPr/>
                                                                          </p:nvSpPr>
                                                                          <p:spPr bwMode="auto">
                                                                            <a:xfrm flipH="1">
                                                                              <a:off x="1152"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1" name="Line 700"/>
                                                                            <p:cNvSpPr>
                                                                              <a:spLocks noChangeAspect="1" noChangeShapeType="1"/>
                                                                            </p:cNvSpPr>
                                                                            <p:nvPr/>
                                                                          </p:nvSpPr>
                                                                          <p:spPr bwMode="auto">
                                                                            <a:xfrm flipH="1">
                                                                              <a:off x="1968" y="369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2" name="Line 701"/>
                                                                            <p:cNvSpPr>
                                                                              <a:spLocks noChangeAspect="1" noChangeShapeType="1"/>
                                                                            </p:cNvSpPr>
                                                                            <p:nvPr/>
                                                                          </p:nvSpPr>
                                                                          <p:spPr bwMode="auto">
                                                                            <a:xfrm flipH="1">
                                                                              <a:off x="1440" y="3648"/>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3" name="Line 702"/>
                                                                            <p:cNvSpPr>
                                                                              <a:spLocks noChangeAspect="1" noChangeShapeType="1"/>
                                                                            </p:cNvSpPr>
                                                                            <p:nvPr/>
                                                                          </p:nvSpPr>
                                                                          <p:spPr bwMode="auto">
                                                                            <a:xfrm flipH="1">
                                                                              <a:off x="2976" y="3744"/>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4" name="Line 703"/>
                                                                            <p:cNvSpPr>
                                                                              <a:spLocks noChangeAspect="1" noChangeShapeType="1"/>
                                                                            </p:cNvSpPr>
                                                                            <p:nvPr/>
                                                                          </p:nvSpPr>
                                                                          <p:spPr bwMode="auto">
                                                                            <a:xfrm flipH="1">
                                                                              <a:off x="1488" y="393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5" name="Line 704"/>
                                                                            <p:cNvSpPr>
                                                                              <a:spLocks noChangeAspect="1" noChangeShapeType="1"/>
                                                                            </p:cNvSpPr>
                                                                            <p:nvPr/>
                                                                          </p:nvSpPr>
                                                                          <p:spPr bwMode="auto">
                                                                            <a:xfrm flipH="1">
                                                                              <a:off x="1248" y="336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6" name="Line 706"/>
                                                                            <p:cNvSpPr>
                                                                              <a:spLocks noChangeAspect="1" noChangeShapeType="1"/>
                                                                            </p:cNvSpPr>
                                                                            <p:nvPr/>
                                                                          </p:nvSpPr>
                                                                          <p:spPr bwMode="auto">
                                                                            <a:xfrm flipH="1">
                                                                              <a:off x="2880" y="379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7" name="Line 707"/>
                                                                            <p:cNvSpPr>
                                                                              <a:spLocks noChangeAspect="1" noChangeShapeType="1"/>
                                                                            </p:cNvSpPr>
                                                                            <p:nvPr/>
                                                                          </p:nvSpPr>
                                                                          <p:spPr bwMode="auto">
                                                                            <a:xfrm flipH="1">
                                                                              <a:off x="1440" y="36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8" name="Line 708"/>
                                                                            <p:cNvSpPr>
                                                                              <a:spLocks noChangeAspect="1" noChangeShapeType="1"/>
                                                                            </p:cNvSpPr>
                                                                            <p:nvPr/>
                                                                          </p:nvSpPr>
                                                                          <p:spPr bwMode="auto">
                                                                            <a:xfrm flipH="1">
                                                                              <a:off x="1248" y="393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79" name="Line 709"/>
                                                                            <p:cNvSpPr>
                                                                              <a:spLocks noChangeAspect="1" noChangeShapeType="1"/>
                                                                            </p:cNvSpPr>
                                                                            <p:nvPr/>
                                                                          </p:nvSpPr>
                                                                          <p:spPr bwMode="auto">
                                                                            <a:xfrm flipH="1">
                                                                              <a:off x="1296" y="369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0" name="Line 710"/>
                                                                            <p:cNvSpPr>
                                                                              <a:spLocks noChangeAspect="1" noChangeShapeType="1"/>
                                                                            </p:cNvSpPr>
                                                                            <p:nvPr/>
                                                                          </p:nvSpPr>
                                                                          <p:spPr bwMode="auto">
                                                                            <a:xfrm flipH="1">
                                                                              <a:off x="1152" y="364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1" name="Line 711"/>
                                                                            <p:cNvSpPr>
                                                                              <a:spLocks noChangeAspect="1" noChangeShapeType="1"/>
                                                                            </p:cNvSpPr>
                                                                            <p:nvPr/>
                                                                          </p:nvSpPr>
                                                                          <p:spPr bwMode="auto">
                                                                            <a:xfrm flipH="1">
                                                                              <a:off x="2880" y="34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2" name="Line 712"/>
                                                                            <p:cNvSpPr>
                                                                              <a:spLocks noChangeAspect="1" noChangeShapeType="1"/>
                                                                            </p:cNvSpPr>
                                                                            <p:nvPr/>
                                                                          </p:nvSpPr>
                                                                          <p:spPr bwMode="auto">
                                                                            <a:xfrm flipH="1">
                                                                              <a:off x="1536"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3" name="Line 713"/>
                                                                            <p:cNvSpPr>
                                                                              <a:spLocks noChangeAspect="1" noChangeShapeType="1"/>
                                                                            </p:cNvSpPr>
                                                                            <p:nvPr/>
                                                                          </p:nvSpPr>
                                                                          <p:spPr bwMode="auto">
                                                                            <a:xfrm flipH="1">
                                                                              <a:off x="1344" y="33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84" name="Line 721"/>
                                                                            <p:cNvSpPr>
                                                                              <a:spLocks noChangeAspect="1" noChangeShapeType="1"/>
                                                                            </p:cNvSpPr>
                                                                            <p:nvPr/>
                                                                          </p:nvSpPr>
                                                                          <p:spPr bwMode="auto">
                                                                            <a:xfrm flipH="1">
                                                                              <a:off x="1248" y="36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6" name="Line 719"/>
                                                                          <p:cNvSpPr>
                                                                            <a:spLocks noChangeAspect="1" noChangeShapeType="1"/>
                                                                          </p:cNvSpPr>
                                                                          <p:nvPr/>
                                                                        </p:nvSpPr>
                                                                        <p:spPr bwMode="auto">
                                                                          <a:xfrm flipH="1">
                                                                            <a:off x="2640" y="34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7" name="Line 672"/>
                                                                          <p:cNvSpPr>
                                                                            <a:spLocks noChangeAspect="1" noChangeShapeType="1"/>
                                                                          </p:cNvSpPr>
                                                                          <p:nvPr/>
                                                                        </p:nvSpPr>
                                                                        <p:spPr bwMode="auto">
                                                                          <a:xfrm>
                                                                            <a:off x="2784" y="345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2" name="Line 681"/>
                                                                        <p:cNvSpPr>
                                                                          <a:spLocks noChangeAspect="1" noChangeShapeType="1"/>
                                                                        </p:cNvSpPr>
                                                                        <p:nvPr/>
                                                                      </p:nvSpPr>
                                                                      <p:spPr bwMode="auto">
                                                                        <a:xfrm>
                                                                          <a:off x="1296" y="3360"/>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3" name="Line 685"/>
                                                                        <p:cNvSpPr>
                                                                          <a:spLocks noChangeAspect="1" noChangeShapeType="1"/>
                                                                        </p:cNvSpPr>
                                                                        <p:nvPr/>
                                                                      </p:nvSpPr>
                                                                      <p:spPr bwMode="auto">
                                                                        <a:xfrm>
                                                                          <a:off x="1392" y="33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64" name="Line 720"/>
                                                                        <p:cNvSpPr>
                                                                          <a:spLocks noChangeAspect="1" noChangeShapeType="1"/>
                                                                        </p:cNvSpPr>
                                                                        <p:nvPr/>
                                                                      </p:nvSpPr>
                                                                      <p:spPr bwMode="auto">
                                                                        <a:xfrm flipH="1">
                                                                          <a:off x="1536" y="34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60" name="Line 718"/>
                                                                      <p:cNvSpPr>
                                                                        <a:spLocks noChangeAspect="1" noChangeShapeType="1"/>
                                                                      </p:cNvSpPr>
                                                                      <p:nvPr/>
                                                                    </p:nvSpPr>
                                                                    <p:spPr bwMode="auto">
                                                                      <a:xfrm flipH="1">
                                                                        <a:off x="3072" y="350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8" name="Line 717"/>
                                                                    <p:cNvSpPr>
                                                                      <a:spLocks noChangeAspect="1" noChangeShapeType="1"/>
                                                                    </p:cNvSpPr>
                                                                    <p:nvPr/>
                                                                  </p:nvSpPr>
                                                                  <p:spPr bwMode="auto">
                                                                    <a:xfrm flipH="1">
                                                                      <a:off x="3408" y="2208"/>
                                                                      <a:ext cx="0"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6" name="Line 642"/>
                                                                  <p:cNvSpPr>
                                                                    <a:spLocks noChangeAspect="1" noChangeShapeType="1"/>
                                                                  </p:cNvSpPr>
                                                                  <p:nvPr/>
                                                                </p:nvSpPr>
                                                                <p:spPr bwMode="auto">
                                                                  <a:xfrm flipV="1">
                                                                    <a:off x="3408" y="220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4" name="Line 744"/>
                                                                <p:cNvSpPr>
                                                                  <a:spLocks noChangeAspect="1" noChangeShapeType="1"/>
                                                                </p:cNvSpPr>
                                                                <p:nvPr/>
                                                              </p:nvSpPr>
                                                              <p:spPr bwMode="auto">
                                                                <a:xfrm flipH="1">
                                                                  <a:off x="1968" y="268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2" name="Line 730"/>
                                                              <p:cNvSpPr>
                                                                <a:spLocks noChangeAspect="1" noChangeShapeType="1"/>
                                                              </p:cNvSpPr>
                                                              <p:nvPr/>
                                                            </p:nvSpPr>
                                                            <p:spPr bwMode="auto">
                                                              <a:xfrm flipH="1">
                                                                <a:off x="2016" y="259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50" name="Line 743"/>
                                                            <p:cNvSpPr>
                                                              <a:spLocks noChangeAspect="1" noChangeShapeType="1"/>
                                                            </p:cNvSpPr>
                                                            <p:nvPr/>
                                                          </p:nvSpPr>
                                                          <p:spPr bwMode="auto">
                                                            <a:xfrm flipH="1">
                                                              <a:off x="3456"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8" name="Line 728"/>
                                                          <p:cNvSpPr>
                                                            <a:spLocks noChangeAspect="1" noChangeShapeType="1"/>
                                                          </p:cNvSpPr>
                                                          <p:nvPr/>
                                                        </p:nvSpPr>
                                                        <p:spPr bwMode="auto">
                                                          <a:xfrm flipH="1">
                                                            <a:off x="4416" y="2448"/>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6" name="Line 716"/>
                                                        <p:cNvSpPr>
                                                          <a:spLocks noChangeAspect="1" noChangeShapeType="1"/>
                                                        </p:cNvSpPr>
                                                        <p:nvPr/>
                                                      </p:nvSpPr>
                                                      <p:spPr bwMode="auto">
                                                        <a:xfrm flipH="1">
                                                          <a:off x="4416" y="244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4" name="Line 715"/>
                                                      <p:cNvSpPr>
                                                        <a:spLocks noChangeAspect="1" noChangeShapeType="1"/>
                                                      </p:cNvSpPr>
                                                      <p:nvPr/>
                                                    </p:nvSpPr>
                                                    <p:spPr bwMode="auto">
                                                      <a:xfrm flipH="1">
                                                        <a:off x="4512" y="249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2" name="Line 731"/>
                                                    <p:cNvSpPr>
                                                      <a:spLocks noChangeAspect="1" noChangeShapeType="1"/>
                                                    </p:cNvSpPr>
                                                    <p:nvPr/>
                                                  </p:nvSpPr>
                                                  <p:spPr bwMode="auto">
                                                    <a:xfrm flipH="1">
                                                      <a:off x="4416"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40" name="Line 714"/>
                                                  <p:cNvSpPr>
                                                    <a:spLocks noChangeAspect="1" noChangeShapeType="1"/>
                                                  </p:cNvSpPr>
                                                  <p:nvPr/>
                                                </p:nvSpPr>
                                                <p:spPr bwMode="auto">
                                                  <a:xfrm flipH="1">
                                                    <a:off x="3696" y="2064"/>
                                                    <a:ext cx="0"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8" name="Line 705"/>
                                                <p:cNvSpPr>
                                                  <a:spLocks noChangeAspect="1" noChangeShapeType="1"/>
                                                </p:cNvSpPr>
                                                <p:nvPr/>
                                              </p:nvSpPr>
                                              <p:spPr bwMode="auto">
                                                <a:xfrm flipH="1">
                                                  <a:off x="3552"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6" name="Line 742"/>
                                              <p:cNvSpPr>
                                                <a:spLocks noChangeAspect="1" noChangeShapeType="1"/>
                                              </p:cNvSpPr>
                                              <p:nvPr/>
                                            </p:nvSpPr>
                                            <p:spPr bwMode="auto">
                                              <a:xfrm flipH="1">
                                                <a:off x="3504" y="201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31" name="Line 737"/>
                                            <p:cNvSpPr>
                                              <a:spLocks noChangeAspect="1" noChangeShapeType="1"/>
                                            </p:cNvSpPr>
                                            <p:nvPr/>
                                          </p:nvSpPr>
                                          <p:spPr bwMode="auto">
                                            <a:xfrm flipH="1">
                                              <a:off x="2736" y="216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2" name="Line 738"/>
                                            <p:cNvSpPr>
                                              <a:spLocks noChangeAspect="1" noChangeShapeType="1"/>
                                            </p:cNvSpPr>
                                            <p:nvPr/>
                                          </p:nvSpPr>
                                          <p:spPr bwMode="auto">
                                            <a:xfrm flipH="1">
                                              <a:off x="2928" y="2256"/>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3" name="Line 740"/>
                                            <p:cNvSpPr>
                                              <a:spLocks noChangeAspect="1" noChangeShapeType="1"/>
                                            </p:cNvSpPr>
                                            <p:nvPr/>
                                          </p:nvSpPr>
                                          <p:spPr bwMode="auto">
                                            <a:xfrm flipH="1">
                                              <a:off x="2784" y="220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34" name="Line 741"/>
                                            <p:cNvSpPr>
                                              <a:spLocks noChangeAspect="1" noChangeShapeType="1"/>
                                            </p:cNvSpPr>
                                            <p:nvPr/>
                                          </p:nvSpPr>
                                          <p:spPr bwMode="auto">
                                            <a:xfrm flipH="1">
                                              <a:off x="2880" y="230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9" name="Line 736"/>
                                          <p:cNvSpPr>
                                            <a:spLocks noChangeAspect="1" noChangeShapeType="1"/>
                                          </p:cNvSpPr>
                                          <p:nvPr/>
                                        </p:nvSpPr>
                                        <p:spPr bwMode="auto">
                                          <a:xfrm flipH="1">
                                            <a:off x="2880" y="220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7" name="Line 735"/>
                                        <p:cNvSpPr>
                                          <a:spLocks noChangeAspect="1" noChangeShapeType="1"/>
                                        </p:cNvSpPr>
                                        <p:nvPr/>
                                      </p:nvSpPr>
                                      <p:spPr bwMode="auto">
                                        <a:xfrm flipH="1">
                                          <a:off x="3072"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5" name="Line 734"/>
                                      <p:cNvSpPr>
                                        <a:spLocks noChangeAspect="1" noChangeShapeType="1"/>
                                      </p:cNvSpPr>
                                      <p:nvPr/>
                                    </p:nvSpPr>
                                    <p:spPr bwMode="auto">
                                      <a:xfrm flipH="1">
                                        <a:off x="2976" y="1824"/>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22" name="Line 769"/>
                                    <p:cNvSpPr>
                                      <a:spLocks noChangeAspect="1" noChangeShapeType="1"/>
                                    </p:cNvSpPr>
                                    <p:nvPr/>
                                  </p:nvSpPr>
                                  <p:spPr bwMode="auto">
                                    <a:xfrm flipH="1">
                                      <a:off x="2928" y="2448"/>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3" name="Line 770"/>
                                    <p:cNvSpPr>
                                      <a:spLocks noChangeAspect="1" noChangeShapeType="1"/>
                                    </p:cNvSpPr>
                                    <p:nvPr/>
                                  </p:nvSpPr>
                                  <p:spPr bwMode="auto">
                                    <a:xfrm flipH="1">
                                      <a:off x="2976" y="235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6" name="Line 763"/>
                                  <p:cNvSpPr>
                                    <a:spLocks noChangeAspect="1" noChangeShapeType="1"/>
                                  </p:cNvSpPr>
                                  <p:nvPr/>
                                </p:nvSpPr>
                                <p:spPr bwMode="auto">
                                  <a:xfrm flipH="1">
                                    <a:off x="4608" y="249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7" name="Line 765"/>
                                  <p:cNvSpPr>
                                    <a:spLocks noChangeAspect="1" noChangeShapeType="1"/>
                                  </p:cNvSpPr>
                                  <p:nvPr/>
                                </p:nvSpPr>
                                <p:spPr bwMode="auto">
                                  <a:xfrm flipH="1">
                                    <a:off x="4896"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8" name="Line 766"/>
                                  <p:cNvSpPr>
                                    <a:spLocks noChangeAspect="1" noChangeShapeType="1"/>
                                  </p:cNvSpPr>
                                  <p:nvPr/>
                                </p:nvSpPr>
                                <p:spPr bwMode="auto">
                                  <a:xfrm flipH="1">
                                    <a:off x="4944" y="2112"/>
                                    <a:ext cx="96" cy="7"/>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19" name="Line 767"/>
                                  <p:cNvSpPr>
                                    <a:spLocks noChangeAspect="1" noChangeShapeType="1"/>
                                  </p:cNvSpPr>
                                  <p:nvPr/>
                                </p:nvSpPr>
                                <p:spPr bwMode="auto">
                                  <a:xfrm flipH="1">
                                    <a:off x="4704" y="2119"/>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20" name="Line 768"/>
                                  <p:cNvSpPr>
                                    <a:spLocks noChangeAspect="1" noChangeShapeType="1"/>
                                  </p:cNvSpPr>
                                  <p:nvPr/>
                                </p:nvSpPr>
                                <p:spPr bwMode="auto">
                                  <a:xfrm flipH="1">
                                    <a:off x="4512" y="211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4" name="Line 764"/>
                                <p:cNvSpPr>
                                  <a:spLocks noChangeAspect="1" noChangeShapeType="1"/>
                                </p:cNvSpPr>
                                <p:nvPr/>
                              </p:nvSpPr>
                              <p:spPr bwMode="auto">
                                <a:xfrm flipH="1">
                                  <a:off x="2976" y="273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2" name="Line 733"/>
                              <p:cNvSpPr>
                                <a:spLocks noChangeAspect="1" noChangeShapeType="1"/>
                              </p:cNvSpPr>
                              <p:nvPr/>
                            </p:nvSpPr>
                            <p:spPr bwMode="auto">
                              <a:xfrm>
                                <a:off x="4128"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10" name="Line 781"/>
                            <p:cNvSpPr>
                              <a:spLocks noChangeAspect="1" noChangeShapeType="1"/>
                            </p:cNvSpPr>
                            <p:nvPr/>
                          </p:nvSpPr>
                          <p:spPr bwMode="auto">
                            <a:xfrm flipH="1">
                              <a:off x="1920" y="23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8" name="Line 780"/>
                          <p:cNvSpPr>
                            <a:spLocks noChangeAspect="1" noChangeShapeType="1"/>
                          </p:cNvSpPr>
                          <p:nvPr/>
                        </p:nvSpPr>
                        <p:spPr bwMode="auto">
                          <a:xfrm flipH="1">
                            <a:off x="3984" y="2592"/>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4" name="Line 777"/>
                        <p:cNvSpPr>
                          <a:spLocks noChangeAspect="1" noChangeShapeType="1"/>
                        </p:cNvSpPr>
                        <p:nvPr/>
                      </p:nvSpPr>
                      <p:spPr bwMode="auto">
                        <a:xfrm flipH="1">
                          <a:off x="5016" y="2064"/>
                          <a:ext cx="24"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05" name="Line 778"/>
                        <p:cNvSpPr>
                          <a:spLocks noChangeAspect="1" noChangeShapeType="1"/>
                        </p:cNvSpPr>
                        <p:nvPr/>
                      </p:nvSpPr>
                      <p:spPr bwMode="auto">
                        <a:xfrm flipH="1">
                          <a:off x="4992" y="216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306" name="Line 779"/>
                        <p:cNvSpPr>
                          <a:spLocks noChangeAspect="1" noChangeShapeType="1"/>
                        </p:cNvSpPr>
                        <p:nvPr/>
                      </p:nvSpPr>
                      <p:spPr bwMode="auto">
                        <a:xfrm flipH="1">
                          <a:off x="4800" y="230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2" name="Line 775"/>
                      <p:cNvSpPr>
                        <a:spLocks noChangeAspect="1" noChangeShapeType="1"/>
                      </p:cNvSpPr>
                      <p:nvPr/>
                    </p:nvSpPr>
                    <p:spPr bwMode="auto">
                      <a:xfrm>
                        <a:off x="4992" y="2112"/>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300" name="Line 776"/>
                    <p:cNvSpPr>
                      <a:spLocks noChangeAspect="1" noChangeShapeType="1"/>
                    </p:cNvSpPr>
                    <p:nvPr/>
                  </p:nvSpPr>
                  <p:spPr bwMode="auto">
                    <a:xfrm flipH="1">
                      <a:off x="4128" y="216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97" name="Line 762"/>
                  <p:cNvSpPr>
                    <a:spLocks noChangeAspect="1" noChangeShapeType="1"/>
                  </p:cNvSpPr>
                  <p:nvPr/>
                </p:nvSpPr>
                <p:spPr bwMode="auto">
                  <a:xfrm flipH="1">
                    <a:off x="4368" y="2448"/>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8" name="Line 739"/>
                  <p:cNvSpPr>
                    <a:spLocks noChangeAspect="1" noChangeShapeType="1"/>
                  </p:cNvSpPr>
                  <p:nvPr/>
                </p:nvSpPr>
                <p:spPr bwMode="auto">
                  <a:xfrm flipH="1">
                    <a:off x="2352" y="2256"/>
                    <a:ext cx="48" cy="4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9" name="Line 789"/>
                <p:cNvSpPr>
                  <a:spLocks noChangeAspect="1" noChangeShapeType="1"/>
                </p:cNvSpPr>
                <p:nvPr/>
              </p:nvSpPr>
              <p:spPr bwMode="auto">
                <a:xfrm flipH="1">
                  <a:off x="2544" y="2640"/>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0" name="Line 790"/>
                <p:cNvSpPr>
                  <a:spLocks noChangeAspect="1" noChangeShapeType="1"/>
                </p:cNvSpPr>
                <p:nvPr/>
              </p:nvSpPr>
              <p:spPr bwMode="auto">
                <a:xfrm flipH="1">
                  <a:off x="4752" y="240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1" name="Line 791"/>
                <p:cNvSpPr>
                  <a:spLocks noChangeAspect="1" noChangeShapeType="1"/>
                </p:cNvSpPr>
                <p:nvPr/>
              </p:nvSpPr>
              <p:spPr bwMode="auto">
                <a:xfrm flipH="1" flipV="1">
                  <a:off x="3984" y="2919"/>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2" name="Line 792"/>
                <p:cNvSpPr>
                  <a:spLocks noChangeAspect="1" noChangeShapeType="1"/>
                </p:cNvSpPr>
                <p:nvPr/>
              </p:nvSpPr>
              <p:spPr bwMode="auto">
                <a:xfrm flipH="1">
                  <a:off x="4032" y="2640"/>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3" name="Line 793"/>
                <p:cNvSpPr>
                  <a:spLocks noChangeAspect="1" noChangeShapeType="1"/>
                </p:cNvSpPr>
                <p:nvPr/>
              </p:nvSpPr>
              <p:spPr bwMode="auto">
                <a:xfrm flipH="1">
                  <a:off x="3648" y="273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4" name="Line 794"/>
                <p:cNvSpPr>
                  <a:spLocks noChangeAspect="1" noChangeShapeType="1"/>
                </p:cNvSpPr>
                <p:nvPr/>
              </p:nvSpPr>
              <p:spPr bwMode="auto">
                <a:xfrm flipH="1">
                  <a:off x="3648" y="2352"/>
                  <a:ext cx="144"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95" name="Line 796"/>
                <p:cNvSpPr>
                  <a:spLocks noChangeAspect="1" noChangeShapeType="1"/>
                </p:cNvSpPr>
                <p:nvPr/>
              </p:nvSpPr>
              <p:spPr bwMode="auto">
                <a:xfrm flipH="1">
                  <a:off x="4512" y="2400"/>
                  <a:ext cx="4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83" name="Line 788"/>
              <p:cNvSpPr>
                <a:spLocks noChangeAspect="1" noChangeShapeType="1"/>
              </p:cNvSpPr>
              <p:nvPr/>
            </p:nvSpPr>
            <p:spPr bwMode="auto">
              <a:xfrm flipH="1">
                <a:off x="5376" y="225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4" name="Line 798"/>
              <p:cNvSpPr>
                <a:spLocks noChangeAspect="1" noChangeShapeType="1"/>
              </p:cNvSpPr>
              <p:nvPr/>
            </p:nvSpPr>
            <p:spPr bwMode="auto">
              <a:xfrm flipH="1">
                <a:off x="5616"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5" name="Line 799"/>
              <p:cNvSpPr>
                <a:spLocks noChangeAspect="1" noChangeShapeType="1"/>
              </p:cNvSpPr>
              <p:nvPr/>
            </p:nvSpPr>
            <p:spPr bwMode="auto">
              <a:xfrm flipH="1">
                <a:off x="5376" y="2640"/>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6" name="Line 800"/>
              <p:cNvSpPr>
                <a:spLocks noChangeAspect="1" noChangeShapeType="1"/>
              </p:cNvSpPr>
              <p:nvPr/>
            </p:nvSpPr>
            <p:spPr bwMode="auto">
              <a:xfrm flipH="1">
                <a:off x="4560"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7" name="Line 801"/>
              <p:cNvSpPr>
                <a:spLocks noChangeAspect="1" noChangeShapeType="1"/>
              </p:cNvSpPr>
              <p:nvPr/>
            </p:nvSpPr>
            <p:spPr bwMode="auto">
              <a:xfrm flipH="1">
                <a:off x="4992" y="283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272" name="Line 808"/>
            <p:cNvSpPr>
              <a:spLocks noChangeAspect="1" noChangeShapeType="1"/>
            </p:cNvSpPr>
            <p:nvPr/>
          </p:nvSpPr>
          <p:spPr bwMode="auto">
            <a:xfrm flipH="1">
              <a:off x="4992"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3" name="Line 809"/>
            <p:cNvSpPr>
              <a:spLocks noChangeAspect="1" noChangeShapeType="1"/>
            </p:cNvSpPr>
            <p:nvPr/>
          </p:nvSpPr>
          <p:spPr bwMode="auto">
            <a:xfrm flipH="1">
              <a:off x="4368" y="2016"/>
              <a:ext cx="48" cy="96"/>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4" name="Line 810"/>
            <p:cNvSpPr>
              <a:spLocks noChangeAspect="1" noChangeShapeType="1"/>
            </p:cNvSpPr>
            <p:nvPr/>
          </p:nvSpPr>
          <p:spPr bwMode="auto">
            <a:xfrm flipH="1">
              <a:off x="4368"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5" name="Line 811"/>
            <p:cNvSpPr>
              <a:spLocks noChangeAspect="1" noChangeShapeType="1"/>
            </p:cNvSpPr>
            <p:nvPr/>
          </p:nvSpPr>
          <p:spPr bwMode="auto">
            <a:xfrm flipH="1">
              <a:off x="5088" y="206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6" name="Line 812"/>
            <p:cNvSpPr>
              <a:spLocks noChangeAspect="1" noChangeShapeType="1"/>
            </p:cNvSpPr>
            <p:nvPr/>
          </p:nvSpPr>
          <p:spPr bwMode="auto">
            <a:xfrm flipH="1">
              <a:off x="5088"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7" name="Line 813"/>
            <p:cNvSpPr>
              <a:spLocks noChangeAspect="1" noChangeShapeType="1"/>
            </p:cNvSpPr>
            <p:nvPr/>
          </p:nvSpPr>
          <p:spPr bwMode="auto">
            <a:xfrm flipH="1">
              <a:off x="3696" y="1968"/>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8" name="Line 814"/>
            <p:cNvSpPr>
              <a:spLocks noChangeAspect="1" noChangeShapeType="1"/>
            </p:cNvSpPr>
            <p:nvPr/>
          </p:nvSpPr>
          <p:spPr bwMode="auto">
            <a:xfrm flipH="1">
              <a:off x="4176"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9" name="Line 815"/>
            <p:cNvSpPr>
              <a:spLocks noChangeAspect="1" noChangeShapeType="1"/>
            </p:cNvSpPr>
            <p:nvPr/>
          </p:nvSpPr>
          <p:spPr bwMode="auto">
            <a:xfrm flipH="1">
              <a:off x="4800" y="2016"/>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0" name="Line 816"/>
            <p:cNvSpPr>
              <a:spLocks noChangeAspect="1" noChangeShapeType="1"/>
            </p:cNvSpPr>
            <p:nvPr/>
          </p:nvSpPr>
          <p:spPr bwMode="auto">
            <a:xfrm flipH="1">
              <a:off x="4272" y="2784"/>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81" name="Line 817"/>
            <p:cNvSpPr>
              <a:spLocks noChangeAspect="1" noChangeShapeType="1"/>
            </p:cNvSpPr>
            <p:nvPr/>
          </p:nvSpPr>
          <p:spPr bwMode="auto">
            <a:xfrm flipH="1">
              <a:off x="4080" y="2352"/>
              <a:ext cx="96"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3260" name="Group 844"/>
          <p:cNvGrpSpPr>
            <a:grpSpLocks/>
          </p:cNvGrpSpPr>
          <p:nvPr/>
        </p:nvGrpSpPr>
        <p:grpSpPr bwMode="auto">
          <a:xfrm>
            <a:off x="1828800" y="4343400"/>
            <a:ext cx="2209800" cy="838200"/>
            <a:chOff x="1152" y="2736"/>
            <a:chExt cx="1392" cy="528"/>
          </a:xfrm>
        </p:grpSpPr>
        <p:sp>
          <p:nvSpPr>
            <p:cNvPr id="53267" name="Line 10"/>
            <p:cNvSpPr>
              <a:spLocks noChangeShapeType="1"/>
            </p:cNvSpPr>
            <p:nvPr/>
          </p:nvSpPr>
          <p:spPr bwMode="auto">
            <a:xfrm>
              <a:off x="2016" y="3168"/>
              <a:ext cx="528" cy="0"/>
            </a:xfrm>
            <a:prstGeom prst="line">
              <a:avLst/>
            </a:prstGeom>
            <a:noFill/>
            <a:ln w="412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8" name="Line 11"/>
            <p:cNvSpPr>
              <a:spLocks noChangeShapeType="1"/>
            </p:cNvSpPr>
            <p:nvPr/>
          </p:nvSpPr>
          <p:spPr bwMode="auto">
            <a:xfrm>
              <a:off x="2016" y="2832"/>
              <a:ext cx="528"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269" name="Text Box 12"/>
            <p:cNvSpPr txBox="1">
              <a:spLocks noChangeArrowheads="1"/>
            </p:cNvSpPr>
            <p:nvPr/>
          </p:nvSpPr>
          <p:spPr bwMode="auto">
            <a:xfrm>
              <a:off x="1152" y="2736"/>
              <a:ext cx="1104" cy="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 (&gt;= 15º)</a:t>
              </a:r>
            </a:p>
            <a:p>
              <a:pPr>
                <a:spcBef>
                  <a:spcPct val="50000"/>
                </a:spcBef>
              </a:pPr>
              <a:endParaRPr lang="en-US" sz="1400"/>
            </a:p>
          </p:txBody>
        </p:sp>
        <p:sp>
          <p:nvSpPr>
            <p:cNvPr id="53270" name="Text Box 141"/>
            <p:cNvSpPr txBox="1">
              <a:spLocks noChangeArrowheads="1"/>
            </p:cNvSpPr>
            <p:nvPr/>
          </p:nvSpPr>
          <p:spPr bwMode="auto">
            <a:xfrm>
              <a:off x="1152" y="3072"/>
              <a:ext cx="120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 (&lt; 15º)</a:t>
              </a:r>
            </a:p>
          </p:txBody>
        </p:sp>
      </p:grpSp>
      <p:sp>
        <p:nvSpPr>
          <p:cNvPr id="53261" name="Text Box 81"/>
          <p:cNvSpPr txBox="1">
            <a:spLocks noChangeArrowheads="1"/>
          </p:cNvSpPr>
          <p:nvPr/>
        </p:nvSpPr>
        <p:spPr bwMode="auto">
          <a:xfrm>
            <a:off x="4267200" y="5454650"/>
            <a:ext cx="2590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60% Thickness reduction</a:t>
            </a:r>
          </a:p>
        </p:txBody>
      </p:sp>
      <p:sp>
        <p:nvSpPr>
          <p:cNvPr id="53262" name="Text Box 81"/>
          <p:cNvSpPr txBox="1">
            <a:spLocks noChangeArrowheads="1"/>
          </p:cNvSpPr>
          <p:nvPr/>
        </p:nvSpPr>
        <p:spPr bwMode="auto">
          <a:xfrm>
            <a:off x="6096000" y="22860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Original Grain Structure</a:t>
            </a:r>
            <a:endParaRPr lang="en-US" sz="2000"/>
          </a:p>
        </p:txBody>
      </p:sp>
      <p:sp>
        <p:nvSpPr>
          <p:cNvPr id="53263" name="Rectangle 139"/>
          <p:cNvSpPr>
            <a:spLocks noGrp="1" noChangeArrowheads="1"/>
          </p:cNvSpPr>
          <p:nvPr>
            <p:ph type="title"/>
          </p:nvPr>
        </p:nvSpPr>
        <p:spPr>
          <a:xfrm>
            <a:off x="609600" y="228600"/>
            <a:ext cx="4953000" cy="1143000"/>
          </a:xfrm>
        </p:spPr>
        <p:txBody>
          <a:bodyPr lIns="91431" tIns="45715" rIns="91431" bIns="45715"/>
          <a:lstStyle/>
          <a:p>
            <a:pPr algn="l" eaLnBrk="1" hangingPunct="1"/>
            <a:r>
              <a:rPr lang="en-US" sz="3600" dirty="0">
                <a:solidFill>
                  <a:srgbClr val="000090"/>
                </a:solidFill>
                <a:ea typeface="ＭＳ Ｐゴシック" charset="0"/>
                <a:cs typeface="ＭＳ Ｐゴシック" charset="0"/>
              </a:rPr>
              <a:t>Grain Boundary Network at </a:t>
            </a:r>
            <a:r>
              <a:rPr lang="en-US" sz="3600" dirty="0" smtClean="0">
                <a:solidFill>
                  <a:srgbClr val="000090"/>
                </a:solidFill>
                <a:ea typeface="ＭＳ Ｐゴシック" charset="0"/>
                <a:cs typeface="ＭＳ Ｐゴシック" charset="0"/>
              </a:rPr>
              <a:t>Increasing Strain</a:t>
            </a:r>
            <a:endParaRPr lang="en-US" sz="4000" dirty="0">
              <a:solidFill>
                <a:srgbClr val="000090"/>
              </a:solidFill>
              <a:ea typeface="ＭＳ Ｐゴシック" charset="0"/>
              <a:cs typeface="ＭＳ Ｐゴシック" charset="0"/>
            </a:endParaRPr>
          </a:p>
        </p:txBody>
      </p:sp>
      <p:sp>
        <p:nvSpPr>
          <p:cNvPr id="53264" name="Line 829"/>
          <p:cNvSpPr>
            <a:spLocks noChangeShapeType="1"/>
          </p:cNvSpPr>
          <p:nvPr/>
        </p:nvSpPr>
        <p:spPr bwMode="auto">
          <a:xfrm>
            <a:off x="4114800" y="6705600"/>
            <a:ext cx="1676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3265" name="Text Box 833"/>
          <p:cNvSpPr txBox="1">
            <a:spLocks noChangeArrowheads="1"/>
          </p:cNvSpPr>
          <p:nvPr/>
        </p:nvSpPr>
        <p:spPr bwMode="auto">
          <a:xfrm>
            <a:off x="5986463" y="6451600"/>
            <a:ext cx="625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RD</a:t>
            </a:r>
          </a:p>
        </p:txBody>
      </p:sp>
      <p:sp>
        <p:nvSpPr>
          <p:cNvPr id="53266" name="Text Box 81"/>
          <p:cNvSpPr txBox="1">
            <a:spLocks noChangeArrowheads="1"/>
          </p:cNvSpPr>
          <p:nvPr/>
        </p:nvSpPr>
        <p:spPr bwMode="auto">
          <a:xfrm>
            <a:off x="6248400" y="2286000"/>
            <a:ext cx="2514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10% Thickness reduction</a:t>
            </a:r>
            <a:endParaRPr lang="en-US" sz="2000"/>
          </a:p>
        </p:txBody>
      </p:sp>
    </p:spTree>
  </p:cSld>
  <p:clrMapOvr>
    <a:masterClrMapping/>
  </p:clrMapOvr>
  <p:transition xmlns:p14="http://schemas.microsoft.com/office/powerpoint/2010/main" advTm="61659"/>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28600"/>
            <a:ext cx="8229600" cy="639763"/>
          </a:xfrm>
        </p:spPr>
        <p:txBody>
          <a:bodyPr/>
          <a:lstStyle/>
          <a:p>
            <a:r>
              <a:rPr lang="en-US" sz="3200" dirty="0" smtClean="0"/>
              <a:t>Holm </a:t>
            </a:r>
            <a:r>
              <a:rPr lang="en-US" sz="3200" dirty="0"/>
              <a:t>Theory</a:t>
            </a:r>
          </a:p>
        </p:txBody>
      </p:sp>
      <p:pic>
        <p:nvPicPr>
          <p:cNvPr id="8195"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4267200" y="1066800"/>
            <a:ext cx="4953000" cy="4065588"/>
          </a:xfrm>
          <a:noFill/>
          <a:ln/>
        </p:spPr>
      </p:pic>
      <p:graphicFrame>
        <p:nvGraphicFramePr>
          <p:cNvPr id="8196" name="Object 4"/>
          <p:cNvGraphicFramePr>
            <a:graphicFrameLocks noChangeAspect="1"/>
          </p:cNvGraphicFramePr>
          <p:nvPr/>
        </p:nvGraphicFramePr>
        <p:xfrm>
          <a:off x="5181600" y="5105400"/>
          <a:ext cx="2971800" cy="952500"/>
        </p:xfrm>
        <a:graphic>
          <a:graphicData uri="http://schemas.openxmlformats.org/presentationml/2006/ole">
            <mc:AlternateContent xmlns:mc="http://schemas.openxmlformats.org/markup-compatibility/2006">
              <mc:Choice xmlns:v="urn:schemas-microsoft-com:vml" Requires="v">
                <p:oleObj spid="_x0000_s137260" name="Equation" r:id="rId5" imgW="1752996" imgH="559197" progId="Equation.3">
                  <p:embed/>
                </p:oleObj>
              </mc:Choice>
              <mc:Fallback>
                <p:oleObj name="Equation" r:id="rId5" imgW="1752996" imgH="5591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5105400"/>
                        <a:ext cx="29718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Text Box 5"/>
          <p:cNvSpPr txBox="1">
            <a:spLocks noChangeArrowheads="1"/>
          </p:cNvSpPr>
          <p:nvPr/>
        </p:nvSpPr>
        <p:spPr bwMode="auto">
          <a:xfrm>
            <a:off x="3886200" y="6400800"/>
            <a:ext cx="327158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1400" dirty="0" smtClean="0">
                <a:solidFill>
                  <a:srgbClr val="660066"/>
                </a:solidFill>
                <a:latin typeface="+mn-lt"/>
              </a:rPr>
              <a:t>Holm </a:t>
            </a:r>
            <a:r>
              <a:rPr lang="en-US" sz="1400" i="1" dirty="0">
                <a:solidFill>
                  <a:srgbClr val="660066"/>
                </a:solidFill>
                <a:latin typeface="+mn-lt"/>
              </a:rPr>
              <a:t>et al</a:t>
            </a:r>
            <a:r>
              <a:rPr lang="en-US" sz="1400" i="1" dirty="0" smtClean="0">
                <a:solidFill>
                  <a:srgbClr val="660066"/>
                </a:solidFill>
                <a:latin typeface="+mn-lt"/>
              </a:rPr>
              <a:t>.</a:t>
            </a:r>
            <a:r>
              <a:rPr lang="en-US" sz="1400" dirty="0" smtClean="0">
                <a:solidFill>
                  <a:srgbClr val="660066"/>
                </a:solidFill>
                <a:latin typeface="+mn-lt"/>
              </a:rPr>
              <a:t> </a:t>
            </a:r>
            <a:r>
              <a:rPr lang="en-US" sz="1400" dirty="0">
                <a:solidFill>
                  <a:srgbClr val="660066"/>
                </a:solidFill>
              </a:rPr>
              <a:t>(2003</a:t>
            </a:r>
            <a:r>
              <a:rPr lang="en-US" sz="1400" dirty="0" smtClean="0">
                <a:solidFill>
                  <a:srgbClr val="660066"/>
                </a:solidFill>
              </a:rPr>
              <a:t>) </a:t>
            </a:r>
            <a:r>
              <a:rPr lang="en-US" sz="1400" i="1" dirty="0" smtClean="0">
                <a:solidFill>
                  <a:srgbClr val="660066"/>
                </a:solidFill>
                <a:latin typeface="+mn-lt"/>
              </a:rPr>
              <a:t>Acta </a:t>
            </a:r>
            <a:r>
              <a:rPr lang="en-US" sz="1400" i="1" dirty="0">
                <a:solidFill>
                  <a:srgbClr val="660066"/>
                </a:solidFill>
                <a:latin typeface="+mn-lt"/>
              </a:rPr>
              <a:t>mater</a:t>
            </a:r>
            <a:r>
              <a:rPr lang="en-US" sz="1400" i="1" dirty="0" smtClean="0">
                <a:solidFill>
                  <a:srgbClr val="660066"/>
                </a:solidFill>
                <a:latin typeface="+mn-lt"/>
              </a:rPr>
              <a:t>.</a:t>
            </a:r>
            <a:r>
              <a:rPr lang="en-US" sz="1400" dirty="0" smtClean="0">
                <a:solidFill>
                  <a:srgbClr val="660066"/>
                </a:solidFill>
                <a:latin typeface="+mn-lt"/>
              </a:rPr>
              <a:t> </a:t>
            </a:r>
            <a:r>
              <a:rPr lang="en-US" sz="1400" b="1" dirty="0" smtClean="0">
                <a:solidFill>
                  <a:srgbClr val="660066"/>
                </a:solidFill>
                <a:latin typeface="+mn-lt"/>
              </a:rPr>
              <a:t>51</a:t>
            </a:r>
            <a:r>
              <a:rPr lang="en-US" sz="1400" dirty="0" smtClean="0">
                <a:solidFill>
                  <a:srgbClr val="660066"/>
                </a:solidFill>
                <a:latin typeface="+mn-lt"/>
              </a:rPr>
              <a:t> </a:t>
            </a:r>
            <a:r>
              <a:rPr lang="en-US" sz="1400" dirty="0">
                <a:solidFill>
                  <a:srgbClr val="660066"/>
                </a:solidFill>
                <a:latin typeface="+mn-lt"/>
              </a:rPr>
              <a:t>2701</a:t>
            </a:r>
          </a:p>
        </p:txBody>
      </p:sp>
      <p:pic>
        <p:nvPicPr>
          <p:cNvPr id="819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066800"/>
            <a:ext cx="4572000" cy="3859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199" name="Text Box 7"/>
          <p:cNvSpPr txBox="1">
            <a:spLocks noChangeArrowheads="1"/>
          </p:cNvSpPr>
          <p:nvPr/>
        </p:nvSpPr>
        <p:spPr bwMode="auto">
          <a:xfrm>
            <a:off x="609600" y="4876800"/>
            <a:ext cx="358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Mobility anisotropy is changed by varying critical angle (</a:t>
            </a:r>
            <a:r>
              <a:rPr lang="el-GR"/>
              <a:t>θ</a:t>
            </a:r>
            <a:r>
              <a:rPr lang="en-US"/>
              <a:t>*) defining a jump in mobility.</a:t>
            </a:r>
          </a:p>
        </p:txBody>
      </p:sp>
      <p:sp>
        <p:nvSpPr>
          <p:cNvPr id="820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2" name="Slide Number Placeholder 1"/>
          <p:cNvSpPr>
            <a:spLocks noGrp="1"/>
          </p:cNvSpPr>
          <p:nvPr>
            <p:ph type="sldNum" sz="quarter" idx="10"/>
          </p:nvPr>
        </p:nvSpPr>
        <p:spPr/>
        <p:txBody>
          <a:bodyPr/>
          <a:lstStyle/>
          <a:p>
            <a:fld id="{BF92E7FA-BD0C-0346-B728-E72E333AF83E}" type="slidenum">
              <a:rPr lang="en-US" smtClean="0"/>
              <a:pPr/>
              <a:t>74</a:t>
            </a:fld>
            <a:endParaRPr lang="en-US"/>
          </a:p>
        </p:txBody>
      </p:sp>
    </p:spTree>
    <p:extLst>
      <p:ext uri="{BB962C8B-B14F-4D97-AF65-F5344CB8AC3E}">
        <p14:creationId xmlns:p14="http://schemas.microsoft.com/office/powerpoint/2010/main" val="485415365"/>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0"/>
            <a:ext cx="8229600" cy="1143000"/>
          </a:xfrm>
        </p:spPr>
        <p:txBody>
          <a:bodyPr/>
          <a:lstStyle/>
          <a:p>
            <a:r>
              <a:rPr lang="en-US"/>
              <a:t>MDF Comparison</a:t>
            </a:r>
          </a:p>
        </p:txBody>
      </p:sp>
      <p:grpSp>
        <p:nvGrpSpPr>
          <p:cNvPr id="10243" name="Group 3"/>
          <p:cNvGrpSpPr>
            <a:grpSpLocks/>
          </p:cNvGrpSpPr>
          <p:nvPr/>
        </p:nvGrpSpPr>
        <p:grpSpPr bwMode="auto">
          <a:xfrm>
            <a:off x="1219200" y="960438"/>
            <a:ext cx="6858000" cy="4525962"/>
            <a:chOff x="240" y="912"/>
            <a:chExt cx="4320" cy="2851"/>
          </a:xfrm>
        </p:grpSpPr>
        <p:graphicFrame>
          <p:nvGraphicFramePr>
            <p:cNvPr id="10244" name="Object 4"/>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139307" name="Chart" r:id="rId4" imgW="4737100" imgH="3568700" progId="Excel.Chart.8">
                    <p:embed/>
                  </p:oleObj>
                </mc:Choice>
                <mc:Fallback>
                  <p:oleObj name="Chart" r:id="rId4" imgW="4737100" imgH="35687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0245" name="Line 5"/>
            <p:cNvSpPr>
              <a:spLocks noChangeShapeType="1"/>
            </p:cNvSpPr>
            <p:nvPr/>
          </p:nvSpPr>
          <p:spPr bwMode="auto">
            <a:xfrm flipH="1">
              <a:off x="1488" y="1248"/>
              <a:ext cx="48" cy="216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0246" name="Text Box 6"/>
            <p:cNvSpPr txBox="1">
              <a:spLocks noChangeArrowheads="1"/>
            </p:cNvSpPr>
            <p:nvPr/>
          </p:nvSpPr>
          <p:spPr bwMode="auto">
            <a:xfrm>
              <a:off x="1200" y="1008"/>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0247" name="Text Box 7"/>
            <p:cNvSpPr txBox="1">
              <a:spLocks noChangeArrowheads="1"/>
            </p:cNvSpPr>
            <p:nvPr/>
          </p:nvSpPr>
          <p:spPr bwMode="auto">
            <a:xfrm>
              <a:off x="2016" y="1344"/>
              <a:ext cx="864" cy="538"/>
            </a:xfrm>
            <a:prstGeom prst="rect">
              <a:avLst/>
            </a:prstGeom>
            <a:noFill/>
            <a:ln w="28575">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sp>
          <p:nvSpPr>
            <p:cNvPr id="10248" name="Line 8"/>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sp>
        <p:nvSpPr>
          <p:cNvPr id="2" name="Rectangle 1"/>
          <p:cNvSpPr/>
          <p:nvPr/>
        </p:nvSpPr>
        <p:spPr>
          <a:xfrm>
            <a:off x="762000" y="5569803"/>
            <a:ext cx="7924800" cy="830997"/>
          </a:xfrm>
          <a:prstGeom prst="rect">
            <a:avLst/>
          </a:prstGeom>
        </p:spPr>
        <p:txBody>
          <a:bodyPr wrap="square">
            <a:spAutoFit/>
          </a:bodyPr>
          <a:lstStyle/>
          <a:p>
            <a:pPr eaLnBrk="0" hangingPunct="0">
              <a:spcBef>
                <a:spcPct val="50000"/>
              </a:spcBef>
            </a:pPr>
            <a:r>
              <a:rPr lang="en-US" i="1" dirty="0"/>
              <a:t>Note: Misorientation  calculation is based on only nearest neighbors in a 3D </a:t>
            </a:r>
            <a:r>
              <a:rPr lang="en-US" i="1" dirty="0" err="1"/>
              <a:t>voxelized</a:t>
            </a:r>
            <a:r>
              <a:rPr lang="en-US" i="1" dirty="0"/>
              <a:t> structure.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75</a:t>
            </a:fld>
            <a:endParaRPr lang="en-US"/>
          </a:p>
        </p:txBody>
      </p:sp>
    </p:spTree>
    <p:extLst>
      <p:ext uri="{BB962C8B-B14F-4D97-AF65-F5344CB8AC3E}">
        <p14:creationId xmlns:p14="http://schemas.microsoft.com/office/powerpoint/2010/main" val="1802473512"/>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0"/>
            <a:ext cx="8229600" cy="1143000"/>
          </a:xfrm>
        </p:spPr>
        <p:txBody>
          <a:bodyPr/>
          <a:lstStyle/>
          <a:p>
            <a:r>
              <a:rPr lang="en-US" sz="4000" dirty="0" smtClean="0"/>
              <a:t>3D </a:t>
            </a:r>
            <a:r>
              <a:rPr lang="en-US" sz="4000" dirty="0"/>
              <a:t>Simulation Results</a:t>
            </a:r>
          </a:p>
        </p:txBody>
      </p:sp>
      <p:grpSp>
        <p:nvGrpSpPr>
          <p:cNvPr id="12291" name="Group 3"/>
          <p:cNvGrpSpPr>
            <a:grpSpLocks/>
          </p:cNvGrpSpPr>
          <p:nvPr/>
        </p:nvGrpSpPr>
        <p:grpSpPr bwMode="auto">
          <a:xfrm>
            <a:off x="3733800" y="1446213"/>
            <a:ext cx="5410200" cy="3811587"/>
            <a:chOff x="336" y="1152"/>
            <a:chExt cx="3696" cy="2182"/>
          </a:xfrm>
        </p:grpSpPr>
        <p:grpSp>
          <p:nvGrpSpPr>
            <p:cNvPr id="12292" name="Group 4"/>
            <p:cNvGrpSpPr>
              <a:grpSpLocks noChangeAspect="1"/>
            </p:cNvGrpSpPr>
            <p:nvPr/>
          </p:nvGrpSpPr>
          <p:grpSpPr bwMode="auto">
            <a:xfrm>
              <a:off x="576" y="1152"/>
              <a:ext cx="3456" cy="2182"/>
              <a:chOff x="0" y="0"/>
              <a:chExt cx="8640" cy="5454"/>
            </a:xfrm>
          </p:grpSpPr>
          <p:sp>
            <p:nvSpPr>
              <p:cNvPr id="12293" name="AutoShape 5"/>
              <p:cNvSpPr>
                <a:spLocks noChangeAspect="1" noChangeArrowheads="1"/>
              </p:cNvSpPr>
              <p:nvPr/>
            </p:nvSpPr>
            <p:spPr bwMode="auto">
              <a:xfrm>
                <a:off x="0" y="0"/>
                <a:ext cx="8640" cy="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4" name="Rectangle 6"/>
              <p:cNvSpPr>
                <a:spLocks noChangeArrowheads="1"/>
              </p:cNvSpPr>
              <p:nvPr/>
            </p:nvSpPr>
            <p:spPr bwMode="auto">
              <a:xfrm>
                <a:off x="1143" y="276"/>
                <a:ext cx="6775" cy="4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7"/>
              <p:cNvSpPr>
                <a:spLocks noChangeArrowheads="1"/>
              </p:cNvSpPr>
              <p:nvPr/>
            </p:nvSpPr>
            <p:spPr bwMode="auto">
              <a:xfrm>
                <a:off x="1143" y="276"/>
                <a:ext cx="6775" cy="4233"/>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96" name="Line 8"/>
              <p:cNvSpPr>
                <a:spLocks noChangeShapeType="1"/>
              </p:cNvSpPr>
              <p:nvPr/>
            </p:nvSpPr>
            <p:spPr bwMode="auto">
              <a:xfrm>
                <a:off x="1143" y="276"/>
                <a:ext cx="0" cy="42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7" name="Line 9"/>
              <p:cNvSpPr>
                <a:spLocks noChangeShapeType="1"/>
              </p:cNvSpPr>
              <p:nvPr/>
            </p:nvSpPr>
            <p:spPr bwMode="auto">
              <a:xfrm>
                <a:off x="1084" y="4509"/>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8" name="Line 10"/>
              <p:cNvSpPr>
                <a:spLocks noChangeShapeType="1"/>
              </p:cNvSpPr>
              <p:nvPr/>
            </p:nvSpPr>
            <p:spPr bwMode="auto">
              <a:xfrm>
                <a:off x="1084" y="3804"/>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11"/>
              <p:cNvSpPr>
                <a:spLocks noChangeShapeType="1"/>
              </p:cNvSpPr>
              <p:nvPr/>
            </p:nvSpPr>
            <p:spPr bwMode="auto">
              <a:xfrm>
                <a:off x="1084" y="3099"/>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0" name="Line 12"/>
              <p:cNvSpPr>
                <a:spLocks noChangeShapeType="1"/>
              </p:cNvSpPr>
              <p:nvPr/>
            </p:nvSpPr>
            <p:spPr bwMode="auto">
              <a:xfrm>
                <a:off x="1084" y="2392"/>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1" name="Line 13"/>
              <p:cNvSpPr>
                <a:spLocks noChangeShapeType="1"/>
              </p:cNvSpPr>
              <p:nvPr/>
            </p:nvSpPr>
            <p:spPr bwMode="auto">
              <a:xfrm>
                <a:off x="1084" y="1686"/>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2" name="Line 14"/>
              <p:cNvSpPr>
                <a:spLocks noChangeShapeType="1"/>
              </p:cNvSpPr>
              <p:nvPr/>
            </p:nvSpPr>
            <p:spPr bwMode="auto">
              <a:xfrm>
                <a:off x="1084" y="981"/>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3" name="Line 15"/>
              <p:cNvSpPr>
                <a:spLocks noChangeShapeType="1"/>
              </p:cNvSpPr>
              <p:nvPr/>
            </p:nvSpPr>
            <p:spPr bwMode="auto">
              <a:xfrm>
                <a:off x="1084" y="276"/>
                <a:ext cx="59"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16"/>
              <p:cNvSpPr>
                <a:spLocks noChangeShapeType="1"/>
              </p:cNvSpPr>
              <p:nvPr/>
            </p:nvSpPr>
            <p:spPr bwMode="auto">
              <a:xfrm>
                <a:off x="1143" y="4509"/>
                <a:ext cx="6775"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5" name="Line 17"/>
              <p:cNvSpPr>
                <a:spLocks noChangeShapeType="1"/>
              </p:cNvSpPr>
              <p:nvPr/>
            </p:nvSpPr>
            <p:spPr bwMode="auto">
              <a:xfrm flipV="1">
                <a:off x="1143"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6" name="Line 18"/>
              <p:cNvSpPr>
                <a:spLocks noChangeShapeType="1"/>
              </p:cNvSpPr>
              <p:nvPr/>
            </p:nvSpPr>
            <p:spPr bwMode="auto">
              <a:xfrm flipV="1">
                <a:off x="2272"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7" name="Line 19"/>
              <p:cNvSpPr>
                <a:spLocks noChangeShapeType="1"/>
              </p:cNvSpPr>
              <p:nvPr/>
            </p:nvSpPr>
            <p:spPr bwMode="auto">
              <a:xfrm flipV="1">
                <a:off x="3401"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8" name="Line 20"/>
              <p:cNvSpPr>
                <a:spLocks noChangeShapeType="1"/>
              </p:cNvSpPr>
              <p:nvPr/>
            </p:nvSpPr>
            <p:spPr bwMode="auto">
              <a:xfrm flipV="1">
                <a:off x="4531"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9" name="Line 21"/>
              <p:cNvSpPr>
                <a:spLocks noChangeShapeType="1"/>
              </p:cNvSpPr>
              <p:nvPr/>
            </p:nvSpPr>
            <p:spPr bwMode="auto">
              <a:xfrm flipV="1">
                <a:off x="5660"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0" name="Line 22"/>
              <p:cNvSpPr>
                <a:spLocks noChangeShapeType="1"/>
              </p:cNvSpPr>
              <p:nvPr/>
            </p:nvSpPr>
            <p:spPr bwMode="auto">
              <a:xfrm flipV="1">
                <a:off x="6789"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1" name="Line 23"/>
              <p:cNvSpPr>
                <a:spLocks noChangeShapeType="1"/>
              </p:cNvSpPr>
              <p:nvPr/>
            </p:nvSpPr>
            <p:spPr bwMode="auto">
              <a:xfrm flipV="1">
                <a:off x="7918" y="4509"/>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12" name="Freeform 24"/>
              <p:cNvSpPr>
                <a:spLocks/>
              </p:cNvSpPr>
              <p:nvPr/>
            </p:nvSpPr>
            <p:spPr bwMode="auto">
              <a:xfrm>
                <a:off x="1143" y="783"/>
                <a:ext cx="6775" cy="3493"/>
              </a:xfrm>
              <a:custGeom>
                <a:avLst/>
                <a:gdLst>
                  <a:gd name="T0" fmla="*/ 0 w 4789"/>
                  <a:gd name="T1" fmla="*/ 2471 h 2471"/>
                  <a:gd name="T2" fmla="*/ 798 w 4789"/>
                  <a:gd name="T3" fmla="*/ 2361 h 2471"/>
                  <a:gd name="T4" fmla="*/ 1596 w 4789"/>
                  <a:gd name="T5" fmla="*/ 1812 h 2471"/>
                  <a:gd name="T6" fmla="*/ 2395 w 4789"/>
                  <a:gd name="T7" fmla="*/ 1757 h 2471"/>
                  <a:gd name="T8" fmla="*/ 3193 w 4789"/>
                  <a:gd name="T9" fmla="*/ 1318 h 2471"/>
                  <a:gd name="T10" fmla="*/ 3991 w 4789"/>
                  <a:gd name="T11" fmla="*/ 1208 h 2471"/>
                  <a:gd name="T12" fmla="*/ 4789 w 4789"/>
                  <a:gd name="T13" fmla="*/ 0 h 2471"/>
                </a:gdLst>
                <a:ahLst/>
                <a:cxnLst>
                  <a:cxn ang="0">
                    <a:pos x="T0" y="T1"/>
                  </a:cxn>
                  <a:cxn ang="0">
                    <a:pos x="T2" y="T3"/>
                  </a:cxn>
                  <a:cxn ang="0">
                    <a:pos x="T4" y="T5"/>
                  </a:cxn>
                  <a:cxn ang="0">
                    <a:pos x="T6" y="T7"/>
                  </a:cxn>
                  <a:cxn ang="0">
                    <a:pos x="T8" y="T9"/>
                  </a:cxn>
                  <a:cxn ang="0">
                    <a:pos x="T10" y="T11"/>
                  </a:cxn>
                  <a:cxn ang="0">
                    <a:pos x="T12" y="T13"/>
                  </a:cxn>
                </a:cxnLst>
                <a:rect l="0" t="0" r="r" b="b"/>
                <a:pathLst>
                  <a:path w="4789" h="2471">
                    <a:moveTo>
                      <a:pt x="0" y="2471"/>
                    </a:moveTo>
                    <a:lnTo>
                      <a:pt x="798" y="2361"/>
                    </a:lnTo>
                    <a:lnTo>
                      <a:pt x="1596" y="1812"/>
                    </a:lnTo>
                    <a:lnTo>
                      <a:pt x="2395" y="1757"/>
                    </a:lnTo>
                    <a:lnTo>
                      <a:pt x="3193" y="1318"/>
                    </a:lnTo>
                    <a:lnTo>
                      <a:pt x="3991" y="1208"/>
                    </a:lnTo>
                    <a:lnTo>
                      <a:pt x="4789" y="0"/>
                    </a:lnTo>
                  </a:path>
                </a:pathLst>
              </a:custGeom>
              <a:noFill/>
              <a:ln w="14605">
                <a:solidFill>
                  <a:srgbClr val="00008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3" name="Freeform 25"/>
              <p:cNvSpPr>
                <a:spLocks/>
              </p:cNvSpPr>
              <p:nvPr/>
            </p:nvSpPr>
            <p:spPr bwMode="auto">
              <a:xfrm>
                <a:off x="1143" y="783"/>
                <a:ext cx="6775" cy="3338"/>
              </a:xfrm>
              <a:custGeom>
                <a:avLst/>
                <a:gdLst>
                  <a:gd name="T0" fmla="*/ 0 w 4789"/>
                  <a:gd name="T1" fmla="*/ 2361 h 2361"/>
                  <a:gd name="T2" fmla="*/ 798 w 4789"/>
                  <a:gd name="T3" fmla="*/ 2142 h 2361"/>
                  <a:gd name="T4" fmla="*/ 1596 w 4789"/>
                  <a:gd name="T5" fmla="*/ 1922 h 2361"/>
                  <a:gd name="T6" fmla="*/ 2395 w 4789"/>
                  <a:gd name="T7" fmla="*/ 1538 h 2361"/>
                  <a:gd name="T8" fmla="*/ 3193 w 4789"/>
                  <a:gd name="T9" fmla="*/ 1373 h 2361"/>
                  <a:gd name="T10" fmla="*/ 3991 w 4789"/>
                  <a:gd name="T11" fmla="*/ 769 h 2361"/>
                  <a:gd name="T12" fmla="*/ 4789 w 4789"/>
                  <a:gd name="T13" fmla="*/ 0 h 2361"/>
                </a:gdLst>
                <a:ahLst/>
                <a:cxnLst>
                  <a:cxn ang="0">
                    <a:pos x="T0" y="T1"/>
                  </a:cxn>
                  <a:cxn ang="0">
                    <a:pos x="T2" y="T3"/>
                  </a:cxn>
                  <a:cxn ang="0">
                    <a:pos x="T4" y="T5"/>
                  </a:cxn>
                  <a:cxn ang="0">
                    <a:pos x="T6" y="T7"/>
                  </a:cxn>
                  <a:cxn ang="0">
                    <a:pos x="T8" y="T9"/>
                  </a:cxn>
                  <a:cxn ang="0">
                    <a:pos x="T10" y="T11"/>
                  </a:cxn>
                  <a:cxn ang="0">
                    <a:pos x="T12" y="T13"/>
                  </a:cxn>
                </a:cxnLst>
                <a:rect l="0" t="0" r="r" b="b"/>
                <a:pathLst>
                  <a:path w="4789" h="2361">
                    <a:moveTo>
                      <a:pt x="0" y="2361"/>
                    </a:moveTo>
                    <a:lnTo>
                      <a:pt x="798" y="2142"/>
                    </a:lnTo>
                    <a:lnTo>
                      <a:pt x="1596" y="1922"/>
                    </a:lnTo>
                    <a:lnTo>
                      <a:pt x="2395" y="1538"/>
                    </a:lnTo>
                    <a:lnTo>
                      <a:pt x="3193" y="1373"/>
                    </a:lnTo>
                    <a:lnTo>
                      <a:pt x="3991" y="769"/>
                    </a:lnTo>
                    <a:lnTo>
                      <a:pt x="4789" y="0"/>
                    </a:lnTo>
                  </a:path>
                </a:pathLst>
              </a:custGeom>
              <a:noFill/>
              <a:ln w="14605">
                <a:solidFill>
                  <a:srgbClr val="8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4" name="Freeform 26"/>
              <p:cNvSpPr>
                <a:spLocks/>
              </p:cNvSpPr>
              <p:nvPr/>
            </p:nvSpPr>
            <p:spPr bwMode="auto">
              <a:xfrm>
                <a:off x="1143" y="783"/>
                <a:ext cx="6775" cy="3415"/>
              </a:xfrm>
              <a:custGeom>
                <a:avLst/>
                <a:gdLst>
                  <a:gd name="T0" fmla="*/ 0 w 4789"/>
                  <a:gd name="T1" fmla="*/ 2416 h 2416"/>
                  <a:gd name="T2" fmla="*/ 798 w 4789"/>
                  <a:gd name="T3" fmla="*/ 2252 h 2416"/>
                  <a:gd name="T4" fmla="*/ 1596 w 4789"/>
                  <a:gd name="T5" fmla="*/ 1867 h 2416"/>
                  <a:gd name="T6" fmla="*/ 2395 w 4789"/>
                  <a:gd name="T7" fmla="*/ 1648 h 2416"/>
                  <a:gd name="T8" fmla="*/ 3193 w 4789"/>
                  <a:gd name="T9" fmla="*/ 1346 h 2416"/>
                  <a:gd name="T10" fmla="*/ 3991 w 4789"/>
                  <a:gd name="T11" fmla="*/ 989 h 2416"/>
                  <a:gd name="T12" fmla="*/ 4789 w 4789"/>
                  <a:gd name="T13" fmla="*/ 0 h 2416"/>
                </a:gdLst>
                <a:ahLst/>
                <a:cxnLst>
                  <a:cxn ang="0">
                    <a:pos x="T0" y="T1"/>
                  </a:cxn>
                  <a:cxn ang="0">
                    <a:pos x="T2" y="T3"/>
                  </a:cxn>
                  <a:cxn ang="0">
                    <a:pos x="T4" y="T5"/>
                  </a:cxn>
                  <a:cxn ang="0">
                    <a:pos x="T6" y="T7"/>
                  </a:cxn>
                  <a:cxn ang="0">
                    <a:pos x="T8" y="T9"/>
                  </a:cxn>
                  <a:cxn ang="0">
                    <a:pos x="T10" y="T11"/>
                  </a:cxn>
                  <a:cxn ang="0">
                    <a:pos x="T12" y="T13"/>
                  </a:cxn>
                </a:cxnLst>
                <a:rect l="0" t="0" r="r" b="b"/>
                <a:pathLst>
                  <a:path w="4789" h="2416">
                    <a:moveTo>
                      <a:pt x="0" y="2416"/>
                    </a:moveTo>
                    <a:lnTo>
                      <a:pt x="798" y="2252"/>
                    </a:lnTo>
                    <a:lnTo>
                      <a:pt x="1596" y="1867"/>
                    </a:lnTo>
                    <a:lnTo>
                      <a:pt x="2395" y="1648"/>
                    </a:lnTo>
                    <a:lnTo>
                      <a:pt x="3193" y="1346"/>
                    </a:lnTo>
                    <a:lnTo>
                      <a:pt x="3991" y="989"/>
                    </a:lnTo>
                    <a:lnTo>
                      <a:pt x="4789" y="0"/>
                    </a:lnTo>
                  </a:path>
                </a:pathLst>
              </a:custGeom>
              <a:noFill/>
              <a:ln w="1460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15" name="Freeform 27"/>
              <p:cNvSpPr>
                <a:spLocks/>
              </p:cNvSpPr>
              <p:nvPr/>
            </p:nvSpPr>
            <p:spPr bwMode="auto">
              <a:xfrm>
                <a:off x="1078" y="4211"/>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6" name="Freeform 28"/>
              <p:cNvSpPr>
                <a:spLocks/>
              </p:cNvSpPr>
              <p:nvPr/>
            </p:nvSpPr>
            <p:spPr bwMode="auto">
              <a:xfrm>
                <a:off x="2207" y="4056"/>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7" name="Freeform 29"/>
              <p:cNvSpPr>
                <a:spLocks/>
              </p:cNvSpPr>
              <p:nvPr/>
            </p:nvSpPr>
            <p:spPr bwMode="auto">
              <a:xfrm>
                <a:off x="3336" y="3280"/>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8" name="Freeform 30"/>
              <p:cNvSpPr>
                <a:spLocks/>
              </p:cNvSpPr>
              <p:nvPr/>
            </p:nvSpPr>
            <p:spPr bwMode="auto">
              <a:xfrm>
                <a:off x="4466" y="3202"/>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19" name="Freeform 31"/>
              <p:cNvSpPr>
                <a:spLocks/>
              </p:cNvSpPr>
              <p:nvPr/>
            </p:nvSpPr>
            <p:spPr bwMode="auto">
              <a:xfrm>
                <a:off x="5595" y="2581"/>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0" name="Freeform 32"/>
              <p:cNvSpPr>
                <a:spLocks/>
              </p:cNvSpPr>
              <p:nvPr/>
            </p:nvSpPr>
            <p:spPr bwMode="auto">
              <a:xfrm>
                <a:off x="6724" y="2426"/>
                <a:ext cx="131" cy="130"/>
              </a:xfrm>
              <a:custGeom>
                <a:avLst/>
                <a:gdLst>
                  <a:gd name="T0" fmla="*/ 65 w 131"/>
                  <a:gd name="T1" fmla="*/ 0 h 130"/>
                  <a:gd name="T2" fmla="*/ 131 w 131"/>
                  <a:gd name="T3" fmla="*/ 65 h 130"/>
                  <a:gd name="T4" fmla="*/ 65 w 131"/>
                  <a:gd name="T5" fmla="*/ 130 h 130"/>
                  <a:gd name="T6" fmla="*/ 0 w 131"/>
                  <a:gd name="T7" fmla="*/ 65 h 130"/>
                  <a:gd name="T8" fmla="*/ 65 w 131"/>
                  <a:gd name="T9" fmla="*/ 0 h 130"/>
                </a:gdLst>
                <a:ahLst/>
                <a:cxnLst>
                  <a:cxn ang="0">
                    <a:pos x="T0" y="T1"/>
                  </a:cxn>
                  <a:cxn ang="0">
                    <a:pos x="T2" y="T3"/>
                  </a:cxn>
                  <a:cxn ang="0">
                    <a:pos x="T4" y="T5"/>
                  </a:cxn>
                  <a:cxn ang="0">
                    <a:pos x="T6" y="T7"/>
                  </a:cxn>
                  <a:cxn ang="0">
                    <a:pos x="T8" y="T9"/>
                  </a:cxn>
                </a:cxnLst>
                <a:rect l="0" t="0" r="r" b="b"/>
                <a:pathLst>
                  <a:path w="131" h="130">
                    <a:moveTo>
                      <a:pt x="65" y="0"/>
                    </a:moveTo>
                    <a:lnTo>
                      <a:pt x="131"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1" name="Freeform 33"/>
              <p:cNvSpPr>
                <a:spLocks/>
              </p:cNvSpPr>
              <p:nvPr/>
            </p:nvSpPr>
            <p:spPr bwMode="auto">
              <a:xfrm>
                <a:off x="7853" y="718"/>
                <a:ext cx="130" cy="130"/>
              </a:xfrm>
              <a:custGeom>
                <a:avLst/>
                <a:gdLst>
                  <a:gd name="T0" fmla="*/ 65 w 130"/>
                  <a:gd name="T1" fmla="*/ 0 h 130"/>
                  <a:gd name="T2" fmla="*/ 130 w 130"/>
                  <a:gd name="T3" fmla="*/ 65 h 130"/>
                  <a:gd name="T4" fmla="*/ 65 w 130"/>
                  <a:gd name="T5" fmla="*/ 130 h 130"/>
                  <a:gd name="T6" fmla="*/ 0 w 130"/>
                  <a:gd name="T7" fmla="*/ 65 h 130"/>
                  <a:gd name="T8" fmla="*/ 65 w 130"/>
                  <a:gd name="T9" fmla="*/ 0 h 130"/>
                </a:gdLst>
                <a:ahLst/>
                <a:cxnLst>
                  <a:cxn ang="0">
                    <a:pos x="T0" y="T1"/>
                  </a:cxn>
                  <a:cxn ang="0">
                    <a:pos x="T2" y="T3"/>
                  </a:cxn>
                  <a:cxn ang="0">
                    <a:pos x="T4" y="T5"/>
                  </a:cxn>
                  <a:cxn ang="0">
                    <a:pos x="T6" y="T7"/>
                  </a:cxn>
                  <a:cxn ang="0">
                    <a:pos x="T8" y="T9"/>
                  </a:cxn>
                </a:cxnLst>
                <a:rect l="0" t="0" r="r" b="b"/>
                <a:pathLst>
                  <a:path w="130" h="130">
                    <a:moveTo>
                      <a:pt x="65" y="0"/>
                    </a:moveTo>
                    <a:lnTo>
                      <a:pt x="130" y="65"/>
                    </a:lnTo>
                    <a:lnTo>
                      <a:pt x="65" y="130"/>
                    </a:lnTo>
                    <a:lnTo>
                      <a:pt x="0" y="65"/>
                    </a:lnTo>
                    <a:lnTo>
                      <a:pt x="65" y="0"/>
                    </a:lnTo>
                    <a:close/>
                  </a:path>
                </a:pathLst>
              </a:custGeom>
              <a:solidFill>
                <a:srgbClr val="000080"/>
              </a:solidFill>
              <a:ln w="6985">
                <a:solidFill>
                  <a:srgbClr val="000080"/>
                </a:solidFill>
                <a:prstDash val="solid"/>
                <a:round/>
                <a:headEnd/>
                <a:tailEnd/>
              </a:ln>
            </p:spPr>
            <p:txBody>
              <a:bodyPr/>
              <a:lstStyle/>
              <a:p>
                <a:endParaRPr lang="en-US"/>
              </a:p>
            </p:txBody>
          </p:sp>
          <p:sp>
            <p:nvSpPr>
              <p:cNvPr id="12322" name="Rectangle 34"/>
              <p:cNvSpPr>
                <a:spLocks noChangeArrowheads="1"/>
              </p:cNvSpPr>
              <p:nvPr/>
            </p:nvSpPr>
            <p:spPr bwMode="auto">
              <a:xfrm>
                <a:off x="1088" y="4066"/>
                <a:ext cx="112" cy="111"/>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23" name="Line 35"/>
              <p:cNvSpPr>
                <a:spLocks noChangeShapeType="1"/>
              </p:cNvSpPr>
              <p:nvPr/>
            </p:nvSpPr>
            <p:spPr bwMode="auto">
              <a:xfrm flipV="1">
                <a:off x="1143" y="406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4" name="Line 36"/>
              <p:cNvSpPr>
                <a:spLocks noChangeShapeType="1"/>
              </p:cNvSpPr>
              <p:nvPr/>
            </p:nvSpPr>
            <p:spPr bwMode="auto">
              <a:xfrm>
                <a:off x="1143" y="4121"/>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5" name="Line 37"/>
              <p:cNvSpPr>
                <a:spLocks noChangeShapeType="1"/>
              </p:cNvSpPr>
              <p:nvPr/>
            </p:nvSpPr>
            <p:spPr bwMode="auto">
              <a:xfrm flipH="1">
                <a:off x="1089" y="412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6" name="Line 38"/>
              <p:cNvSpPr>
                <a:spLocks noChangeShapeType="1"/>
              </p:cNvSpPr>
              <p:nvPr/>
            </p:nvSpPr>
            <p:spPr bwMode="auto">
              <a:xfrm>
                <a:off x="1143" y="412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7" name="Rectangle 39"/>
              <p:cNvSpPr>
                <a:spLocks noChangeArrowheads="1"/>
              </p:cNvSpPr>
              <p:nvPr/>
            </p:nvSpPr>
            <p:spPr bwMode="auto">
              <a:xfrm>
                <a:off x="2217" y="3756"/>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28" name="Line 40"/>
              <p:cNvSpPr>
                <a:spLocks noChangeShapeType="1"/>
              </p:cNvSpPr>
              <p:nvPr/>
            </p:nvSpPr>
            <p:spPr bwMode="auto">
              <a:xfrm flipV="1">
                <a:off x="2272" y="375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29" name="Line 41"/>
              <p:cNvSpPr>
                <a:spLocks noChangeShapeType="1"/>
              </p:cNvSpPr>
              <p:nvPr/>
            </p:nvSpPr>
            <p:spPr bwMode="auto">
              <a:xfrm>
                <a:off x="2272" y="3811"/>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0" name="Line 42"/>
              <p:cNvSpPr>
                <a:spLocks noChangeShapeType="1"/>
              </p:cNvSpPr>
              <p:nvPr/>
            </p:nvSpPr>
            <p:spPr bwMode="auto">
              <a:xfrm flipH="1">
                <a:off x="2218" y="381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1" name="Line 43"/>
              <p:cNvSpPr>
                <a:spLocks noChangeShapeType="1"/>
              </p:cNvSpPr>
              <p:nvPr/>
            </p:nvSpPr>
            <p:spPr bwMode="auto">
              <a:xfrm>
                <a:off x="2272" y="3811"/>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2" name="Rectangle 44"/>
              <p:cNvSpPr>
                <a:spLocks noChangeArrowheads="1"/>
              </p:cNvSpPr>
              <p:nvPr/>
            </p:nvSpPr>
            <p:spPr bwMode="auto">
              <a:xfrm>
                <a:off x="3346" y="3445"/>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3" name="Line 45"/>
              <p:cNvSpPr>
                <a:spLocks noChangeShapeType="1"/>
              </p:cNvSpPr>
              <p:nvPr/>
            </p:nvSpPr>
            <p:spPr bwMode="auto">
              <a:xfrm flipV="1">
                <a:off x="3401" y="3446"/>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4" name="Line 46"/>
              <p:cNvSpPr>
                <a:spLocks noChangeShapeType="1"/>
              </p:cNvSpPr>
              <p:nvPr/>
            </p:nvSpPr>
            <p:spPr bwMode="auto">
              <a:xfrm>
                <a:off x="3401" y="350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5" name="Line 47"/>
              <p:cNvSpPr>
                <a:spLocks noChangeShapeType="1"/>
              </p:cNvSpPr>
              <p:nvPr/>
            </p:nvSpPr>
            <p:spPr bwMode="auto">
              <a:xfrm flipH="1">
                <a:off x="3347" y="350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6" name="Line 48"/>
              <p:cNvSpPr>
                <a:spLocks noChangeShapeType="1"/>
              </p:cNvSpPr>
              <p:nvPr/>
            </p:nvSpPr>
            <p:spPr bwMode="auto">
              <a:xfrm>
                <a:off x="3401" y="350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7" name="Rectangle 49"/>
              <p:cNvSpPr>
                <a:spLocks noChangeArrowheads="1"/>
              </p:cNvSpPr>
              <p:nvPr/>
            </p:nvSpPr>
            <p:spPr bwMode="auto">
              <a:xfrm>
                <a:off x="4476" y="2902"/>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38" name="Line 50"/>
              <p:cNvSpPr>
                <a:spLocks noChangeShapeType="1"/>
              </p:cNvSpPr>
              <p:nvPr/>
            </p:nvSpPr>
            <p:spPr bwMode="auto">
              <a:xfrm flipV="1">
                <a:off x="4531" y="2904"/>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39" name="Line 51"/>
              <p:cNvSpPr>
                <a:spLocks noChangeShapeType="1"/>
              </p:cNvSpPr>
              <p:nvPr/>
            </p:nvSpPr>
            <p:spPr bwMode="auto">
              <a:xfrm>
                <a:off x="4531" y="2957"/>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0" name="Line 52"/>
              <p:cNvSpPr>
                <a:spLocks noChangeShapeType="1"/>
              </p:cNvSpPr>
              <p:nvPr/>
            </p:nvSpPr>
            <p:spPr bwMode="auto">
              <a:xfrm flipH="1">
                <a:off x="4478" y="2957"/>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1" name="Line 53"/>
              <p:cNvSpPr>
                <a:spLocks noChangeShapeType="1"/>
              </p:cNvSpPr>
              <p:nvPr/>
            </p:nvSpPr>
            <p:spPr bwMode="auto">
              <a:xfrm>
                <a:off x="4531" y="2957"/>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2" name="Rectangle 54"/>
              <p:cNvSpPr>
                <a:spLocks noChangeArrowheads="1"/>
              </p:cNvSpPr>
              <p:nvPr/>
            </p:nvSpPr>
            <p:spPr bwMode="auto">
              <a:xfrm>
                <a:off x="5605" y="2669"/>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3" name="Line 55"/>
              <p:cNvSpPr>
                <a:spLocks noChangeShapeType="1"/>
              </p:cNvSpPr>
              <p:nvPr/>
            </p:nvSpPr>
            <p:spPr bwMode="auto">
              <a:xfrm flipV="1">
                <a:off x="5660" y="267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4" name="Line 56"/>
              <p:cNvSpPr>
                <a:spLocks noChangeShapeType="1"/>
              </p:cNvSpPr>
              <p:nvPr/>
            </p:nvSpPr>
            <p:spPr bwMode="auto">
              <a:xfrm>
                <a:off x="5660" y="2724"/>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5" name="Line 57"/>
              <p:cNvSpPr>
                <a:spLocks noChangeShapeType="1"/>
              </p:cNvSpPr>
              <p:nvPr/>
            </p:nvSpPr>
            <p:spPr bwMode="auto">
              <a:xfrm flipH="1">
                <a:off x="5607" y="2724"/>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6" name="Line 58"/>
              <p:cNvSpPr>
                <a:spLocks noChangeShapeType="1"/>
              </p:cNvSpPr>
              <p:nvPr/>
            </p:nvSpPr>
            <p:spPr bwMode="auto">
              <a:xfrm>
                <a:off x="5660" y="272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7" name="Rectangle 59"/>
              <p:cNvSpPr>
                <a:spLocks noChangeArrowheads="1"/>
              </p:cNvSpPr>
              <p:nvPr/>
            </p:nvSpPr>
            <p:spPr bwMode="auto">
              <a:xfrm>
                <a:off x="6734" y="1815"/>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48" name="Line 60"/>
              <p:cNvSpPr>
                <a:spLocks noChangeShapeType="1"/>
              </p:cNvSpPr>
              <p:nvPr/>
            </p:nvSpPr>
            <p:spPr bwMode="auto">
              <a:xfrm flipV="1">
                <a:off x="6789" y="1817"/>
                <a:ext cx="0" cy="53"/>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49" name="Line 61"/>
              <p:cNvSpPr>
                <a:spLocks noChangeShapeType="1"/>
              </p:cNvSpPr>
              <p:nvPr/>
            </p:nvSpPr>
            <p:spPr bwMode="auto">
              <a:xfrm>
                <a:off x="6789" y="187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0" name="Line 62"/>
              <p:cNvSpPr>
                <a:spLocks noChangeShapeType="1"/>
              </p:cNvSpPr>
              <p:nvPr/>
            </p:nvSpPr>
            <p:spPr bwMode="auto">
              <a:xfrm flipH="1">
                <a:off x="6736" y="1870"/>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1" name="Line 63"/>
              <p:cNvSpPr>
                <a:spLocks noChangeShapeType="1"/>
              </p:cNvSpPr>
              <p:nvPr/>
            </p:nvSpPr>
            <p:spPr bwMode="auto">
              <a:xfrm>
                <a:off x="6789" y="1870"/>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2" name="Rectangle 64"/>
              <p:cNvSpPr>
                <a:spLocks noChangeArrowheads="1"/>
              </p:cNvSpPr>
              <p:nvPr/>
            </p:nvSpPr>
            <p:spPr bwMode="auto">
              <a:xfrm>
                <a:off x="7863" y="728"/>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53" name="Line 65"/>
              <p:cNvSpPr>
                <a:spLocks noChangeShapeType="1"/>
              </p:cNvSpPr>
              <p:nvPr/>
            </p:nvSpPr>
            <p:spPr bwMode="auto">
              <a:xfrm flipV="1">
                <a:off x="7918" y="729"/>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4" name="Line 66"/>
              <p:cNvSpPr>
                <a:spLocks noChangeShapeType="1"/>
              </p:cNvSpPr>
              <p:nvPr/>
            </p:nvSpPr>
            <p:spPr bwMode="auto">
              <a:xfrm>
                <a:off x="7918" y="783"/>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5" name="Line 67"/>
              <p:cNvSpPr>
                <a:spLocks noChangeShapeType="1"/>
              </p:cNvSpPr>
              <p:nvPr/>
            </p:nvSpPr>
            <p:spPr bwMode="auto">
              <a:xfrm flipH="1">
                <a:off x="7865" y="783"/>
                <a:ext cx="53"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6" name="Line 68"/>
              <p:cNvSpPr>
                <a:spLocks noChangeShapeType="1"/>
              </p:cNvSpPr>
              <p:nvPr/>
            </p:nvSpPr>
            <p:spPr bwMode="auto">
              <a:xfrm>
                <a:off x="7918" y="783"/>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57" name="Freeform 69"/>
              <p:cNvSpPr>
                <a:spLocks/>
              </p:cNvSpPr>
              <p:nvPr/>
            </p:nvSpPr>
            <p:spPr bwMode="auto">
              <a:xfrm>
                <a:off x="1089" y="414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8" name="Freeform 70"/>
              <p:cNvSpPr>
                <a:spLocks/>
              </p:cNvSpPr>
              <p:nvPr/>
            </p:nvSpPr>
            <p:spPr bwMode="auto">
              <a:xfrm>
                <a:off x="2218" y="3913"/>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59" name="Freeform 71"/>
              <p:cNvSpPr>
                <a:spLocks/>
              </p:cNvSpPr>
              <p:nvPr/>
            </p:nvSpPr>
            <p:spPr bwMode="auto">
              <a:xfrm>
                <a:off x="3347" y="3369"/>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60" name="Freeform 72"/>
              <p:cNvSpPr>
                <a:spLocks/>
              </p:cNvSpPr>
              <p:nvPr/>
            </p:nvSpPr>
            <p:spPr bwMode="auto">
              <a:xfrm>
                <a:off x="4478" y="305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1" name="Freeform 73"/>
              <p:cNvSpPr>
                <a:spLocks/>
              </p:cNvSpPr>
              <p:nvPr/>
            </p:nvSpPr>
            <p:spPr bwMode="auto">
              <a:xfrm>
                <a:off x="5607" y="2632"/>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2" name="Freeform 74"/>
              <p:cNvSpPr>
                <a:spLocks/>
              </p:cNvSpPr>
              <p:nvPr/>
            </p:nvSpPr>
            <p:spPr bwMode="auto">
              <a:xfrm>
                <a:off x="6736" y="2128"/>
                <a:ext cx="107" cy="107"/>
              </a:xfrm>
              <a:custGeom>
                <a:avLst/>
                <a:gdLst>
                  <a:gd name="T0" fmla="*/ 53 w 107"/>
                  <a:gd name="T1" fmla="*/ 0 h 107"/>
                  <a:gd name="T2" fmla="*/ 107 w 107"/>
                  <a:gd name="T3" fmla="*/ 107 h 107"/>
                  <a:gd name="T4" fmla="*/ 0 w 107"/>
                  <a:gd name="T5" fmla="*/ 107 h 107"/>
                  <a:gd name="T6" fmla="*/ 53 w 107"/>
                  <a:gd name="T7" fmla="*/ 0 h 107"/>
                </a:gdLst>
                <a:ahLst/>
                <a:cxnLst>
                  <a:cxn ang="0">
                    <a:pos x="T0" y="T1"/>
                  </a:cxn>
                  <a:cxn ang="0">
                    <a:pos x="T2" y="T3"/>
                  </a:cxn>
                  <a:cxn ang="0">
                    <a:pos x="T4" y="T5"/>
                  </a:cxn>
                  <a:cxn ang="0">
                    <a:pos x="T6" y="T7"/>
                  </a:cxn>
                </a:cxnLst>
                <a:rect l="0" t="0" r="r" b="b"/>
                <a:pathLst>
                  <a:path w="107" h="107">
                    <a:moveTo>
                      <a:pt x="53" y="0"/>
                    </a:moveTo>
                    <a:lnTo>
                      <a:pt x="107" y="107"/>
                    </a:lnTo>
                    <a:lnTo>
                      <a:pt x="0" y="107"/>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3" name="Freeform 75"/>
              <p:cNvSpPr>
                <a:spLocks/>
              </p:cNvSpPr>
              <p:nvPr/>
            </p:nvSpPr>
            <p:spPr bwMode="auto">
              <a:xfrm>
                <a:off x="7865" y="729"/>
                <a:ext cx="107" cy="108"/>
              </a:xfrm>
              <a:custGeom>
                <a:avLst/>
                <a:gdLst>
                  <a:gd name="T0" fmla="*/ 53 w 107"/>
                  <a:gd name="T1" fmla="*/ 0 h 108"/>
                  <a:gd name="T2" fmla="*/ 107 w 107"/>
                  <a:gd name="T3" fmla="*/ 108 h 108"/>
                  <a:gd name="T4" fmla="*/ 0 w 107"/>
                  <a:gd name="T5" fmla="*/ 108 h 108"/>
                  <a:gd name="T6" fmla="*/ 53 w 107"/>
                  <a:gd name="T7" fmla="*/ 0 h 108"/>
                </a:gdLst>
                <a:ahLst/>
                <a:cxnLst>
                  <a:cxn ang="0">
                    <a:pos x="T0" y="T1"/>
                  </a:cxn>
                  <a:cxn ang="0">
                    <a:pos x="T2" y="T3"/>
                  </a:cxn>
                  <a:cxn ang="0">
                    <a:pos x="T4" y="T5"/>
                  </a:cxn>
                  <a:cxn ang="0">
                    <a:pos x="T6" y="T7"/>
                  </a:cxn>
                </a:cxnLst>
                <a:rect l="0" t="0" r="r" b="b"/>
                <a:pathLst>
                  <a:path w="107" h="108">
                    <a:moveTo>
                      <a:pt x="53" y="0"/>
                    </a:moveTo>
                    <a:lnTo>
                      <a:pt x="107" y="108"/>
                    </a:lnTo>
                    <a:lnTo>
                      <a:pt x="0" y="108"/>
                    </a:lnTo>
                    <a:lnTo>
                      <a:pt x="53" y="0"/>
                    </a:lnTo>
                    <a:close/>
                  </a:path>
                </a:pathLst>
              </a:custGeom>
              <a:solidFill>
                <a:srgbClr val="000000"/>
              </a:solidFill>
              <a:ln w="6985">
                <a:solidFill>
                  <a:srgbClr val="000000"/>
                </a:solidFill>
                <a:prstDash val="solid"/>
                <a:round/>
                <a:headEnd/>
                <a:tailEnd/>
              </a:ln>
            </p:spPr>
            <p:txBody>
              <a:bodyPr/>
              <a:lstStyle/>
              <a:p>
                <a:endParaRPr lang="en-US"/>
              </a:p>
            </p:txBody>
          </p:sp>
          <p:sp>
            <p:nvSpPr>
              <p:cNvPr id="12364" name="Rectangle 76"/>
              <p:cNvSpPr>
                <a:spLocks noChangeArrowheads="1"/>
              </p:cNvSpPr>
              <p:nvPr/>
            </p:nvSpPr>
            <p:spPr bwMode="auto">
              <a:xfrm>
                <a:off x="895" y="4399"/>
                <a:ext cx="10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a:t>
                </a:r>
                <a:endParaRPr lang="en-US"/>
              </a:p>
            </p:txBody>
          </p:sp>
          <p:sp>
            <p:nvSpPr>
              <p:cNvPr id="12365" name="Rectangle 77"/>
              <p:cNvSpPr>
                <a:spLocks noChangeArrowheads="1"/>
              </p:cNvSpPr>
              <p:nvPr/>
            </p:nvSpPr>
            <p:spPr bwMode="auto">
              <a:xfrm>
                <a:off x="526" y="3694"/>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0.005</a:t>
                </a:r>
                <a:endParaRPr lang="en-US"/>
              </a:p>
            </p:txBody>
          </p:sp>
          <p:sp>
            <p:nvSpPr>
              <p:cNvPr id="12366" name="Rectangle 78"/>
              <p:cNvSpPr>
                <a:spLocks noChangeArrowheads="1"/>
              </p:cNvSpPr>
              <p:nvPr/>
            </p:nvSpPr>
            <p:spPr bwMode="auto">
              <a:xfrm>
                <a:off x="629" y="2987"/>
                <a:ext cx="37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a:t>
                </a:r>
                <a:endParaRPr lang="en-US"/>
              </a:p>
            </p:txBody>
          </p:sp>
          <p:sp>
            <p:nvSpPr>
              <p:cNvPr id="12367" name="Rectangle 79"/>
              <p:cNvSpPr>
                <a:spLocks noChangeArrowheads="1"/>
              </p:cNvSpPr>
              <p:nvPr/>
            </p:nvSpPr>
            <p:spPr bwMode="auto">
              <a:xfrm>
                <a:off x="526" y="2283"/>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0.015</a:t>
                </a:r>
                <a:endParaRPr lang="en-US"/>
              </a:p>
            </p:txBody>
          </p:sp>
          <p:sp>
            <p:nvSpPr>
              <p:cNvPr id="12368" name="Rectangle 80"/>
              <p:cNvSpPr>
                <a:spLocks noChangeArrowheads="1"/>
              </p:cNvSpPr>
              <p:nvPr/>
            </p:nvSpPr>
            <p:spPr bwMode="auto">
              <a:xfrm>
                <a:off x="629" y="1576"/>
                <a:ext cx="379"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a:t>
                </a:r>
                <a:endParaRPr lang="en-US"/>
              </a:p>
            </p:txBody>
          </p:sp>
          <p:sp>
            <p:nvSpPr>
              <p:cNvPr id="12369" name="Rectangle 81"/>
              <p:cNvSpPr>
                <a:spLocks noChangeArrowheads="1"/>
              </p:cNvSpPr>
              <p:nvPr/>
            </p:nvSpPr>
            <p:spPr bwMode="auto">
              <a:xfrm>
                <a:off x="526" y="870"/>
                <a:ext cx="488"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0.025</a:t>
                </a:r>
                <a:endParaRPr lang="en-US"/>
              </a:p>
            </p:txBody>
          </p:sp>
          <p:sp>
            <p:nvSpPr>
              <p:cNvPr id="12370" name="Rectangle 82"/>
              <p:cNvSpPr>
                <a:spLocks noChangeArrowheads="1"/>
              </p:cNvSpPr>
              <p:nvPr/>
            </p:nvSpPr>
            <p:spPr bwMode="auto">
              <a:xfrm>
                <a:off x="629" y="166"/>
                <a:ext cx="379"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0.03</a:t>
                </a:r>
                <a:endParaRPr lang="en-US"/>
              </a:p>
            </p:txBody>
          </p:sp>
          <p:sp>
            <p:nvSpPr>
              <p:cNvPr id="12371" name="Rectangle 83"/>
              <p:cNvSpPr>
                <a:spLocks noChangeArrowheads="1"/>
              </p:cNvSpPr>
              <p:nvPr/>
            </p:nvSpPr>
            <p:spPr bwMode="auto">
              <a:xfrm>
                <a:off x="1038"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10</a:t>
                </a:r>
                <a:endParaRPr lang="en-US"/>
              </a:p>
            </p:txBody>
          </p:sp>
          <p:sp>
            <p:nvSpPr>
              <p:cNvPr id="12372" name="Rectangle 84"/>
              <p:cNvSpPr>
                <a:spLocks noChangeArrowheads="1"/>
              </p:cNvSpPr>
              <p:nvPr/>
            </p:nvSpPr>
            <p:spPr bwMode="auto">
              <a:xfrm>
                <a:off x="2169"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11</a:t>
                </a:r>
                <a:endParaRPr lang="en-US"/>
              </a:p>
            </p:txBody>
          </p:sp>
          <p:sp>
            <p:nvSpPr>
              <p:cNvPr id="12373" name="Rectangle 85"/>
              <p:cNvSpPr>
                <a:spLocks noChangeArrowheads="1"/>
              </p:cNvSpPr>
              <p:nvPr/>
            </p:nvSpPr>
            <p:spPr bwMode="auto">
              <a:xfrm>
                <a:off x="3294"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12</a:t>
                </a:r>
                <a:endParaRPr lang="en-US"/>
              </a:p>
            </p:txBody>
          </p:sp>
          <p:sp>
            <p:nvSpPr>
              <p:cNvPr id="12374" name="Rectangle 86"/>
              <p:cNvSpPr>
                <a:spLocks noChangeArrowheads="1"/>
              </p:cNvSpPr>
              <p:nvPr/>
            </p:nvSpPr>
            <p:spPr bwMode="auto">
              <a:xfrm>
                <a:off x="4427"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13</a:t>
                </a:r>
                <a:endParaRPr lang="en-US"/>
              </a:p>
            </p:txBody>
          </p:sp>
          <p:sp>
            <p:nvSpPr>
              <p:cNvPr id="12375" name="Rectangle 87"/>
              <p:cNvSpPr>
                <a:spLocks noChangeArrowheads="1"/>
              </p:cNvSpPr>
              <p:nvPr/>
            </p:nvSpPr>
            <p:spPr bwMode="auto">
              <a:xfrm>
                <a:off x="5555"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14</a:t>
                </a:r>
                <a:endParaRPr lang="en-US"/>
              </a:p>
            </p:txBody>
          </p:sp>
          <p:sp>
            <p:nvSpPr>
              <p:cNvPr id="12376" name="Rectangle 88"/>
              <p:cNvSpPr>
                <a:spLocks noChangeArrowheads="1"/>
              </p:cNvSpPr>
              <p:nvPr/>
            </p:nvSpPr>
            <p:spPr bwMode="auto">
              <a:xfrm>
                <a:off x="6685" y="4677"/>
                <a:ext cx="217"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15</a:t>
                </a:r>
                <a:endParaRPr lang="en-US"/>
              </a:p>
            </p:txBody>
          </p:sp>
          <p:sp>
            <p:nvSpPr>
              <p:cNvPr id="12377" name="Rectangle 89"/>
              <p:cNvSpPr>
                <a:spLocks noChangeArrowheads="1"/>
              </p:cNvSpPr>
              <p:nvPr/>
            </p:nvSpPr>
            <p:spPr bwMode="auto">
              <a:xfrm>
                <a:off x="7816" y="4677"/>
                <a:ext cx="781"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Random</a:t>
                </a:r>
                <a:endParaRPr lang="en-US"/>
              </a:p>
            </p:txBody>
          </p:sp>
          <p:sp>
            <p:nvSpPr>
              <p:cNvPr id="12378" name="Rectangle 90"/>
              <p:cNvSpPr>
                <a:spLocks noChangeArrowheads="1"/>
              </p:cNvSpPr>
              <p:nvPr/>
            </p:nvSpPr>
            <p:spPr bwMode="auto">
              <a:xfrm>
                <a:off x="1140" y="293"/>
                <a:ext cx="2702" cy="793"/>
              </a:xfrm>
              <a:prstGeom prst="rect">
                <a:avLst/>
              </a:prstGeom>
              <a:solidFill>
                <a:srgbClr val="FFFFFF"/>
              </a:solidFill>
              <a:ln w="0">
                <a:solidFill>
                  <a:srgbClr val="000000"/>
                </a:solidFill>
                <a:miter lim="800000"/>
                <a:headEnd/>
                <a:tailEnd/>
              </a:ln>
            </p:spPr>
            <p:txBody>
              <a:bodyPr/>
              <a:lstStyle/>
              <a:p>
                <a:endParaRPr lang="en-US"/>
              </a:p>
            </p:txBody>
          </p:sp>
          <p:sp>
            <p:nvSpPr>
              <p:cNvPr id="12379" name="Line 91"/>
              <p:cNvSpPr>
                <a:spLocks noChangeShapeType="1"/>
              </p:cNvSpPr>
              <p:nvPr/>
            </p:nvSpPr>
            <p:spPr bwMode="auto">
              <a:xfrm>
                <a:off x="1197" y="430"/>
                <a:ext cx="296" cy="0"/>
              </a:xfrm>
              <a:prstGeom prst="line">
                <a:avLst/>
              </a:prstGeom>
              <a:noFill/>
              <a:ln w="14605">
                <a:solidFill>
                  <a:srgbClr val="00008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0" name="Freeform 92"/>
              <p:cNvSpPr>
                <a:spLocks/>
              </p:cNvSpPr>
              <p:nvPr/>
            </p:nvSpPr>
            <p:spPr bwMode="auto">
              <a:xfrm>
                <a:off x="1285" y="370"/>
                <a:ext cx="118" cy="119"/>
              </a:xfrm>
              <a:custGeom>
                <a:avLst/>
                <a:gdLst>
                  <a:gd name="T0" fmla="*/ 59 w 118"/>
                  <a:gd name="T1" fmla="*/ 0 h 119"/>
                  <a:gd name="T2" fmla="*/ 118 w 118"/>
                  <a:gd name="T3" fmla="*/ 60 h 119"/>
                  <a:gd name="T4" fmla="*/ 59 w 118"/>
                  <a:gd name="T5" fmla="*/ 119 h 119"/>
                  <a:gd name="T6" fmla="*/ 0 w 118"/>
                  <a:gd name="T7" fmla="*/ 60 h 119"/>
                  <a:gd name="T8" fmla="*/ 59 w 118"/>
                  <a:gd name="T9" fmla="*/ 0 h 119"/>
                </a:gdLst>
                <a:ahLst/>
                <a:cxnLst>
                  <a:cxn ang="0">
                    <a:pos x="T0" y="T1"/>
                  </a:cxn>
                  <a:cxn ang="0">
                    <a:pos x="T2" y="T3"/>
                  </a:cxn>
                  <a:cxn ang="0">
                    <a:pos x="T4" y="T5"/>
                  </a:cxn>
                  <a:cxn ang="0">
                    <a:pos x="T6" y="T7"/>
                  </a:cxn>
                  <a:cxn ang="0">
                    <a:pos x="T8" y="T9"/>
                  </a:cxn>
                </a:cxnLst>
                <a:rect l="0" t="0" r="r" b="b"/>
                <a:pathLst>
                  <a:path w="118" h="119">
                    <a:moveTo>
                      <a:pt x="59" y="0"/>
                    </a:moveTo>
                    <a:lnTo>
                      <a:pt x="118" y="60"/>
                    </a:lnTo>
                    <a:lnTo>
                      <a:pt x="59" y="119"/>
                    </a:lnTo>
                    <a:lnTo>
                      <a:pt x="0" y="60"/>
                    </a:lnTo>
                    <a:lnTo>
                      <a:pt x="59" y="0"/>
                    </a:lnTo>
                    <a:close/>
                  </a:path>
                </a:pathLst>
              </a:custGeom>
              <a:solidFill>
                <a:srgbClr val="000080"/>
              </a:solidFill>
              <a:ln w="6985">
                <a:solidFill>
                  <a:srgbClr val="000080"/>
                </a:solidFill>
                <a:prstDash val="solid"/>
                <a:round/>
                <a:headEnd/>
                <a:tailEnd/>
              </a:ln>
            </p:spPr>
            <p:txBody>
              <a:bodyPr/>
              <a:lstStyle/>
              <a:p>
                <a:endParaRPr lang="en-US"/>
              </a:p>
            </p:txBody>
          </p:sp>
          <p:sp>
            <p:nvSpPr>
              <p:cNvPr id="12381" name="Rectangle 93"/>
              <p:cNvSpPr>
                <a:spLocks noChangeArrowheads="1"/>
              </p:cNvSpPr>
              <p:nvPr/>
            </p:nvSpPr>
            <p:spPr bwMode="auto">
              <a:xfrm>
                <a:off x="1537" y="325"/>
                <a:ext cx="2342"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Brass Textures</a:t>
                </a:r>
                <a:endParaRPr lang="en-US"/>
              </a:p>
            </p:txBody>
          </p:sp>
          <p:sp>
            <p:nvSpPr>
              <p:cNvPr id="12382" name="Line 94"/>
              <p:cNvSpPr>
                <a:spLocks noChangeShapeType="1"/>
              </p:cNvSpPr>
              <p:nvPr/>
            </p:nvSpPr>
            <p:spPr bwMode="auto">
              <a:xfrm>
                <a:off x="1197" y="694"/>
                <a:ext cx="296" cy="0"/>
              </a:xfrm>
              <a:prstGeom prst="line">
                <a:avLst/>
              </a:prstGeom>
              <a:noFill/>
              <a:ln w="1460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3" name="Rectangle 95"/>
              <p:cNvSpPr>
                <a:spLocks noChangeArrowheads="1"/>
              </p:cNvSpPr>
              <p:nvPr/>
            </p:nvSpPr>
            <p:spPr bwMode="auto">
              <a:xfrm>
                <a:off x="1289" y="639"/>
                <a:ext cx="112" cy="112"/>
              </a:xfrm>
              <a:prstGeom prst="rect">
                <a:avLst/>
              </a:prstGeom>
              <a:solidFill>
                <a:srgbClr val="8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84" name="Line 96"/>
              <p:cNvSpPr>
                <a:spLocks noChangeShapeType="1"/>
              </p:cNvSpPr>
              <p:nvPr/>
            </p:nvSpPr>
            <p:spPr bwMode="auto">
              <a:xfrm flipV="1">
                <a:off x="1344" y="640"/>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5" name="Line 97"/>
              <p:cNvSpPr>
                <a:spLocks noChangeShapeType="1"/>
              </p:cNvSpPr>
              <p:nvPr/>
            </p:nvSpPr>
            <p:spPr bwMode="auto">
              <a:xfrm>
                <a:off x="1344" y="694"/>
                <a:ext cx="0" cy="54"/>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6" name="Line 98"/>
              <p:cNvSpPr>
                <a:spLocks noChangeShapeType="1"/>
              </p:cNvSpPr>
              <p:nvPr/>
            </p:nvSpPr>
            <p:spPr bwMode="auto">
              <a:xfrm flipH="1">
                <a:off x="1290" y="69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7" name="Line 99"/>
              <p:cNvSpPr>
                <a:spLocks noChangeShapeType="1"/>
              </p:cNvSpPr>
              <p:nvPr/>
            </p:nvSpPr>
            <p:spPr bwMode="auto">
              <a:xfrm>
                <a:off x="1344" y="694"/>
                <a:ext cx="54" cy="0"/>
              </a:xfrm>
              <a:prstGeom prst="line">
                <a:avLst/>
              </a:prstGeom>
              <a:noFill/>
              <a:ln w="6985">
                <a:solidFill>
                  <a:srgbClr val="8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88" name="Rectangle 100"/>
              <p:cNvSpPr>
                <a:spLocks noChangeArrowheads="1"/>
              </p:cNvSpPr>
              <p:nvPr/>
            </p:nvSpPr>
            <p:spPr bwMode="auto">
              <a:xfrm>
                <a:off x="1537" y="591"/>
                <a:ext cx="193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Synthetic S Textures</a:t>
                </a:r>
                <a:endParaRPr lang="en-US"/>
              </a:p>
            </p:txBody>
          </p:sp>
          <p:sp>
            <p:nvSpPr>
              <p:cNvPr id="12389" name="Line 101"/>
              <p:cNvSpPr>
                <a:spLocks noChangeShapeType="1"/>
              </p:cNvSpPr>
              <p:nvPr/>
            </p:nvSpPr>
            <p:spPr bwMode="auto">
              <a:xfrm>
                <a:off x="1197" y="958"/>
                <a:ext cx="296" cy="0"/>
              </a:xfrm>
              <a:prstGeom prst="line">
                <a:avLst/>
              </a:prstGeom>
              <a:noFill/>
              <a:ln w="1460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90" name="Freeform 102"/>
              <p:cNvSpPr>
                <a:spLocks/>
              </p:cNvSpPr>
              <p:nvPr/>
            </p:nvSpPr>
            <p:spPr bwMode="auto">
              <a:xfrm>
                <a:off x="1290" y="905"/>
                <a:ext cx="108" cy="107"/>
              </a:xfrm>
              <a:custGeom>
                <a:avLst/>
                <a:gdLst>
                  <a:gd name="T0" fmla="*/ 54 w 108"/>
                  <a:gd name="T1" fmla="*/ 0 h 107"/>
                  <a:gd name="T2" fmla="*/ 108 w 108"/>
                  <a:gd name="T3" fmla="*/ 107 h 107"/>
                  <a:gd name="T4" fmla="*/ 0 w 108"/>
                  <a:gd name="T5" fmla="*/ 107 h 107"/>
                  <a:gd name="T6" fmla="*/ 54 w 108"/>
                  <a:gd name="T7" fmla="*/ 0 h 107"/>
                </a:gdLst>
                <a:ahLst/>
                <a:cxnLst>
                  <a:cxn ang="0">
                    <a:pos x="T0" y="T1"/>
                  </a:cxn>
                  <a:cxn ang="0">
                    <a:pos x="T2" y="T3"/>
                  </a:cxn>
                  <a:cxn ang="0">
                    <a:pos x="T4" y="T5"/>
                  </a:cxn>
                  <a:cxn ang="0">
                    <a:pos x="T6" y="T7"/>
                  </a:cxn>
                </a:cxnLst>
                <a:rect l="0" t="0" r="r" b="b"/>
                <a:pathLst>
                  <a:path w="108" h="107">
                    <a:moveTo>
                      <a:pt x="54" y="0"/>
                    </a:moveTo>
                    <a:lnTo>
                      <a:pt x="108" y="107"/>
                    </a:lnTo>
                    <a:lnTo>
                      <a:pt x="0" y="107"/>
                    </a:lnTo>
                    <a:lnTo>
                      <a:pt x="54" y="0"/>
                    </a:lnTo>
                    <a:close/>
                  </a:path>
                </a:pathLst>
              </a:custGeom>
              <a:solidFill>
                <a:srgbClr val="000000"/>
              </a:solidFill>
              <a:ln w="6985">
                <a:solidFill>
                  <a:srgbClr val="000000"/>
                </a:solidFill>
                <a:prstDash val="solid"/>
                <a:round/>
                <a:headEnd/>
                <a:tailEnd/>
              </a:ln>
            </p:spPr>
            <p:txBody>
              <a:bodyPr/>
              <a:lstStyle/>
              <a:p>
                <a:endParaRPr lang="en-US"/>
              </a:p>
            </p:txBody>
          </p:sp>
          <p:sp>
            <p:nvSpPr>
              <p:cNvPr id="12391" name="Rectangle 103"/>
              <p:cNvSpPr>
                <a:spLocks noChangeArrowheads="1"/>
              </p:cNvSpPr>
              <p:nvPr/>
            </p:nvSpPr>
            <p:spPr bwMode="auto">
              <a:xfrm>
                <a:off x="1537" y="854"/>
                <a:ext cx="770"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900" b="1">
                    <a:solidFill>
                      <a:srgbClr val="000000"/>
                    </a:solidFill>
                    <a:ea typeface="SimSun" charset="0"/>
                    <a:cs typeface="SimSun" charset="0"/>
                  </a:rPr>
                  <a:t>Average</a:t>
                </a:r>
                <a:endParaRPr lang="en-US"/>
              </a:p>
            </p:txBody>
          </p:sp>
          <p:sp>
            <p:nvSpPr>
              <p:cNvPr id="12392" name="Rectangle 104"/>
              <p:cNvSpPr>
                <a:spLocks noChangeArrowheads="1"/>
              </p:cNvSpPr>
              <p:nvPr/>
            </p:nvSpPr>
            <p:spPr bwMode="auto">
              <a:xfrm>
                <a:off x="3058" y="5039"/>
                <a:ext cx="3902" cy="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Grain Orientation Deviation (</a:t>
                </a:r>
                <a:r>
                  <a:rPr lang="en-US" altLang="zh-CN" sz="1400" b="1">
                    <a:solidFill>
                      <a:srgbClr val="000000"/>
                    </a:solidFill>
                    <a:ea typeface="SimSun" charset="0"/>
                    <a:cs typeface="SimSun" charset="0"/>
                  </a:rPr>
                  <a:t>θ</a:t>
                </a:r>
                <a:r>
                  <a:rPr lang="en-US" altLang="zh-CN" sz="1200" b="1">
                    <a:solidFill>
                      <a:srgbClr val="000000"/>
                    </a:solidFill>
                    <a:ea typeface="SimSun" charset="0"/>
                    <a:cs typeface="SimSun" charset="0"/>
                  </a:rPr>
                  <a:t>)</a:t>
                </a:r>
                <a:r>
                  <a:rPr lang="en-US" altLang="zh-CN" sz="900" b="1">
                    <a:solidFill>
                      <a:srgbClr val="000000"/>
                    </a:solidFill>
                    <a:ea typeface="SimSun" charset="0"/>
                    <a:cs typeface="SimSun" charset="0"/>
                  </a:rPr>
                  <a:t>  </a:t>
                </a:r>
                <a:endParaRPr lang="en-US" b="1"/>
              </a:p>
            </p:txBody>
          </p:sp>
        </p:grpSp>
        <p:graphicFrame>
          <p:nvGraphicFramePr>
            <p:cNvPr id="12393" name="Object 105"/>
            <p:cNvGraphicFramePr>
              <a:graphicFrameLocks noChangeAspect="1"/>
            </p:cNvGraphicFramePr>
            <p:nvPr/>
          </p:nvGraphicFramePr>
          <p:xfrm>
            <a:off x="336" y="1886"/>
            <a:ext cx="528" cy="160"/>
          </p:xfrm>
          <a:graphic>
            <a:graphicData uri="http://schemas.openxmlformats.org/presentationml/2006/ole">
              <mc:AlternateContent xmlns:mc="http://schemas.openxmlformats.org/markup-compatibility/2006">
                <mc:Choice xmlns:v="urn:schemas-microsoft-com:vml" Requires="v">
                  <p:oleObj spid="_x0000_s141392" name="Equation" r:id="rId3" imgW="495267" imgH="165353" progId="Equation.3">
                    <p:embed/>
                  </p:oleObj>
                </mc:Choice>
                <mc:Fallback>
                  <p:oleObj name="Equation" r:id="rId3" imgW="495267" imgH="16535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1886"/>
                          <a:ext cx="528" cy="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sp>
        <p:nvSpPr>
          <p:cNvPr id="12394" name="Text Box 106"/>
          <p:cNvSpPr txBox="1">
            <a:spLocks noChangeArrowheads="1"/>
          </p:cNvSpPr>
          <p:nvPr/>
        </p:nvSpPr>
        <p:spPr bwMode="auto">
          <a:xfrm>
            <a:off x="76200" y="5410200"/>
            <a:ext cx="891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Average over 2 textures is based on the similar MDFs  for synthetic Brass/S textures.</a:t>
            </a:r>
          </a:p>
        </p:txBody>
      </p:sp>
      <p:grpSp>
        <p:nvGrpSpPr>
          <p:cNvPr id="12395" name="Group 107"/>
          <p:cNvGrpSpPr>
            <a:grpSpLocks/>
          </p:cNvGrpSpPr>
          <p:nvPr/>
        </p:nvGrpSpPr>
        <p:grpSpPr bwMode="auto">
          <a:xfrm>
            <a:off x="0" y="1389063"/>
            <a:ext cx="4343400" cy="3411537"/>
            <a:chOff x="0" y="675"/>
            <a:chExt cx="2736" cy="2149"/>
          </a:xfrm>
        </p:grpSpPr>
        <p:graphicFrame>
          <p:nvGraphicFramePr>
            <p:cNvPr id="12396" name="Object 108"/>
            <p:cNvGraphicFramePr>
              <a:graphicFrameLocks noChangeAspect="1"/>
            </p:cNvGraphicFramePr>
            <p:nvPr/>
          </p:nvGraphicFramePr>
          <p:xfrm>
            <a:off x="0" y="912"/>
            <a:ext cx="2736" cy="1912"/>
          </p:xfrm>
          <a:graphic>
            <a:graphicData uri="http://schemas.openxmlformats.org/presentationml/2006/ole">
              <mc:AlternateContent xmlns:mc="http://schemas.openxmlformats.org/markup-compatibility/2006">
                <mc:Choice xmlns:v="urn:schemas-microsoft-com:vml" Requires="v">
                  <p:oleObj spid="_x0000_s141393" name="Chart" r:id="rId5" imgW="4737100" imgH="3568700" progId="Excel.Chart.8">
                    <p:embed/>
                  </p:oleObj>
                </mc:Choice>
                <mc:Fallback>
                  <p:oleObj name="Chart" r:id="rId5" imgW="4737100" imgH="3568700"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912"/>
                          <a:ext cx="2736" cy="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2397" name="Line 109"/>
            <p:cNvSpPr>
              <a:spLocks noChangeShapeType="1"/>
            </p:cNvSpPr>
            <p:nvPr/>
          </p:nvSpPr>
          <p:spPr bwMode="auto">
            <a:xfrm flipV="1">
              <a:off x="864" y="912"/>
              <a:ext cx="0" cy="1680"/>
            </a:xfrm>
            <a:prstGeom prst="line">
              <a:avLst/>
            </a:prstGeom>
            <a:noFill/>
            <a:ln w="2857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398" name="Text Box 110"/>
            <p:cNvSpPr txBox="1">
              <a:spLocks noChangeArrowheads="1"/>
            </p:cNvSpPr>
            <p:nvPr/>
          </p:nvSpPr>
          <p:spPr bwMode="auto">
            <a:xfrm>
              <a:off x="528" y="675"/>
              <a:ext cx="672" cy="252"/>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b="1" dirty="0"/>
                <a:t>Cut-off</a:t>
              </a:r>
            </a:p>
          </p:txBody>
        </p:sp>
        <p:sp>
          <p:nvSpPr>
            <p:cNvPr id="12399" name="Line 111"/>
            <p:cNvSpPr>
              <a:spLocks noChangeShapeType="1"/>
            </p:cNvSpPr>
            <p:nvPr/>
          </p:nvSpPr>
          <p:spPr bwMode="auto">
            <a:xfrm flipH="1">
              <a:off x="1248" y="1872"/>
              <a:ext cx="192" cy="432"/>
            </a:xfrm>
            <a:prstGeom prst="line">
              <a:avLst/>
            </a:prstGeom>
            <a:noFill/>
            <a:ln w="9525">
              <a:solidFill>
                <a:srgbClr val="00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2400" name="Text Box 112"/>
            <p:cNvSpPr txBox="1">
              <a:spLocks noChangeArrowheads="1"/>
            </p:cNvSpPr>
            <p:nvPr/>
          </p:nvSpPr>
          <p:spPr bwMode="auto">
            <a:xfrm>
              <a:off x="1008" y="1344"/>
              <a:ext cx="864" cy="526"/>
            </a:xfrm>
            <a:prstGeom prst="rect">
              <a:avLst/>
            </a:prstGeom>
            <a:noFill/>
            <a:ln w="9525">
              <a:solidFill>
                <a:srgbClr val="66FF3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600" b="1"/>
                <a:t>highly Mobile boundaries</a:t>
              </a:r>
            </a:p>
          </p:txBody>
        </p:sp>
      </p:grpSp>
      <p:sp>
        <p:nvSpPr>
          <p:cNvPr id="2" name="Slide Number Placeholder 1"/>
          <p:cNvSpPr>
            <a:spLocks noGrp="1"/>
          </p:cNvSpPr>
          <p:nvPr>
            <p:ph type="sldNum" sz="quarter" idx="10"/>
          </p:nvPr>
        </p:nvSpPr>
        <p:spPr/>
        <p:txBody>
          <a:bodyPr/>
          <a:lstStyle/>
          <a:p>
            <a:fld id="{160B6F74-743B-AC40-808E-23303DFA6D17}" type="slidenum">
              <a:rPr lang="en-US" smtClean="0"/>
              <a:pPr/>
              <a:t>76</a:t>
            </a:fld>
            <a:endParaRPr lang="en-US"/>
          </a:p>
        </p:txBody>
      </p:sp>
    </p:spTree>
    <p:extLst>
      <p:ext uri="{BB962C8B-B14F-4D97-AF65-F5344CB8AC3E}">
        <p14:creationId xmlns:p14="http://schemas.microsoft.com/office/powerpoint/2010/main" val="1175956665"/>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152400"/>
            <a:ext cx="8229600" cy="838200"/>
          </a:xfrm>
        </p:spPr>
        <p:txBody>
          <a:bodyPr/>
          <a:lstStyle/>
          <a:p>
            <a:r>
              <a:rPr lang="en-US" sz="4000" dirty="0"/>
              <a:t>Abnormal growth Modeling</a:t>
            </a:r>
          </a:p>
        </p:txBody>
      </p:sp>
      <p:grpSp>
        <p:nvGrpSpPr>
          <p:cNvPr id="13315" name="Group 3"/>
          <p:cNvGrpSpPr>
            <a:grpSpLocks/>
          </p:cNvGrpSpPr>
          <p:nvPr/>
        </p:nvGrpSpPr>
        <p:grpSpPr bwMode="auto">
          <a:xfrm>
            <a:off x="1435100" y="990600"/>
            <a:ext cx="5575300" cy="3352800"/>
            <a:chOff x="444" y="864"/>
            <a:chExt cx="3512" cy="2112"/>
          </a:xfrm>
        </p:grpSpPr>
        <p:graphicFrame>
          <p:nvGraphicFramePr>
            <p:cNvPr id="13316" name="Object 4"/>
            <p:cNvGraphicFramePr>
              <a:graphicFrameLocks noChangeAspect="1"/>
            </p:cNvGraphicFramePr>
            <p:nvPr/>
          </p:nvGraphicFramePr>
          <p:xfrm>
            <a:off x="2448" y="2592"/>
            <a:ext cx="150" cy="384"/>
          </p:xfrm>
          <a:graphic>
            <a:graphicData uri="http://schemas.openxmlformats.org/presentationml/2006/ole">
              <mc:AlternateContent xmlns:mc="http://schemas.openxmlformats.org/markup-compatibility/2006">
                <mc:Choice xmlns:v="urn:schemas-microsoft-com:vml" Requires="v">
                  <p:oleObj spid="_x0000_s142494" name="Equation" r:id="rId4" imgW="152731" imgH="393926" progId="Equation.3">
                    <p:embed/>
                  </p:oleObj>
                </mc:Choice>
                <mc:Fallback>
                  <p:oleObj name="Equation" r:id="rId4" imgW="152731" imgH="393926"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8" y="2592"/>
                          <a:ext cx="150"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444" y="1488"/>
            <a:ext cx="552" cy="207"/>
          </p:xfrm>
          <a:graphic>
            <a:graphicData uri="http://schemas.openxmlformats.org/presentationml/2006/ole">
              <mc:AlternateContent xmlns:mc="http://schemas.openxmlformats.org/markup-compatibility/2006">
                <mc:Choice xmlns:v="urn:schemas-microsoft-com:vml" Requires="v">
                  <p:oleObj spid="_x0000_s142495" name="Equation" r:id="rId6" imgW="508397" imgH="190897" progId="Equation.3">
                    <p:embed/>
                  </p:oleObj>
                </mc:Choice>
                <mc:Fallback>
                  <p:oleObj name="Equation" r:id="rId6" imgW="508397" imgH="190897"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 y="1488"/>
                          <a:ext cx="552" cy="2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pSp>
          <p:nvGrpSpPr>
            <p:cNvPr id="13318" name="Group 6"/>
            <p:cNvGrpSpPr>
              <a:grpSpLocks noChangeAspect="1"/>
            </p:cNvGrpSpPr>
            <p:nvPr/>
          </p:nvGrpSpPr>
          <p:grpSpPr bwMode="auto">
            <a:xfrm>
              <a:off x="1008" y="864"/>
              <a:ext cx="2948" cy="2016"/>
              <a:chOff x="0" y="0"/>
              <a:chExt cx="7371" cy="5040"/>
            </a:xfrm>
          </p:grpSpPr>
          <p:sp>
            <p:nvSpPr>
              <p:cNvPr id="13319" name="AutoShape 7"/>
              <p:cNvSpPr>
                <a:spLocks noChangeAspect="1" noChangeArrowheads="1"/>
              </p:cNvSpPr>
              <p:nvPr/>
            </p:nvSpPr>
            <p:spPr bwMode="auto">
              <a:xfrm>
                <a:off x="0" y="0"/>
                <a:ext cx="7371" cy="5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0" name="Rectangle 8"/>
              <p:cNvSpPr>
                <a:spLocks noChangeArrowheads="1"/>
              </p:cNvSpPr>
              <p:nvPr/>
            </p:nvSpPr>
            <p:spPr bwMode="auto">
              <a:xfrm>
                <a:off x="75" y="75"/>
                <a:ext cx="7218" cy="430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1" name="Rectangle 9"/>
              <p:cNvSpPr>
                <a:spLocks noChangeArrowheads="1"/>
              </p:cNvSpPr>
              <p:nvPr/>
            </p:nvSpPr>
            <p:spPr bwMode="auto">
              <a:xfrm>
                <a:off x="675" y="390"/>
                <a:ext cx="6408" cy="336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3322" name="Rectangle 10"/>
              <p:cNvSpPr>
                <a:spLocks noChangeArrowheads="1"/>
              </p:cNvSpPr>
              <p:nvPr/>
            </p:nvSpPr>
            <p:spPr bwMode="auto">
              <a:xfrm>
                <a:off x="675" y="390"/>
                <a:ext cx="6408" cy="3360"/>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23" name="Line 11"/>
              <p:cNvSpPr>
                <a:spLocks noChangeShapeType="1"/>
              </p:cNvSpPr>
              <p:nvPr/>
            </p:nvSpPr>
            <p:spPr bwMode="auto">
              <a:xfrm>
                <a:off x="675" y="390"/>
                <a:ext cx="0" cy="33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4" name="Line 12"/>
              <p:cNvSpPr>
                <a:spLocks noChangeShapeType="1"/>
              </p:cNvSpPr>
              <p:nvPr/>
            </p:nvSpPr>
            <p:spPr bwMode="auto">
              <a:xfrm>
                <a:off x="615" y="375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5" name="Line 13"/>
              <p:cNvSpPr>
                <a:spLocks noChangeShapeType="1"/>
              </p:cNvSpPr>
              <p:nvPr/>
            </p:nvSpPr>
            <p:spPr bwMode="auto">
              <a:xfrm>
                <a:off x="615" y="3075"/>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6" name="Line 14"/>
              <p:cNvSpPr>
                <a:spLocks noChangeShapeType="1"/>
              </p:cNvSpPr>
              <p:nvPr/>
            </p:nvSpPr>
            <p:spPr bwMode="auto">
              <a:xfrm>
                <a:off x="615" y="240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7" name="Line 15"/>
              <p:cNvSpPr>
                <a:spLocks noChangeShapeType="1"/>
              </p:cNvSpPr>
              <p:nvPr/>
            </p:nvSpPr>
            <p:spPr bwMode="auto">
              <a:xfrm>
                <a:off x="615" y="174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8" name="Line 16"/>
              <p:cNvSpPr>
                <a:spLocks noChangeShapeType="1"/>
              </p:cNvSpPr>
              <p:nvPr/>
            </p:nvSpPr>
            <p:spPr bwMode="auto">
              <a:xfrm>
                <a:off x="615" y="1065"/>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29" name="Line 17"/>
              <p:cNvSpPr>
                <a:spLocks noChangeShapeType="1"/>
              </p:cNvSpPr>
              <p:nvPr/>
            </p:nvSpPr>
            <p:spPr bwMode="auto">
              <a:xfrm>
                <a:off x="615" y="390"/>
                <a:ext cx="60"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0" name="Line 18"/>
              <p:cNvSpPr>
                <a:spLocks noChangeShapeType="1"/>
              </p:cNvSpPr>
              <p:nvPr/>
            </p:nvSpPr>
            <p:spPr bwMode="auto">
              <a:xfrm>
                <a:off x="675" y="3750"/>
                <a:ext cx="6408" cy="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1" name="Line 19"/>
              <p:cNvSpPr>
                <a:spLocks noChangeShapeType="1"/>
              </p:cNvSpPr>
              <p:nvPr/>
            </p:nvSpPr>
            <p:spPr bwMode="auto">
              <a:xfrm flipV="1">
                <a:off x="675"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2" name="Line 20"/>
              <p:cNvSpPr>
                <a:spLocks noChangeShapeType="1"/>
              </p:cNvSpPr>
              <p:nvPr/>
            </p:nvSpPr>
            <p:spPr bwMode="auto">
              <a:xfrm flipV="1">
                <a:off x="1591"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3" name="Line 21"/>
              <p:cNvSpPr>
                <a:spLocks noChangeShapeType="1"/>
              </p:cNvSpPr>
              <p:nvPr/>
            </p:nvSpPr>
            <p:spPr bwMode="auto">
              <a:xfrm flipV="1">
                <a:off x="2506"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4" name="Line 22"/>
              <p:cNvSpPr>
                <a:spLocks noChangeShapeType="1"/>
              </p:cNvSpPr>
              <p:nvPr/>
            </p:nvSpPr>
            <p:spPr bwMode="auto">
              <a:xfrm flipV="1">
                <a:off x="3421"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5" name="Line 23"/>
              <p:cNvSpPr>
                <a:spLocks noChangeShapeType="1"/>
              </p:cNvSpPr>
              <p:nvPr/>
            </p:nvSpPr>
            <p:spPr bwMode="auto">
              <a:xfrm flipV="1">
                <a:off x="4337"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6" name="Line 24"/>
              <p:cNvSpPr>
                <a:spLocks noChangeShapeType="1"/>
              </p:cNvSpPr>
              <p:nvPr/>
            </p:nvSpPr>
            <p:spPr bwMode="auto">
              <a:xfrm flipV="1">
                <a:off x="5252"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7" name="Line 25"/>
              <p:cNvSpPr>
                <a:spLocks noChangeShapeType="1"/>
              </p:cNvSpPr>
              <p:nvPr/>
            </p:nvSpPr>
            <p:spPr bwMode="auto">
              <a:xfrm flipV="1">
                <a:off x="6167"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8" name="Line 26"/>
              <p:cNvSpPr>
                <a:spLocks noChangeShapeType="1"/>
              </p:cNvSpPr>
              <p:nvPr/>
            </p:nvSpPr>
            <p:spPr bwMode="auto">
              <a:xfrm flipV="1">
                <a:off x="7083" y="3750"/>
                <a:ext cx="0" cy="6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39" name="Freeform 27"/>
              <p:cNvSpPr>
                <a:spLocks/>
              </p:cNvSpPr>
              <p:nvPr/>
            </p:nvSpPr>
            <p:spPr bwMode="auto">
              <a:xfrm>
                <a:off x="6227" y="10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0" name="Freeform 28"/>
              <p:cNvSpPr>
                <a:spLocks/>
              </p:cNvSpPr>
              <p:nvPr/>
            </p:nvSpPr>
            <p:spPr bwMode="auto">
              <a:xfrm>
                <a:off x="5207" y="15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1" name="Freeform 29"/>
              <p:cNvSpPr>
                <a:spLocks/>
              </p:cNvSpPr>
              <p:nvPr/>
            </p:nvSpPr>
            <p:spPr bwMode="auto">
              <a:xfrm>
                <a:off x="4382" y="184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2" name="Freeform 30"/>
              <p:cNvSpPr>
                <a:spLocks/>
              </p:cNvSpPr>
              <p:nvPr/>
            </p:nvSpPr>
            <p:spPr bwMode="auto">
              <a:xfrm>
                <a:off x="3676" y="222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3" name="Freeform 31"/>
              <p:cNvSpPr>
                <a:spLocks/>
              </p:cNvSpPr>
              <p:nvPr/>
            </p:nvSpPr>
            <p:spPr bwMode="auto">
              <a:xfrm>
                <a:off x="3091" y="237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4" name="Freeform 32"/>
              <p:cNvSpPr>
                <a:spLocks/>
              </p:cNvSpPr>
              <p:nvPr/>
            </p:nvSpPr>
            <p:spPr bwMode="auto">
              <a:xfrm>
                <a:off x="2596" y="2565"/>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5" name="Freeform 33"/>
              <p:cNvSpPr>
                <a:spLocks/>
              </p:cNvSpPr>
              <p:nvPr/>
            </p:nvSpPr>
            <p:spPr bwMode="auto">
              <a:xfrm>
                <a:off x="2161" y="2790"/>
                <a:ext cx="90" cy="90"/>
              </a:xfrm>
              <a:custGeom>
                <a:avLst/>
                <a:gdLst>
                  <a:gd name="T0" fmla="*/ 45 w 90"/>
                  <a:gd name="T1" fmla="*/ 0 h 90"/>
                  <a:gd name="T2" fmla="*/ 90 w 90"/>
                  <a:gd name="T3" fmla="*/ 45 h 90"/>
                  <a:gd name="T4" fmla="*/ 45 w 90"/>
                  <a:gd name="T5" fmla="*/ 90 h 90"/>
                  <a:gd name="T6" fmla="*/ 0 w 90"/>
                  <a:gd name="T7" fmla="*/ 45 h 90"/>
                  <a:gd name="T8" fmla="*/ 45 w 90"/>
                  <a:gd name="T9" fmla="*/ 0 h 90"/>
                </a:gdLst>
                <a:ahLst/>
                <a:cxnLst>
                  <a:cxn ang="0">
                    <a:pos x="T0" y="T1"/>
                  </a:cxn>
                  <a:cxn ang="0">
                    <a:pos x="T2" y="T3"/>
                  </a:cxn>
                  <a:cxn ang="0">
                    <a:pos x="T4" y="T5"/>
                  </a:cxn>
                  <a:cxn ang="0">
                    <a:pos x="T6" y="T7"/>
                  </a:cxn>
                  <a:cxn ang="0">
                    <a:pos x="T8" y="T9"/>
                  </a:cxn>
                </a:cxnLst>
                <a:rect l="0" t="0" r="r" b="b"/>
                <a:pathLst>
                  <a:path w="90" h="90">
                    <a:moveTo>
                      <a:pt x="45" y="0"/>
                    </a:moveTo>
                    <a:lnTo>
                      <a:pt x="90" y="45"/>
                    </a:lnTo>
                    <a:lnTo>
                      <a:pt x="45" y="90"/>
                    </a:lnTo>
                    <a:lnTo>
                      <a:pt x="0" y="45"/>
                    </a:lnTo>
                    <a:lnTo>
                      <a:pt x="45" y="0"/>
                    </a:lnTo>
                    <a:close/>
                  </a:path>
                </a:pathLst>
              </a:custGeom>
              <a:solidFill>
                <a:srgbClr val="000080"/>
              </a:solidFill>
              <a:ln w="9525">
                <a:solidFill>
                  <a:srgbClr val="000080"/>
                </a:solidFill>
                <a:prstDash val="solid"/>
                <a:round/>
                <a:headEnd/>
                <a:tailEnd/>
              </a:ln>
            </p:spPr>
            <p:txBody>
              <a:bodyPr/>
              <a:lstStyle/>
              <a:p>
                <a:endParaRPr lang="en-US"/>
              </a:p>
            </p:txBody>
          </p:sp>
          <p:sp>
            <p:nvSpPr>
              <p:cNvPr id="13346" name="Line 34"/>
              <p:cNvSpPr>
                <a:spLocks noChangeShapeType="1"/>
              </p:cNvSpPr>
              <p:nvPr/>
            </p:nvSpPr>
            <p:spPr bwMode="auto">
              <a:xfrm flipV="1">
                <a:off x="2206" y="1155"/>
                <a:ext cx="4066" cy="166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47" name="Rectangle 35"/>
              <p:cNvSpPr>
                <a:spLocks noChangeArrowheads="1"/>
              </p:cNvSpPr>
              <p:nvPr/>
            </p:nvSpPr>
            <p:spPr bwMode="auto">
              <a:xfrm>
                <a:off x="3420" y="1020"/>
                <a:ext cx="219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a:solidFill>
                      <a:srgbClr val="000000"/>
                    </a:solidFill>
                    <a:ea typeface="SimSun" charset="0"/>
                    <a:cs typeface="SimSun" charset="0"/>
                  </a:rPr>
                  <a:t>y = 28.024x - 1.1803</a:t>
                </a:r>
                <a:endParaRPr lang="en-US"/>
              </a:p>
            </p:txBody>
          </p:sp>
          <p:sp>
            <p:nvSpPr>
              <p:cNvPr id="13348" name="Rectangle 36"/>
              <p:cNvSpPr>
                <a:spLocks noChangeArrowheads="1"/>
              </p:cNvSpPr>
              <p:nvPr/>
            </p:nvSpPr>
            <p:spPr bwMode="auto">
              <a:xfrm>
                <a:off x="420" y="3630"/>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a:t>
                </a:r>
                <a:endParaRPr lang="en-US"/>
              </a:p>
            </p:txBody>
          </p:sp>
          <p:sp>
            <p:nvSpPr>
              <p:cNvPr id="13349" name="Rectangle 37"/>
              <p:cNvSpPr>
                <a:spLocks noChangeArrowheads="1"/>
              </p:cNvSpPr>
              <p:nvPr/>
            </p:nvSpPr>
            <p:spPr bwMode="auto">
              <a:xfrm>
                <a:off x="255" y="2955"/>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0.5</a:t>
                </a:r>
                <a:endParaRPr lang="en-US"/>
              </a:p>
            </p:txBody>
          </p:sp>
          <p:sp>
            <p:nvSpPr>
              <p:cNvPr id="13350" name="Rectangle 38"/>
              <p:cNvSpPr>
                <a:spLocks noChangeArrowheads="1"/>
              </p:cNvSpPr>
              <p:nvPr/>
            </p:nvSpPr>
            <p:spPr bwMode="auto">
              <a:xfrm>
                <a:off x="420" y="2280"/>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a:t>
                </a:r>
                <a:endParaRPr lang="en-US"/>
              </a:p>
            </p:txBody>
          </p:sp>
          <p:sp>
            <p:nvSpPr>
              <p:cNvPr id="13351" name="Rectangle 39"/>
              <p:cNvSpPr>
                <a:spLocks noChangeArrowheads="1"/>
              </p:cNvSpPr>
              <p:nvPr/>
            </p:nvSpPr>
            <p:spPr bwMode="auto">
              <a:xfrm>
                <a:off x="255" y="1620"/>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1.5</a:t>
                </a:r>
                <a:endParaRPr lang="en-US"/>
              </a:p>
            </p:txBody>
          </p:sp>
          <p:sp>
            <p:nvSpPr>
              <p:cNvPr id="13352" name="Rectangle 40"/>
              <p:cNvSpPr>
                <a:spLocks noChangeArrowheads="1"/>
              </p:cNvSpPr>
              <p:nvPr/>
            </p:nvSpPr>
            <p:spPr bwMode="auto">
              <a:xfrm>
                <a:off x="420" y="945"/>
                <a:ext cx="1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a:t>
                </a:r>
                <a:endParaRPr lang="en-US"/>
              </a:p>
            </p:txBody>
          </p:sp>
          <p:sp>
            <p:nvSpPr>
              <p:cNvPr id="13353" name="Rectangle 41"/>
              <p:cNvSpPr>
                <a:spLocks noChangeArrowheads="1"/>
              </p:cNvSpPr>
              <p:nvPr/>
            </p:nvSpPr>
            <p:spPr bwMode="auto">
              <a:xfrm>
                <a:off x="255" y="270"/>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2.5</a:t>
                </a:r>
                <a:endParaRPr lang="en-US"/>
              </a:p>
            </p:txBody>
          </p:sp>
          <p:sp>
            <p:nvSpPr>
              <p:cNvPr id="13354" name="Rectangle 42"/>
              <p:cNvSpPr>
                <a:spLocks noChangeArrowheads="1"/>
              </p:cNvSpPr>
              <p:nvPr/>
            </p:nvSpPr>
            <p:spPr bwMode="auto">
              <a:xfrm>
                <a:off x="495"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0.05</a:t>
                </a:r>
                <a:endParaRPr lang="en-US"/>
              </a:p>
            </p:txBody>
          </p:sp>
          <p:sp>
            <p:nvSpPr>
              <p:cNvPr id="13355" name="Rectangle 43"/>
              <p:cNvSpPr>
                <a:spLocks noChangeArrowheads="1"/>
              </p:cNvSpPr>
              <p:nvPr/>
            </p:nvSpPr>
            <p:spPr bwMode="auto">
              <a:xfrm>
                <a:off x="1410"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0.06</a:t>
                </a:r>
                <a:endParaRPr lang="en-US"/>
              </a:p>
            </p:txBody>
          </p:sp>
          <p:sp>
            <p:nvSpPr>
              <p:cNvPr id="13356" name="Rectangle 44"/>
              <p:cNvSpPr>
                <a:spLocks noChangeArrowheads="1"/>
              </p:cNvSpPr>
              <p:nvPr/>
            </p:nvSpPr>
            <p:spPr bwMode="auto">
              <a:xfrm>
                <a:off x="2325"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0.07</a:t>
                </a:r>
                <a:endParaRPr lang="en-US"/>
              </a:p>
            </p:txBody>
          </p:sp>
          <p:sp>
            <p:nvSpPr>
              <p:cNvPr id="13357" name="Rectangle 45"/>
              <p:cNvSpPr>
                <a:spLocks noChangeArrowheads="1"/>
              </p:cNvSpPr>
              <p:nvPr/>
            </p:nvSpPr>
            <p:spPr bwMode="auto">
              <a:xfrm>
                <a:off x="3240"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0.08</a:t>
                </a:r>
                <a:endParaRPr lang="en-US"/>
              </a:p>
            </p:txBody>
          </p:sp>
          <p:sp>
            <p:nvSpPr>
              <p:cNvPr id="13358" name="Rectangle 46"/>
              <p:cNvSpPr>
                <a:spLocks noChangeArrowheads="1"/>
              </p:cNvSpPr>
              <p:nvPr/>
            </p:nvSpPr>
            <p:spPr bwMode="auto">
              <a:xfrm>
                <a:off x="4158"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0.09</a:t>
                </a:r>
                <a:endParaRPr lang="en-US"/>
              </a:p>
            </p:txBody>
          </p:sp>
          <p:sp>
            <p:nvSpPr>
              <p:cNvPr id="13359" name="Rectangle 47"/>
              <p:cNvSpPr>
                <a:spLocks noChangeArrowheads="1"/>
              </p:cNvSpPr>
              <p:nvPr/>
            </p:nvSpPr>
            <p:spPr bwMode="auto">
              <a:xfrm>
                <a:off x="5118" y="3915"/>
                <a:ext cx="33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a:t>
                </a:r>
                <a:endParaRPr lang="en-US"/>
              </a:p>
            </p:txBody>
          </p:sp>
          <p:sp>
            <p:nvSpPr>
              <p:cNvPr id="13360" name="Rectangle 48"/>
              <p:cNvSpPr>
                <a:spLocks noChangeArrowheads="1"/>
              </p:cNvSpPr>
              <p:nvPr/>
            </p:nvSpPr>
            <p:spPr bwMode="auto">
              <a:xfrm>
                <a:off x="5986" y="3915"/>
                <a:ext cx="46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0.11</a:t>
                </a:r>
                <a:endParaRPr lang="en-US"/>
              </a:p>
            </p:txBody>
          </p:sp>
          <p:sp>
            <p:nvSpPr>
              <p:cNvPr id="13361" name="Rectangle 49"/>
              <p:cNvSpPr>
                <a:spLocks noChangeArrowheads="1"/>
              </p:cNvSpPr>
              <p:nvPr/>
            </p:nvSpPr>
            <p:spPr bwMode="auto">
              <a:xfrm>
                <a:off x="6903" y="3915"/>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zh-CN" sz="1200" b="1">
                    <a:solidFill>
                      <a:srgbClr val="000000"/>
                    </a:solidFill>
                    <a:ea typeface="SimSun" charset="0"/>
                    <a:cs typeface="SimSun" charset="0"/>
                  </a:rPr>
                  <a:t>0.12</a:t>
                </a:r>
                <a:endParaRPr lang="en-US"/>
              </a:p>
            </p:txBody>
          </p:sp>
          <p:sp>
            <p:nvSpPr>
              <p:cNvPr id="13362" name="Rectangle 50"/>
              <p:cNvSpPr>
                <a:spLocks noChangeArrowheads="1"/>
              </p:cNvSpPr>
              <p:nvPr/>
            </p:nvSpPr>
            <p:spPr bwMode="auto">
              <a:xfrm rot="16200000">
                <a:off x="3684" y="4140"/>
                <a:ext cx="72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lIns="0" tIns="0" rIns="0" bIns="0"/>
              <a:lstStyle/>
              <a:p>
                <a:endParaRPr lang="en-US"/>
              </a:p>
            </p:txBody>
          </p:sp>
        </p:grpSp>
      </p:grpSp>
      <p:sp>
        <p:nvSpPr>
          <p:cNvPr id="13363" name="Rectangle 51"/>
          <p:cNvSpPr>
            <a:spLocks noChangeArrowheads="1"/>
          </p:cNvSpPr>
          <p:nvPr/>
        </p:nvSpPr>
        <p:spPr bwMode="auto">
          <a:xfrm>
            <a:off x="0" y="3167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4" name="Object 52"/>
          <p:cNvGraphicFramePr>
            <a:graphicFrameLocks noChangeAspect="1"/>
          </p:cNvGraphicFramePr>
          <p:nvPr/>
        </p:nvGraphicFramePr>
        <p:xfrm>
          <a:off x="533400" y="3886200"/>
          <a:ext cx="2286000" cy="781050"/>
        </p:xfrm>
        <a:graphic>
          <a:graphicData uri="http://schemas.openxmlformats.org/presentationml/2006/ole">
            <mc:AlternateContent xmlns:mc="http://schemas.openxmlformats.org/markup-compatibility/2006">
              <mc:Choice xmlns:v="urn:schemas-microsoft-com:vml" Requires="v">
                <p:oleObj spid="_x0000_s142496" name="Equation" r:id="rId8" imgW="1537096" imgH="521097" progId="Equation.3">
                  <p:embed/>
                </p:oleObj>
              </mc:Choice>
              <mc:Fallback>
                <p:oleObj name="Equation" r:id="rId8" imgW="1537096" imgH="5210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886200"/>
                        <a:ext cx="2286000"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65" name="Rectangle 53"/>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3366" name="Object 54"/>
          <p:cNvGraphicFramePr>
            <a:graphicFrameLocks noChangeAspect="1"/>
          </p:cNvGraphicFramePr>
          <p:nvPr/>
        </p:nvGraphicFramePr>
        <p:xfrm>
          <a:off x="457200" y="4648200"/>
          <a:ext cx="3429000" cy="817563"/>
        </p:xfrm>
        <a:graphic>
          <a:graphicData uri="http://schemas.openxmlformats.org/presentationml/2006/ole">
            <mc:AlternateContent xmlns:mc="http://schemas.openxmlformats.org/markup-compatibility/2006">
              <mc:Choice xmlns:v="urn:schemas-microsoft-com:vml" Requires="v">
                <p:oleObj spid="_x0000_s142497" name="Equation" r:id="rId10" imgW="2235596" imgH="533797" progId="Equation.3">
                  <p:embed/>
                </p:oleObj>
              </mc:Choice>
              <mc:Fallback>
                <p:oleObj name="Equation" r:id="rId10" imgW="2235596" imgH="5337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4648200"/>
                        <a:ext cx="3429000" cy="817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67" name="Rectangle 55"/>
          <p:cNvSpPr>
            <a:spLocks noChangeArrowheads="1"/>
          </p:cNvSpPr>
          <p:nvPr/>
        </p:nvSpPr>
        <p:spPr bwMode="auto">
          <a:xfrm>
            <a:off x="0" y="331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8" name="Rectangle 56"/>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13369" name="Text Box 57"/>
          <p:cNvSpPr txBox="1">
            <a:spLocks noChangeArrowheads="1"/>
          </p:cNvSpPr>
          <p:nvPr/>
        </p:nvSpPr>
        <p:spPr bwMode="auto">
          <a:xfrm>
            <a:off x="533400" y="5646003"/>
            <a:ext cx="411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dirty="0" smtClean="0"/>
              <a:t>C</a:t>
            </a:r>
            <a:r>
              <a:rPr lang="en-US" baseline="-25000" dirty="0" smtClean="0"/>
              <a:t>1 </a:t>
            </a:r>
            <a:r>
              <a:rPr lang="en-US" dirty="0" smtClean="0"/>
              <a:t>and C</a:t>
            </a:r>
            <a:r>
              <a:rPr lang="en-US" baseline="-25000" dirty="0" smtClean="0"/>
              <a:t>2 </a:t>
            </a:r>
            <a:r>
              <a:rPr lang="en-US" dirty="0" smtClean="0"/>
              <a:t>are </a:t>
            </a:r>
            <a:r>
              <a:rPr lang="en-US" dirty="0"/>
              <a:t>constants, </a:t>
            </a:r>
            <a:r>
              <a:rPr lang="en-US" dirty="0" smtClean="0"/>
              <a:t>28.0 </a:t>
            </a:r>
            <a:r>
              <a:rPr lang="en-US" dirty="0"/>
              <a:t>and </a:t>
            </a:r>
            <a:r>
              <a:rPr lang="en-US" dirty="0" smtClean="0"/>
              <a:t>1.18 respectively</a:t>
            </a:r>
            <a:r>
              <a:rPr lang="en-US" dirty="0"/>
              <a:t>. </a:t>
            </a:r>
          </a:p>
        </p:txBody>
      </p:sp>
      <p:sp>
        <p:nvSpPr>
          <p:cNvPr id="13370" name="Text Box 58"/>
          <p:cNvSpPr txBox="1">
            <a:spLocks noChangeArrowheads="1"/>
          </p:cNvSpPr>
          <p:nvPr/>
        </p:nvSpPr>
        <p:spPr bwMode="auto">
          <a:xfrm>
            <a:off x="5257800" y="4648200"/>
            <a:ext cx="3200400" cy="1323439"/>
          </a:xfrm>
          <a:prstGeom prst="rect">
            <a:avLst/>
          </a:prstGeom>
          <a:noFill/>
          <a:ln w="9525">
            <a:solidFill>
              <a:srgbClr val="FF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Application conditions:</a:t>
            </a:r>
          </a:p>
          <a:p>
            <a:pPr eaLnBrk="0" hangingPunct="0">
              <a:spcBef>
                <a:spcPct val="50000"/>
              </a:spcBef>
              <a:buFontTx/>
              <a:buChar char="•"/>
            </a:pPr>
            <a:r>
              <a:rPr lang="en-US" sz="2000" dirty="0"/>
              <a:t> Strong texture</a:t>
            </a:r>
          </a:p>
          <a:p>
            <a:pPr eaLnBrk="0" hangingPunct="0">
              <a:spcBef>
                <a:spcPct val="50000"/>
              </a:spcBef>
              <a:buFontTx/>
              <a:buChar char="•"/>
            </a:pPr>
            <a:r>
              <a:rPr lang="en-US" sz="2000" dirty="0"/>
              <a:t> One single component</a:t>
            </a:r>
          </a:p>
        </p:txBody>
      </p:sp>
      <p:sp>
        <p:nvSpPr>
          <p:cNvPr id="2" name="Slide Number Placeholder 1"/>
          <p:cNvSpPr>
            <a:spLocks noGrp="1"/>
          </p:cNvSpPr>
          <p:nvPr>
            <p:ph type="sldNum" sz="quarter" idx="10"/>
          </p:nvPr>
        </p:nvSpPr>
        <p:spPr/>
        <p:txBody>
          <a:bodyPr/>
          <a:lstStyle/>
          <a:p>
            <a:fld id="{BF92E7FA-BD0C-0346-B728-E72E333AF83E}" type="slidenum">
              <a:rPr lang="en-US" smtClean="0"/>
              <a:pPr/>
              <a:t>77</a:t>
            </a:fld>
            <a:endParaRPr lang="en-US"/>
          </a:p>
        </p:txBody>
      </p:sp>
      <p:sp>
        <p:nvSpPr>
          <p:cNvPr id="3" name="Rectangle 2"/>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3342859879"/>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76200" y="0"/>
            <a:ext cx="9448800" cy="1143000"/>
          </a:xfrm>
        </p:spPr>
        <p:txBody>
          <a:bodyPr/>
          <a:lstStyle/>
          <a:p>
            <a:r>
              <a:rPr lang="en-US" sz="3200"/>
              <a:t>Relation between GOD &amp; Mean Misorientation</a:t>
            </a:r>
          </a:p>
        </p:txBody>
      </p:sp>
      <p:grpSp>
        <p:nvGrpSpPr>
          <p:cNvPr id="15363" name="Group 3"/>
          <p:cNvGrpSpPr>
            <a:grpSpLocks/>
          </p:cNvGrpSpPr>
          <p:nvPr/>
        </p:nvGrpSpPr>
        <p:grpSpPr bwMode="auto">
          <a:xfrm>
            <a:off x="150813" y="1143000"/>
            <a:ext cx="6554787" cy="4746625"/>
            <a:chOff x="144" y="720"/>
            <a:chExt cx="4129" cy="2990"/>
          </a:xfrm>
        </p:grpSpPr>
        <p:graphicFrame>
          <p:nvGraphicFramePr>
            <p:cNvPr id="15364" name="Object 4"/>
            <p:cNvGraphicFramePr>
              <a:graphicFrameLocks noChangeAspect="1"/>
            </p:cNvGraphicFramePr>
            <p:nvPr/>
          </p:nvGraphicFramePr>
          <p:xfrm>
            <a:off x="480" y="720"/>
            <a:ext cx="3793" cy="2851"/>
          </p:xfrm>
          <a:graphic>
            <a:graphicData uri="http://schemas.openxmlformats.org/presentationml/2006/ole">
              <mc:AlternateContent xmlns:mc="http://schemas.openxmlformats.org/markup-compatibility/2006">
                <mc:Choice xmlns:v="urn:schemas-microsoft-com:vml" Requires="v">
                  <p:oleObj spid="_x0000_s144428" name="Chart" r:id="rId3" imgW="4737100" imgH="3568700" progId="Excel.Chart.8">
                    <p:embed/>
                  </p:oleObj>
                </mc:Choice>
                <mc:Fallback>
                  <p:oleObj name="Chart" r:id="rId3" imgW="4737100" imgH="35687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 y="720"/>
                          <a:ext cx="3793" cy="2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5365" name="Text Box 5"/>
            <p:cNvSpPr txBox="1">
              <a:spLocks noChangeArrowheads="1"/>
            </p:cNvSpPr>
            <p:nvPr/>
          </p:nvSpPr>
          <p:spPr bwMode="auto">
            <a:xfrm>
              <a:off x="3974" y="3479"/>
              <a:ext cx="1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l-GR" b="1"/>
                <a:t>θ</a:t>
              </a:r>
            </a:p>
          </p:txBody>
        </p:sp>
        <p:sp>
          <p:nvSpPr>
            <p:cNvPr id="15366" name="Text Box 6"/>
            <p:cNvSpPr txBox="1">
              <a:spLocks noChangeArrowheads="1"/>
            </p:cNvSpPr>
            <p:nvPr/>
          </p:nvSpPr>
          <p:spPr bwMode="auto">
            <a:xfrm>
              <a:off x="144" y="1056"/>
              <a:ext cx="481"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dirty="0"/>
                <a:t>&lt;</a:t>
              </a:r>
              <a:r>
                <a:rPr lang="el-GR" dirty="0"/>
                <a:t>θ</a:t>
              </a:r>
              <a:r>
                <a:rPr lang="en-US" dirty="0"/>
                <a:t>&gt;</a:t>
              </a:r>
              <a:endParaRPr lang="el-GR" dirty="0"/>
            </a:p>
          </p:txBody>
        </p:sp>
      </p:grpSp>
      <p:sp>
        <p:nvSpPr>
          <p:cNvPr id="15367" name="Text Box 7"/>
          <p:cNvSpPr txBox="1">
            <a:spLocks noChangeArrowheads="1"/>
          </p:cNvSpPr>
          <p:nvPr/>
        </p:nvSpPr>
        <p:spPr bwMode="auto">
          <a:xfrm>
            <a:off x="6553200" y="2286000"/>
            <a:ext cx="25908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a:t>&lt;</a:t>
            </a:r>
            <a:r>
              <a:rPr lang="el-GR"/>
              <a:t>θ</a:t>
            </a:r>
            <a:r>
              <a:rPr lang="en-US"/>
              <a:t>&gt;=1.1849</a:t>
            </a:r>
            <a:r>
              <a:rPr lang="el-GR"/>
              <a:t>θ</a:t>
            </a:r>
            <a:r>
              <a:rPr lang="en-US"/>
              <a:t>+0.9333</a:t>
            </a:r>
          </a:p>
          <a:p>
            <a:pPr eaLnBrk="0" hangingPunct="0">
              <a:spcBef>
                <a:spcPct val="50000"/>
              </a:spcBef>
            </a:pPr>
            <a:r>
              <a:rPr lang="en-US"/>
              <a:t>These 2 constants are system dependent.</a:t>
            </a:r>
            <a:endParaRPr lang="el-GR"/>
          </a:p>
        </p:txBody>
      </p:sp>
      <p:sp>
        <p:nvSpPr>
          <p:cNvPr id="2" name="Slide Number Placeholder 1"/>
          <p:cNvSpPr>
            <a:spLocks noGrp="1"/>
          </p:cNvSpPr>
          <p:nvPr>
            <p:ph type="sldNum" sz="quarter" idx="10"/>
          </p:nvPr>
        </p:nvSpPr>
        <p:spPr/>
        <p:txBody>
          <a:bodyPr/>
          <a:lstStyle/>
          <a:p>
            <a:fld id="{BF92E7FA-BD0C-0346-B728-E72E333AF83E}" type="slidenum">
              <a:rPr lang="en-US" smtClean="0"/>
              <a:pPr/>
              <a:t>78</a:t>
            </a:fld>
            <a:endParaRPr lang="en-US"/>
          </a:p>
        </p:txBody>
      </p:sp>
      <p:sp>
        <p:nvSpPr>
          <p:cNvPr id="9" name="Rectangle 8"/>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117233398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81000" y="0"/>
            <a:ext cx="8229600" cy="1143000"/>
          </a:xfrm>
        </p:spPr>
        <p:txBody>
          <a:bodyPr/>
          <a:lstStyle/>
          <a:p>
            <a:r>
              <a:rPr lang="en-US" sz="3600" dirty="0" smtClean="0"/>
              <a:t>Model by Wang et al.</a:t>
            </a:r>
            <a:endParaRPr lang="en-US" sz="3600" dirty="0"/>
          </a:p>
        </p:txBody>
      </p:sp>
      <p:graphicFrame>
        <p:nvGraphicFramePr>
          <p:cNvPr id="16387" name="Object 3"/>
          <p:cNvGraphicFramePr>
            <a:graphicFrameLocks noGrp="1" noChangeAspect="1"/>
          </p:cNvGraphicFramePr>
          <p:nvPr>
            <p:ph sz="half" idx="1"/>
          </p:nvPr>
        </p:nvGraphicFramePr>
        <p:xfrm>
          <a:off x="3581400" y="1295400"/>
          <a:ext cx="5942013" cy="3276600"/>
        </p:xfrm>
        <a:graphic>
          <a:graphicData uri="http://schemas.openxmlformats.org/presentationml/2006/ole">
            <mc:AlternateContent xmlns:mc="http://schemas.openxmlformats.org/markup-compatibility/2006">
              <mc:Choice xmlns:v="urn:schemas-microsoft-com:vml" Requires="v">
                <p:oleObj spid="_x0000_s145566" name="Chart" r:id="rId4" imgW="6261100" imgH="3454400" progId="Excel.Chart.8">
                  <p:embed/>
                </p:oleObj>
              </mc:Choice>
              <mc:Fallback>
                <p:oleObj name="Chart" r:id="rId4" imgW="6261100" imgH="3454400"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295400"/>
                        <a:ext cx="59420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16388" name="Object 4"/>
          <p:cNvGraphicFramePr>
            <a:graphicFrameLocks noGrp="1" noChangeAspect="1"/>
          </p:cNvGraphicFramePr>
          <p:nvPr>
            <p:ph sz="quarter" idx="2"/>
          </p:nvPr>
        </p:nvGraphicFramePr>
        <p:xfrm>
          <a:off x="0" y="1219200"/>
          <a:ext cx="4419600" cy="3321050"/>
        </p:xfrm>
        <a:graphic>
          <a:graphicData uri="http://schemas.openxmlformats.org/presentationml/2006/ole">
            <mc:AlternateContent xmlns:mc="http://schemas.openxmlformats.org/markup-compatibility/2006">
              <mc:Choice xmlns:v="urn:schemas-microsoft-com:vml" Requires="v">
                <p:oleObj spid="_x0000_s145567" name="Chart" r:id="rId6" imgW="4737100" imgH="3568700" progId="Excel.Chart.8">
                  <p:embed/>
                </p:oleObj>
              </mc:Choice>
              <mc:Fallback>
                <p:oleObj name="Chart" r:id="rId6" imgW="4737100" imgH="35687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19200"/>
                        <a:ext cx="4419600"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389" name="Rectangle 5"/>
          <p:cNvSpPr>
            <a:spLocks noChangeArrowheads="1"/>
          </p:cNvSpPr>
          <p:nvPr/>
        </p:nvSpPr>
        <p:spPr bwMode="auto">
          <a:xfrm>
            <a:off x="5257800" y="3581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6390" name="Object 6"/>
          <p:cNvGraphicFramePr>
            <a:graphicFrameLocks noChangeAspect="1"/>
          </p:cNvGraphicFramePr>
          <p:nvPr/>
        </p:nvGraphicFramePr>
        <p:xfrm>
          <a:off x="609600" y="4572000"/>
          <a:ext cx="2803525" cy="714375"/>
        </p:xfrm>
        <a:graphic>
          <a:graphicData uri="http://schemas.openxmlformats.org/presentationml/2006/ole">
            <mc:AlternateContent xmlns:mc="http://schemas.openxmlformats.org/markup-compatibility/2006">
              <mc:Choice xmlns:v="urn:schemas-microsoft-com:vml" Requires="v">
                <p:oleObj spid="_x0000_s145568" name="Equation" r:id="rId8" imgW="1943496" imgH="495697" progId="Equation.3">
                  <p:embed/>
                </p:oleObj>
              </mc:Choice>
              <mc:Fallback>
                <p:oleObj name="Equation" r:id="rId8" imgW="1943496" imgH="49569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4572000"/>
                        <a:ext cx="280352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91" name="Object 7"/>
          <p:cNvGraphicFramePr>
            <a:graphicFrameLocks noGrp="1" noChangeAspect="1"/>
          </p:cNvGraphicFramePr>
          <p:nvPr>
            <p:ph sz="quarter" idx="3"/>
          </p:nvPr>
        </p:nvGraphicFramePr>
        <p:xfrm>
          <a:off x="4267200" y="4495800"/>
          <a:ext cx="4876800" cy="788988"/>
        </p:xfrm>
        <a:graphic>
          <a:graphicData uri="http://schemas.openxmlformats.org/presentationml/2006/ole">
            <mc:AlternateContent xmlns:mc="http://schemas.openxmlformats.org/markup-compatibility/2006">
              <mc:Choice xmlns:v="urn:schemas-microsoft-com:vml" Requires="v">
                <p:oleObj spid="_x0000_s145569" name="Equation" r:id="rId10" imgW="3061096" imgH="495697" progId="Equation.3">
                  <p:embed/>
                </p:oleObj>
              </mc:Choice>
              <mc:Fallback>
                <p:oleObj name="Equation" r:id="rId10" imgW="3061096" imgH="495697"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7200" y="4495800"/>
                        <a:ext cx="4876800" cy="788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6392" name="Text Box 8"/>
          <p:cNvSpPr txBox="1">
            <a:spLocks noChangeArrowheads="1"/>
          </p:cNvSpPr>
          <p:nvPr/>
        </p:nvSpPr>
        <p:spPr bwMode="auto">
          <a:xfrm>
            <a:off x="457200" y="5867400"/>
            <a:ext cx="6019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1800" dirty="0">
                <a:solidFill>
                  <a:srgbClr val="660066"/>
                </a:solidFill>
              </a:rPr>
              <a:t>M.A</a:t>
            </a:r>
            <a:r>
              <a:rPr lang="en-US" sz="1800" dirty="0" smtClean="0">
                <a:solidFill>
                  <a:srgbClr val="660066"/>
                </a:solidFill>
              </a:rPr>
              <a:t>. </a:t>
            </a:r>
            <a:r>
              <a:rPr lang="en-US" sz="1800" dirty="0" err="1" smtClean="0">
                <a:solidFill>
                  <a:srgbClr val="660066"/>
                </a:solidFill>
              </a:rPr>
              <a:t>Miodownik</a:t>
            </a:r>
            <a:r>
              <a:rPr lang="en-US" sz="1800" dirty="0" smtClean="0">
                <a:solidFill>
                  <a:srgbClr val="660066"/>
                </a:solidFill>
              </a:rPr>
              <a:t>, P. </a:t>
            </a:r>
            <a:r>
              <a:rPr lang="en-US" sz="1800" dirty="0" err="1" smtClean="0">
                <a:solidFill>
                  <a:srgbClr val="660066"/>
                </a:solidFill>
              </a:rPr>
              <a:t>Smereka</a:t>
            </a:r>
            <a:r>
              <a:rPr lang="en-US" sz="1800" dirty="0" smtClean="0">
                <a:solidFill>
                  <a:srgbClr val="660066"/>
                </a:solidFill>
              </a:rPr>
              <a:t>, E.A. Holm </a:t>
            </a:r>
            <a:r>
              <a:rPr lang="en-US" sz="1800" dirty="0">
                <a:solidFill>
                  <a:srgbClr val="660066"/>
                </a:solidFill>
              </a:rPr>
              <a:t>and D.J</a:t>
            </a:r>
            <a:r>
              <a:rPr lang="en-US" sz="1800" dirty="0" smtClean="0">
                <a:solidFill>
                  <a:srgbClr val="660066"/>
                </a:solidFill>
              </a:rPr>
              <a:t>. </a:t>
            </a:r>
            <a:r>
              <a:rPr lang="en-US" sz="1800" dirty="0" err="1" smtClean="0">
                <a:solidFill>
                  <a:srgbClr val="660066"/>
                </a:solidFill>
              </a:rPr>
              <a:t>Srolovitz</a:t>
            </a:r>
            <a:r>
              <a:rPr lang="en-US" sz="1800" dirty="0">
                <a:solidFill>
                  <a:srgbClr val="660066"/>
                </a:solidFill>
              </a:rPr>
              <a:t>, </a:t>
            </a:r>
            <a:r>
              <a:rPr lang="en-US" sz="1800" i="1" dirty="0">
                <a:solidFill>
                  <a:srgbClr val="660066"/>
                </a:solidFill>
              </a:rPr>
              <a:t>Proc</a:t>
            </a:r>
            <a:r>
              <a:rPr lang="en-US" sz="1800" i="1" dirty="0" smtClean="0">
                <a:solidFill>
                  <a:srgbClr val="660066"/>
                </a:solidFill>
              </a:rPr>
              <a:t>. Roy. Soc. </a:t>
            </a:r>
            <a:r>
              <a:rPr lang="en-US" sz="1800" i="1" dirty="0" err="1">
                <a:solidFill>
                  <a:srgbClr val="660066"/>
                </a:solidFill>
              </a:rPr>
              <a:t>Lond</a:t>
            </a:r>
            <a:r>
              <a:rPr lang="en-US" sz="1800" i="1" dirty="0">
                <a:solidFill>
                  <a:srgbClr val="660066"/>
                </a:solidFill>
              </a:rPr>
              <a:t>.</a:t>
            </a:r>
            <a:r>
              <a:rPr lang="en-US" sz="1800" dirty="0">
                <a:solidFill>
                  <a:srgbClr val="660066"/>
                </a:solidFill>
              </a:rPr>
              <a:t> </a:t>
            </a:r>
            <a:r>
              <a:rPr lang="en-US" sz="1800" b="1" dirty="0">
                <a:solidFill>
                  <a:srgbClr val="660066"/>
                </a:solidFill>
              </a:rPr>
              <a:t>A457 </a:t>
            </a:r>
            <a:r>
              <a:rPr lang="en-US" sz="1800" dirty="0" smtClean="0">
                <a:solidFill>
                  <a:srgbClr val="660066"/>
                </a:solidFill>
              </a:rPr>
              <a:t>1807 (</a:t>
            </a:r>
            <a:r>
              <a:rPr lang="en-US" sz="1800" dirty="0">
                <a:solidFill>
                  <a:srgbClr val="660066"/>
                </a:solidFill>
              </a:rPr>
              <a:t>2001)</a:t>
            </a:r>
          </a:p>
        </p:txBody>
      </p:sp>
      <p:sp>
        <p:nvSpPr>
          <p:cNvPr id="2" name="Slide Number Placeholder 1"/>
          <p:cNvSpPr>
            <a:spLocks noGrp="1"/>
          </p:cNvSpPr>
          <p:nvPr>
            <p:ph type="sldNum" sz="quarter" idx="12"/>
          </p:nvPr>
        </p:nvSpPr>
        <p:spPr/>
        <p:txBody>
          <a:bodyPr/>
          <a:lstStyle/>
          <a:p>
            <a:fld id="{9A5BD681-1527-9E48-A3AD-A93E4E7EF59C}" type="slidenum">
              <a:rPr lang="en-US" smtClean="0"/>
              <a:pPr/>
              <a:t>79</a:t>
            </a:fld>
            <a:endParaRPr lang="en-US"/>
          </a:p>
        </p:txBody>
      </p:sp>
    </p:spTree>
    <p:extLst>
      <p:ext uri="{BB962C8B-B14F-4D97-AF65-F5344CB8AC3E}">
        <p14:creationId xmlns:p14="http://schemas.microsoft.com/office/powerpoint/2010/main" val="259295086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3857908" cy="1143000"/>
          </a:xfrm>
        </p:spPr>
        <p:txBody>
          <a:bodyPr/>
          <a:lstStyle/>
          <a:p>
            <a:r>
              <a:rPr lang="en-US" dirty="0" smtClean="0">
                <a:latin typeface="Times New Roman"/>
                <a:cs typeface="Times New Roman"/>
              </a:rPr>
              <a:t>Pinning &amp; AGG</a:t>
            </a:r>
            <a:endParaRPr lang="en-US" dirty="0">
              <a:latin typeface="Times New Roman"/>
              <a:cs typeface="Times New Roman"/>
            </a:endParaRPr>
          </a:p>
        </p:txBody>
      </p:sp>
      <p:sp>
        <p:nvSpPr>
          <p:cNvPr id="3" name="Content Placeholder 2"/>
          <p:cNvSpPr>
            <a:spLocks noGrp="1"/>
          </p:cNvSpPr>
          <p:nvPr>
            <p:ph idx="1"/>
          </p:nvPr>
        </p:nvSpPr>
        <p:spPr>
          <a:xfrm>
            <a:off x="457200" y="5316450"/>
            <a:ext cx="8229600" cy="1389150"/>
          </a:xfrm>
        </p:spPr>
        <p:txBody>
          <a:bodyPr>
            <a:noAutofit/>
          </a:bodyPr>
          <a:lstStyle/>
          <a:p>
            <a:r>
              <a:rPr lang="en-US" sz="2400" dirty="0" smtClean="0"/>
              <a:t>Still to be explained is the role of particles in AGG.  Why is it that the phenomenon is so often (but not always) associated with annealing in the proximity of a solvus?</a:t>
            </a:r>
            <a:endParaRPr lang="en-US" sz="2400" dirty="0"/>
          </a:p>
        </p:txBody>
      </p:sp>
      <p:sp>
        <p:nvSpPr>
          <p:cNvPr id="4" name="Slide Number Placeholder 3"/>
          <p:cNvSpPr>
            <a:spLocks noGrp="1"/>
          </p:cNvSpPr>
          <p:nvPr>
            <p:ph type="sldNum" sz="quarter" idx="4294967295"/>
          </p:nvPr>
        </p:nvSpPr>
        <p:spPr>
          <a:xfrm>
            <a:off x="0" y="92075"/>
            <a:ext cx="2133600" cy="365125"/>
          </a:xfrm>
          <a:prstGeom prst="rect">
            <a:avLst/>
          </a:prstGeom>
        </p:spPr>
        <p:txBody>
          <a:bodyPr/>
          <a:lstStyle/>
          <a:p>
            <a:pPr algn="l"/>
            <a:fld id="{82519EA7-AB99-014C-A6D9-35A72279E7B3}" type="slidenum">
              <a:rPr lang="en-US" smtClean="0"/>
              <a:pPr algn="l"/>
              <a:t>8</a:t>
            </a:fld>
            <a:endParaRPr lang="en-US"/>
          </a:p>
        </p:txBody>
      </p:sp>
      <p:pic>
        <p:nvPicPr>
          <p:cNvPr id="5" name="Picture 4" descr="Calvet-Renon-Fig4.tiff"/>
          <p:cNvPicPr>
            <a:picLocks noChangeAspect="1"/>
          </p:cNvPicPr>
          <p:nvPr/>
        </p:nvPicPr>
        <p:blipFill>
          <a:blip r:embed="rId2"/>
          <a:stretch>
            <a:fillRect/>
          </a:stretch>
        </p:blipFill>
        <p:spPr>
          <a:xfrm rot="60000">
            <a:off x="3816461" y="54620"/>
            <a:ext cx="5327539" cy="5029495"/>
          </a:xfrm>
          <a:prstGeom prst="rect">
            <a:avLst/>
          </a:prstGeom>
        </p:spPr>
      </p:pic>
      <p:sp>
        <p:nvSpPr>
          <p:cNvPr id="6" name="TextBox 5"/>
          <p:cNvSpPr txBox="1"/>
          <p:nvPr/>
        </p:nvSpPr>
        <p:spPr>
          <a:xfrm>
            <a:off x="381000" y="2133600"/>
            <a:ext cx="3315778" cy="2308324"/>
          </a:xfrm>
          <a:prstGeom prst="rect">
            <a:avLst/>
          </a:prstGeom>
          <a:noFill/>
        </p:spPr>
        <p:txBody>
          <a:bodyPr wrap="square" rtlCol="0">
            <a:spAutoFit/>
          </a:bodyPr>
          <a:lstStyle/>
          <a:p>
            <a:r>
              <a:rPr lang="en-US" dirty="0" err="1" smtClean="0">
                <a:solidFill>
                  <a:srgbClr val="660066"/>
                </a:solidFill>
              </a:rPr>
              <a:t>Calvet</a:t>
            </a:r>
            <a:r>
              <a:rPr lang="en-US" dirty="0" smtClean="0">
                <a:solidFill>
                  <a:srgbClr val="660066"/>
                </a:solidFill>
              </a:rPr>
              <a:t> J and </a:t>
            </a:r>
            <a:r>
              <a:rPr lang="en-US" dirty="0" err="1" smtClean="0">
                <a:solidFill>
                  <a:srgbClr val="660066"/>
                </a:solidFill>
              </a:rPr>
              <a:t>Renon</a:t>
            </a:r>
            <a:r>
              <a:rPr lang="en-US" dirty="0" smtClean="0">
                <a:solidFill>
                  <a:srgbClr val="660066"/>
                </a:solidFill>
              </a:rPr>
              <a:t> C (1960) “Discontinuous grain growth in Al-Cu alloys” </a:t>
            </a:r>
            <a:r>
              <a:rPr lang="en-US" i="1" dirty="0" err="1" smtClean="0">
                <a:solidFill>
                  <a:srgbClr val="660066"/>
                </a:solidFill>
              </a:rPr>
              <a:t>Mémoires</a:t>
            </a:r>
            <a:r>
              <a:rPr lang="en-US" i="1" dirty="0" smtClean="0">
                <a:solidFill>
                  <a:srgbClr val="660066"/>
                </a:solidFill>
              </a:rPr>
              <a:t> </a:t>
            </a:r>
            <a:r>
              <a:rPr lang="en-US" i="1" dirty="0" err="1" smtClean="0">
                <a:solidFill>
                  <a:srgbClr val="660066"/>
                </a:solidFill>
              </a:rPr>
              <a:t>Scientifiques</a:t>
            </a:r>
            <a:r>
              <a:rPr lang="en-US" i="1" dirty="0" smtClean="0">
                <a:solidFill>
                  <a:srgbClr val="660066"/>
                </a:solidFill>
              </a:rPr>
              <a:t> Revue de </a:t>
            </a:r>
            <a:r>
              <a:rPr lang="en-US" i="1" dirty="0" err="1" smtClean="0">
                <a:solidFill>
                  <a:srgbClr val="660066"/>
                </a:solidFill>
              </a:rPr>
              <a:t>Métallurgie</a:t>
            </a:r>
            <a:r>
              <a:rPr lang="en-US" dirty="0" smtClean="0">
                <a:solidFill>
                  <a:srgbClr val="660066"/>
                </a:solidFill>
              </a:rPr>
              <a:t> </a:t>
            </a:r>
            <a:r>
              <a:rPr lang="en-US" b="1" dirty="0" smtClean="0">
                <a:solidFill>
                  <a:srgbClr val="660066"/>
                </a:solidFill>
              </a:rPr>
              <a:t>57 </a:t>
            </a:r>
            <a:r>
              <a:rPr lang="en-US" dirty="0" smtClean="0">
                <a:solidFill>
                  <a:srgbClr val="660066"/>
                </a:solidFill>
              </a:rPr>
              <a:t>3</a:t>
            </a:r>
            <a:endParaRPr lang="en-US" dirty="0">
              <a:solidFill>
                <a:srgbClr val="660066"/>
              </a:solidFill>
            </a:endParaRPr>
          </a:p>
        </p:txBody>
      </p:sp>
    </p:spTree>
    <p:extLst>
      <p:ext uri="{BB962C8B-B14F-4D97-AF65-F5344CB8AC3E}">
        <p14:creationId xmlns:p14="http://schemas.microsoft.com/office/powerpoint/2010/main" val="2736959546"/>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sz="quarter"/>
          </p:nvPr>
        </p:nvSpPr>
        <p:spPr>
          <a:xfrm>
            <a:off x="685800" y="152400"/>
            <a:ext cx="7772400" cy="762000"/>
          </a:xfrm>
        </p:spPr>
        <p:txBody>
          <a:bodyPr/>
          <a:lstStyle/>
          <a:p>
            <a:r>
              <a:rPr lang="en-US" sz="3600" dirty="0"/>
              <a:t>Application </a:t>
            </a:r>
            <a:r>
              <a:rPr lang="en-US" sz="3600" dirty="0">
                <a:solidFill>
                  <a:srgbClr val="FF0805"/>
                </a:solidFill>
              </a:rPr>
              <a:t>to </a:t>
            </a:r>
            <a:r>
              <a:rPr lang="en-US" sz="3600" dirty="0" smtClean="0"/>
              <a:t>Nucleation</a:t>
            </a:r>
            <a:endParaRPr lang="en-US" sz="3600" dirty="0"/>
          </a:p>
        </p:txBody>
      </p:sp>
      <p:graphicFrame>
        <p:nvGraphicFramePr>
          <p:cNvPr id="17412" name="Object 4"/>
          <p:cNvGraphicFramePr>
            <a:graphicFrameLocks noGrp="1" noChangeAspect="1"/>
          </p:cNvGraphicFramePr>
          <p:nvPr>
            <p:ph sz="quarter" idx="2"/>
          </p:nvPr>
        </p:nvGraphicFramePr>
        <p:xfrm>
          <a:off x="762000" y="1219200"/>
          <a:ext cx="1817688" cy="561975"/>
        </p:xfrm>
        <a:graphic>
          <a:graphicData uri="http://schemas.openxmlformats.org/presentationml/2006/ole">
            <mc:AlternateContent xmlns:mc="http://schemas.openxmlformats.org/markup-compatibility/2006">
              <mc:Choice xmlns:v="urn:schemas-microsoft-com:vml" Requires="v">
                <p:oleObj spid="_x0000_s147690" name="Equation" r:id="rId3" imgW="698594" imgH="216203" progId="Equation.3">
                  <p:embed/>
                </p:oleObj>
              </mc:Choice>
              <mc:Fallback>
                <p:oleObj name="Equation" r:id="rId3" imgW="698594" imgH="216203"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19200"/>
                        <a:ext cx="1817688" cy="56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3" name="Object 5"/>
          <p:cNvGraphicFramePr>
            <a:graphicFrameLocks noGrp="1" noChangeAspect="1"/>
          </p:cNvGraphicFramePr>
          <p:nvPr>
            <p:ph sz="quarter" idx="3"/>
          </p:nvPr>
        </p:nvGraphicFramePr>
        <p:xfrm>
          <a:off x="838200" y="2971800"/>
          <a:ext cx="5562600" cy="1050925"/>
        </p:xfrm>
        <a:graphic>
          <a:graphicData uri="http://schemas.openxmlformats.org/presentationml/2006/ole">
            <mc:AlternateContent xmlns:mc="http://schemas.openxmlformats.org/markup-compatibility/2006">
              <mc:Choice xmlns:v="urn:schemas-microsoft-com:vml" Requires="v">
                <p:oleObj spid="_x0000_s147691" name="Equation" r:id="rId5" imgW="2756296" imgH="521097" progId="Equation.3">
                  <p:embed/>
                </p:oleObj>
              </mc:Choice>
              <mc:Fallback>
                <p:oleObj name="Equation" r:id="rId5" imgW="2756296" imgH="521097"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971800"/>
                        <a:ext cx="5562600" cy="1050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graphicFrame>
        <p:nvGraphicFramePr>
          <p:cNvPr id="17414" name="Object 6"/>
          <p:cNvGraphicFramePr>
            <a:graphicFrameLocks noGrp="1" noChangeAspect="1"/>
          </p:cNvGraphicFramePr>
          <p:nvPr>
            <p:ph sz="quarter" idx="4"/>
          </p:nvPr>
        </p:nvGraphicFramePr>
        <p:xfrm>
          <a:off x="3235325" y="2133600"/>
          <a:ext cx="346075" cy="381000"/>
        </p:xfrm>
        <a:graphic>
          <a:graphicData uri="http://schemas.openxmlformats.org/presentationml/2006/ole">
            <mc:AlternateContent xmlns:mc="http://schemas.openxmlformats.org/markup-compatibility/2006">
              <mc:Choice xmlns:v="urn:schemas-microsoft-com:vml" Requires="v">
                <p:oleObj spid="_x0000_s147692" name="Equation" r:id="rId7" imgW="127231" imgH="139915" progId="Equation.3">
                  <p:embed/>
                </p:oleObj>
              </mc:Choice>
              <mc:Fallback>
                <p:oleObj name="Equation" r:id="rId7" imgW="127231" imgH="13991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5325" y="2133600"/>
                        <a:ext cx="34607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415" name="Text Box 7"/>
          <p:cNvSpPr txBox="1">
            <a:spLocks noChangeArrowheads="1"/>
          </p:cNvSpPr>
          <p:nvPr/>
        </p:nvSpPr>
        <p:spPr bwMode="auto">
          <a:xfrm>
            <a:off x="914400" y="5791200"/>
            <a:ext cx="6858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spcBef>
                <a:spcPct val="50000"/>
              </a:spcBef>
            </a:pPr>
            <a:r>
              <a:rPr lang="en-US" sz="2000" dirty="0">
                <a:solidFill>
                  <a:srgbClr val="660066"/>
                </a:solidFill>
              </a:rPr>
              <a:t>D.A. Hughes et al. </a:t>
            </a:r>
            <a:r>
              <a:rPr lang="en-US" sz="2000" i="1" dirty="0">
                <a:solidFill>
                  <a:srgbClr val="660066"/>
                </a:solidFill>
              </a:rPr>
              <a:t>Phys. Rev </a:t>
            </a:r>
            <a:r>
              <a:rPr lang="en-US" sz="2000" i="1" dirty="0" err="1">
                <a:solidFill>
                  <a:srgbClr val="660066"/>
                </a:solidFill>
              </a:rPr>
              <a:t>Lett</a:t>
            </a:r>
            <a:r>
              <a:rPr lang="en-US" sz="2000" i="1" dirty="0">
                <a:solidFill>
                  <a:srgbClr val="660066"/>
                </a:solidFill>
              </a:rPr>
              <a:t>.</a:t>
            </a:r>
            <a:r>
              <a:rPr lang="en-US" sz="2000" dirty="0">
                <a:solidFill>
                  <a:srgbClr val="660066"/>
                </a:solidFill>
              </a:rPr>
              <a:t> </a:t>
            </a:r>
            <a:r>
              <a:rPr lang="en-US" sz="2000" b="1" dirty="0">
                <a:solidFill>
                  <a:srgbClr val="660066"/>
                </a:solidFill>
              </a:rPr>
              <a:t>81</a:t>
            </a:r>
            <a:r>
              <a:rPr lang="en-US" sz="2000" dirty="0">
                <a:solidFill>
                  <a:srgbClr val="660066"/>
                </a:solidFill>
              </a:rPr>
              <a:t> 4664 (1998)</a:t>
            </a:r>
          </a:p>
        </p:txBody>
      </p:sp>
      <p:graphicFrame>
        <p:nvGraphicFramePr>
          <p:cNvPr id="17416" name="Object 8"/>
          <p:cNvGraphicFramePr>
            <a:graphicFrameLocks noChangeAspect="1"/>
          </p:cNvGraphicFramePr>
          <p:nvPr/>
        </p:nvGraphicFramePr>
        <p:xfrm>
          <a:off x="990600" y="4191000"/>
          <a:ext cx="1600200" cy="365125"/>
        </p:xfrm>
        <a:graphic>
          <a:graphicData uri="http://schemas.openxmlformats.org/presentationml/2006/ole">
            <mc:AlternateContent xmlns:mc="http://schemas.openxmlformats.org/markup-compatibility/2006">
              <mc:Choice xmlns:v="urn:schemas-microsoft-com:vml" Requires="v">
                <p:oleObj spid="_x0000_s147693" name="Equation" r:id="rId9" imgW="723983" imgH="165425" progId="Equation.3">
                  <p:embed/>
                </p:oleObj>
              </mc:Choice>
              <mc:Fallback>
                <p:oleObj name="Equation" r:id="rId9" imgW="723983" imgH="16542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0600" y="4191000"/>
                        <a:ext cx="1600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417" name="Text Box 9"/>
          <p:cNvSpPr txBox="1">
            <a:spLocks noChangeArrowheads="1"/>
          </p:cNvSpPr>
          <p:nvPr/>
        </p:nvSpPr>
        <p:spPr bwMode="auto">
          <a:xfrm>
            <a:off x="3048000" y="1143000"/>
            <a:ext cx="4800600" cy="1754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1800" dirty="0"/>
              <a:t>Where k is a constant, </a:t>
            </a:r>
            <a:r>
              <a:rPr lang="en-US" altLang="zh-CN" sz="1800" dirty="0">
                <a:ea typeface="SimSun" charset="0"/>
                <a:cs typeface="SimSun" charset="0"/>
              </a:rPr>
              <a:t>~</a:t>
            </a:r>
            <a:r>
              <a:rPr lang="en-US" sz="1800" b="1" dirty="0"/>
              <a:t> </a:t>
            </a:r>
            <a:r>
              <a:rPr lang="en-US" altLang="zh-CN" sz="1800" dirty="0">
                <a:ea typeface="SimSun" charset="0"/>
                <a:cs typeface="SimSun" charset="0"/>
              </a:rPr>
              <a:t>1.50º for incidental subgrain boundaries (IDBs) and ~7.21º for geometrically necessary boundaries (GNBs).  </a:t>
            </a:r>
          </a:p>
          <a:p>
            <a:pPr eaLnBrk="0" hangingPunct="0">
              <a:spcBef>
                <a:spcPct val="50000"/>
              </a:spcBef>
            </a:pPr>
            <a:r>
              <a:rPr lang="en-US" altLang="zh-CN" sz="1800" dirty="0">
                <a:ea typeface="SimSun" charset="0"/>
                <a:cs typeface="SimSun" charset="0"/>
              </a:rPr>
              <a:t>        is Von </a:t>
            </a:r>
            <a:r>
              <a:rPr lang="en-US" altLang="zh-CN" sz="1800" dirty="0" err="1">
                <a:ea typeface="SimSun" charset="0"/>
                <a:cs typeface="SimSun" charset="0"/>
              </a:rPr>
              <a:t>Mises</a:t>
            </a:r>
            <a:r>
              <a:rPr lang="en-US" altLang="zh-CN" sz="1800" dirty="0">
                <a:ea typeface="SimSun" charset="0"/>
                <a:cs typeface="SimSun" charset="0"/>
              </a:rPr>
              <a:t> strain.</a:t>
            </a:r>
          </a:p>
          <a:p>
            <a:pPr eaLnBrk="0" hangingPunct="0">
              <a:spcBef>
                <a:spcPct val="50000"/>
              </a:spcBef>
            </a:pPr>
            <a:endParaRPr lang="en-US" sz="1800" dirty="0"/>
          </a:p>
        </p:txBody>
      </p:sp>
      <p:graphicFrame>
        <p:nvGraphicFramePr>
          <p:cNvPr id="17418" name="Object 10"/>
          <p:cNvGraphicFramePr>
            <a:graphicFrameLocks noGrp="1" noChangeAspect="1"/>
          </p:cNvGraphicFramePr>
          <p:nvPr>
            <p:ph sz="quarter" idx="1"/>
          </p:nvPr>
        </p:nvGraphicFramePr>
        <p:xfrm>
          <a:off x="990600" y="4800600"/>
          <a:ext cx="2209800" cy="404813"/>
        </p:xfrm>
        <a:graphic>
          <a:graphicData uri="http://schemas.openxmlformats.org/presentationml/2006/ole">
            <mc:AlternateContent xmlns:mc="http://schemas.openxmlformats.org/markup-compatibility/2006">
              <mc:Choice xmlns:v="urn:schemas-microsoft-com:vml" Requires="v">
                <p:oleObj spid="_x0000_s147694" name="Equation" r:id="rId11" imgW="1105297" imgH="203597" progId="Equation.3">
                  <p:embed/>
                </p:oleObj>
              </mc:Choice>
              <mc:Fallback>
                <p:oleObj name="Equation" r:id="rId11" imgW="1105297" imgH="203597"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600" y="4800600"/>
                        <a:ext cx="2209800" cy="404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
        <p:nvSpPr>
          <p:cNvPr id="17419" name="Text Box 11"/>
          <p:cNvSpPr txBox="1">
            <a:spLocks noChangeArrowheads="1"/>
          </p:cNvSpPr>
          <p:nvPr/>
        </p:nvSpPr>
        <p:spPr bwMode="auto">
          <a:xfrm>
            <a:off x="4267200" y="4343400"/>
            <a:ext cx="3962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r>
              <a:rPr lang="en-US" sz="2000" dirty="0"/>
              <a:t>Based on data: 90% thickness reduction and GNBs.   </a:t>
            </a:r>
          </a:p>
        </p:txBody>
      </p:sp>
      <p:sp>
        <p:nvSpPr>
          <p:cNvPr id="17420" name="Rectangle 12"/>
          <p:cNvSpPr>
            <a:spLocks noChangeArrowheads="1"/>
          </p:cNvSpPr>
          <p:nvPr/>
        </p:nvSpPr>
        <p:spPr bwMode="auto">
          <a:xfrm>
            <a:off x="0" y="3214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graphicFrame>
        <p:nvGraphicFramePr>
          <p:cNvPr id="17421" name="Object 13"/>
          <p:cNvGraphicFramePr>
            <a:graphicFrameLocks noChangeAspect="1"/>
          </p:cNvGraphicFramePr>
          <p:nvPr/>
        </p:nvGraphicFramePr>
        <p:xfrm>
          <a:off x="381000" y="1828800"/>
          <a:ext cx="2667000" cy="833438"/>
        </p:xfrm>
        <a:graphic>
          <a:graphicData uri="http://schemas.openxmlformats.org/presentationml/2006/ole">
            <mc:AlternateContent xmlns:mc="http://schemas.openxmlformats.org/markup-compatibility/2006">
              <mc:Choice xmlns:v="urn:schemas-microsoft-com:vml" Requires="v">
                <p:oleObj spid="_x0000_s147695" name="Equation" r:id="rId13" imgW="1371996" imgH="432197" progId="Equation.3">
                  <p:embed/>
                </p:oleObj>
              </mc:Choice>
              <mc:Fallback>
                <p:oleObj name="Equation" r:id="rId13" imgW="1371996" imgH="432197"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1000" y="1828800"/>
                        <a:ext cx="2667000" cy="833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1"/>
          <p:cNvSpPr>
            <a:spLocks noGrp="1"/>
          </p:cNvSpPr>
          <p:nvPr>
            <p:ph type="sldNum" sz="quarter" idx="12"/>
          </p:nvPr>
        </p:nvSpPr>
        <p:spPr/>
        <p:txBody>
          <a:bodyPr/>
          <a:lstStyle/>
          <a:p>
            <a:fld id="{220961B9-AAFA-2C47-8A66-A5F0928A3421}" type="slidenum">
              <a:rPr lang="en-US" smtClean="0"/>
              <a:pPr/>
              <a:t>80</a:t>
            </a:fld>
            <a:endParaRPr lang="en-US"/>
          </a:p>
        </p:txBody>
      </p:sp>
      <p:sp>
        <p:nvSpPr>
          <p:cNvPr id="14" name="Rectangle 13"/>
          <p:cNvSpPr/>
          <p:nvPr/>
        </p:nvSpPr>
        <p:spPr>
          <a:xfrm>
            <a:off x="762000" y="6477000"/>
            <a:ext cx="6781800" cy="307777"/>
          </a:xfrm>
          <a:prstGeom prst="rect">
            <a:avLst/>
          </a:prstGeom>
        </p:spPr>
        <p:txBody>
          <a:bodyPr wrap="square">
            <a:spAutoFit/>
          </a:bodyPr>
          <a:lstStyle/>
          <a:p>
            <a:r>
              <a:rPr lang="en-US" sz="1400" dirty="0">
                <a:solidFill>
                  <a:srgbClr val="660066"/>
                </a:solidFill>
              </a:rPr>
              <a:t>Wang </a:t>
            </a:r>
            <a:r>
              <a:rPr lang="en-US" sz="1400" i="1" dirty="0">
                <a:solidFill>
                  <a:srgbClr val="660066"/>
                </a:solidFill>
              </a:rPr>
              <a:t>et al</a:t>
            </a:r>
            <a:r>
              <a:rPr lang="en-US" sz="1400" dirty="0">
                <a:solidFill>
                  <a:srgbClr val="660066"/>
                </a:solidFill>
              </a:rPr>
              <a:t>. (2011), </a:t>
            </a:r>
            <a:r>
              <a:rPr lang="en-US" sz="1400" i="1" dirty="0">
                <a:solidFill>
                  <a:srgbClr val="660066"/>
                </a:solidFill>
              </a:rPr>
              <a:t>Acta mater</a:t>
            </a:r>
            <a:r>
              <a:rPr lang="en-US" sz="1400" dirty="0">
                <a:solidFill>
                  <a:srgbClr val="660066"/>
                </a:solidFill>
              </a:rPr>
              <a:t>. </a:t>
            </a:r>
            <a:r>
              <a:rPr lang="en-US" sz="1400" b="1" dirty="0">
                <a:solidFill>
                  <a:srgbClr val="660066"/>
                </a:solidFill>
              </a:rPr>
              <a:t>59</a:t>
            </a:r>
            <a:r>
              <a:rPr lang="en-US" sz="1400" dirty="0">
                <a:solidFill>
                  <a:srgbClr val="660066"/>
                </a:solidFill>
              </a:rPr>
              <a:t> 3872.</a:t>
            </a:r>
            <a:endParaRPr lang="en-US" sz="1400" dirty="0"/>
          </a:p>
        </p:txBody>
      </p:sp>
    </p:spTree>
    <p:extLst>
      <p:ext uri="{BB962C8B-B14F-4D97-AF65-F5344CB8AC3E}">
        <p14:creationId xmlns:p14="http://schemas.microsoft.com/office/powerpoint/2010/main" val="2871382386"/>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Slide Number Placeholder 3"/>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86C27C93-70DC-C346-A574-DFD4BB78B4BA}" type="slidenum">
              <a:rPr lang="en-US" sz="1400"/>
              <a:pPr algn="l"/>
              <a:t>81</a:t>
            </a:fld>
            <a:endParaRPr lang="en-US" sz="1400"/>
          </a:p>
        </p:txBody>
      </p:sp>
      <p:sp>
        <p:nvSpPr>
          <p:cNvPr id="92164" name="Rectangle 9"/>
          <p:cNvSpPr>
            <a:spLocks noGrp="1" noChangeArrowheads="1"/>
          </p:cNvSpPr>
          <p:nvPr>
            <p:ph type="title" idx="4294967295"/>
          </p:nvPr>
        </p:nvSpPr>
        <p:spPr>
          <a:xfrm>
            <a:off x="304800" y="0"/>
            <a:ext cx="8534400" cy="1066800"/>
          </a:xfrm>
        </p:spPr>
        <p:txBody>
          <a:bodyPr lIns="91431" tIns="45715" rIns="91431" bIns="45715"/>
          <a:lstStyle/>
          <a:p>
            <a:pPr eaLnBrk="1" hangingPunct="1"/>
            <a:r>
              <a:rPr lang="en-US" sz="2800" dirty="0">
                <a:solidFill>
                  <a:srgbClr val="0000FF"/>
                </a:solidFill>
                <a:ea typeface="ＭＳ Ｐゴシック" charset="0"/>
                <a:cs typeface="ＭＳ Ｐゴシック" charset="0"/>
              </a:rPr>
              <a:t>Grain Size (after Recrystallization) Model via </a:t>
            </a:r>
            <a:r>
              <a:rPr lang="en-US" sz="2800" dirty="0" err="1">
                <a:solidFill>
                  <a:srgbClr val="0000FF"/>
                </a:solidFill>
                <a:ea typeface="ＭＳ Ｐゴシック" charset="0"/>
                <a:cs typeface="ＭＳ Ｐゴシック" charset="0"/>
              </a:rPr>
              <a:t>AsGG</a:t>
            </a:r>
            <a:endParaRPr lang="en-US" sz="2800" dirty="0">
              <a:solidFill>
                <a:srgbClr val="0000FF"/>
              </a:solidFill>
              <a:ea typeface="ＭＳ Ｐゴシック" charset="0"/>
              <a:cs typeface="ＭＳ Ｐゴシック" charset="0"/>
            </a:endParaRPr>
          </a:p>
        </p:txBody>
      </p:sp>
      <p:sp>
        <p:nvSpPr>
          <p:cNvPr id="92165" name="Text Box 10"/>
          <p:cNvSpPr txBox="1">
            <a:spLocks noChangeArrowheads="1"/>
          </p:cNvSpPr>
          <p:nvPr/>
        </p:nvSpPr>
        <p:spPr bwMode="auto">
          <a:xfrm>
            <a:off x="914400" y="5867400"/>
            <a:ext cx="6858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AA5052: J.J. Nah et al. </a:t>
            </a:r>
            <a:r>
              <a:rPr lang="en-US" sz="1200" i="1" dirty="0" err="1">
                <a:solidFill>
                  <a:srgbClr val="660066"/>
                </a:solidFill>
              </a:rPr>
              <a:t>Scripta</a:t>
            </a:r>
            <a:r>
              <a:rPr lang="en-US" sz="1200" i="1" dirty="0">
                <a:solidFill>
                  <a:srgbClr val="660066"/>
                </a:solidFill>
              </a:rPr>
              <a:t> </a:t>
            </a:r>
            <a:r>
              <a:rPr lang="en-US" sz="1200" i="1" dirty="0" err="1">
                <a:solidFill>
                  <a:srgbClr val="660066"/>
                </a:solidFill>
              </a:rPr>
              <a:t>Materialia</a:t>
            </a:r>
            <a:r>
              <a:rPr lang="en-US" sz="1200" i="1" dirty="0">
                <a:solidFill>
                  <a:srgbClr val="660066"/>
                </a:solidFill>
              </a:rPr>
              <a:t> </a:t>
            </a:r>
            <a:r>
              <a:rPr lang="en-US" sz="1200" b="1" i="1" dirty="0">
                <a:solidFill>
                  <a:srgbClr val="660066"/>
                </a:solidFill>
              </a:rPr>
              <a:t>58 </a:t>
            </a:r>
            <a:r>
              <a:rPr lang="en-US" sz="1200" i="1" dirty="0">
                <a:solidFill>
                  <a:srgbClr val="660066"/>
                </a:solidFill>
              </a:rPr>
              <a:t>(2008) 500-503</a:t>
            </a:r>
          </a:p>
          <a:p>
            <a:pPr>
              <a:spcBef>
                <a:spcPct val="50000"/>
              </a:spcBef>
            </a:pPr>
            <a:r>
              <a:rPr lang="en-US" sz="1200" i="1" dirty="0">
                <a:solidFill>
                  <a:srgbClr val="660066"/>
                </a:solidFill>
              </a:rPr>
              <a:t>AA1050: J.P. </a:t>
            </a:r>
            <a:r>
              <a:rPr lang="en-US" sz="1200" i="1" dirty="0" err="1">
                <a:solidFill>
                  <a:srgbClr val="660066"/>
                </a:solidFill>
              </a:rPr>
              <a:t>Suni</a:t>
            </a:r>
            <a:r>
              <a:rPr lang="en-US" sz="1200" i="1" dirty="0">
                <a:solidFill>
                  <a:srgbClr val="660066"/>
                </a:solidFill>
              </a:rPr>
              <a:t>, H. </a:t>
            </a:r>
            <a:r>
              <a:rPr lang="en-US" sz="1200" i="1" dirty="0" err="1">
                <a:solidFill>
                  <a:srgbClr val="660066"/>
                </a:solidFill>
              </a:rPr>
              <a:t>Weiland</a:t>
            </a:r>
            <a:r>
              <a:rPr lang="en-US" sz="1200" i="1" dirty="0">
                <a:solidFill>
                  <a:srgbClr val="660066"/>
                </a:solidFill>
              </a:rPr>
              <a:t>, R.T. </a:t>
            </a:r>
            <a:r>
              <a:rPr lang="en-US" sz="1200" i="1" dirty="0" err="1">
                <a:solidFill>
                  <a:srgbClr val="660066"/>
                </a:solidFill>
              </a:rPr>
              <a:t>Shuey</a:t>
            </a:r>
            <a:r>
              <a:rPr lang="en-US" sz="1200" i="1" dirty="0">
                <a:solidFill>
                  <a:srgbClr val="660066"/>
                </a:solidFill>
              </a:rPr>
              <a:t>. Materials Science Forum 2002; </a:t>
            </a:r>
            <a:r>
              <a:rPr lang="en-US" sz="1200" b="1" i="1" dirty="0">
                <a:solidFill>
                  <a:srgbClr val="660066"/>
                </a:solidFill>
              </a:rPr>
              <a:t>408 - 412</a:t>
            </a:r>
            <a:r>
              <a:rPr lang="en-US" sz="1200" i="1" dirty="0">
                <a:solidFill>
                  <a:srgbClr val="660066"/>
                </a:solidFill>
              </a:rPr>
              <a:t>: 359.</a:t>
            </a:r>
            <a:endParaRPr lang="en-US" sz="2800" dirty="0">
              <a:solidFill>
                <a:srgbClr val="660066"/>
              </a:solidFill>
            </a:endParaRPr>
          </a:p>
        </p:txBody>
      </p:sp>
      <p:sp>
        <p:nvSpPr>
          <p:cNvPr id="92166" name="Text Box 22"/>
          <p:cNvSpPr txBox="1">
            <a:spLocks noChangeArrowheads="1"/>
          </p:cNvSpPr>
          <p:nvPr/>
        </p:nvSpPr>
        <p:spPr bwMode="auto">
          <a:xfrm>
            <a:off x="838200" y="6429375"/>
            <a:ext cx="533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i="1" dirty="0">
                <a:solidFill>
                  <a:srgbClr val="660066"/>
                </a:solidFill>
              </a:rPr>
              <a:t>D.A. Hughes et al. Phys. Rev </a:t>
            </a:r>
            <a:r>
              <a:rPr lang="en-US" sz="1200" i="1" dirty="0" err="1">
                <a:solidFill>
                  <a:srgbClr val="660066"/>
                </a:solidFill>
              </a:rPr>
              <a:t>Lett</a:t>
            </a:r>
            <a:r>
              <a:rPr lang="en-US" sz="1200" i="1" dirty="0">
                <a:solidFill>
                  <a:srgbClr val="660066"/>
                </a:solidFill>
              </a:rPr>
              <a:t>. </a:t>
            </a:r>
            <a:r>
              <a:rPr lang="en-US" sz="1200" b="1" dirty="0">
                <a:solidFill>
                  <a:srgbClr val="660066"/>
                </a:solidFill>
              </a:rPr>
              <a:t>81 </a:t>
            </a:r>
            <a:r>
              <a:rPr lang="en-US" sz="1200" i="1" dirty="0">
                <a:solidFill>
                  <a:srgbClr val="660066"/>
                </a:solidFill>
              </a:rPr>
              <a:t>4664 (1998)</a:t>
            </a:r>
            <a:endParaRPr lang="en-US" sz="2000" i="1" dirty="0">
              <a:solidFill>
                <a:srgbClr val="660066"/>
              </a:solidFill>
            </a:endParaRPr>
          </a:p>
        </p:txBody>
      </p:sp>
      <p:sp>
        <p:nvSpPr>
          <p:cNvPr id="68617" name="Text Box 47"/>
          <p:cNvSpPr txBox="1">
            <a:spLocks noChangeArrowheads="1"/>
          </p:cNvSpPr>
          <p:nvPr/>
        </p:nvSpPr>
        <p:spPr bwMode="auto">
          <a:xfrm>
            <a:off x="1143000" y="4876800"/>
            <a:ext cx="7162800" cy="784225"/>
          </a:xfrm>
          <a:prstGeom prst="rect">
            <a:avLst/>
          </a:prstGeom>
          <a:solidFill>
            <a:schemeClr val="accent5">
              <a:lumMod val="60000"/>
              <a:lumOff val="40000"/>
            </a:schemeClr>
          </a:solidFill>
          <a:ln w="9525">
            <a:noFill/>
            <a:miter lim="800000"/>
            <a:headEnd/>
            <a:tailEnd/>
          </a:ln>
        </p:spPr>
        <p:txBody>
          <a:bodyPr>
            <a:spAutoFit/>
          </a:bodyPr>
          <a:lstStyle/>
          <a:p>
            <a:pPr eaLnBrk="0" hangingPunct="0">
              <a:spcBef>
                <a:spcPct val="50000"/>
              </a:spcBef>
              <a:defRPr/>
            </a:pPr>
            <a:r>
              <a:rPr lang="en-US" sz="1800" dirty="0">
                <a:ea typeface="+mn-ea"/>
                <a:cs typeface="+mn-cs"/>
              </a:rPr>
              <a:t>AA 5XXX: 1.1% Mg, 97% Al, other alloying elements and impurities.</a:t>
            </a:r>
          </a:p>
          <a:p>
            <a:pPr eaLnBrk="0" hangingPunct="0">
              <a:spcBef>
                <a:spcPct val="50000"/>
              </a:spcBef>
              <a:defRPr/>
            </a:pPr>
            <a:r>
              <a:rPr lang="en-US" sz="1800" dirty="0">
                <a:ea typeface="+mn-ea"/>
                <a:cs typeface="+mn-cs"/>
              </a:rPr>
              <a:t>AA1050: Commercial purity aluminum. </a:t>
            </a:r>
          </a:p>
        </p:txBody>
      </p:sp>
      <p:sp>
        <p:nvSpPr>
          <p:cNvPr id="92168" name="Text Box 55"/>
          <p:cNvSpPr txBox="1">
            <a:spLocks noChangeArrowheads="1"/>
          </p:cNvSpPr>
          <p:nvPr/>
        </p:nvSpPr>
        <p:spPr bwMode="auto">
          <a:xfrm>
            <a:off x="152400" y="2286000"/>
            <a:ext cx="3352800" cy="2112963"/>
          </a:xfrm>
          <a:prstGeom prst="rect">
            <a:avLst/>
          </a:prstGeom>
          <a:solidFill>
            <a:srgbClr val="CCEEDF"/>
          </a:solidFill>
          <a:ln w="9525">
            <a:solidFill>
              <a:srgbClr val="BBE0E3"/>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Based on the subgrain size (a constant) calculated from the flow stress model</a:t>
            </a:r>
          </a:p>
          <a:p>
            <a:pPr>
              <a:spcBef>
                <a:spcPct val="50000"/>
              </a:spcBef>
            </a:pPr>
            <a:r>
              <a:rPr lang="en-US" sz="1400"/>
              <a:t>1050 Model 1: 672 K (Def. T), 5/s (strain rate)</a:t>
            </a:r>
          </a:p>
          <a:p>
            <a:pPr>
              <a:spcBef>
                <a:spcPct val="50000"/>
              </a:spcBef>
            </a:pPr>
            <a:r>
              <a:rPr lang="en-US" sz="1400"/>
              <a:t>1050 Model 2: 561 K (Def. T), 50/s (strain rate)</a:t>
            </a:r>
          </a:p>
          <a:p>
            <a:pPr>
              <a:spcBef>
                <a:spcPct val="50000"/>
              </a:spcBef>
            </a:pPr>
            <a:r>
              <a:rPr lang="en-US" sz="1400"/>
              <a:t>5XXX Model: 623 K (Def. T), 50/s (strain rate)</a:t>
            </a:r>
          </a:p>
        </p:txBody>
      </p:sp>
      <p:pic>
        <p:nvPicPr>
          <p:cNvPr id="9216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76400"/>
            <a:ext cx="1655763" cy="34131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217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 y="914400"/>
            <a:ext cx="1884363" cy="690563"/>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2171" name="Line 58"/>
          <p:cNvSpPr>
            <a:spLocks noChangeShapeType="1"/>
          </p:cNvSpPr>
          <p:nvPr/>
        </p:nvSpPr>
        <p:spPr bwMode="auto">
          <a:xfrm flipH="1">
            <a:off x="1981200" y="10668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2" name="Line 59"/>
          <p:cNvSpPr>
            <a:spLocks noChangeShapeType="1"/>
          </p:cNvSpPr>
          <p:nvPr/>
        </p:nvSpPr>
        <p:spPr bwMode="auto">
          <a:xfrm flipH="1">
            <a:off x="2209800" y="1447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173" name="Text Box 60"/>
          <p:cNvSpPr txBox="1">
            <a:spLocks noChangeArrowheads="1"/>
          </p:cNvSpPr>
          <p:nvPr/>
        </p:nvSpPr>
        <p:spPr bwMode="auto">
          <a:xfrm>
            <a:off x="2590800" y="9144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Subgrain size model</a:t>
            </a:r>
            <a:endParaRPr lang="en-US"/>
          </a:p>
        </p:txBody>
      </p:sp>
      <p:sp>
        <p:nvSpPr>
          <p:cNvPr id="92174" name="Text Box 61"/>
          <p:cNvSpPr txBox="1">
            <a:spLocks noChangeArrowheads="1"/>
          </p:cNvSpPr>
          <p:nvPr/>
        </p:nvSpPr>
        <p:spPr bwMode="auto">
          <a:xfrm>
            <a:off x="2514600" y="1295400"/>
            <a:ext cx="1447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t>Nucleation model</a:t>
            </a:r>
          </a:p>
        </p:txBody>
      </p:sp>
      <p:graphicFrame>
        <p:nvGraphicFramePr>
          <p:cNvPr id="92162" name="Object 2"/>
          <p:cNvGraphicFramePr>
            <a:graphicFrameLocks noChangeAspect="1"/>
          </p:cNvGraphicFramePr>
          <p:nvPr/>
        </p:nvGraphicFramePr>
        <p:xfrm>
          <a:off x="3733800" y="1371600"/>
          <a:ext cx="5357813" cy="3221038"/>
        </p:xfrm>
        <a:graphic>
          <a:graphicData uri="http://schemas.openxmlformats.org/presentationml/2006/ole">
            <mc:AlternateContent xmlns:mc="http://schemas.openxmlformats.org/markup-compatibility/2006">
              <mc:Choice xmlns:v="urn:schemas-microsoft-com:vml" Requires="v">
                <p:oleObj spid="_x0000_s92225" name="Document" r:id="rId6" imgW="4394200" imgH="2641600" progId="Word.Document.12">
                  <p:link updateAutomatic="1"/>
                </p:oleObj>
              </mc:Choice>
              <mc:Fallback>
                <p:oleObj name="Document" r:id="rId6" imgW="4394200" imgH="2641600" progId="Word.Document.12">
                  <p:link updateAutomatic="1"/>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1371600"/>
                        <a:ext cx="5357813" cy="3221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Rectangle 1"/>
          <p:cNvSpPr/>
          <p:nvPr/>
        </p:nvSpPr>
        <p:spPr>
          <a:xfrm>
            <a:off x="4343400" y="838200"/>
            <a:ext cx="4572000" cy="461665"/>
          </a:xfrm>
          <a:prstGeom prst="rect">
            <a:avLst/>
          </a:prstGeom>
        </p:spPr>
        <p:txBody>
          <a:bodyPr>
            <a:spAutoFit/>
          </a:bodyPr>
          <a:lstStyle/>
          <a:p>
            <a:r>
              <a:rPr lang="en-US" sz="1200" dirty="0" smtClean="0">
                <a:solidFill>
                  <a:srgbClr val="660066"/>
                </a:solidFill>
              </a:rPr>
              <a:t>Wang </a:t>
            </a:r>
            <a:r>
              <a:rPr lang="en-US" sz="1200" i="1" dirty="0">
                <a:solidFill>
                  <a:srgbClr val="660066"/>
                </a:solidFill>
              </a:rPr>
              <a:t>et al</a:t>
            </a:r>
            <a:r>
              <a:rPr lang="en-US" sz="1200" dirty="0">
                <a:solidFill>
                  <a:srgbClr val="660066"/>
                </a:solidFill>
              </a:rPr>
              <a:t>. (2011). "Modeling the recrystallized grain size in single phase materials." </a:t>
            </a:r>
            <a:r>
              <a:rPr lang="en-US" sz="1200" i="1" dirty="0">
                <a:solidFill>
                  <a:srgbClr val="660066"/>
                </a:solidFill>
              </a:rPr>
              <a:t>Acta </a:t>
            </a:r>
            <a:r>
              <a:rPr lang="en-US" sz="1200" i="1" dirty="0" smtClean="0">
                <a:solidFill>
                  <a:srgbClr val="660066"/>
                </a:solidFill>
              </a:rPr>
              <a:t>mater.</a:t>
            </a:r>
            <a:r>
              <a:rPr lang="en-US" sz="1200" dirty="0" smtClean="0">
                <a:solidFill>
                  <a:srgbClr val="660066"/>
                </a:solidFill>
              </a:rPr>
              <a:t> </a:t>
            </a:r>
            <a:r>
              <a:rPr lang="en-US" sz="1200" b="1" dirty="0" smtClean="0">
                <a:solidFill>
                  <a:srgbClr val="660066"/>
                </a:solidFill>
              </a:rPr>
              <a:t>59</a:t>
            </a:r>
            <a:r>
              <a:rPr lang="en-US" sz="1200" dirty="0" smtClean="0">
                <a:solidFill>
                  <a:srgbClr val="660066"/>
                </a:solidFill>
              </a:rPr>
              <a:t> </a:t>
            </a:r>
            <a:r>
              <a:rPr lang="en-US" sz="1200" dirty="0">
                <a:solidFill>
                  <a:srgbClr val="660066"/>
                </a:solidFill>
              </a:rPr>
              <a:t>3872-3882.</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82</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smtClean="0">
                <a:solidFill>
                  <a:srgbClr val="000090"/>
                </a:solidFill>
                <a:ea typeface="ＭＳ Ｐゴシック" charset="0"/>
                <a:cs typeface="ＭＳ Ｐゴシック" charset="0"/>
              </a:rPr>
              <a:t>Questions (1)</a:t>
            </a:r>
            <a:endParaRPr lang="en-US" sz="4000" dirty="0">
              <a:solidFill>
                <a:srgbClr val="000090"/>
              </a:solidFill>
              <a:ea typeface="ＭＳ Ｐゴシック" charset="0"/>
              <a:cs typeface="ＭＳ Ｐゴシック" charset="0"/>
            </a:endParaRP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smtClean="0">
                <a:latin typeface="Arial" charset="0"/>
                <a:ea typeface="ＭＳ Ｐゴシック" charset="0"/>
                <a:cs typeface="ＭＳ Ｐゴシック" charset="0"/>
              </a:rPr>
              <a:t>If a given grain has a perimeter that has a higher </a:t>
            </a:r>
            <a:r>
              <a:rPr lang="en-US" sz="2000" i="1" dirty="0" smtClean="0">
                <a:latin typeface="Arial" charset="0"/>
                <a:ea typeface="ＭＳ Ｐゴシック" charset="0"/>
                <a:cs typeface="ＭＳ Ｐゴシック" charset="0"/>
              </a:rPr>
              <a:t>mobility </a:t>
            </a:r>
            <a:r>
              <a:rPr lang="en-US" sz="2000" dirty="0" smtClean="0">
                <a:latin typeface="Arial" charset="0"/>
                <a:ea typeface="ＭＳ Ｐゴシック" charset="0"/>
                <a:cs typeface="ＭＳ Ｐゴシック" charset="0"/>
              </a:rPr>
              <a:t>than the boundaries in the surrounding (matrix) grains, what effect does this have on the probability of AGG?</a:t>
            </a:r>
          </a:p>
          <a:p>
            <a:pPr marL="457200" indent="-457200">
              <a:buFont typeface="+mj-lt"/>
              <a:buAutoNum type="arabicPeriod"/>
            </a:pPr>
            <a:r>
              <a:rPr lang="en-US" sz="2000" dirty="0">
                <a:latin typeface="Arial" charset="0"/>
                <a:ea typeface="ＭＳ Ｐゴシック" charset="0"/>
                <a:cs typeface="ＭＳ Ｐゴシック" charset="0"/>
              </a:rPr>
              <a:t>If a given grain has a perimeter that has a higher </a:t>
            </a:r>
            <a:r>
              <a:rPr lang="en-US" sz="2000" i="1" dirty="0" smtClean="0">
                <a:latin typeface="Arial" charset="0"/>
                <a:ea typeface="ＭＳ Ｐゴシック" charset="0"/>
                <a:cs typeface="ＭＳ Ｐゴシック" charset="0"/>
              </a:rPr>
              <a:t>energy</a:t>
            </a:r>
            <a:r>
              <a:rPr lang="en-US" sz="2000" dirty="0" smtClean="0">
                <a:latin typeface="Arial" charset="0"/>
                <a:ea typeface="ＭＳ Ｐゴシック" charset="0"/>
                <a:cs typeface="ＭＳ Ｐゴシック" charset="0"/>
              </a:rPr>
              <a:t> than </a:t>
            </a:r>
            <a:r>
              <a:rPr lang="en-US" sz="2000" dirty="0">
                <a:latin typeface="Arial" charset="0"/>
                <a:ea typeface="ＭＳ Ｐゴシック" charset="0"/>
                <a:cs typeface="ＭＳ Ｐゴシック" charset="0"/>
              </a:rPr>
              <a:t>the boundaries in the surrounding (matrix) grains, what effect does this have on the probability of AGG?</a:t>
            </a:r>
          </a:p>
          <a:p>
            <a:pPr marL="457200" indent="-457200">
              <a:buFont typeface="+mj-lt"/>
              <a:buAutoNum type="arabicPeriod"/>
            </a:pPr>
            <a:r>
              <a:rPr lang="en-US" sz="2000" dirty="0" smtClean="0">
                <a:latin typeface="Arial" charset="0"/>
                <a:ea typeface="ＭＳ Ｐゴシック" charset="0"/>
                <a:cs typeface="ＭＳ Ｐゴシック" charset="0"/>
              </a:rPr>
              <a:t>What contradictory effects can impurities have in promoting AGG?</a:t>
            </a:r>
          </a:p>
          <a:p>
            <a:pPr marL="457200" indent="-457200">
              <a:buFont typeface="+mj-lt"/>
              <a:buAutoNum type="arabicPeriod"/>
            </a:pPr>
            <a:r>
              <a:rPr lang="en-US" sz="2000" dirty="0" smtClean="0">
                <a:latin typeface="Arial" charset="0"/>
                <a:ea typeface="ＭＳ Ｐゴシック" charset="0"/>
                <a:cs typeface="ＭＳ Ｐゴシック" charset="0"/>
              </a:rPr>
              <a:t>What is the main effect of second phase particles on grain boundary migration?</a:t>
            </a:r>
          </a:p>
          <a:p>
            <a:pPr marL="457200" indent="-457200">
              <a:buFont typeface="+mj-lt"/>
              <a:buAutoNum type="arabicPeriod"/>
            </a:pPr>
            <a:r>
              <a:rPr lang="en-US" sz="2000" dirty="0">
                <a:latin typeface="Arial" charset="0"/>
                <a:ea typeface="ＭＳ Ｐゴシック" charset="0"/>
                <a:cs typeface="ＭＳ Ｐゴシック" charset="0"/>
              </a:rPr>
              <a:t>What is the main effect of second phase particles on grain </a:t>
            </a:r>
            <a:r>
              <a:rPr lang="en-US" sz="2000" dirty="0" smtClean="0">
                <a:latin typeface="Arial" charset="0"/>
                <a:ea typeface="ＭＳ Ｐゴシック" charset="0"/>
                <a:cs typeface="ＭＳ Ｐゴシック" charset="0"/>
              </a:rPr>
              <a:t>growth kinetics?</a:t>
            </a:r>
            <a:endParaRPr lang="en-US" sz="2000" dirty="0">
              <a:latin typeface="Arial" charset="0"/>
              <a:ea typeface="ＭＳ Ｐゴシック" charset="0"/>
              <a:cs typeface="ＭＳ Ｐゴシック" charset="0"/>
            </a:endParaRPr>
          </a:p>
          <a:p>
            <a:pPr marL="457200" indent="-457200">
              <a:buFont typeface="+mj-lt"/>
              <a:buAutoNum type="arabicPeriod"/>
            </a:pPr>
            <a:r>
              <a:rPr lang="en-US" sz="2000" dirty="0" smtClean="0">
                <a:latin typeface="Arial" charset="0"/>
                <a:ea typeface="ＭＳ Ｐゴシック" charset="0"/>
                <a:cs typeface="ＭＳ Ｐゴシック" charset="0"/>
              </a:rPr>
              <a:t>What effect do pores have on grain growth?</a:t>
            </a:r>
          </a:p>
          <a:p>
            <a:pPr marL="457200" indent="-457200">
              <a:buFont typeface="+mj-lt"/>
              <a:buAutoNum type="arabicPeriod"/>
            </a:pPr>
            <a:r>
              <a:rPr lang="en-US" sz="2000" dirty="0" smtClean="0">
                <a:latin typeface="Arial" charset="0"/>
                <a:ea typeface="ＭＳ Ｐゴシック" charset="0"/>
                <a:cs typeface="ＭＳ Ｐゴシック" charset="0"/>
              </a:rPr>
              <a:t>In what way are pores different from (most) second phase particles?</a:t>
            </a:r>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543773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E39E21C6-02C2-7041-86BF-361B5EAE0BDA}" type="slidenum">
              <a:rPr lang="en-US" smtClean="0"/>
              <a:pPr/>
              <a:t>83</a:t>
            </a:fld>
            <a:endParaRPr lang="en-US"/>
          </a:p>
        </p:txBody>
      </p:sp>
      <p:sp>
        <p:nvSpPr>
          <p:cNvPr id="3" name="Rectangle 9"/>
          <p:cNvSpPr txBox="1">
            <a:spLocks noChangeArrowheads="1"/>
          </p:cNvSpPr>
          <p:nvPr/>
        </p:nvSpPr>
        <p:spPr bwMode="auto">
          <a:xfrm>
            <a:off x="304800" y="0"/>
            <a:ext cx="8534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i="1">
                <a:solidFill>
                  <a:srgbClr val="3333CC"/>
                </a:solidFill>
                <a:latin typeface="Times New Roman"/>
                <a:ea typeface="ＭＳ Ｐゴシック" pitchFamily="-112" charset="-128"/>
                <a:cs typeface="ＭＳ Ｐゴシック" pitchFamily="-112" charset="-128"/>
              </a:defRPr>
            </a:lvl1pPr>
            <a:lvl2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rgbClr val="3333CC"/>
                </a:solidFill>
                <a:latin typeface="Hoefler Text"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i="1">
                <a:solidFill>
                  <a:srgbClr val="071CFF"/>
                </a:solidFill>
                <a:latin typeface="Hoefler Text" pitchFamily="-112" charset="0"/>
              </a:defRPr>
            </a:lvl6pPr>
            <a:lvl7pPr marL="914400" algn="ctr" rtl="0" eaLnBrk="0" fontAlgn="base" hangingPunct="0">
              <a:spcBef>
                <a:spcPct val="0"/>
              </a:spcBef>
              <a:spcAft>
                <a:spcPct val="0"/>
              </a:spcAft>
              <a:defRPr sz="4400" i="1">
                <a:solidFill>
                  <a:srgbClr val="071CFF"/>
                </a:solidFill>
                <a:latin typeface="Hoefler Text" pitchFamily="-112" charset="0"/>
              </a:defRPr>
            </a:lvl7pPr>
            <a:lvl8pPr marL="1371600" algn="ctr" rtl="0" eaLnBrk="0" fontAlgn="base" hangingPunct="0">
              <a:spcBef>
                <a:spcPct val="0"/>
              </a:spcBef>
              <a:spcAft>
                <a:spcPct val="0"/>
              </a:spcAft>
              <a:defRPr sz="4400" i="1">
                <a:solidFill>
                  <a:srgbClr val="071CFF"/>
                </a:solidFill>
                <a:latin typeface="Hoefler Text" pitchFamily="-112" charset="0"/>
              </a:defRPr>
            </a:lvl8pPr>
            <a:lvl9pPr marL="1828800" algn="ctr" rtl="0" eaLnBrk="0" fontAlgn="base" hangingPunct="0">
              <a:spcBef>
                <a:spcPct val="0"/>
              </a:spcBef>
              <a:spcAft>
                <a:spcPct val="0"/>
              </a:spcAft>
              <a:defRPr sz="4400" i="1">
                <a:solidFill>
                  <a:srgbClr val="071CFF"/>
                </a:solidFill>
                <a:latin typeface="Hoefler Text" pitchFamily="-112" charset="0"/>
              </a:defRPr>
            </a:lvl9pPr>
          </a:lstStyle>
          <a:p>
            <a:pPr eaLnBrk="1" hangingPunct="1"/>
            <a:r>
              <a:rPr lang="en-US" sz="4000" dirty="0" smtClean="0">
                <a:solidFill>
                  <a:srgbClr val="000090"/>
                </a:solidFill>
                <a:ea typeface="ＭＳ Ｐゴシック" charset="0"/>
                <a:cs typeface="ＭＳ Ｐゴシック" charset="0"/>
              </a:rPr>
              <a:t>Questions (2)</a:t>
            </a:r>
            <a:endParaRPr lang="en-US" sz="4000" dirty="0">
              <a:solidFill>
                <a:srgbClr val="000090"/>
              </a:solidFill>
              <a:ea typeface="ＭＳ Ｐゴシック" charset="0"/>
              <a:cs typeface="ＭＳ Ｐゴシック" charset="0"/>
            </a:endParaRPr>
          </a:p>
        </p:txBody>
      </p:sp>
      <p:sp>
        <p:nvSpPr>
          <p:cNvPr id="4" name="Rectangle 3"/>
          <p:cNvSpPr txBox="1">
            <a:spLocks noChangeArrowheads="1"/>
          </p:cNvSpPr>
          <p:nvPr/>
        </p:nvSpPr>
        <p:spPr>
          <a:xfrm>
            <a:off x="685800" y="1219200"/>
            <a:ext cx="7772400" cy="51054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cs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cs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cs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a:lstStyle>
          <a:p>
            <a:pPr marL="457200" indent="-457200">
              <a:buFont typeface="+mj-lt"/>
              <a:buAutoNum type="arabicPeriod"/>
            </a:pPr>
            <a:r>
              <a:rPr lang="en-US" sz="2000" dirty="0" smtClean="0">
                <a:latin typeface="Arial" charset="0"/>
                <a:ea typeface="ＭＳ Ｐゴシック" charset="0"/>
                <a:cs typeface="ＭＳ Ｐゴシック" charset="0"/>
              </a:rPr>
              <a:t>What is “relative size” in the context of AGG?</a:t>
            </a:r>
          </a:p>
          <a:p>
            <a:pPr marL="457200" indent="-457200">
              <a:buFont typeface="+mj-lt"/>
              <a:buAutoNum type="arabicPeriod"/>
            </a:pPr>
            <a:r>
              <a:rPr lang="en-US" sz="2000" dirty="0" smtClean="0">
                <a:latin typeface="Arial" charset="0"/>
                <a:ea typeface="ＭＳ Ｐゴシック" charset="0"/>
                <a:cs typeface="ＭＳ Ｐゴシック" charset="0"/>
              </a:rPr>
              <a:t>What does an analysis of relative size reveal in terms of mobility and energy ratios?</a:t>
            </a:r>
          </a:p>
          <a:p>
            <a:pPr marL="457200" indent="-457200">
              <a:buFont typeface="+mj-lt"/>
              <a:buAutoNum type="arabicPeriod"/>
            </a:pPr>
            <a:r>
              <a:rPr lang="en-US" sz="2000" dirty="0" smtClean="0">
                <a:latin typeface="Arial" charset="0"/>
                <a:ea typeface="ＭＳ Ｐゴシック" charset="0"/>
                <a:cs typeface="ＭＳ Ｐゴシック" charset="0"/>
              </a:rPr>
              <a:t>What impact does abnormal growth in subgrain networks have on primary recrystallization?</a:t>
            </a:r>
          </a:p>
          <a:p>
            <a:pPr marL="457200" indent="-457200">
              <a:buFont typeface="+mj-lt"/>
              <a:buAutoNum type="arabicPeriod"/>
            </a:pPr>
            <a:r>
              <a:rPr lang="en-US" sz="2000" dirty="0" smtClean="0">
                <a:latin typeface="Arial" charset="0"/>
                <a:ea typeface="ＭＳ Ｐゴシック" charset="0"/>
                <a:cs typeface="ＭＳ Ｐゴシック" charset="0"/>
              </a:rPr>
              <a:t>Why is the dependence of average GB misorientation on plastic strain important?</a:t>
            </a:r>
          </a:p>
          <a:p>
            <a:pPr marL="457200" indent="-457200">
              <a:buFont typeface="+mj-lt"/>
              <a:buAutoNum type="arabicPeriod"/>
            </a:pPr>
            <a:r>
              <a:rPr lang="en-US" sz="2000" dirty="0" smtClean="0">
                <a:latin typeface="Arial" charset="0"/>
                <a:ea typeface="ＭＳ Ｐゴシック" charset="0"/>
                <a:cs typeface="ＭＳ Ｐゴシック" charset="0"/>
              </a:rPr>
              <a:t>Why is the subgrain size as a function of flow stress important?</a:t>
            </a:r>
          </a:p>
          <a:p>
            <a:pPr marL="457200" indent="-457200">
              <a:buFont typeface="+mj-lt"/>
              <a:buAutoNum type="arabicPeriod"/>
            </a:pPr>
            <a:r>
              <a:rPr lang="en-US" sz="2000" dirty="0" smtClean="0">
                <a:latin typeface="Arial" charset="0"/>
                <a:ea typeface="ＭＳ Ｐゴシック" charset="0"/>
                <a:cs typeface="ＭＳ Ｐゴシック" charset="0"/>
              </a:rPr>
              <a:t>How does abnormal subgrain growth help to explain the fact that recrystallized grain size depends on prior strain (and deformation conditions such as deformation temperature </a:t>
            </a:r>
            <a:r>
              <a:rPr lang="en-US" sz="2000" smtClean="0">
                <a:latin typeface="Arial" charset="0"/>
                <a:ea typeface="ＭＳ Ｐゴシック" charset="0"/>
                <a:cs typeface="ＭＳ Ｐゴシック" charset="0"/>
              </a:rPr>
              <a:t>and strain </a:t>
            </a:r>
            <a:r>
              <a:rPr lang="en-US" sz="2000" dirty="0" smtClean="0">
                <a:latin typeface="Arial" charset="0"/>
                <a:ea typeface="ＭＳ Ｐゴシック" charset="0"/>
                <a:cs typeface="ＭＳ Ｐゴシック" charset="0"/>
              </a:rPr>
              <a:t>rate) but not on annealing temperature?</a:t>
            </a:r>
            <a:endParaRPr lang="en-US" sz="2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465925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EE726FB1-392C-054A-80DA-2AFA3AA91AA3}" type="slidenum">
              <a:rPr lang="en-US" sz="1400"/>
              <a:pPr/>
              <a:t>84</a:t>
            </a:fld>
            <a:endParaRPr lang="en-US" sz="1400"/>
          </a:p>
        </p:txBody>
      </p:sp>
      <p:sp>
        <p:nvSpPr>
          <p:cNvPr id="47107" name="Rectangle 2"/>
          <p:cNvSpPr>
            <a:spLocks noGrp="1" noChangeArrowheads="1"/>
          </p:cNvSpPr>
          <p:nvPr>
            <p:ph type="title"/>
          </p:nvPr>
        </p:nvSpPr>
        <p:spPr>
          <a:xfrm>
            <a:off x="685800" y="0"/>
            <a:ext cx="7772400" cy="1143000"/>
          </a:xfrm>
        </p:spPr>
        <p:txBody>
          <a:bodyPr/>
          <a:lstStyle/>
          <a:p>
            <a:r>
              <a:rPr lang="en-US" dirty="0">
                <a:ea typeface="ＭＳ Ｐゴシック" charset="0"/>
                <a:cs typeface="ＭＳ Ｐゴシック" charset="0"/>
              </a:rPr>
              <a:t>Summary</a:t>
            </a:r>
          </a:p>
        </p:txBody>
      </p:sp>
      <p:sp>
        <p:nvSpPr>
          <p:cNvPr id="47108" name="Rectangle 3"/>
          <p:cNvSpPr>
            <a:spLocks noGrp="1" noChangeArrowheads="1"/>
          </p:cNvSpPr>
          <p:nvPr>
            <p:ph type="body" idx="1"/>
          </p:nvPr>
        </p:nvSpPr>
        <p:spPr>
          <a:xfrm>
            <a:off x="685800" y="1219200"/>
            <a:ext cx="7772400" cy="5105400"/>
          </a:xfrm>
        </p:spPr>
        <p:txBody>
          <a:bodyPr/>
          <a:lstStyle/>
          <a:p>
            <a:r>
              <a:rPr lang="en-US" sz="2000" dirty="0">
                <a:latin typeface="Arial" charset="0"/>
                <a:ea typeface="ＭＳ Ｐゴシック" charset="0"/>
                <a:cs typeface="ＭＳ Ｐゴシック" charset="0"/>
              </a:rPr>
              <a:t>The kinetics of abnormal grain growth can be described with a mean field theory that considers the behavior of an exceptional grain.  Upper and lower limits to relative size are found, so we expect bimodal grain size distributions.</a:t>
            </a:r>
          </a:p>
          <a:p>
            <a:r>
              <a:rPr lang="en-US" sz="2000" dirty="0">
                <a:latin typeface="Arial" charset="0"/>
                <a:ea typeface="ＭＳ Ｐゴシック" charset="0"/>
                <a:cs typeface="ＭＳ Ｐゴシック" charset="0"/>
              </a:rPr>
              <a:t>Abnormal grain growth in a limited range of orientations (subgrains) occurs when a small minority of grains have misorientations large enough to give their perimeters high mobility.</a:t>
            </a:r>
          </a:p>
          <a:p>
            <a:r>
              <a:rPr lang="en-US" sz="2000" dirty="0">
                <a:latin typeface="Arial" charset="0"/>
                <a:ea typeface="ＭＳ Ｐゴシック" charset="0"/>
                <a:cs typeface="ＭＳ Ｐゴシック" charset="0"/>
              </a:rPr>
              <a:t>AGG can also occur if the boundaries of a grain undergo a transition to high mobility, e.g. </a:t>
            </a:r>
            <a:r>
              <a:rPr lang="en-US" sz="2000" dirty="0" smtClean="0">
                <a:latin typeface="Arial" charset="0"/>
                <a:ea typeface="ＭＳ Ｐゴシック" charset="0"/>
                <a:cs typeface="ＭＳ Ｐゴシック" charset="0"/>
              </a:rPr>
              <a:t>impurity segregation leading to a transition in the GB structure.</a:t>
            </a:r>
            <a:endParaRPr lang="en-US" sz="2000" dirty="0">
              <a:latin typeface="Arial" charset="0"/>
              <a:ea typeface="ＭＳ Ｐゴシック" charset="0"/>
              <a:cs typeface="ＭＳ Ｐゴシック" charset="0"/>
            </a:endParaRPr>
          </a:p>
          <a:p>
            <a:r>
              <a:rPr lang="en-US" sz="2000" dirty="0" smtClean="0">
                <a:latin typeface="Arial" charset="0"/>
                <a:ea typeface="ＭＳ Ｐゴシック" charset="0"/>
                <a:cs typeface="ＭＳ Ｐゴシック" charset="0"/>
              </a:rPr>
              <a:t>AGG demonstrated to occur in the presence of particle pinning, provided that the grain size is smaller (but not too much smaller) than the Smith-Zener limit.  If a higher than random fraction of particles is present on the boundaries, then this raises the probability of AGG.</a:t>
            </a:r>
            <a:endParaRPr lang="en-US" sz="20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ea typeface="ＭＳ Ｐゴシック" charset="0"/>
                <a:cs typeface="ＭＳ Ｐゴシック" charset="0"/>
              </a:rPr>
              <a:t>Supplemental Slides</a:t>
            </a:r>
          </a:p>
        </p:txBody>
      </p:sp>
      <p:sp>
        <p:nvSpPr>
          <p:cNvPr id="48131" name="Content Placeholder 2"/>
          <p:cNvSpPr>
            <a:spLocks noGrp="1"/>
          </p:cNvSpPr>
          <p:nvPr>
            <p:ph idx="1"/>
          </p:nvPr>
        </p:nvSpPr>
        <p:spPr/>
        <p:txBody>
          <a:bodyPr/>
          <a:lstStyle/>
          <a:p>
            <a:endParaRPr lang="en-US">
              <a:latin typeface="Arial" charset="0"/>
              <a:ea typeface="ＭＳ Ｐゴシック" charset="0"/>
              <a:cs typeface="ＭＳ Ｐゴシック" charset="0"/>
            </a:endParaRPr>
          </a:p>
        </p:txBody>
      </p:sp>
      <p:sp>
        <p:nvSpPr>
          <p:cNvPr id="4813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BEE84887-CC06-3342-8894-71DC0171502F}" type="slidenum">
              <a:rPr lang="en-US" sz="1400"/>
              <a:pPr/>
              <a:t>85</a:t>
            </a:fld>
            <a:endParaRPr lang="en-US" sz="1400"/>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E7199B7-6110-214F-940A-8A4BE81F7058}" type="slidenum">
              <a:rPr lang="en-US" sz="1400"/>
              <a:pPr/>
              <a:t>86</a:t>
            </a:fld>
            <a:endParaRPr lang="en-US" sz="1400"/>
          </a:p>
        </p:txBody>
      </p:sp>
      <p:sp>
        <p:nvSpPr>
          <p:cNvPr id="110595" name="Text Box 2"/>
          <p:cNvSpPr txBox="1">
            <a:spLocks noChangeArrowheads="1"/>
          </p:cNvSpPr>
          <p:nvPr/>
        </p:nvSpPr>
        <p:spPr bwMode="auto">
          <a:xfrm>
            <a:off x="0" y="27432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Processing History:</a:t>
            </a:r>
          </a:p>
        </p:txBody>
      </p:sp>
      <p:grpSp>
        <p:nvGrpSpPr>
          <p:cNvPr id="110596" name="Group 28"/>
          <p:cNvGrpSpPr>
            <a:grpSpLocks/>
          </p:cNvGrpSpPr>
          <p:nvPr/>
        </p:nvGrpSpPr>
        <p:grpSpPr bwMode="auto">
          <a:xfrm>
            <a:off x="457200" y="3352800"/>
            <a:ext cx="4572000" cy="2470150"/>
            <a:chOff x="624" y="576"/>
            <a:chExt cx="2880" cy="1556"/>
          </a:xfrm>
        </p:grpSpPr>
        <p:sp>
          <p:nvSpPr>
            <p:cNvPr id="110609" name="Line 29"/>
            <p:cNvSpPr>
              <a:spLocks noChangeShapeType="1"/>
            </p:cNvSpPr>
            <p:nvPr/>
          </p:nvSpPr>
          <p:spPr bwMode="auto">
            <a:xfrm>
              <a:off x="960" y="1872"/>
              <a:ext cx="2256"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0" name="Line 30"/>
            <p:cNvSpPr>
              <a:spLocks noChangeShapeType="1"/>
            </p:cNvSpPr>
            <p:nvPr/>
          </p:nvSpPr>
          <p:spPr bwMode="auto">
            <a:xfrm flipV="1">
              <a:off x="960" y="576"/>
              <a:ext cx="0" cy="12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1" name="Text Box 31"/>
            <p:cNvSpPr txBox="1">
              <a:spLocks noChangeArrowheads="1"/>
            </p:cNvSpPr>
            <p:nvPr/>
          </p:nvSpPr>
          <p:spPr bwMode="auto">
            <a:xfrm>
              <a:off x="1872" y="1920"/>
              <a:ext cx="6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Time</a:t>
              </a:r>
            </a:p>
          </p:txBody>
        </p:sp>
        <p:sp>
          <p:nvSpPr>
            <p:cNvPr id="110612" name="Text Box 32"/>
            <p:cNvSpPr txBox="1">
              <a:spLocks noChangeArrowheads="1"/>
            </p:cNvSpPr>
            <p:nvPr/>
          </p:nvSpPr>
          <p:spPr bwMode="auto">
            <a:xfrm rot="-5400000">
              <a:off x="298" y="1094"/>
              <a:ext cx="864"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latin typeface="Times New Roman" charset="0"/>
                </a:rPr>
                <a:t>Temperature</a:t>
              </a:r>
            </a:p>
          </p:txBody>
        </p:sp>
        <p:sp>
          <p:nvSpPr>
            <p:cNvPr id="110613" name="Line 33"/>
            <p:cNvSpPr>
              <a:spLocks noChangeShapeType="1"/>
            </p:cNvSpPr>
            <p:nvPr/>
          </p:nvSpPr>
          <p:spPr bwMode="auto">
            <a:xfrm>
              <a:off x="1008" y="864"/>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4" name="Line 34"/>
            <p:cNvSpPr>
              <a:spLocks noChangeShapeType="1"/>
            </p:cNvSpPr>
            <p:nvPr/>
          </p:nvSpPr>
          <p:spPr bwMode="auto">
            <a:xfrm>
              <a:off x="1248" y="864"/>
              <a:ext cx="336" cy="81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5" name="Line 35"/>
            <p:cNvSpPr>
              <a:spLocks noChangeShapeType="1"/>
            </p:cNvSpPr>
            <p:nvPr/>
          </p:nvSpPr>
          <p:spPr bwMode="auto">
            <a:xfrm>
              <a:off x="1584" y="168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6" name="Line 36"/>
            <p:cNvSpPr>
              <a:spLocks noChangeShapeType="1"/>
            </p:cNvSpPr>
            <p:nvPr/>
          </p:nvSpPr>
          <p:spPr bwMode="auto">
            <a:xfrm flipV="1">
              <a:off x="1728" y="1056"/>
              <a:ext cx="144"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7" name="Line 37"/>
            <p:cNvSpPr>
              <a:spLocks noChangeShapeType="1"/>
            </p:cNvSpPr>
            <p:nvPr/>
          </p:nvSpPr>
          <p:spPr bwMode="auto">
            <a:xfrm>
              <a:off x="1872" y="1056"/>
              <a:ext cx="336"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8" name="Line 38"/>
            <p:cNvSpPr>
              <a:spLocks noChangeShapeType="1"/>
            </p:cNvSpPr>
            <p:nvPr/>
          </p:nvSpPr>
          <p:spPr bwMode="auto">
            <a:xfrm>
              <a:off x="2208" y="1056"/>
              <a:ext cx="288" cy="62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19" name="Line 39"/>
            <p:cNvSpPr>
              <a:spLocks noChangeShapeType="1"/>
            </p:cNvSpPr>
            <p:nvPr/>
          </p:nvSpPr>
          <p:spPr bwMode="auto">
            <a:xfrm>
              <a:off x="2496" y="1680"/>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0" name="Line 40"/>
            <p:cNvSpPr>
              <a:spLocks noChangeShapeType="1"/>
            </p:cNvSpPr>
            <p:nvPr/>
          </p:nvSpPr>
          <p:spPr bwMode="auto">
            <a:xfrm flipV="1">
              <a:off x="2640" y="1008"/>
              <a:ext cx="144"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1" name="Line 41"/>
            <p:cNvSpPr>
              <a:spLocks noChangeShapeType="1"/>
            </p:cNvSpPr>
            <p:nvPr/>
          </p:nvSpPr>
          <p:spPr bwMode="auto">
            <a:xfrm>
              <a:off x="2784" y="100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2" name="Line 42"/>
            <p:cNvSpPr>
              <a:spLocks noChangeShapeType="1"/>
            </p:cNvSpPr>
            <p:nvPr/>
          </p:nvSpPr>
          <p:spPr bwMode="auto">
            <a:xfrm>
              <a:off x="3024" y="1008"/>
              <a:ext cx="0" cy="67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10623" name="Text Box 43"/>
            <p:cNvSpPr txBox="1">
              <a:spLocks noChangeArrowheads="1"/>
            </p:cNvSpPr>
            <p:nvPr/>
          </p:nvSpPr>
          <p:spPr bwMode="auto">
            <a:xfrm>
              <a:off x="1728" y="864"/>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Hot Work</a:t>
              </a:r>
            </a:p>
          </p:txBody>
        </p:sp>
        <p:sp>
          <p:nvSpPr>
            <p:cNvPr id="110624" name="Text Box 44"/>
            <p:cNvSpPr txBox="1">
              <a:spLocks noChangeArrowheads="1"/>
            </p:cNvSpPr>
            <p:nvPr/>
          </p:nvSpPr>
          <p:spPr bwMode="auto">
            <a:xfrm>
              <a:off x="960" y="672"/>
              <a:ext cx="5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Cast</a:t>
              </a:r>
            </a:p>
          </p:txBody>
        </p:sp>
        <p:sp>
          <p:nvSpPr>
            <p:cNvPr id="110625" name="Text Box 45"/>
            <p:cNvSpPr txBox="1">
              <a:spLocks noChangeArrowheads="1"/>
            </p:cNvSpPr>
            <p:nvPr/>
          </p:nvSpPr>
          <p:spPr bwMode="auto">
            <a:xfrm>
              <a:off x="2688" y="81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Anneal</a:t>
              </a:r>
            </a:p>
          </p:txBody>
        </p:sp>
        <p:sp>
          <p:nvSpPr>
            <p:cNvPr id="110626" name="Text Box 46"/>
            <p:cNvSpPr txBox="1">
              <a:spLocks noChangeArrowheads="1"/>
            </p:cNvSpPr>
            <p:nvPr/>
          </p:nvSpPr>
          <p:spPr bwMode="auto">
            <a:xfrm>
              <a:off x="2880" y="1650"/>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latin typeface="Times New Roman" charset="0"/>
                </a:rPr>
                <a:t>Quench</a:t>
              </a:r>
            </a:p>
          </p:txBody>
        </p:sp>
      </p:grpSp>
      <p:grpSp>
        <p:nvGrpSpPr>
          <p:cNvPr id="3" name="Group 47"/>
          <p:cNvGrpSpPr>
            <a:grpSpLocks/>
          </p:cNvGrpSpPr>
          <p:nvPr/>
        </p:nvGrpSpPr>
        <p:grpSpPr bwMode="auto">
          <a:xfrm>
            <a:off x="2454275" y="2819400"/>
            <a:ext cx="2362200" cy="2057400"/>
            <a:chOff x="3000" y="48"/>
            <a:chExt cx="1488" cy="1296"/>
          </a:xfrm>
        </p:grpSpPr>
        <p:sp>
          <p:nvSpPr>
            <p:cNvPr id="110607" name="AutoShape 48"/>
            <p:cNvSpPr>
              <a:spLocks noChangeArrowheads="1"/>
            </p:cNvSpPr>
            <p:nvPr/>
          </p:nvSpPr>
          <p:spPr bwMode="auto">
            <a:xfrm>
              <a:off x="3600" y="576"/>
              <a:ext cx="144" cy="768"/>
            </a:xfrm>
            <a:prstGeom prst="downArrow">
              <a:avLst>
                <a:gd name="adj1" fmla="val 44444"/>
                <a:gd name="adj2" fmla="val 127778"/>
              </a:avLst>
            </a:prstGeom>
            <a:solidFill>
              <a:schemeClr val="accent2"/>
            </a:solidFill>
            <a:ln w="9525">
              <a:solidFill>
                <a:schemeClr val="tx1"/>
              </a:solidFill>
              <a:miter lim="800000"/>
              <a:headEnd/>
              <a:tailEnd/>
            </a:ln>
          </p:spPr>
          <p:txBody>
            <a:bodyPr wrap="none" anchor="ctr"/>
            <a:lstStyle/>
            <a:p>
              <a:pPr eaLnBrk="0" hangingPunct="0"/>
              <a:endParaRPr lang="en-US"/>
            </a:p>
          </p:txBody>
        </p:sp>
        <p:sp>
          <p:nvSpPr>
            <p:cNvPr id="110608" name="Text Box 49"/>
            <p:cNvSpPr txBox="1">
              <a:spLocks noChangeArrowheads="1"/>
            </p:cNvSpPr>
            <p:nvPr/>
          </p:nvSpPr>
          <p:spPr bwMode="auto">
            <a:xfrm>
              <a:off x="3000" y="48"/>
              <a:ext cx="14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solidFill>
                    <a:schemeClr val="accent2"/>
                  </a:solidFill>
                  <a:latin typeface="Times New Roman" charset="0"/>
                </a:rPr>
                <a:t>As-received Condition</a:t>
              </a:r>
            </a:p>
          </p:txBody>
        </p:sp>
      </p:grpSp>
      <p:sp>
        <p:nvSpPr>
          <p:cNvPr id="110598" name="Text Box 51"/>
          <p:cNvSpPr txBox="1">
            <a:spLocks noChangeArrowheads="1"/>
          </p:cNvSpPr>
          <p:nvPr/>
        </p:nvSpPr>
        <p:spPr bwMode="auto">
          <a:xfrm>
            <a:off x="0" y="666750"/>
            <a:ext cx="876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Waspaloy</a:t>
            </a:r>
            <a:r>
              <a:rPr lang="en-US" sz="2000"/>
              <a:t> is a high strength, nickel base, precipitation-hardening alloy.</a:t>
            </a:r>
          </a:p>
        </p:txBody>
      </p:sp>
      <p:sp>
        <p:nvSpPr>
          <p:cNvPr id="110599" name="Text Box 56"/>
          <p:cNvSpPr txBox="1">
            <a:spLocks noChangeArrowheads="1"/>
          </p:cNvSpPr>
          <p:nvPr/>
        </p:nvSpPr>
        <p:spPr bwMode="auto">
          <a:xfrm>
            <a:off x="0" y="1905000"/>
            <a:ext cx="937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t>1.34     0.01     0.04      0.06     13.5     19.8 	0.79    4.25     0.04      Bal.     2.98    0.05</a:t>
            </a:r>
          </a:p>
        </p:txBody>
      </p:sp>
      <p:sp>
        <p:nvSpPr>
          <p:cNvPr id="110600" name="Text Box 57"/>
          <p:cNvSpPr txBox="1">
            <a:spLocks noChangeArrowheads="1"/>
          </p:cNvSpPr>
          <p:nvPr/>
        </p:nvSpPr>
        <p:spPr bwMode="auto">
          <a:xfrm>
            <a:off x="0" y="1447800"/>
            <a:ext cx="883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b="1"/>
              <a:t> Al          B        C         Nb       Co       Cr	Fe      Mo        Mn       Ni         Ti         Zr</a:t>
            </a:r>
          </a:p>
        </p:txBody>
      </p:sp>
      <p:sp>
        <p:nvSpPr>
          <p:cNvPr id="110601" name="Text Box 58"/>
          <p:cNvSpPr txBox="1">
            <a:spLocks noChangeArrowheads="1"/>
          </p:cNvSpPr>
          <p:nvPr/>
        </p:nvSpPr>
        <p:spPr bwMode="auto">
          <a:xfrm>
            <a:off x="0" y="1066800"/>
            <a:ext cx="3581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latin typeface="Times New Roman" charset="0"/>
              </a:rPr>
              <a:t>Waspaloy Composition:</a:t>
            </a:r>
          </a:p>
        </p:txBody>
      </p:sp>
      <p:sp>
        <p:nvSpPr>
          <p:cNvPr id="110602" name="Line 62"/>
          <p:cNvSpPr>
            <a:spLocks noChangeShapeType="1"/>
          </p:cNvSpPr>
          <p:nvPr/>
        </p:nvSpPr>
        <p:spPr bwMode="auto">
          <a:xfrm flipV="1">
            <a:off x="63500" y="1828800"/>
            <a:ext cx="89154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603" name="Text Box 68"/>
          <p:cNvSpPr txBox="1">
            <a:spLocks noChangeArrowheads="1"/>
          </p:cNvSpPr>
          <p:nvPr/>
        </p:nvSpPr>
        <p:spPr bwMode="auto">
          <a:xfrm>
            <a:off x="5410200" y="2667000"/>
            <a:ext cx="3505200"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b="1"/>
              <a:t>Effect of High Temperature:</a:t>
            </a:r>
          </a:p>
          <a:p>
            <a:pPr>
              <a:spcBef>
                <a:spcPct val="50000"/>
              </a:spcBef>
              <a:buFontTx/>
              <a:buAutoNum type="arabicPeriod"/>
            </a:pPr>
            <a:r>
              <a:rPr lang="en-US" sz="2000">
                <a:latin typeface="Symbol" charset="0"/>
              </a:rPr>
              <a:t>g</a:t>
            </a:r>
            <a:r>
              <a:rPr lang="ja-JP" altLang="en-US" sz="2000"/>
              <a:t>’</a:t>
            </a:r>
            <a:r>
              <a:rPr lang="en-US" sz="2000"/>
              <a:t> dissolves</a:t>
            </a:r>
          </a:p>
          <a:p>
            <a:pPr>
              <a:spcBef>
                <a:spcPct val="50000"/>
              </a:spcBef>
              <a:buFontTx/>
              <a:buAutoNum type="arabicPeriod"/>
            </a:pPr>
            <a:r>
              <a:rPr lang="en-US" sz="2000"/>
              <a:t>Only [MC] type carbides are present.</a:t>
            </a:r>
          </a:p>
          <a:p>
            <a:pPr>
              <a:spcBef>
                <a:spcPct val="50000"/>
              </a:spcBef>
              <a:buFontTx/>
              <a:buAutoNum type="arabicPeriod"/>
            </a:pPr>
            <a:r>
              <a:rPr lang="en-US" sz="2000"/>
              <a:t>Complex alloy is essentially reduced to 2 phases: </a:t>
            </a:r>
            <a:br>
              <a:rPr lang="en-US" sz="2000"/>
            </a:br>
            <a:r>
              <a:rPr lang="en-US" sz="2000"/>
              <a:t>Matrix + Carbides</a:t>
            </a:r>
          </a:p>
        </p:txBody>
      </p:sp>
      <p:sp>
        <p:nvSpPr>
          <p:cNvPr id="110604" name="Text Box 70"/>
          <p:cNvSpPr txBox="1">
            <a:spLocks noChangeArrowheads="1"/>
          </p:cNvSpPr>
          <p:nvPr/>
        </p:nvSpPr>
        <p:spPr bwMode="auto">
          <a:xfrm>
            <a:off x="5334000" y="5673804"/>
            <a:ext cx="38100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r">
              <a:spcBef>
                <a:spcPct val="50000"/>
              </a:spcBef>
            </a:pPr>
            <a:r>
              <a:rPr lang="en-US" sz="1200" dirty="0" smtClean="0"/>
              <a:t>Roberts, PhD thesis CMU (2007)</a:t>
            </a:r>
          </a:p>
          <a:p>
            <a:pPr algn="r">
              <a:spcBef>
                <a:spcPct val="50000"/>
              </a:spcBef>
            </a:pPr>
            <a:r>
              <a:rPr lang="en-US" sz="1200" dirty="0" smtClean="0"/>
              <a:t>Sims </a:t>
            </a:r>
            <a:r>
              <a:rPr lang="en-US" sz="1200" dirty="0"/>
              <a:t>and </a:t>
            </a:r>
            <a:r>
              <a:rPr lang="en-US" sz="1200" dirty="0" smtClean="0"/>
              <a:t>Hagel</a:t>
            </a:r>
            <a:r>
              <a:rPr lang="en-US" sz="1200" dirty="0"/>
              <a:t>, The Superalloys, Wiley: New York (1972), p. 577.</a:t>
            </a:r>
            <a:br>
              <a:rPr lang="en-US" sz="1200" dirty="0"/>
            </a:br>
            <a:r>
              <a:rPr lang="en-US" sz="1200" dirty="0" err="1" smtClean="0"/>
              <a:t>Jackman</a:t>
            </a:r>
            <a:r>
              <a:rPr lang="en-US" sz="1200" dirty="0"/>
              <a:t>, </a:t>
            </a:r>
            <a:r>
              <a:rPr lang="en-US" sz="1200" dirty="0" smtClean="0"/>
              <a:t>Canada </a:t>
            </a:r>
            <a:r>
              <a:rPr lang="en-US" sz="1200" dirty="0"/>
              <a:t>and </a:t>
            </a:r>
            <a:r>
              <a:rPr lang="en-US" sz="1200" dirty="0" err="1" smtClean="0"/>
              <a:t>Sczerzenie</a:t>
            </a:r>
            <a:r>
              <a:rPr lang="en-US" sz="1200" dirty="0"/>
              <a:t>, Superalloys 1980, TMS: </a:t>
            </a:r>
            <a:r>
              <a:rPr lang="en-US" sz="1200" dirty="0" err="1"/>
              <a:t>Warrendale</a:t>
            </a:r>
            <a:r>
              <a:rPr lang="en-US" sz="1200" dirty="0"/>
              <a:t>, p. 365</a:t>
            </a:r>
          </a:p>
        </p:txBody>
      </p:sp>
      <p:sp>
        <p:nvSpPr>
          <p:cNvPr id="110605" name="Text Box 3"/>
          <p:cNvSpPr txBox="1">
            <a:spLocks noChangeArrowheads="1"/>
          </p:cNvSpPr>
          <p:nvPr/>
        </p:nvSpPr>
        <p:spPr bwMode="auto">
          <a:xfrm>
            <a:off x="1295400" y="39469"/>
            <a:ext cx="6172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err="1">
                <a:solidFill>
                  <a:srgbClr val="3333CC"/>
                </a:solidFill>
                <a:latin typeface="Times New Roman"/>
              </a:rPr>
              <a:t>Waspaloy</a:t>
            </a:r>
            <a:r>
              <a:rPr lang="en-US" sz="3600" i="1" dirty="0">
                <a:solidFill>
                  <a:srgbClr val="3333CC"/>
                </a:solidFill>
                <a:latin typeface="Times New Roman"/>
              </a:rPr>
              <a:t>: Experimental</a:t>
            </a:r>
          </a:p>
        </p:txBody>
      </p:sp>
      <p:sp>
        <p:nvSpPr>
          <p:cNvPr id="110606" name="Text Box 36"/>
          <p:cNvSpPr txBox="1">
            <a:spLocks noChangeArrowheads="1"/>
          </p:cNvSpPr>
          <p:nvPr/>
        </p:nvSpPr>
        <p:spPr bwMode="auto">
          <a:xfrm>
            <a:off x="533400" y="5943600"/>
            <a:ext cx="4267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Annealing Temperature = 1100</a:t>
            </a:r>
            <a:r>
              <a:rPr lang="en-US">
                <a:sym typeface="Symbol" charset="0"/>
              </a:rPr>
              <a:t>C (above the </a:t>
            </a:r>
            <a:r>
              <a:rPr lang="en-US">
                <a:latin typeface="Symbol" charset="0"/>
                <a:cs typeface="Symbol" charset="0"/>
                <a:sym typeface="Symbol" charset="0"/>
              </a:rPr>
              <a:t>g</a:t>
            </a:r>
            <a:r>
              <a:rPr lang="ja-JP" altLang="en-US">
                <a:sym typeface="Symbol" charset="0"/>
              </a:rPr>
              <a:t>’</a:t>
            </a:r>
            <a:r>
              <a:rPr lang="en-US">
                <a:sym typeface="Symbol" charset="0"/>
              </a:rPr>
              <a:t> solvus)</a:t>
            </a:r>
          </a:p>
        </p:txBody>
      </p:sp>
    </p:spTree>
    <p:extLst>
      <p:ext uri="{BB962C8B-B14F-4D97-AF65-F5344CB8AC3E}">
        <p14:creationId xmlns:p14="http://schemas.microsoft.com/office/powerpoint/2010/main" val="3919702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4294967295"/>
          </p:nvPr>
        </p:nvSpPr>
        <p:spPr>
          <a:xfrm>
            <a:off x="0" y="92075"/>
            <a:ext cx="2133600" cy="365125"/>
          </a:xfrm>
          <a:prstGeom prst="rect">
            <a:avLst/>
          </a:prstGeom>
          <a:noFill/>
        </p:spPr>
        <p:txBody>
          <a:bodyPr/>
          <a:lstStyle/>
          <a:p>
            <a:pPr algn="l"/>
            <a:fld id="{82B24369-C94D-EB42-9E2A-85940EEA3851}" type="slidenum">
              <a:rPr lang="en-US" sz="1600"/>
              <a:pPr algn="l"/>
              <a:t>87</a:t>
            </a:fld>
            <a:endParaRPr lang="en-US" dirty="0"/>
          </a:p>
        </p:txBody>
      </p:sp>
      <p:sp>
        <p:nvSpPr>
          <p:cNvPr id="6148" name="Text Box 62"/>
          <p:cNvSpPr txBox="1">
            <a:spLocks noChangeArrowheads="1"/>
          </p:cNvSpPr>
          <p:nvPr/>
        </p:nvSpPr>
        <p:spPr bwMode="auto">
          <a:xfrm>
            <a:off x="1447800" y="2057400"/>
            <a:ext cx="1981200" cy="113877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b="1" dirty="0"/>
              <a:t>Predicted:</a:t>
            </a:r>
          </a:p>
          <a:p>
            <a:pPr>
              <a:spcBef>
                <a:spcPct val="50000"/>
              </a:spcBef>
            </a:pPr>
            <a:endParaRPr lang="en-US" sz="1200" b="1" dirty="0"/>
          </a:p>
          <a:p>
            <a:pPr>
              <a:spcBef>
                <a:spcPct val="50000"/>
              </a:spcBef>
            </a:pPr>
            <a:r>
              <a:rPr lang="en-US" sz="2000" b="1" dirty="0"/>
              <a:t>Observed:</a:t>
            </a:r>
          </a:p>
        </p:txBody>
      </p:sp>
      <p:sp>
        <p:nvSpPr>
          <p:cNvPr id="6149" name="Text Box 4"/>
          <p:cNvSpPr txBox="1">
            <a:spLocks noChangeArrowheads="1"/>
          </p:cNvSpPr>
          <p:nvPr/>
        </p:nvSpPr>
        <p:spPr bwMode="auto">
          <a:xfrm>
            <a:off x="683188" y="105840"/>
            <a:ext cx="8001000" cy="58477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US" sz="3200" i="1" dirty="0">
                <a:solidFill>
                  <a:srgbClr val="000090"/>
                </a:solidFill>
                <a:latin typeface="Times New Roman"/>
                <a:cs typeface="Times New Roman"/>
              </a:rPr>
              <a:t>Particle/Boundary Stereological Relationship</a:t>
            </a:r>
          </a:p>
        </p:txBody>
      </p:sp>
      <p:sp>
        <p:nvSpPr>
          <p:cNvPr id="6150" name="Text Box 5"/>
          <p:cNvSpPr txBox="1">
            <a:spLocks noChangeArrowheads="1"/>
          </p:cNvSpPr>
          <p:nvPr/>
        </p:nvSpPr>
        <p:spPr bwMode="auto">
          <a:xfrm>
            <a:off x="228600" y="889337"/>
            <a:ext cx="6172200" cy="1015663"/>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sz="2000" dirty="0"/>
              <a:t>The number fraction of particles on grain boundaries was measured and predicted for the (1) initial and (2) annealed conditions (i.e. 1100</a:t>
            </a:r>
            <a:r>
              <a:rPr lang="en-US" sz="2000" dirty="0">
                <a:sym typeface="Symbol" charset="2"/>
              </a:rPr>
              <a:t>C/1h)</a:t>
            </a:r>
            <a:r>
              <a:rPr lang="en-US" sz="2000" dirty="0"/>
              <a:t>. </a:t>
            </a:r>
          </a:p>
        </p:txBody>
      </p:sp>
      <p:graphicFrame>
        <p:nvGraphicFramePr>
          <p:cNvPr id="135210" name="Group 42"/>
          <p:cNvGraphicFramePr>
            <a:graphicFrameLocks noGrp="1"/>
          </p:cNvGraphicFramePr>
          <p:nvPr/>
        </p:nvGraphicFramePr>
        <p:xfrm>
          <a:off x="1752600" y="4800600"/>
          <a:ext cx="4572000" cy="1219201"/>
        </p:xfrm>
        <a:graphic>
          <a:graphicData uri="http://schemas.openxmlformats.org/drawingml/2006/table">
            <a:tbl>
              <a:tblPr/>
              <a:tblGrid>
                <a:gridCol w="1524000"/>
                <a:gridCol w="1524000"/>
                <a:gridCol w="1524000"/>
              </a:tblGrid>
              <a:tr h="396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History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Expected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Observed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As-received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0.61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1100</a:t>
                      </a:r>
                      <a:r>
                        <a:rPr kumimoji="0" lang="en-US" sz="1800" b="0" i="0" u="none" strike="noStrike" cap="none" normalizeH="0" baseline="0">
                          <a:ln>
                            <a:noFill/>
                          </a:ln>
                          <a:solidFill>
                            <a:schemeClr val="tx1"/>
                          </a:solidFill>
                          <a:effectLst/>
                          <a:latin typeface="Arial" charset="0"/>
                          <a:ea typeface="Arial" charset="0"/>
                          <a:cs typeface="Arial" charset="0"/>
                        </a:rPr>
                        <a:t>°C/1h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chemeClr val="tx1"/>
                          </a:solidFill>
                          <a:effectLst/>
                          <a:latin typeface="Arial" charset="0"/>
                        </a:rPr>
                        <a:t>0.19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69" name="Text Box 44"/>
          <p:cNvSpPr txBox="1">
            <a:spLocks noChangeArrowheads="1"/>
          </p:cNvSpPr>
          <p:nvPr/>
        </p:nvSpPr>
        <p:spPr bwMode="auto">
          <a:xfrm>
            <a:off x="228600" y="3810000"/>
            <a:ext cx="8229600" cy="923330"/>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The fraction on boundaries decreased in agreement with theoretical calculations; however, both experimental</a:t>
            </a:r>
            <a:r>
              <a:rPr lang="en-US" sz="1800" dirty="0" smtClean="0"/>
              <a:t> conditions showed </a:t>
            </a:r>
            <a:r>
              <a:rPr lang="en-US" sz="1800" dirty="0"/>
              <a:t>higher fractions than </a:t>
            </a:r>
            <a:r>
              <a:rPr lang="en-US" sz="1800" dirty="0" smtClean="0"/>
              <a:t>predicted from random intersections.</a:t>
            </a:r>
            <a:endParaRPr lang="en-US" sz="1800" dirty="0"/>
          </a:p>
        </p:txBody>
      </p:sp>
      <p:graphicFrame>
        <p:nvGraphicFramePr>
          <p:cNvPr id="6146" name="Object 45"/>
          <p:cNvGraphicFramePr>
            <a:graphicFrameLocks noChangeAspect="1"/>
          </p:cNvGraphicFramePr>
          <p:nvPr/>
        </p:nvGraphicFramePr>
        <p:xfrm>
          <a:off x="3352800" y="2007150"/>
          <a:ext cx="2225675" cy="1497013"/>
        </p:xfrm>
        <a:graphic>
          <a:graphicData uri="http://schemas.openxmlformats.org/presentationml/2006/ole">
            <mc:AlternateContent xmlns:mc="http://schemas.openxmlformats.org/markup-compatibility/2006">
              <mc:Choice xmlns:v="urn:schemas-microsoft-com:vml" Requires="v">
                <p:oleObj spid="_x0000_s196618" name="Equation" r:id="rId4" imgW="1193760" imgH="914400" progId="Equation.3">
                  <p:embed/>
                </p:oleObj>
              </mc:Choice>
              <mc:Fallback>
                <p:oleObj name="Equation" r:id="rId4" imgW="1193760" imgH="914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007150"/>
                        <a:ext cx="2225675" cy="1497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70" name="Text Box 46"/>
          <p:cNvSpPr txBox="1">
            <a:spLocks noChangeArrowheads="1"/>
          </p:cNvSpPr>
          <p:nvPr/>
        </p:nvSpPr>
        <p:spPr bwMode="auto">
          <a:xfrm>
            <a:off x="7162800" y="2073275"/>
            <a:ext cx="1905000" cy="1900238"/>
          </a:xfrm>
          <a:prstGeom prst="rect">
            <a:avLst/>
          </a:prstGeom>
          <a:noFill/>
          <a:ln w="9525">
            <a:noFill/>
            <a:miter lim="800000"/>
            <a:headEnd/>
            <a:tailEnd/>
          </a:ln>
        </p:spPr>
        <p:txBody>
          <a:bodyPr>
            <a:prstTxWarp prst="textNoShape">
              <a:avLst/>
            </a:prstTxWarp>
            <a:spAutoFit/>
          </a:bodyPr>
          <a:lstStyle/>
          <a:p>
            <a:pPr>
              <a:spcBef>
                <a:spcPct val="50000"/>
              </a:spcBef>
            </a:pPr>
            <a:r>
              <a:rPr lang="en-US" sz="1400"/>
              <a:t>Definitions:</a:t>
            </a:r>
            <a:br>
              <a:rPr lang="en-US" sz="1400"/>
            </a:br>
            <a:r>
              <a:rPr lang="en-US" sz="1400"/>
              <a:t>(N</a:t>
            </a:r>
            <a:r>
              <a:rPr lang="en-US" sz="1400" baseline="-25000"/>
              <a:t>A</a:t>
            </a:r>
            <a:r>
              <a:rPr lang="en-US" sz="1400"/>
              <a:t>)</a:t>
            </a:r>
            <a:r>
              <a:rPr lang="en-US" sz="1400" baseline="-25000"/>
              <a:t>b </a:t>
            </a:r>
            <a:r>
              <a:rPr lang="en-US" sz="1400"/>
              <a:t>= # of particles on boundaries</a:t>
            </a:r>
          </a:p>
          <a:p>
            <a:pPr>
              <a:spcBef>
                <a:spcPct val="50000"/>
              </a:spcBef>
            </a:pPr>
            <a:r>
              <a:rPr lang="en-US" sz="1400"/>
              <a:t>N</a:t>
            </a:r>
            <a:r>
              <a:rPr lang="en-US" sz="1400" baseline="-25000"/>
              <a:t>A </a:t>
            </a:r>
            <a:r>
              <a:rPr lang="en-US" sz="1400"/>
              <a:t>= # of particles</a:t>
            </a:r>
          </a:p>
          <a:p>
            <a:pPr>
              <a:spcBef>
                <a:spcPct val="50000"/>
              </a:spcBef>
            </a:pPr>
            <a:r>
              <a:rPr lang="en-US" sz="1400"/>
              <a:t>r =  particle radius</a:t>
            </a:r>
          </a:p>
          <a:p>
            <a:pPr>
              <a:spcBef>
                <a:spcPct val="50000"/>
              </a:spcBef>
            </a:pPr>
            <a:r>
              <a:rPr lang="en-US" sz="1400"/>
              <a:t>L</a:t>
            </a:r>
            <a:r>
              <a:rPr lang="en-US" sz="1400" baseline="-25000"/>
              <a:t>A </a:t>
            </a:r>
            <a:r>
              <a:rPr lang="en-US" sz="1400"/>
              <a:t>= grain boundary trace per unit area</a:t>
            </a:r>
          </a:p>
        </p:txBody>
      </p:sp>
      <p:sp>
        <p:nvSpPr>
          <p:cNvPr id="6171" name="Text Box 47"/>
          <p:cNvSpPr txBox="1">
            <a:spLocks noChangeArrowheads="1"/>
          </p:cNvSpPr>
          <p:nvPr/>
        </p:nvSpPr>
        <p:spPr bwMode="auto">
          <a:xfrm>
            <a:off x="6477000" y="1143000"/>
            <a:ext cx="2667000" cy="942975"/>
          </a:xfrm>
          <a:prstGeom prst="rect">
            <a:avLst/>
          </a:prstGeom>
          <a:noFill/>
          <a:ln w="9525">
            <a:noFill/>
            <a:miter lim="800000"/>
            <a:headEnd/>
            <a:tailEnd/>
          </a:ln>
        </p:spPr>
        <p:txBody>
          <a:bodyPr>
            <a:prstTxWarp prst="textNoShape">
              <a:avLst/>
            </a:prstTxWarp>
            <a:spAutoFit/>
          </a:bodyPr>
          <a:lstStyle/>
          <a:p>
            <a:pPr>
              <a:spcBef>
                <a:spcPct val="50000"/>
              </a:spcBef>
            </a:pPr>
            <a:r>
              <a:rPr lang="en-US" sz="1400"/>
              <a:t>Assumptions:</a:t>
            </a:r>
            <a:br>
              <a:rPr lang="en-US" sz="1400"/>
            </a:br>
            <a:r>
              <a:rPr lang="en-US" sz="1400"/>
              <a:t>(1) N</a:t>
            </a:r>
            <a:r>
              <a:rPr lang="en-US" sz="1400" baseline="-25000"/>
              <a:t>S</a:t>
            </a:r>
            <a:r>
              <a:rPr lang="en-US" sz="1400"/>
              <a:t> = N</a:t>
            </a:r>
            <a:r>
              <a:rPr lang="en-US" sz="1400" baseline="-25000"/>
              <a:t>A</a:t>
            </a:r>
            <a:r>
              <a:rPr lang="en-US" sz="1400"/>
              <a:t/>
            </a:r>
            <a:br>
              <a:rPr lang="en-US" sz="1400"/>
            </a:br>
            <a:r>
              <a:rPr lang="en-US" sz="1400"/>
              <a:t>(2) spherical particle</a:t>
            </a:r>
            <a:br>
              <a:rPr lang="en-US" sz="1400"/>
            </a:br>
            <a:r>
              <a:rPr lang="en-US" sz="1400"/>
              <a:t>(3) uniform spatial distribution</a:t>
            </a:r>
            <a:endParaRPr lang="en-US" sz="1400" baseline="-25000"/>
          </a:p>
        </p:txBody>
      </p:sp>
      <p:sp>
        <p:nvSpPr>
          <p:cNvPr id="6172" name="Text Box 66"/>
          <p:cNvSpPr txBox="1">
            <a:spLocks noChangeArrowheads="1"/>
          </p:cNvSpPr>
          <p:nvPr/>
        </p:nvSpPr>
        <p:spPr bwMode="auto">
          <a:xfrm>
            <a:off x="304800" y="6096000"/>
            <a:ext cx="7772400" cy="646331"/>
          </a:xfrm>
          <a:prstGeom prst="rect">
            <a:avLst/>
          </a:prstGeom>
          <a:noFill/>
          <a:ln w="9525">
            <a:noFill/>
            <a:miter lim="800000"/>
            <a:headEnd/>
            <a:tailEnd/>
          </a:ln>
        </p:spPr>
        <p:txBody>
          <a:bodyPr>
            <a:prstTxWarp prst="textNoShape">
              <a:avLst/>
            </a:prstTxWarp>
            <a:spAutoFit/>
          </a:bodyPr>
          <a:lstStyle/>
          <a:p>
            <a:pPr>
              <a:spcBef>
                <a:spcPct val="50000"/>
              </a:spcBef>
            </a:pPr>
            <a:r>
              <a:rPr lang="en-US" sz="1800" dirty="0"/>
              <a:t>Larger than expected fractions on boundaries may explain why the limiting grain size is commonly less than the</a:t>
            </a:r>
            <a:r>
              <a:rPr lang="en-US" sz="1800" dirty="0" smtClean="0"/>
              <a:t> Smith-Zener </a:t>
            </a:r>
            <a:r>
              <a:rPr lang="en-US" sz="1800" dirty="0"/>
              <a:t>limit.</a:t>
            </a:r>
          </a:p>
        </p:txBody>
      </p:sp>
      <p:sp>
        <p:nvSpPr>
          <p:cNvPr id="2" name="Rectangle 1"/>
          <p:cNvSpPr/>
          <p:nvPr/>
        </p:nvSpPr>
        <p:spPr>
          <a:xfrm>
            <a:off x="6781800" y="5029200"/>
            <a:ext cx="2209800" cy="584776"/>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2610476163"/>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C1EBDD40-70ED-A04B-8287-BC92187486BF}" type="slidenum">
              <a:rPr lang="en-US" sz="1400"/>
              <a:pPr/>
              <a:t>88</a:t>
            </a:fld>
            <a:endParaRPr lang="en-US" sz="1400"/>
          </a:p>
        </p:txBody>
      </p:sp>
      <p:sp>
        <p:nvSpPr>
          <p:cNvPr id="112643" name="Text Box 2"/>
          <p:cNvSpPr txBox="1">
            <a:spLocks noChangeArrowheads="1"/>
          </p:cNvSpPr>
          <p:nvPr/>
        </p:nvSpPr>
        <p:spPr bwMode="auto">
          <a:xfrm>
            <a:off x="685800" y="0"/>
            <a:ext cx="7924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4000" i="1" dirty="0">
                <a:solidFill>
                  <a:srgbClr val="3333CC"/>
                </a:solidFill>
                <a:latin typeface="Times New Roman"/>
              </a:rPr>
              <a:t>Abnormal Grain Growth in </a:t>
            </a:r>
            <a:r>
              <a:rPr lang="en-US" sz="4000" i="1" dirty="0" err="1">
                <a:solidFill>
                  <a:srgbClr val="3333CC"/>
                </a:solidFill>
                <a:latin typeface="Times New Roman"/>
              </a:rPr>
              <a:t>Waspaloy</a:t>
            </a:r>
            <a:endParaRPr lang="en-US" sz="4000" i="1" dirty="0">
              <a:solidFill>
                <a:srgbClr val="3333CC"/>
              </a:solidFill>
              <a:latin typeface="Times New Roman"/>
            </a:endParaRPr>
          </a:p>
        </p:txBody>
      </p:sp>
      <p:pic>
        <p:nvPicPr>
          <p:cNvPr id="112644" name="Picture 7" descr="M1035Z_AG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0036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Text Box 9"/>
          <p:cNvSpPr txBox="1">
            <a:spLocks noChangeArrowheads="1"/>
          </p:cNvSpPr>
          <p:nvPr/>
        </p:nvSpPr>
        <p:spPr bwMode="auto">
          <a:xfrm>
            <a:off x="228600" y="3962400"/>
            <a:ext cx="8229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To obtain a pinned microstructure, the material was annealed for an extended period of time; however, abnormal grain growth (AGG) occurred at long annealing times (1100</a:t>
            </a:r>
            <a:r>
              <a:rPr lang="en-US" sz="2000">
                <a:sym typeface="Symbol" charset="0"/>
              </a:rPr>
              <a:t>C/2wk)</a:t>
            </a:r>
            <a:r>
              <a:rPr lang="en-US" sz="2000"/>
              <a:t>.</a:t>
            </a:r>
          </a:p>
          <a:p>
            <a:pPr>
              <a:spcBef>
                <a:spcPct val="50000"/>
              </a:spcBef>
            </a:pPr>
            <a:endParaRPr lang="en-US" sz="2000"/>
          </a:p>
        </p:txBody>
      </p:sp>
      <p:sp>
        <p:nvSpPr>
          <p:cNvPr id="55306" name="Rectangle 10"/>
          <p:cNvSpPr>
            <a:spLocks noChangeArrowheads="1"/>
          </p:cNvSpPr>
          <p:nvPr/>
        </p:nvSpPr>
        <p:spPr bwMode="auto">
          <a:xfrm>
            <a:off x="304800" y="4953000"/>
            <a:ext cx="77724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spcBef>
                <a:spcPct val="50000"/>
              </a:spcBef>
            </a:pPr>
            <a:r>
              <a:rPr lang="en-US" sz="2000" dirty="0"/>
              <a:t>What is the </a:t>
            </a:r>
            <a:r>
              <a:rPr lang="en-US" sz="2000" i="1" dirty="0"/>
              <a:t>cause of AGG </a:t>
            </a:r>
            <a:r>
              <a:rPr lang="en-US" sz="2000" dirty="0"/>
              <a:t>in this material? </a:t>
            </a:r>
            <a:br>
              <a:rPr lang="en-US" sz="2000" dirty="0"/>
            </a:br>
            <a:r>
              <a:rPr lang="en-US" sz="2000" i="1" dirty="0"/>
              <a:t>Texture</a:t>
            </a:r>
            <a:r>
              <a:rPr lang="en-US" sz="2000" dirty="0"/>
              <a:t>? </a:t>
            </a:r>
            <a:r>
              <a:rPr lang="en-US" sz="2000" dirty="0" smtClean="0"/>
              <a:t>The </a:t>
            </a:r>
            <a:r>
              <a:rPr lang="en-US" sz="2000" dirty="0"/>
              <a:t>orientation and misorientation </a:t>
            </a:r>
            <a:r>
              <a:rPr lang="en-US" sz="2000" dirty="0" smtClean="0"/>
              <a:t>were random, implying that texture </a:t>
            </a:r>
            <a:r>
              <a:rPr lang="en-US" sz="2000" dirty="0"/>
              <a:t>does not initiate </a:t>
            </a:r>
            <a:r>
              <a:rPr lang="en-US" sz="2000" dirty="0" smtClean="0"/>
              <a:t>or control AGG</a:t>
            </a:r>
            <a:r>
              <a:rPr lang="en-US" sz="2000" dirty="0"/>
              <a:t>.</a:t>
            </a:r>
            <a:br>
              <a:rPr lang="en-US" sz="2000" dirty="0"/>
            </a:br>
            <a:r>
              <a:rPr lang="en-US" sz="2000" i="1" dirty="0"/>
              <a:t> Particles</a:t>
            </a:r>
            <a:r>
              <a:rPr lang="en-US" sz="2000" dirty="0"/>
              <a:t>?</a:t>
            </a:r>
            <a:br>
              <a:rPr lang="en-US" sz="2000" dirty="0"/>
            </a:br>
            <a:r>
              <a:rPr lang="en-US" sz="2000" i="1" dirty="0"/>
              <a:t> Size Advantage</a:t>
            </a:r>
            <a:r>
              <a:rPr lang="en-US" sz="2000" dirty="0"/>
              <a:t>? </a:t>
            </a:r>
          </a:p>
        </p:txBody>
      </p:sp>
      <p:sp>
        <p:nvSpPr>
          <p:cNvPr id="112647" name="TextBox 7"/>
          <p:cNvSpPr txBox="1">
            <a:spLocks noChangeArrowheads="1"/>
          </p:cNvSpPr>
          <p:nvPr/>
        </p:nvSpPr>
        <p:spPr bwMode="auto">
          <a:xfrm>
            <a:off x="533400" y="1295400"/>
            <a:ext cx="2133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b="1">
                <a:solidFill>
                  <a:srgbClr val="FF0000"/>
                </a:solidFill>
              </a:rPr>
              <a:t>Abnormal </a:t>
            </a:r>
          </a:p>
          <a:p>
            <a:r>
              <a:rPr lang="en-US" b="1">
                <a:solidFill>
                  <a:srgbClr val="FF0000"/>
                </a:solidFill>
              </a:rPr>
              <a:t>Grain</a:t>
            </a:r>
          </a:p>
        </p:txBody>
      </p:sp>
      <p:grpSp>
        <p:nvGrpSpPr>
          <p:cNvPr id="2" name="Group 16"/>
          <p:cNvGrpSpPr>
            <a:grpSpLocks/>
          </p:cNvGrpSpPr>
          <p:nvPr/>
        </p:nvGrpSpPr>
        <p:grpSpPr bwMode="auto">
          <a:xfrm>
            <a:off x="457200" y="1143000"/>
            <a:ext cx="3656013" cy="2559050"/>
            <a:chOff x="288" y="720"/>
            <a:chExt cx="2303" cy="1612"/>
          </a:xfrm>
        </p:grpSpPr>
        <p:pic>
          <p:nvPicPr>
            <p:cNvPr id="112650" name="Picture 14" descr="M1035_kinetics_L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720"/>
              <a:ext cx="2303" cy="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51" name="Oval 15"/>
            <p:cNvSpPr>
              <a:spLocks noChangeArrowheads="1"/>
            </p:cNvSpPr>
            <p:nvPr/>
          </p:nvSpPr>
          <p:spPr bwMode="auto">
            <a:xfrm>
              <a:off x="2064" y="768"/>
              <a:ext cx="240" cy="432"/>
            </a:xfrm>
            <a:prstGeom prst="ellipse">
              <a:avLst/>
            </a:prstGeom>
            <a:noFill/>
            <a:ln w="9525">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grpSp>
      <p:pic>
        <p:nvPicPr>
          <p:cNvPr id="112649" name="Picture 17" descr="M1035Z_sum_gs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762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6781800" y="6044624"/>
            <a:ext cx="2209800" cy="584776"/>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3938933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306"/>
                                        </p:tgtEl>
                                        <p:attrNameLst>
                                          <p:attrName>style.visibility</p:attrName>
                                        </p:attrNameLst>
                                      </p:cBhvr>
                                      <p:to>
                                        <p:strVal val="visible"/>
                                      </p:to>
                                    </p:set>
                                    <p:animEffect transition="in" filter="box(in)">
                                      <p:cBhvr>
                                        <p:cTn id="7" dur="500"/>
                                        <p:tgtEl>
                                          <p:spTgt spid="55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6"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FA622AB-E91E-E944-832D-2D961A0460B2}" type="slidenum">
              <a:rPr lang="en-US" sz="1400"/>
              <a:pPr/>
              <a:t>89</a:t>
            </a:fld>
            <a:endParaRPr lang="en-US" sz="1400"/>
          </a:p>
        </p:txBody>
      </p:sp>
      <p:sp>
        <p:nvSpPr>
          <p:cNvPr id="114691" name="Text Box 4"/>
          <p:cNvSpPr txBox="1">
            <a:spLocks noChangeArrowheads="1"/>
          </p:cNvSpPr>
          <p:nvPr/>
        </p:nvSpPr>
        <p:spPr bwMode="auto">
          <a:xfrm>
            <a:off x="685800" y="76200"/>
            <a:ext cx="7772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4692" name="Text Box 13"/>
          <p:cNvSpPr txBox="1">
            <a:spLocks noChangeArrowheads="1"/>
          </p:cNvSpPr>
          <p:nvPr/>
        </p:nvSpPr>
        <p:spPr bwMode="auto">
          <a:xfrm>
            <a:off x="381000" y="990600"/>
            <a:ext cx="3429000" cy="132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Experiment and simulation show qualitative agreement of the observed growth trends.</a:t>
            </a:r>
          </a:p>
          <a:p>
            <a:pPr>
              <a:spcBef>
                <a:spcPct val="50000"/>
              </a:spcBef>
            </a:pPr>
            <a:endParaRPr lang="en-US"/>
          </a:p>
        </p:txBody>
      </p:sp>
      <p:sp>
        <p:nvSpPr>
          <p:cNvPr id="114693" name="Text Box 14"/>
          <p:cNvSpPr txBox="1">
            <a:spLocks noChangeArrowheads="1"/>
          </p:cNvSpPr>
          <p:nvPr/>
        </p:nvSpPr>
        <p:spPr bwMode="auto">
          <a:xfrm>
            <a:off x="533400" y="3429000"/>
            <a:ext cx="36576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Note:</a:t>
            </a:r>
          </a:p>
          <a:p>
            <a:pPr>
              <a:spcBef>
                <a:spcPct val="50000"/>
              </a:spcBef>
            </a:pPr>
            <a:r>
              <a:rPr lang="en-US"/>
              <a:t>The nickel alloy increased its mean grain size by a factor of ~2.5 while the simulations exhibited factors greater than 3.</a:t>
            </a:r>
          </a:p>
        </p:txBody>
      </p:sp>
      <p:pic>
        <p:nvPicPr>
          <p:cNvPr id="114694" name="Picture 13" descr="saltpot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01675"/>
            <a:ext cx="4113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5" name="Picture 14" descr="saltpot_com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73475"/>
            <a:ext cx="41132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6" name="Line 9"/>
          <p:cNvSpPr>
            <a:spLocks noChangeShapeType="1"/>
          </p:cNvSpPr>
          <p:nvPr/>
        </p:nvSpPr>
        <p:spPr bwMode="auto">
          <a:xfrm flipV="1">
            <a:off x="6019800" y="1600200"/>
            <a:ext cx="685800" cy="1143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7" name="Line 10"/>
          <p:cNvSpPr>
            <a:spLocks noChangeShapeType="1"/>
          </p:cNvSpPr>
          <p:nvPr/>
        </p:nvSpPr>
        <p:spPr bwMode="auto">
          <a:xfrm>
            <a:off x="7010400" y="12954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8" name="Line 11"/>
          <p:cNvSpPr>
            <a:spLocks noChangeShapeType="1"/>
          </p:cNvSpPr>
          <p:nvPr/>
        </p:nvSpPr>
        <p:spPr bwMode="auto">
          <a:xfrm flipV="1">
            <a:off x="5181600" y="4495800"/>
            <a:ext cx="1447800" cy="1524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699" name="Line 12"/>
          <p:cNvSpPr>
            <a:spLocks noChangeShapeType="1"/>
          </p:cNvSpPr>
          <p:nvPr/>
        </p:nvSpPr>
        <p:spPr bwMode="auto">
          <a:xfrm>
            <a:off x="7162800" y="4114800"/>
            <a:ext cx="1143000" cy="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4700" name="TextBox 11"/>
          <p:cNvSpPr txBox="1">
            <a:spLocks noChangeArrowheads="1"/>
          </p:cNvSpPr>
          <p:nvPr/>
        </p:nvSpPr>
        <p:spPr bwMode="auto">
          <a:xfrm>
            <a:off x="7010400" y="2362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Expt.</a:t>
            </a:r>
          </a:p>
        </p:txBody>
      </p:sp>
      <p:sp>
        <p:nvSpPr>
          <p:cNvPr id="114701" name="TextBox 12"/>
          <p:cNvSpPr txBox="1">
            <a:spLocks noChangeArrowheads="1"/>
          </p:cNvSpPr>
          <p:nvPr/>
        </p:nvSpPr>
        <p:spPr bwMode="auto">
          <a:xfrm>
            <a:off x="6400800" y="5405438"/>
            <a:ext cx="1809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t>Potts model</a:t>
            </a:r>
          </a:p>
        </p:txBody>
      </p:sp>
      <p:sp>
        <p:nvSpPr>
          <p:cNvPr id="14" name="Rectangle 13"/>
          <p:cNvSpPr/>
          <p:nvPr/>
        </p:nvSpPr>
        <p:spPr>
          <a:xfrm>
            <a:off x="1295400" y="6443246"/>
            <a:ext cx="3581400" cy="338554"/>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20320293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097C4B4F-74D0-6A43-B102-781B443BF90E}" type="slidenum">
              <a:rPr lang="en-US" sz="1400"/>
              <a:pPr algn="l"/>
              <a:t>9</a:t>
            </a:fld>
            <a:endParaRPr lang="en-US" sz="1400"/>
          </a:p>
        </p:txBody>
      </p:sp>
      <p:sp>
        <p:nvSpPr>
          <p:cNvPr id="23555" name="Text Box 3"/>
          <p:cNvSpPr txBox="1">
            <a:spLocks noChangeArrowheads="1"/>
          </p:cNvSpPr>
          <p:nvPr/>
        </p:nvSpPr>
        <p:spPr bwMode="auto">
          <a:xfrm>
            <a:off x="4724400" y="847725"/>
            <a:ext cx="4243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800" b="1" i="1"/>
              <a:t>Pinned microstructures</a:t>
            </a:r>
            <a:endParaRPr lang="en-US" sz="2800"/>
          </a:p>
        </p:txBody>
      </p:sp>
      <p:sp>
        <p:nvSpPr>
          <p:cNvPr id="23556" name="Text Box 4"/>
          <p:cNvSpPr txBox="1">
            <a:spLocks noChangeArrowheads="1"/>
          </p:cNvSpPr>
          <p:nvPr/>
        </p:nvSpPr>
        <p:spPr bwMode="auto">
          <a:xfrm>
            <a:off x="4038600" y="4572000"/>
            <a:ext cx="46482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dirty="0"/>
              <a:t>However, simulations have shown that AGG can occur:</a:t>
            </a:r>
            <a:endParaRPr lang="en-US" sz="1800" dirty="0"/>
          </a:p>
          <a:p>
            <a:r>
              <a:rPr lang="en-US" sz="1800" dirty="0"/>
              <a:t>. . . in particle-pinned microstructures without particle dissolution (Roberts et al.)</a:t>
            </a:r>
          </a:p>
          <a:p>
            <a:r>
              <a:rPr lang="en-US" sz="1800" dirty="0"/>
              <a:t>. . . in solute-pinned microstructures without particles (Kim et al.) </a:t>
            </a:r>
          </a:p>
        </p:txBody>
      </p:sp>
      <p:sp>
        <p:nvSpPr>
          <p:cNvPr id="23557" name="Text Box 6"/>
          <p:cNvSpPr txBox="1">
            <a:spLocks noChangeArrowheads="1"/>
          </p:cNvSpPr>
          <p:nvPr/>
        </p:nvSpPr>
        <p:spPr bwMode="auto">
          <a:xfrm>
            <a:off x="3886200" y="1524000"/>
            <a:ext cx="495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a:solidFill>
                  <a:srgbClr val="0125FF"/>
                </a:solidFill>
              </a:rPr>
              <a:t>In pinned microstructures, the onset of AGG has been strongly correlated to the solution solvus.</a:t>
            </a:r>
            <a:r>
              <a:rPr lang="en-US"/>
              <a:t> </a:t>
            </a:r>
          </a:p>
        </p:txBody>
      </p:sp>
      <p:sp>
        <p:nvSpPr>
          <p:cNvPr id="23558" name="Text Box 7"/>
          <p:cNvSpPr txBox="1">
            <a:spLocks noChangeArrowheads="1"/>
          </p:cNvSpPr>
          <p:nvPr/>
        </p:nvSpPr>
        <p:spPr bwMode="auto">
          <a:xfrm>
            <a:off x="4038600" y="2817813"/>
            <a:ext cx="4572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1800" i="1" dirty="0"/>
              <a:t>Traditional explanation:</a:t>
            </a:r>
            <a:endParaRPr lang="en-US" sz="1800" dirty="0"/>
          </a:p>
          <a:p>
            <a:r>
              <a:rPr lang="en-US" sz="1800" dirty="0"/>
              <a:t>- Second-phase particles begin dissolving </a:t>
            </a:r>
          </a:p>
          <a:p>
            <a:r>
              <a:rPr lang="en-US" sz="1800" dirty="0"/>
              <a:t>- The pinning force is decreased due to smaller particle size</a:t>
            </a:r>
          </a:p>
          <a:p>
            <a:r>
              <a:rPr lang="en-US" sz="1800" dirty="0"/>
              <a:t>- Select boundaries are then able to break free.</a:t>
            </a:r>
          </a:p>
        </p:txBody>
      </p:sp>
      <p:pic>
        <p:nvPicPr>
          <p:cNvPr id="23559" name="Picture 8" descr="aggbegin"/>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30188" y="1082675"/>
            <a:ext cx="3808412"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Title 1"/>
          <p:cNvSpPr>
            <a:spLocks noGrp="1"/>
          </p:cNvSpPr>
          <p:nvPr>
            <p:ph type="title"/>
          </p:nvPr>
        </p:nvSpPr>
        <p:spPr>
          <a:xfrm>
            <a:off x="685800" y="0"/>
            <a:ext cx="4191000" cy="1143000"/>
          </a:xfrm>
        </p:spPr>
        <p:txBody>
          <a:bodyPr/>
          <a:lstStyle/>
          <a:p>
            <a:r>
              <a:rPr lang="en-US" dirty="0">
                <a:solidFill>
                  <a:srgbClr val="000090"/>
                </a:solidFill>
                <a:ea typeface="ＭＳ Ｐゴシック" charset="0"/>
                <a:cs typeface="ＭＳ Ｐゴシック" charset="0"/>
              </a:rPr>
              <a:t>Background</a:t>
            </a:r>
          </a:p>
        </p:txBody>
      </p:sp>
      <p:sp>
        <p:nvSpPr>
          <p:cNvPr id="2" name="Rectangle 1"/>
          <p:cNvSpPr/>
          <p:nvPr/>
        </p:nvSpPr>
        <p:spPr>
          <a:xfrm>
            <a:off x="228600" y="6400800"/>
            <a:ext cx="8686800" cy="415498"/>
          </a:xfrm>
          <a:prstGeom prst="rect">
            <a:avLst/>
          </a:prstGeom>
        </p:spPr>
        <p:txBody>
          <a:bodyPr wrap="square">
            <a:spAutoFit/>
          </a:bodyPr>
          <a:lstStyle/>
          <a:p>
            <a:r>
              <a:rPr lang="en-US" sz="1050" dirty="0" err="1">
                <a:solidFill>
                  <a:srgbClr val="660066"/>
                </a:solidFill>
              </a:rPr>
              <a:t>Gangulee</a:t>
            </a:r>
            <a:r>
              <a:rPr lang="en-US" sz="1050" dirty="0">
                <a:solidFill>
                  <a:srgbClr val="660066"/>
                </a:solidFill>
              </a:rPr>
              <a:t>, A. &amp; </a:t>
            </a:r>
            <a:r>
              <a:rPr lang="en-US" sz="1050" dirty="0" err="1">
                <a:solidFill>
                  <a:srgbClr val="660066"/>
                </a:solidFill>
              </a:rPr>
              <a:t>D'Heurle</a:t>
            </a:r>
            <a:r>
              <a:rPr lang="en-US" sz="1050" dirty="0">
                <a:solidFill>
                  <a:srgbClr val="660066"/>
                </a:solidFill>
              </a:rPr>
              <a:t>, F. M. </a:t>
            </a:r>
            <a:r>
              <a:rPr lang="en-US" sz="1050" dirty="0" smtClean="0">
                <a:solidFill>
                  <a:srgbClr val="660066"/>
                </a:solidFill>
              </a:rPr>
              <a:t>(1972), </a:t>
            </a:r>
            <a:r>
              <a:rPr lang="en-US" sz="1050" dirty="0">
                <a:solidFill>
                  <a:srgbClr val="660066"/>
                </a:solidFill>
              </a:rPr>
              <a:t>'Anomalous Large Grains in Alloyed Aluminum Thin-Films. 1. Secondary Grain-Growth in Aluminum-Copper Films', </a:t>
            </a:r>
            <a:r>
              <a:rPr lang="en-US" sz="1050" i="1" dirty="0">
                <a:solidFill>
                  <a:srgbClr val="660066"/>
                </a:solidFill>
              </a:rPr>
              <a:t>Thin Solid Films</a:t>
            </a:r>
            <a:r>
              <a:rPr lang="en-US" sz="1050" dirty="0">
                <a:solidFill>
                  <a:srgbClr val="660066"/>
                </a:solidFill>
              </a:rPr>
              <a:t>, </a:t>
            </a:r>
            <a:r>
              <a:rPr lang="en-US" sz="1050" b="1" dirty="0" smtClean="0">
                <a:solidFill>
                  <a:srgbClr val="660066"/>
                </a:solidFill>
              </a:rPr>
              <a:t>12</a:t>
            </a:r>
            <a:r>
              <a:rPr lang="en-US" sz="1050" dirty="0" smtClean="0">
                <a:solidFill>
                  <a:srgbClr val="660066"/>
                </a:solidFill>
              </a:rPr>
              <a:t> </a:t>
            </a:r>
            <a:r>
              <a:rPr lang="en-US" sz="1050" dirty="0">
                <a:solidFill>
                  <a:srgbClr val="660066"/>
                </a:solidFill>
              </a:rPr>
              <a:t>399</a:t>
            </a:r>
            <a:r>
              <a:rPr lang="en-US" sz="1050" dirty="0" smtClean="0">
                <a:solidFill>
                  <a:srgbClr val="660066"/>
                </a:solidFill>
              </a:rPr>
              <a:t>.</a:t>
            </a:r>
            <a:endParaRPr lang="en-US" sz="1050" dirty="0">
              <a:solidFill>
                <a:srgbClr val="660066"/>
              </a:solidFill>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5" descr="1I6B30_kine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Slide Number Placeholder 3"/>
          <p:cNvSpPr>
            <a:spLocks noGrp="1"/>
          </p:cNvSpPr>
          <p:nvPr>
            <p:ph type="sldNum" sz="quarter" idx="10"/>
          </p:nvPr>
        </p:nvSpPr>
        <p:spPr>
          <a:xfrm>
            <a:off x="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5C990FC7-B05F-BB4A-9161-D746D2900571}" type="slidenum">
              <a:rPr lang="en-US" sz="1400"/>
              <a:pPr/>
              <a:t>90</a:t>
            </a:fld>
            <a:endParaRPr lang="en-US" sz="1400"/>
          </a:p>
        </p:txBody>
      </p:sp>
      <p:sp>
        <p:nvSpPr>
          <p:cNvPr id="116740" name="Text Box 2"/>
          <p:cNvSpPr txBox="1">
            <a:spLocks noChangeArrowheads="1"/>
          </p:cNvSpPr>
          <p:nvPr/>
        </p:nvSpPr>
        <p:spPr bwMode="auto">
          <a:xfrm>
            <a:off x="914400" y="76200"/>
            <a:ext cx="6934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3600" i="1" dirty="0">
                <a:solidFill>
                  <a:srgbClr val="3333CC"/>
                </a:solidFill>
                <a:latin typeface="Times New Roman"/>
              </a:rPr>
              <a:t>Comparison of Expt. w/ Simulation</a:t>
            </a:r>
          </a:p>
        </p:txBody>
      </p:sp>
      <p:sp>
        <p:nvSpPr>
          <p:cNvPr id="116741" name="Text Box 8"/>
          <p:cNvSpPr txBox="1">
            <a:spLocks noChangeArrowheads="1"/>
          </p:cNvSpPr>
          <p:nvPr/>
        </p:nvSpPr>
        <p:spPr bwMode="auto">
          <a:xfrm>
            <a:off x="1143000" y="685800"/>
            <a:ext cx="7467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A transition from NGG to AGG was observed in both the simulations and experiment.</a:t>
            </a:r>
          </a:p>
        </p:txBody>
      </p:sp>
      <p:sp>
        <p:nvSpPr>
          <p:cNvPr id="116742" name="Rectangle 10"/>
          <p:cNvSpPr>
            <a:spLocks noChangeArrowheads="1"/>
          </p:cNvSpPr>
          <p:nvPr/>
        </p:nvSpPr>
        <p:spPr bwMode="auto">
          <a:xfrm>
            <a:off x="914400" y="1981200"/>
            <a:ext cx="914400" cy="152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pic>
        <p:nvPicPr>
          <p:cNvPr id="97294" name="Picture 14" descr="4I6B70_aggx"/>
          <p:cNvPicPr>
            <a:picLocks noChangeAspect="1" noChangeArrowheads="1"/>
          </p:cNvPicPr>
          <p:nvPr/>
        </p:nvPicPr>
        <p:blipFill>
          <a:blip r:embed="rId4">
            <a:extLst>
              <a:ext uri="{28A0092B-C50C-407E-A947-70E740481C1C}">
                <a14:useLocalDpi xmlns:a14="http://schemas.microsoft.com/office/drawing/2010/main" val="0"/>
              </a:ext>
            </a:extLst>
          </a:blip>
          <a:srcRect l="20090" t="13612" r="20090" b="13612"/>
          <a:stretch>
            <a:fillRect/>
          </a:stretch>
        </p:blipFill>
        <p:spPr bwMode="auto">
          <a:xfrm>
            <a:off x="1295400" y="1593850"/>
            <a:ext cx="2449513"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 Box 16"/>
          <p:cNvSpPr txBox="1">
            <a:spLocks noChangeArrowheads="1"/>
          </p:cNvSpPr>
          <p:nvPr/>
        </p:nvSpPr>
        <p:spPr bwMode="auto">
          <a:xfrm>
            <a:off x="304800" y="4572000"/>
            <a:ext cx="8686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Initiation of AGG was caused by grain size advantage and/or non-random particle distributions on grain boundaries. More specifically, if the grain size is smaller than the Smith-Zener limit, but the structure is pinned by the larger-than-random density of particles on boundaries (to match expts.), then it is possible for a large grain to escape and become </a:t>
            </a:r>
            <a:r>
              <a:rPr lang="ja-JP" altLang="en-US" sz="1600"/>
              <a:t>“</a:t>
            </a:r>
            <a:r>
              <a:rPr lang="en-US" sz="1600"/>
              <a:t>abnormal</a:t>
            </a:r>
            <a:r>
              <a:rPr lang="ja-JP" altLang="en-US" sz="1600"/>
              <a:t>”</a:t>
            </a:r>
            <a:r>
              <a:rPr lang="en-US" sz="1600"/>
              <a:t>.</a:t>
            </a:r>
          </a:p>
        </p:txBody>
      </p:sp>
      <p:sp>
        <p:nvSpPr>
          <p:cNvPr id="116745" name="Text Box 17"/>
          <p:cNvSpPr txBox="1">
            <a:spLocks noChangeArrowheads="1"/>
          </p:cNvSpPr>
          <p:nvPr/>
        </p:nvSpPr>
        <p:spPr bwMode="auto">
          <a:xfrm>
            <a:off x="381000" y="5892800"/>
            <a:ext cx="716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600"/>
              <a:t>Simulation: isotropic GB properties; temperature = 1.5; particles size = 27 voxels; volume fraction of particles = 6%, 70% of particles were located </a:t>
            </a:r>
            <a:r>
              <a:rPr lang="en-US" sz="1600" i="1"/>
              <a:t>on boundaries; </a:t>
            </a:r>
            <a:r>
              <a:rPr lang="en-US" sz="1600"/>
              <a:t>image taken at 100,000 MCS.</a:t>
            </a:r>
            <a:endParaRPr lang="en-US" sz="1600" i="1"/>
          </a:p>
        </p:txBody>
      </p:sp>
      <p:pic>
        <p:nvPicPr>
          <p:cNvPr id="116746" name="Picture 16" descr="agg_kinet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2954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7" name="Line 12"/>
          <p:cNvSpPr>
            <a:spLocks noChangeShapeType="1"/>
          </p:cNvSpPr>
          <p:nvPr/>
        </p:nvSpPr>
        <p:spPr bwMode="auto">
          <a:xfrm flipV="1">
            <a:off x="7924800" y="1600200"/>
            <a:ext cx="381000" cy="19050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16748" name="AutoShape 11"/>
          <p:cNvSpPr>
            <a:spLocks noChangeArrowheads="1"/>
          </p:cNvSpPr>
          <p:nvPr/>
        </p:nvSpPr>
        <p:spPr bwMode="auto">
          <a:xfrm>
            <a:off x="4343400" y="1981200"/>
            <a:ext cx="533400" cy="381000"/>
          </a:xfrm>
          <a:prstGeom prst="rightArrow">
            <a:avLst>
              <a:gd name="adj1" fmla="val 50000"/>
              <a:gd name="adj2" fmla="val 35000"/>
            </a:avLst>
          </a:prstGeom>
          <a:solidFill>
            <a:schemeClr val="tx1"/>
          </a:solidFill>
          <a:ln w="9525">
            <a:solidFill>
              <a:schemeClr val="tx1"/>
            </a:solidFill>
            <a:miter lim="800000"/>
            <a:headEnd/>
            <a:tailEnd/>
          </a:ln>
        </p:spPr>
        <p:txBody>
          <a:bodyPr wrap="none" anchor="ctr"/>
          <a:lstStyle/>
          <a:p>
            <a:pPr eaLnBrk="0" hangingPunct="0"/>
            <a:endParaRPr lang="en-US"/>
          </a:p>
        </p:txBody>
      </p:sp>
      <p:pic>
        <p:nvPicPr>
          <p:cNvPr id="97295" name="Picture 15" descr="M1035Z_AGG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600200"/>
            <a:ext cx="3208338"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7391400" y="5867400"/>
            <a:ext cx="1600200" cy="830997"/>
          </a:xfrm>
          <a:prstGeom prst="rect">
            <a:avLst/>
          </a:prstGeom>
        </p:spPr>
        <p:txBody>
          <a:bodyPr wrap="square">
            <a:spAutoFit/>
          </a:bodyPr>
          <a:lstStyle/>
          <a:p>
            <a:pPr algn="r">
              <a:spcBef>
                <a:spcPct val="50000"/>
              </a:spcBef>
            </a:pPr>
            <a:r>
              <a:rPr lang="en-US" sz="1600" dirty="0">
                <a:solidFill>
                  <a:srgbClr val="660066"/>
                </a:solidFill>
              </a:rPr>
              <a:t>Roberts, PhD thesis CMU (2007)</a:t>
            </a:r>
          </a:p>
        </p:txBody>
      </p:sp>
    </p:spTree>
    <p:extLst>
      <p:ext uri="{BB962C8B-B14F-4D97-AF65-F5344CB8AC3E}">
        <p14:creationId xmlns:p14="http://schemas.microsoft.com/office/powerpoint/2010/main" val="4181716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Number Placeholder 1"/>
          <p:cNvSpPr>
            <a:spLocks noGrp="1"/>
          </p:cNvSpPr>
          <p:nvPr>
            <p:ph type="sldNum" sz="quarter" idx="10"/>
          </p:nvPr>
        </p:nvSpPr>
        <p:spPr>
          <a:xfrm>
            <a:off x="0" y="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8271998A-21D5-C141-8DED-1795D25369A1}" type="slidenum">
              <a:rPr lang="en-US" sz="1400"/>
              <a:pPr/>
              <a:t>91</a:t>
            </a:fld>
            <a:endParaRPr lang="en-US" sz="1400"/>
          </a:p>
        </p:txBody>
      </p:sp>
      <p:sp>
        <p:nvSpPr>
          <p:cNvPr id="4" name="TextBox 3"/>
          <p:cNvSpPr txBox="1"/>
          <p:nvPr/>
        </p:nvSpPr>
        <p:spPr>
          <a:xfrm>
            <a:off x="3205163" y="115888"/>
            <a:ext cx="1962413" cy="646331"/>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3600" i="1" dirty="0">
                <a:solidFill>
                  <a:srgbClr val="000090"/>
                </a:solidFill>
                <a:latin typeface="Times New Roman"/>
              </a:rPr>
              <a:t>Software</a:t>
            </a:r>
          </a:p>
        </p:txBody>
      </p:sp>
      <p:sp>
        <p:nvSpPr>
          <p:cNvPr id="5" name="Content Placeholder 2"/>
          <p:cNvSpPr txBox="1">
            <a:spLocks/>
          </p:cNvSpPr>
          <p:nvPr/>
        </p:nvSpPr>
        <p:spPr bwMode="auto">
          <a:xfrm>
            <a:off x="685800" y="939800"/>
            <a:ext cx="7620000" cy="5715000"/>
          </a:xfrm>
          <a:prstGeom prst="rect">
            <a:avLst/>
          </a:prstGeom>
          <a:noFill/>
          <a:ln w="9525">
            <a:noFill/>
            <a:miter lim="800000"/>
            <a:headEnd/>
            <a:tailEnd/>
          </a:ln>
        </p:spPr>
        <p:txBody>
          <a:bodyPr/>
          <a:lstStyle/>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Materials people have, collectively, invested substantially in software development.</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philosophy: unless there exists an obvious opportunity for commercialization, it is better to make software freely available.</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makes its tools for serial and parallel algorithms for Monte Carlo, phase field, and level set models of grain growth, as well as particle dissolution.  We have already made many of our 3D microstructure analysis tools available on the web. </a:t>
            </a:r>
          </a:p>
          <a:p>
            <a:pPr marL="342900" indent="-34290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ＭＳ Ｐゴシック" pitchFamily="-112" charset="-128"/>
              </a:rPr>
              <a:t>CMU software is distributed over a number of websites.</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2"/>
              </a:rPr>
              <a:t>http://code.google.com/p/mbuilder/</a:t>
            </a:r>
            <a:r>
              <a:rPr lang="en-US" sz="1800" kern="0" dirty="0">
                <a:latin typeface="+mn-lt"/>
                <a:ea typeface="ＭＳ Ｐゴシック" pitchFamily="-112" charset="-128"/>
                <a:cs typeface="+mn-cs"/>
              </a:rPr>
              <a:t> : Microstructure Builder</a:t>
            </a:r>
          </a:p>
          <a:p>
            <a:pPr marL="742950" lvl="1" indent="-285750">
              <a:spcBef>
                <a:spcPct val="20000"/>
              </a:spcBef>
              <a:buClr>
                <a:srgbClr val="0C519C"/>
              </a:buClr>
              <a:buSzPct val="115000"/>
              <a:buFont typeface="Wingdings" pitchFamily="-112" charset="2"/>
              <a:buChar char="§"/>
              <a:defRPr/>
            </a:pPr>
            <a:r>
              <a:rPr lang="en-US" sz="1800" b="1" kern="0" dirty="0">
                <a:latin typeface="+mn-lt"/>
                <a:ea typeface="ＭＳ Ｐゴシック" pitchFamily="-112" charset="-128"/>
                <a:cs typeface="+mn-cs"/>
                <a:hlinkClick r:id="rId3"/>
              </a:rPr>
              <a:t>http://matforge.org/cmu/</a:t>
            </a:r>
            <a:r>
              <a:rPr lang="en-US" sz="1800" kern="0" dirty="0">
                <a:latin typeface="+mn-lt"/>
                <a:ea typeface="ＭＳ Ｐゴシック" pitchFamily="-112" charset="-128"/>
                <a:cs typeface="+mn-cs"/>
              </a:rPr>
              <a:t>  : MMSP package</a:t>
            </a: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4"/>
              </a:rPr>
              <a:t>http://latir.materials.cmu.edu/websvn</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5"/>
              </a:rPr>
              <a:t>http://mimp.materials.cmu.edu/research/downloads.html</a:t>
            </a:r>
            <a:endParaRPr lang="en-US" sz="1800" kern="0" dirty="0">
              <a:latin typeface="+mn-lt"/>
              <a:ea typeface="ＭＳ Ｐゴシック" pitchFamily="-112" charset="-128"/>
              <a:cs typeface="+mn-cs"/>
            </a:endParaRPr>
          </a:p>
          <a:p>
            <a:pPr marL="742950" lvl="1" indent="-285750">
              <a:spcBef>
                <a:spcPct val="20000"/>
              </a:spcBef>
              <a:buClr>
                <a:srgbClr val="0C519C"/>
              </a:buClr>
              <a:buSzPct val="115000"/>
              <a:buFont typeface="Wingdings" pitchFamily="-112" charset="2"/>
              <a:buChar char="§"/>
              <a:defRPr/>
            </a:pPr>
            <a:r>
              <a:rPr lang="en-US" sz="1800" kern="0" dirty="0">
                <a:latin typeface="+mn-lt"/>
                <a:ea typeface="ＭＳ Ｐゴシック" pitchFamily="-112" charset="-128"/>
                <a:cs typeface="+mn-cs"/>
                <a:hlinkClick r:id="rId6"/>
              </a:rPr>
              <a:t>http://neon.materials.cmu.edu/rollett/texture_subroutines</a:t>
            </a:r>
            <a:r>
              <a:rPr lang="en-US" sz="1800" kern="0" dirty="0">
                <a:latin typeface="+mn-lt"/>
                <a:ea typeface="ＭＳ Ｐゴシック" pitchFamily="-112" charset="-128"/>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2" name="TextBox 3231"/>
          <p:cNvSpPr txBox="1"/>
          <p:nvPr/>
        </p:nvSpPr>
        <p:spPr>
          <a:xfrm>
            <a:off x="838200" y="228600"/>
            <a:ext cx="7429500" cy="1077913"/>
          </a:xfrm>
          <a:prstGeom prst="rect">
            <a:avLst/>
          </a:prstGeom>
          <a:noFill/>
        </p:spPr>
        <p:txBody>
          <a:bodyPr>
            <a:spAutoFit/>
          </a:bodyPr>
          <a:lstStyle/>
          <a:p>
            <a:pPr algn="ctr" eaLnBrk="0" hangingPunct="0">
              <a:defRPr/>
            </a:pPr>
            <a:r>
              <a:rPr lang="en-US" sz="3200" i="1" dirty="0">
                <a:solidFill>
                  <a:srgbClr val="000090"/>
                </a:solidFill>
                <a:latin typeface="Times New Roman"/>
                <a:ea typeface="+mn-ea"/>
                <a:cs typeface="+mn-cs"/>
              </a:rPr>
              <a:t>MMSP is a library of functions that manipulate </a:t>
            </a:r>
            <a:r>
              <a:rPr lang="en-US" sz="3200" b="1" i="1" dirty="0">
                <a:solidFill>
                  <a:srgbClr val="000090"/>
                </a:solidFill>
                <a:latin typeface="Times New Roman"/>
                <a:ea typeface="+mn-ea"/>
                <a:cs typeface="+mn-cs"/>
              </a:rPr>
              <a:t>parallel uniform grids</a:t>
            </a:r>
          </a:p>
        </p:txBody>
      </p:sp>
      <p:sp>
        <p:nvSpPr>
          <p:cNvPr id="39939" name="TextBox 3232"/>
          <p:cNvSpPr txBox="1">
            <a:spLocks noChangeArrowheads="1"/>
          </p:cNvSpPr>
          <p:nvPr/>
        </p:nvSpPr>
        <p:spPr bwMode="auto">
          <a:xfrm>
            <a:off x="457200" y="1981200"/>
            <a:ext cx="36576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dirty="0"/>
              <a:t>   Written in C++ using MPI</a:t>
            </a:r>
          </a:p>
          <a:p>
            <a:pPr>
              <a:buFont typeface="Wingdings" charset="0"/>
              <a:buChar char="§"/>
            </a:pPr>
            <a:endParaRPr lang="en-US" sz="2000" dirty="0"/>
          </a:p>
          <a:p>
            <a:pPr>
              <a:buFont typeface="Wingdings" charset="0"/>
              <a:buChar char="§"/>
            </a:pPr>
            <a:r>
              <a:rPr lang="en-US" sz="2000" dirty="0"/>
              <a:t>   Open-source, extensible</a:t>
            </a:r>
          </a:p>
          <a:p>
            <a:pPr>
              <a:buFont typeface="Wingdings" charset="0"/>
              <a:buChar char="§"/>
            </a:pPr>
            <a:endParaRPr lang="en-US" sz="2000" dirty="0"/>
          </a:p>
          <a:p>
            <a:pPr>
              <a:buFont typeface="Wingdings" charset="0"/>
              <a:buChar char="§"/>
            </a:pPr>
            <a:r>
              <a:rPr lang="en-US" sz="2000" dirty="0"/>
              <a:t>   Parallelism mostly hidden</a:t>
            </a:r>
          </a:p>
          <a:p>
            <a:pPr>
              <a:buFont typeface="Wingdings" charset="0"/>
              <a:buChar char="§"/>
            </a:pPr>
            <a:endParaRPr lang="en-US" sz="2000" dirty="0"/>
          </a:p>
          <a:p>
            <a:pPr>
              <a:buFont typeface="Wingdings" charset="0"/>
              <a:buChar char="§"/>
            </a:pPr>
            <a:r>
              <a:rPr lang="en-US" sz="2000" dirty="0"/>
              <a:t>   Most serial algorithms written in C or C++ can be quickly parallelized</a:t>
            </a:r>
          </a:p>
          <a:p>
            <a:pPr>
              <a:buFont typeface="Wingdings" charset="0"/>
              <a:buChar char="§"/>
            </a:pPr>
            <a:endParaRPr lang="en-US" sz="2000" dirty="0"/>
          </a:p>
          <a:p>
            <a:pPr>
              <a:buFont typeface="Wingdings" charset="0"/>
              <a:buChar char="§"/>
            </a:pPr>
            <a:r>
              <a:rPr lang="en-US" sz="2000" dirty="0"/>
              <a:t>   Primarily intended for numerical modeling </a:t>
            </a:r>
          </a:p>
        </p:txBody>
      </p:sp>
      <p:pic>
        <p:nvPicPr>
          <p:cNvPr id="39940" name="Picture 3235" descr="procgri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37000" y="2336800"/>
            <a:ext cx="4749800"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3238"/>
          <p:cNvSpPr txBox="1">
            <a:spLocks noChangeArrowheads="1"/>
          </p:cNvSpPr>
          <p:nvPr/>
        </p:nvSpPr>
        <p:spPr bwMode="auto">
          <a:xfrm>
            <a:off x="4394200" y="5562600"/>
            <a:ext cx="330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i="1"/>
              <a:t>Grid data subdivided across an array of 18 processors</a:t>
            </a:r>
          </a:p>
        </p:txBody>
      </p:sp>
      <p:sp>
        <p:nvSpPr>
          <p:cNvPr id="2" name="Slide Number Placeholder 1"/>
          <p:cNvSpPr>
            <a:spLocks noGrp="1"/>
          </p:cNvSpPr>
          <p:nvPr>
            <p:ph type="sldNum" sz="quarter" idx="10"/>
          </p:nvPr>
        </p:nvSpPr>
        <p:spPr/>
        <p:txBody>
          <a:bodyPr/>
          <a:lstStyle/>
          <a:p>
            <a:fld id="{6C6B62CC-A41F-A44C-9A34-0C46F1F345B8}" type="slidenum">
              <a:rPr lang="en-US" smtClean="0"/>
              <a:pPr/>
              <a:t>92</a:t>
            </a:fld>
            <a:endParaRPr lang="en-US"/>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distributed</a:t>
            </a:r>
            <a:r>
              <a:rPr lang="en-US">
                <a:solidFill>
                  <a:srgbClr val="000090"/>
                </a:solidFill>
              </a:rPr>
              <a:t> array</a:t>
            </a:r>
          </a:p>
        </p:txBody>
      </p:sp>
      <p:sp>
        <p:nvSpPr>
          <p:cNvPr id="40963" name="TextBox 7"/>
          <p:cNvSpPr txBox="1">
            <a:spLocks noChangeArrowheads="1"/>
          </p:cNvSpPr>
          <p:nvPr/>
        </p:nvSpPr>
        <p:spPr bwMode="auto">
          <a:xfrm>
            <a:off x="533400" y="1828800"/>
            <a:ext cx="33528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Distributed: </a:t>
            </a:r>
          </a:p>
          <a:p>
            <a:pPr algn="ctr"/>
            <a:endParaRPr lang="en-US" sz="700"/>
          </a:p>
          <a:p>
            <a:pPr algn="ctr"/>
            <a:r>
              <a:rPr lang="en-US" sz="2000"/>
              <a:t>Each MPI process </a:t>
            </a:r>
            <a:r>
              <a:rPr lang="ja-JP" altLang="en-US" sz="2000"/>
              <a:t>“</a:t>
            </a:r>
            <a:r>
              <a:rPr lang="en-US" sz="2000"/>
              <a:t>owns</a:t>
            </a:r>
            <a:r>
              <a:rPr lang="ja-JP" altLang="en-US" sz="2000"/>
              <a:t>”</a:t>
            </a:r>
            <a:r>
              <a:rPr lang="en-US" sz="2000"/>
              <a:t> its own segment of the array, and </a:t>
            </a:r>
            <a:r>
              <a:rPr lang="ja-JP" altLang="en-US" sz="2000"/>
              <a:t>“</a:t>
            </a:r>
            <a:r>
              <a:rPr lang="en-US" sz="2000"/>
              <a:t>shares</a:t>
            </a:r>
            <a:r>
              <a:rPr lang="ja-JP" altLang="en-US" sz="2000"/>
              <a:t>”</a:t>
            </a:r>
            <a:r>
              <a:rPr lang="en-US" sz="2000"/>
              <a:t> ghost buffers</a:t>
            </a:r>
          </a:p>
        </p:txBody>
      </p:sp>
      <p:sp>
        <p:nvSpPr>
          <p:cNvPr id="40964" name="TextBox 8"/>
          <p:cNvSpPr txBox="1">
            <a:spLocks noChangeArrowheads="1"/>
          </p:cNvSpPr>
          <p:nvPr/>
        </p:nvSpPr>
        <p:spPr bwMode="auto">
          <a:xfrm>
            <a:off x="4114800" y="1905000"/>
            <a:ext cx="47117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the creation of </a:t>
            </a:r>
            <a:r>
              <a:rPr lang="en-US" sz="2000">
                <a:solidFill>
                  <a:srgbClr val="0000FF"/>
                </a:solidFill>
              </a:rPr>
              <a:t>very large grids </a:t>
            </a:r>
            <a:r>
              <a:rPr lang="en-US" sz="2000"/>
              <a:t>which can be accessed at the same time by</a:t>
            </a:r>
            <a:r>
              <a:rPr lang="en-US" sz="2000">
                <a:solidFill>
                  <a:srgbClr val="FF0000"/>
                </a:solidFill>
              </a:rPr>
              <a:t> </a:t>
            </a:r>
            <a:r>
              <a:rPr lang="en-US" sz="2000">
                <a:solidFill>
                  <a:srgbClr val="0000FF"/>
                </a:solidFill>
              </a:rPr>
              <a:t>many processors </a:t>
            </a:r>
            <a:r>
              <a:rPr lang="en-US" sz="2000"/>
              <a:t>on any system with MPI installed (either shared or distributed memory architectures). </a:t>
            </a:r>
          </a:p>
        </p:txBody>
      </p:sp>
      <p:graphicFrame>
        <p:nvGraphicFramePr>
          <p:cNvPr id="6" name="Table 5"/>
          <p:cNvGraphicFramePr>
            <a:graphicFrameLocks noGrp="1"/>
          </p:cNvGraphicFramePr>
          <p:nvPr/>
        </p:nvGraphicFramePr>
        <p:xfrm>
          <a:off x="12192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graphicFrame>
        <p:nvGraphicFramePr>
          <p:cNvPr id="7" name="Table 6"/>
          <p:cNvGraphicFramePr>
            <a:graphicFrameLocks noGrp="1"/>
          </p:cNvGraphicFramePr>
          <p:nvPr/>
        </p:nvGraphicFramePr>
        <p:xfrm>
          <a:off x="36576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graphicFrame>
        <p:nvGraphicFramePr>
          <p:cNvPr id="10" name="Table 9"/>
          <p:cNvGraphicFramePr>
            <a:graphicFrameLocks noGrp="1"/>
          </p:cNvGraphicFramePr>
          <p:nvPr/>
        </p:nvGraphicFramePr>
        <p:xfrm>
          <a:off x="6096000" y="4268788"/>
          <a:ext cx="1828800" cy="1828800"/>
        </p:xfrm>
        <a:graphic>
          <a:graphicData uri="http://schemas.openxmlformats.org/drawingml/2006/table">
            <a:tbl>
              <a:tblPr firstRow="1" bandRow="1">
                <a:tableStyleId>{5940675A-B579-460E-94D1-54222C63F5DA}</a:tableStyleId>
              </a:tblPr>
              <a:tblGrid>
                <a:gridCol w="365760"/>
                <a:gridCol w="365760"/>
                <a:gridCol w="365760"/>
                <a:gridCol w="365760"/>
                <a:gridCol w="365760"/>
              </a:tblGrid>
              <a:tr h="273792">
                <a:tc>
                  <a:txBody>
                    <a:bodyPr/>
                    <a:lstStyle/>
                    <a:p>
                      <a:endParaRPr lang="en-US"/>
                    </a:p>
                  </a:txBody>
                  <a:tcPr>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lnB w="38100" cap="flat" cmpd="sng" algn="ctr">
                      <a:solidFill>
                        <a:srgbClr val="000000"/>
                      </a:solidFill>
                      <a:prstDash val="solid"/>
                      <a:round/>
                      <a:headEnd type="none" w="med" len="med"/>
                      <a:tailEnd type="none" w="med" len="med"/>
                    </a:lnB>
                    <a:solidFill>
                      <a:srgbClr val="BFBFBF"/>
                    </a:solidFill>
                  </a:tcPr>
                </a:tc>
                <a:tc>
                  <a:txBody>
                    <a:bodyPr/>
                    <a:lstStyle/>
                    <a:p>
                      <a:endParaRPr lang="en-US"/>
                    </a:p>
                  </a:txBody>
                  <a:tcPr>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T w="38100" cap="flat" cmpd="sng" algn="ctr">
                      <a:solidFill>
                        <a:srgbClr val="000000"/>
                      </a:solidFill>
                      <a:prstDash val="solid"/>
                      <a:round/>
                      <a:headEnd type="none" w="med" len="med"/>
                      <a:tailEnd type="none" w="med" len="med"/>
                    </a:lnT>
                  </a:tcPr>
                </a:tc>
                <a:tc>
                  <a:txBody>
                    <a:bodyPr/>
                    <a:lstStyle/>
                    <a:p>
                      <a:endParaRPr lang="en-US"/>
                    </a:p>
                  </a:txBody>
                  <a:tcPr>
                    <a:lnT w="38100" cap="flat" cmpd="sng" algn="ctr">
                      <a:solidFill>
                        <a:srgbClr val="000000"/>
                      </a:solidFill>
                      <a:prstDash val="solid"/>
                      <a:round/>
                      <a:headEnd type="none" w="med" len="med"/>
                      <a:tailEnd type="none" w="med" len="med"/>
                    </a:lnT>
                  </a:tcPr>
                </a:tc>
                <a:tc>
                  <a:txBody>
                    <a:bodyPr/>
                    <a:lstStyle/>
                    <a:p>
                      <a:endParaRPr lang="en-US"/>
                    </a:p>
                  </a:txBody>
                  <a:tcPr>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tcPr>
                </a:tc>
                <a:tc>
                  <a:txBody>
                    <a:bodyPr/>
                    <a:lstStyle/>
                    <a:p>
                      <a:endParaRPr lang="en-US"/>
                    </a:p>
                  </a:txBody>
                  <a:tcPr/>
                </a:tc>
                <a:tc>
                  <a:txBody>
                    <a:bodyPr/>
                    <a:lstStyle/>
                    <a:p>
                      <a:endParaRPr lang="en-US"/>
                    </a:p>
                  </a:txBody>
                  <a:tcPr>
                    <a:lnR w="38100" cap="flat" cmpd="sng" algn="ctr">
                      <a:solidFill>
                        <a:srgbClr val="000000"/>
                      </a:solidFill>
                      <a:prstDash val="solid"/>
                      <a:round/>
                      <a:headEnd type="none" w="med" len="med"/>
                      <a:tailEnd type="none" w="med" len="med"/>
                    </a:lnR>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lnR w="38100" cap="flat" cmpd="sng" algn="ctr">
                      <a:solidFill>
                        <a:srgbClr val="000000"/>
                      </a:solidFill>
                      <a:prstDash val="solid"/>
                      <a:round/>
                      <a:headEnd type="none" w="med" len="med"/>
                      <a:tailEnd type="none" w="med" len="med"/>
                    </a:lnR>
                    <a:solidFill>
                      <a:schemeClr val="bg1">
                        <a:lumMod val="75000"/>
                      </a:schemeClr>
                    </a:solidFill>
                  </a:tcPr>
                </a:tc>
                <a:tc>
                  <a:txBody>
                    <a:bodyPr/>
                    <a:lstStyle/>
                    <a:p>
                      <a:endParaRPr lang="en-US"/>
                    </a:p>
                  </a:txBody>
                  <a:tcPr>
                    <a:lnL w="38100" cap="flat" cmpd="sng" algn="ctr">
                      <a:solidFill>
                        <a:srgbClr val="000000"/>
                      </a:solidFill>
                      <a:prstDash val="solid"/>
                      <a:round/>
                      <a:headEnd type="none" w="med" len="med"/>
                      <a:tailEnd type="none" w="med" len="med"/>
                    </a:lnL>
                    <a:lnB w="38100" cap="flat" cmpd="sng" algn="ctr">
                      <a:solidFill>
                        <a:srgbClr val="000000"/>
                      </a:solidFill>
                      <a:prstDash val="solid"/>
                      <a:round/>
                      <a:headEnd type="none" w="med" len="med"/>
                      <a:tailEnd type="none" w="med" len="med"/>
                    </a:lnB>
                  </a:tcPr>
                </a:tc>
                <a:tc>
                  <a:txBody>
                    <a:bodyPr/>
                    <a:lstStyle/>
                    <a:p>
                      <a:endParaRPr lang="en-US"/>
                    </a:p>
                  </a:txBody>
                  <a:tcPr>
                    <a:lnB w="38100" cap="flat" cmpd="sng" algn="ctr">
                      <a:solidFill>
                        <a:srgbClr val="000000"/>
                      </a:solidFill>
                      <a:prstDash val="solid"/>
                      <a:round/>
                      <a:headEnd type="none" w="med" len="med"/>
                      <a:tailEnd type="none" w="med" len="med"/>
                    </a:lnB>
                  </a:tcPr>
                </a:tc>
                <a:tc>
                  <a:txBody>
                    <a:bodyPr/>
                    <a:lstStyle/>
                    <a:p>
                      <a:endParaRPr lang="en-US"/>
                    </a:p>
                  </a:txBody>
                  <a:tcPr>
                    <a:lnR w="38100" cap="flat" cmpd="sng" algn="ctr">
                      <a:solidFill>
                        <a:srgbClr val="000000"/>
                      </a:solidFill>
                      <a:prstDash val="solid"/>
                      <a:round/>
                      <a:headEnd type="none" w="med" len="med"/>
                      <a:tailEnd type="none" w="med" len="med"/>
                    </a:lnR>
                    <a:lnB w="38100" cap="flat" cmpd="sng" algn="ctr">
                      <a:solidFill>
                        <a:srgbClr val="000000"/>
                      </a:solidFill>
                      <a:prstDash val="solid"/>
                      <a:round/>
                      <a:headEnd type="none" w="med" len="med"/>
                      <a:tailEnd type="none" w="med" len="med"/>
                    </a:lnB>
                  </a:tcPr>
                </a:tc>
                <a:tc>
                  <a:txBody>
                    <a:bodyPr/>
                    <a:lstStyle/>
                    <a:p>
                      <a:endParaRPr lang="en-US"/>
                    </a:p>
                  </a:txBody>
                  <a:tcPr>
                    <a:lnL w="38100" cap="flat" cmpd="sng" algn="ctr">
                      <a:solidFill>
                        <a:srgbClr val="000000"/>
                      </a:solidFill>
                      <a:prstDash val="solid"/>
                      <a:round/>
                      <a:headEnd type="none" w="med" len="med"/>
                      <a:tailEnd type="none" w="med" len="med"/>
                    </a:lnL>
                    <a:solidFill>
                      <a:srgbClr val="BFBFBF"/>
                    </a:solidFill>
                  </a:tcPr>
                </a:tc>
              </a:tr>
              <a:tr h="273792">
                <a:tc>
                  <a:txBody>
                    <a:bodyPr/>
                    <a:lstStyle/>
                    <a:p>
                      <a:endParaRPr lang="en-US"/>
                    </a:p>
                  </a:txBody>
                  <a:tcPr>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lnT w="38100" cap="flat" cmpd="sng" algn="ctr">
                      <a:solidFill>
                        <a:srgbClr val="000000"/>
                      </a:solidFill>
                      <a:prstDash val="solid"/>
                      <a:round/>
                      <a:headEnd type="none" w="med" len="med"/>
                      <a:tailEnd type="none" w="med" len="med"/>
                    </a:lnT>
                    <a:solidFill>
                      <a:srgbClr val="BFBFBF"/>
                    </a:solidFill>
                  </a:tcPr>
                </a:tc>
                <a:tc>
                  <a:txBody>
                    <a:bodyPr/>
                    <a:lstStyle/>
                    <a:p>
                      <a:endParaRPr lang="en-US"/>
                    </a:p>
                  </a:txBody>
                  <a:tcPr>
                    <a:solidFill>
                      <a:srgbClr val="BFBFBF"/>
                    </a:solidFill>
                  </a:tcPr>
                </a:tc>
              </a:tr>
            </a:tbl>
          </a:graphicData>
        </a:graphic>
      </p:graphicFrame>
      <p:sp>
        <p:nvSpPr>
          <p:cNvPr id="20" name="Freeform 19"/>
          <p:cNvSpPr/>
          <p:nvPr/>
        </p:nvSpPr>
        <p:spPr>
          <a:xfrm>
            <a:off x="2478088" y="4932363"/>
            <a:ext cx="1355725" cy="246062"/>
          </a:xfrm>
          <a:custGeom>
            <a:avLst/>
            <a:gdLst>
              <a:gd name="connsiteX0" fmla="*/ 1356265 w 1356265"/>
              <a:gd name="connsiteY0" fmla="*/ 246579 h 246579"/>
              <a:gd name="connsiteX1" fmla="*/ 727451 w 1356265"/>
              <a:gd name="connsiteY1" fmla="*/ 0 h 246579"/>
              <a:gd name="connsiteX2" fmla="*/ 0 w 1356265"/>
              <a:gd name="connsiteY2" fmla="*/ 246579 h 246579"/>
              <a:gd name="connsiteX3" fmla="*/ 0 w 1356265"/>
              <a:gd name="connsiteY3" fmla="*/ 246579 h 246579"/>
            </a:gdLst>
            <a:ahLst/>
            <a:cxnLst>
              <a:cxn ang="0">
                <a:pos x="connsiteX0" y="connsiteY0"/>
              </a:cxn>
              <a:cxn ang="0">
                <a:pos x="connsiteX1" y="connsiteY1"/>
              </a:cxn>
              <a:cxn ang="0">
                <a:pos x="connsiteX2" y="connsiteY2"/>
              </a:cxn>
              <a:cxn ang="0">
                <a:pos x="connsiteX3" y="connsiteY3"/>
              </a:cxn>
            </a:cxnLst>
            <a:rect l="l" t="t" r="r" b="b"/>
            <a:pathLst>
              <a:path w="1356265" h="246579">
                <a:moveTo>
                  <a:pt x="1356265" y="246579"/>
                </a:moveTo>
                <a:cubicBezTo>
                  <a:pt x="1154880" y="123289"/>
                  <a:pt x="953495" y="0"/>
                  <a:pt x="727451" y="0"/>
                </a:cubicBezTo>
                <a:cubicBezTo>
                  <a:pt x="501407" y="0"/>
                  <a:pt x="0" y="246579"/>
                  <a:pt x="0" y="246579"/>
                </a:cubicBezTo>
                <a:lnTo>
                  <a:pt x="0" y="246579"/>
                </a:lnTo>
              </a:path>
            </a:pathLst>
          </a:custGeom>
          <a:ln>
            <a:solidFill>
              <a:srgbClr val="00009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21" name="Freeform 20"/>
          <p:cNvSpPr/>
          <p:nvPr/>
        </p:nvSpPr>
        <p:spPr>
          <a:xfrm>
            <a:off x="2847975" y="5165725"/>
            <a:ext cx="1355725" cy="295275"/>
          </a:xfrm>
          <a:custGeom>
            <a:avLst/>
            <a:gdLst>
              <a:gd name="connsiteX0" fmla="*/ 0 w 1356265"/>
              <a:gd name="connsiteY0" fmla="*/ 0 h 295896"/>
              <a:gd name="connsiteX1" fmla="*/ 690463 w 1356265"/>
              <a:gd name="connsiteY1" fmla="*/ 295896 h 295896"/>
              <a:gd name="connsiteX2" fmla="*/ 1356265 w 1356265"/>
              <a:gd name="connsiteY2" fmla="*/ 0 h 295896"/>
            </a:gdLst>
            <a:ahLst/>
            <a:cxnLst>
              <a:cxn ang="0">
                <a:pos x="connsiteX0" y="connsiteY0"/>
              </a:cxn>
              <a:cxn ang="0">
                <a:pos x="connsiteX1" y="connsiteY1"/>
              </a:cxn>
              <a:cxn ang="0">
                <a:pos x="connsiteX2" y="connsiteY2"/>
              </a:cxn>
            </a:cxnLst>
            <a:rect l="l" t="t" r="r" b="b"/>
            <a:pathLst>
              <a:path w="1356265" h="295896">
                <a:moveTo>
                  <a:pt x="0" y="0"/>
                </a:moveTo>
                <a:cubicBezTo>
                  <a:pt x="232209" y="147948"/>
                  <a:pt x="464419" y="295896"/>
                  <a:pt x="690463" y="295896"/>
                </a:cubicBezTo>
                <a:cubicBezTo>
                  <a:pt x="916507" y="295896"/>
                  <a:pt x="1356265" y="0"/>
                  <a:pt x="1356265" y="0"/>
                </a:cubicBezTo>
              </a:path>
            </a:pathLst>
          </a:custGeom>
          <a:ln>
            <a:solidFill>
              <a:srgbClr val="660066"/>
            </a:solidFill>
            <a:headEnd type="stealth" w="lg" len="lg"/>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eaLnBrk="0" hangingPunct="0">
              <a:defRPr/>
            </a:pPr>
            <a:endParaRPr lang="en-US"/>
          </a:p>
        </p:txBody>
      </p:sp>
      <p:sp>
        <p:nvSpPr>
          <p:cNvPr id="41105" name="TextBox 21"/>
          <p:cNvSpPr txBox="1">
            <a:spLocks noChangeArrowheads="1"/>
          </p:cNvSpPr>
          <p:nvPr/>
        </p:nvSpPr>
        <p:spPr bwMode="auto">
          <a:xfrm>
            <a:off x="1600200" y="6096000"/>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0</a:t>
            </a:r>
          </a:p>
        </p:txBody>
      </p:sp>
      <p:sp>
        <p:nvSpPr>
          <p:cNvPr id="41106" name="TextBox 22"/>
          <p:cNvSpPr txBox="1">
            <a:spLocks noChangeArrowheads="1"/>
          </p:cNvSpPr>
          <p:nvPr/>
        </p:nvSpPr>
        <p:spPr bwMode="auto">
          <a:xfrm>
            <a:off x="3968750" y="6096000"/>
            <a:ext cx="1212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1</a:t>
            </a:r>
          </a:p>
        </p:txBody>
      </p:sp>
      <p:sp>
        <p:nvSpPr>
          <p:cNvPr id="41107" name="TextBox 23"/>
          <p:cNvSpPr txBox="1">
            <a:spLocks noChangeArrowheads="1"/>
          </p:cNvSpPr>
          <p:nvPr/>
        </p:nvSpPr>
        <p:spPr bwMode="auto">
          <a:xfrm>
            <a:off x="6400800" y="6097588"/>
            <a:ext cx="1212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process 2</a:t>
            </a:r>
          </a:p>
        </p:txBody>
      </p:sp>
      <p:sp>
        <p:nvSpPr>
          <p:cNvPr id="41108" name="TextBox 24"/>
          <p:cNvSpPr txBox="1">
            <a:spLocks noChangeArrowheads="1"/>
          </p:cNvSpPr>
          <p:nvPr/>
        </p:nvSpPr>
        <p:spPr bwMode="auto">
          <a:xfrm>
            <a:off x="355600" y="3810000"/>
            <a:ext cx="499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ghost buffers (grey);  original domain (white)</a:t>
            </a:r>
          </a:p>
        </p:txBody>
      </p:sp>
      <p:sp>
        <p:nvSpPr>
          <p:cNvPr id="3" name="Slide Number Placeholder 2"/>
          <p:cNvSpPr>
            <a:spLocks noGrp="1"/>
          </p:cNvSpPr>
          <p:nvPr>
            <p:ph type="sldNum" sz="quarter" idx="10"/>
          </p:nvPr>
        </p:nvSpPr>
        <p:spPr/>
        <p:txBody>
          <a:bodyPr/>
          <a:lstStyle/>
          <a:p>
            <a:fld id="{BF92E7FA-BD0C-0346-B728-E72E333AF83E}" type="slidenum">
              <a:rPr lang="en-US" smtClean="0"/>
              <a:pPr/>
              <a:t>93</a:t>
            </a:fld>
            <a:endParaRPr lang="en-US"/>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6"/>
          <p:cNvSpPr txBox="1">
            <a:spLocks noChangeArrowheads="1"/>
          </p:cNvSpPr>
          <p:nvPr/>
        </p:nvSpPr>
        <p:spPr bwMode="auto">
          <a:xfrm>
            <a:off x="381000" y="1960563"/>
            <a:ext cx="403860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b="1" i="1"/>
              <a:t>Templated:</a:t>
            </a:r>
          </a:p>
          <a:p>
            <a:pPr algn="ctr"/>
            <a:endParaRPr lang="en-US" sz="700"/>
          </a:p>
          <a:p>
            <a:pPr algn="ctr"/>
            <a:r>
              <a:rPr lang="en-US" sz="2000"/>
              <a:t>An MMSP grid can </a:t>
            </a:r>
          </a:p>
          <a:p>
            <a:pPr algn="ctr"/>
            <a:r>
              <a:rPr lang="en-US" sz="2000"/>
              <a:t>store </a:t>
            </a:r>
            <a:r>
              <a:rPr lang="en-US" sz="2000" i="1"/>
              <a:t>any type of data</a:t>
            </a:r>
            <a:r>
              <a:rPr lang="en-US" sz="2000"/>
              <a:t>. </a:t>
            </a:r>
          </a:p>
          <a:p>
            <a:pPr algn="ctr"/>
            <a:endParaRPr lang="en-US" sz="700"/>
          </a:p>
          <a:p>
            <a:pPr algn="ctr"/>
            <a:r>
              <a:rPr lang="en-US" sz="2000"/>
              <a:t>An MMSP grid is </a:t>
            </a:r>
            <a:r>
              <a:rPr lang="en-US" sz="2000" i="1"/>
              <a:t>N-dimensional</a:t>
            </a:r>
            <a:r>
              <a:rPr lang="en-US" sz="2000"/>
              <a:t>, where N is any positive, </a:t>
            </a:r>
          </a:p>
          <a:p>
            <a:pPr algn="ctr"/>
            <a:r>
              <a:rPr lang="en-US" sz="2000"/>
              <a:t>non-negative integer.</a:t>
            </a:r>
          </a:p>
        </p:txBody>
      </p:sp>
      <p:sp>
        <p:nvSpPr>
          <p:cNvPr id="41987" name="TextBox 9"/>
          <p:cNvSpPr txBox="1">
            <a:spLocks noChangeArrowheads="1"/>
          </p:cNvSpPr>
          <p:nvPr/>
        </p:nvSpPr>
        <p:spPr bwMode="auto">
          <a:xfrm>
            <a:off x="4495800" y="2133600"/>
            <a:ext cx="4191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This permits </a:t>
            </a:r>
            <a:r>
              <a:rPr lang="en-US" sz="2000" b="1"/>
              <a:t>tremendous versatility in the data structure </a:t>
            </a:r>
            <a:r>
              <a:rPr lang="en-US" sz="2000"/>
              <a:t>used to represent information at each point in the domain, and also enables </a:t>
            </a:r>
            <a:r>
              <a:rPr lang="en-US" sz="2000" b="1">
                <a:solidFill>
                  <a:srgbClr val="000000"/>
                </a:solidFill>
              </a:rPr>
              <a:t>dimension-independant </a:t>
            </a:r>
            <a:r>
              <a:rPr lang="en-US" sz="2000"/>
              <a:t>coding</a:t>
            </a:r>
          </a:p>
        </p:txBody>
      </p:sp>
      <p:sp>
        <p:nvSpPr>
          <p:cNvPr id="41988" name="TextBox 10"/>
          <p:cNvSpPr txBox="1">
            <a:spLocks noChangeArrowheads="1"/>
          </p:cNvSpPr>
          <p:nvPr/>
        </p:nvSpPr>
        <p:spPr bwMode="auto">
          <a:xfrm>
            <a:off x="2667000" y="4191000"/>
            <a:ext cx="2576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i="1"/>
              <a:t>Supported data types:</a:t>
            </a:r>
          </a:p>
        </p:txBody>
      </p:sp>
      <p:sp>
        <p:nvSpPr>
          <p:cNvPr id="41989" name="TextBox 11"/>
          <p:cNvSpPr txBox="1">
            <a:spLocks noChangeArrowheads="1"/>
          </p:cNvSpPr>
          <p:nvPr/>
        </p:nvSpPr>
        <p:spPr bwMode="auto">
          <a:xfrm>
            <a:off x="914400" y="4648200"/>
            <a:ext cx="7010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 typeface="Wingdings" charset="0"/>
              <a:buChar char="§"/>
            </a:pPr>
            <a:r>
              <a:rPr lang="en-US" sz="2000"/>
              <a:t>  Any POD data type:  </a:t>
            </a:r>
            <a:r>
              <a:rPr lang="en-US" sz="2000">
                <a:solidFill>
                  <a:srgbClr val="0000FF"/>
                </a:solidFill>
              </a:rPr>
              <a:t>int</a:t>
            </a:r>
            <a:r>
              <a:rPr lang="en-US" sz="2000"/>
              <a:t>, </a:t>
            </a:r>
            <a:r>
              <a:rPr lang="en-US" sz="2000">
                <a:solidFill>
                  <a:srgbClr val="0000FF"/>
                </a:solidFill>
              </a:rPr>
              <a:t>float</a:t>
            </a:r>
            <a:r>
              <a:rPr lang="en-US" sz="2000"/>
              <a:t>, </a:t>
            </a:r>
            <a:r>
              <a:rPr lang="en-US" sz="2000">
                <a:solidFill>
                  <a:srgbClr val="0000FF"/>
                </a:solidFill>
              </a:rPr>
              <a:t>double</a:t>
            </a:r>
            <a:r>
              <a:rPr lang="en-US" sz="2000"/>
              <a:t>, etc.</a:t>
            </a:r>
          </a:p>
          <a:p>
            <a:pPr>
              <a:buFont typeface="Wingdings" charset="0"/>
              <a:buChar char="§"/>
            </a:pPr>
            <a:r>
              <a:rPr lang="en-US" sz="2000"/>
              <a:t>  Any STL container: </a:t>
            </a:r>
            <a:r>
              <a:rPr lang="en-US" sz="2000">
                <a:solidFill>
                  <a:srgbClr val="3366FF"/>
                </a:solidFill>
              </a:rPr>
              <a:t> </a:t>
            </a:r>
            <a:r>
              <a:rPr lang="en-US" sz="2000">
                <a:solidFill>
                  <a:srgbClr val="0000FF"/>
                </a:solidFill>
              </a:rPr>
              <a:t>std</a:t>
            </a:r>
            <a:r>
              <a:rPr lang="en-US" sz="2000"/>
              <a:t>::</a:t>
            </a:r>
            <a:r>
              <a:rPr lang="en-US" sz="2000">
                <a:solidFill>
                  <a:srgbClr val="0000FF"/>
                </a:solidFill>
              </a:rPr>
              <a:t>vector</a:t>
            </a:r>
            <a:r>
              <a:rPr lang="en-US" sz="2000"/>
              <a:t>, </a:t>
            </a:r>
            <a:r>
              <a:rPr lang="en-US" sz="2000">
                <a:solidFill>
                  <a:srgbClr val="0000FF"/>
                </a:solidFill>
              </a:rPr>
              <a:t>std</a:t>
            </a:r>
            <a:r>
              <a:rPr lang="en-US" sz="2000">
                <a:solidFill>
                  <a:srgbClr val="000000"/>
                </a:solidFill>
              </a:rPr>
              <a:t>::</a:t>
            </a:r>
            <a:r>
              <a:rPr lang="en-US" sz="2000">
                <a:solidFill>
                  <a:srgbClr val="0000FF"/>
                </a:solidFill>
              </a:rPr>
              <a:t>map</a:t>
            </a:r>
            <a:r>
              <a:rPr lang="en-US" sz="2000"/>
              <a:t>, </a:t>
            </a:r>
            <a:r>
              <a:rPr lang="en-US" sz="2000">
                <a:solidFill>
                  <a:srgbClr val="0000FF"/>
                </a:solidFill>
              </a:rPr>
              <a:t>std</a:t>
            </a:r>
            <a:r>
              <a:rPr lang="en-US" sz="2000">
                <a:solidFill>
                  <a:srgbClr val="000000"/>
                </a:solidFill>
              </a:rPr>
              <a:t>::</a:t>
            </a:r>
            <a:r>
              <a:rPr lang="en-US" sz="2000">
                <a:solidFill>
                  <a:srgbClr val="0000FF"/>
                </a:solidFill>
              </a:rPr>
              <a:t>list</a:t>
            </a:r>
            <a:r>
              <a:rPr lang="en-US" sz="2000"/>
              <a:t>, </a:t>
            </a:r>
            <a:r>
              <a:rPr lang="en-US" sz="2000">
                <a:solidFill>
                  <a:srgbClr val="0000FF"/>
                </a:solidFill>
              </a:rPr>
              <a:t>std</a:t>
            </a:r>
            <a:r>
              <a:rPr lang="en-US" sz="2000"/>
              <a:t>::</a:t>
            </a:r>
            <a:r>
              <a:rPr lang="en-US" sz="2000">
                <a:solidFill>
                  <a:srgbClr val="0000FF"/>
                </a:solidFill>
              </a:rPr>
              <a:t>string</a:t>
            </a:r>
            <a:r>
              <a:rPr lang="en-US" sz="2000"/>
              <a:t>, </a:t>
            </a:r>
            <a:r>
              <a:rPr lang="en-US" sz="2000">
                <a:solidFill>
                  <a:srgbClr val="0000FF"/>
                </a:solidFill>
              </a:rPr>
              <a:t>std</a:t>
            </a:r>
            <a:r>
              <a:rPr lang="en-US" sz="2000"/>
              <a:t>::</a:t>
            </a:r>
            <a:r>
              <a:rPr lang="en-US" sz="2000">
                <a:solidFill>
                  <a:srgbClr val="0000FF"/>
                </a:solidFill>
              </a:rPr>
              <a:t>complex</a:t>
            </a:r>
            <a:r>
              <a:rPr lang="en-US" sz="2000"/>
              <a:t>, etc.</a:t>
            </a:r>
          </a:p>
          <a:p>
            <a:pPr>
              <a:buFont typeface="Wingdings" charset="0"/>
              <a:buChar char="§"/>
            </a:pPr>
            <a:r>
              <a:rPr lang="en-US" sz="2000"/>
              <a:t>  MMSP built-in data types, such as </a:t>
            </a:r>
            <a:r>
              <a:rPr lang="en-US" sz="2000" b="1"/>
              <a:t>arrays, matrices, sparse vectors, sparse matrices, tensors, </a:t>
            </a:r>
            <a:r>
              <a:rPr lang="en-US" sz="2000"/>
              <a:t>etc.</a:t>
            </a:r>
          </a:p>
          <a:p>
            <a:pPr>
              <a:buFont typeface="Wingdings" charset="0"/>
              <a:buChar char="§"/>
            </a:pPr>
            <a:r>
              <a:rPr lang="en-US" sz="2000"/>
              <a:t>  Advanced users can create their own data types as well.</a:t>
            </a:r>
          </a:p>
        </p:txBody>
      </p:sp>
      <p:sp>
        <p:nvSpPr>
          <p:cNvPr id="9" name="Title 1"/>
          <p:cNvSpPr>
            <a:spLocks noGrp="1"/>
          </p:cNvSpPr>
          <p:nvPr>
            <p:ph type="title"/>
          </p:nvPr>
        </p:nvSpPr>
        <p:spPr>
          <a:xfrm>
            <a:off x="990600" y="304800"/>
            <a:ext cx="7086600" cy="1143000"/>
          </a:xfrm>
        </p:spPr>
        <p:txBody>
          <a:bodyPr>
            <a:normAutofit fontScale="90000"/>
          </a:bodyPr>
          <a:lstStyle/>
          <a:p>
            <a:pPr>
              <a:defRPr/>
            </a:pPr>
            <a:r>
              <a:rPr lang="en-US">
                <a:solidFill>
                  <a:srgbClr val="000090"/>
                </a:solidFill>
              </a:rPr>
              <a:t>An MMSP grid is </a:t>
            </a:r>
            <a:br>
              <a:rPr lang="en-US">
                <a:solidFill>
                  <a:srgbClr val="000090"/>
                </a:solidFill>
              </a:rPr>
            </a:br>
            <a:r>
              <a:rPr lang="en-US">
                <a:solidFill>
                  <a:srgbClr val="000090"/>
                </a:solidFill>
              </a:rPr>
              <a:t>a </a:t>
            </a:r>
            <a:r>
              <a:rPr lang="en-US" b="1">
                <a:solidFill>
                  <a:srgbClr val="000090"/>
                </a:solidFill>
              </a:rPr>
              <a:t>templated</a:t>
            </a:r>
            <a:r>
              <a:rPr lang="en-US">
                <a:solidFill>
                  <a:srgbClr val="000090"/>
                </a:solidFill>
              </a:rPr>
              <a:t> array</a:t>
            </a:r>
          </a:p>
        </p:txBody>
      </p:sp>
      <p:sp>
        <p:nvSpPr>
          <p:cNvPr id="2" name="Slide Number Placeholder 1"/>
          <p:cNvSpPr>
            <a:spLocks noGrp="1"/>
          </p:cNvSpPr>
          <p:nvPr>
            <p:ph type="sldNum" sz="quarter" idx="10"/>
          </p:nvPr>
        </p:nvSpPr>
        <p:spPr/>
        <p:txBody>
          <a:bodyPr/>
          <a:lstStyle/>
          <a:p>
            <a:fld id="{BF92E7FA-BD0C-0346-B728-E72E333AF83E}" type="slidenum">
              <a:rPr lang="en-US" smtClean="0"/>
              <a:pPr/>
              <a:t>94</a:t>
            </a:fld>
            <a:endParaRPr lang="en-US"/>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85800" y="76200"/>
            <a:ext cx="7772400" cy="1143000"/>
          </a:xfrm>
        </p:spPr>
        <p:txBody>
          <a:bodyPr/>
          <a:lstStyle/>
          <a:p>
            <a:r>
              <a:rPr lang="en-US" dirty="0">
                <a:solidFill>
                  <a:srgbClr val="000090"/>
                </a:solidFill>
                <a:ea typeface="ＭＳ Ｐゴシック" charset="0"/>
                <a:cs typeface="ＭＳ Ｐゴシック" charset="0"/>
              </a:rPr>
              <a:t>When to use MMSP</a:t>
            </a:r>
          </a:p>
        </p:txBody>
      </p:sp>
      <p:sp>
        <p:nvSpPr>
          <p:cNvPr id="43011" name="TextBox 3"/>
          <p:cNvSpPr txBox="1">
            <a:spLocks noChangeArrowheads="1"/>
          </p:cNvSpPr>
          <p:nvPr/>
        </p:nvSpPr>
        <p:spPr bwMode="auto">
          <a:xfrm>
            <a:off x="914400" y="1066800"/>
            <a:ext cx="7467600" cy="446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r>
              <a:rPr lang="en-US" sz="2000"/>
              <a:t>. . . when the required computations are </a:t>
            </a:r>
            <a:r>
              <a:rPr lang="en-US" sz="2000" b="1"/>
              <a:t>data-intensive</a:t>
            </a:r>
            <a:r>
              <a:rPr lang="en-US" sz="2000"/>
              <a:t> (large domains) so that data parallelism makes sense</a:t>
            </a:r>
          </a:p>
          <a:p>
            <a:endParaRPr lang="en-US" sz="2000"/>
          </a:p>
          <a:p>
            <a:r>
              <a:rPr lang="en-US" sz="2000"/>
              <a:t>. . . when the workload is </a:t>
            </a:r>
            <a:r>
              <a:rPr lang="en-US" sz="2000" b="1"/>
              <a:t>evenly distributed </a:t>
            </a:r>
            <a:r>
              <a:rPr lang="en-US" sz="2000"/>
              <a:t>across the domain (or approximately so)</a:t>
            </a:r>
          </a:p>
          <a:p>
            <a:endParaRPr lang="en-US" sz="2000"/>
          </a:p>
          <a:p>
            <a:r>
              <a:rPr lang="en-US" sz="2000"/>
              <a:t>. . . when you have access to a </a:t>
            </a:r>
            <a:r>
              <a:rPr lang="en-US" sz="2000" b="1"/>
              <a:t>large computing system </a:t>
            </a:r>
            <a:r>
              <a:rPr lang="en-US" sz="2000"/>
              <a:t>(with either shared or distributed memory) and on which MPI has been installed</a:t>
            </a:r>
          </a:p>
          <a:p>
            <a:endParaRPr lang="en-US" sz="2000"/>
          </a:p>
          <a:p>
            <a:r>
              <a:rPr lang="en-US" sz="2000"/>
              <a:t>. . . when your computation requires a </a:t>
            </a:r>
            <a:r>
              <a:rPr lang="en-US" sz="2000" b="1"/>
              <a:t>complicated data type</a:t>
            </a:r>
            <a:r>
              <a:rPr lang="en-US" sz="2000"/>
              <a:t> (such as vector, sparse vector, or sparse tensor data) at every node in your grid </a:t>
            </a:r>
          </a:p>
          <a:p>
            <a:endParaRPr lang="en-US" sz="2000"/>
          </a:p>
        </p:txBody>
      </p:sp>
      <p:sp>
        <p:nvSpPr>
          <p:cNvPr id="43012" name="TextBox 5"/>
          <p:cNvSpPr txBox="1">
            <a:spLocks noChangeArrowheads="1"/>
          </p:cNvSpPr>
          <p:nvPr/>
        </p:nvSpPr>
        <p:spPr bwMode="auto">
          <a:xfrm>
            <a:off x="762000" y="5275263"/>
            <a:ext cx="7543800"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r>
              <a:rPr lang="en-US" sz="2000" i="1"/>
              <a:t>Other options exist, such as global arrays</a:t>
            </a:r>
            <a:r>
              <a:rPr lang="en-US" sz="2000"/>
              <a:t>:  </a:t>
            </a:r>
          </a:p>
          <a:p>
            <a:pPr algn="ctr"/>
            <a:r>
              <a:rPr lang="en-US" sz="2000">
                <a:hlinkClick r:id="rId2"/>
              </a:rPr>
              <a:t>http://www.emsl.pnl.gov/docs/global/</a:t>
            </a:r>
            <a:endParaRPr lang="en-US" sz="2000"/>
          </a:p>
          <a:p>
            <a:pPr algn="ctr"/>
            <a:endParaRPr lang="en-US" sz="900"/>
          </a:p>
          <a:p>
            <a:pPr algn="ctr"/>
            <a:r>
              <a:rPr lang="en-US" sz="2000" i="1"/>
              <a:t>MMSP is not compatible with some excellent software utilities </a:t>
            </a:r>
          </a:p>
          <a:p>
            <a:pPr algn="ctr"/>
            <a:r>
              <a:rPr lang="en-US" sz="2000"/>
              <a:t>(such as PETSC; </a:t>
            </a:r>
            <a:r>
              <a:rPr lang="en-US" sz="2000">
                <a:hlinkClick r:id="rId3"/>
              </a:rPr>
              <a:t>http://www.mcs.anl.gov/petsc/petsc-as/</a:t>
            </a:r>
            <a:r>
              <a:rPr lang="en-US" sz="2000"/>
              <a:t> )</a:t>
            </a:r>
          </a:p>
        </p:txBody>
      </p:sp>
      <p:cxnSp>
        <p:nvCxnSpPr>
          <p:cNvPr id="8" name="Straight Connector 7"/>
          <p:cNvCxnSpPr/>
          <p:nvPr/>
        </p:nvCxnSpPr>
        <p:spPr>
          <a:xfrm>
            <a:off x="1524000" y="5275263"/>
            <a:ext cx="6324600" cy="1587"/>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0"/>
          </p:nvPr>
        </p:nvSpPr>
        <p:spPr/>
        <p:txBody>
          <a:bodyPr/>
          <a:lstStyle/>
          <a:p>
            <a:fld id="{BF92E7FA-BD0C-0346-B728-E72E333AF83E}" type="slidenum">
              <a:rPr lang="en-US" smtClean="0"/>
              <a:pPr/>
              <a:t>95</a:t>
            </a:fld>
            <a:endParaRPr lang="en-US"/>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685800" y="0"/>
            <a:ext cx="7772400" cy="1143000"/>
          </a:xfrm>
        </p:spPr>
        <p:txBody>
          <a:bodyPr/>
          <a:lstStyle/>
          <a:p>
            <a:r>
              <a:rPr lang="en-US" dirty="0">
                <a:solidFill>
                  <a:srgbClr val="000090"/>
                </a:solidFill>
                <a:ea typeface="ＭＳ Ｐゴシック" charset="0"/>
                <a:cs typeface="ＭＳ Ｐゴシック" charset="0"/>
              </a:rPr>
              <a:t>Adapting MMSP for AGG</a:t>
            </a:r>
          </a:p>
        </p:txBody>
      </p:sp>
      <p:sp>
        <p:nvSpPr>
          <p:cNvPr id="44035" name="TextBox 3"/>
          <p:cNvSpPr txBox="1">
            <a:spLocks noChangeArrowheads="1"/>
          </p:cNvSpPr>
          <p:nvPr/>
        </p:nvSpPr>
        <p:spPr bwMode="auto">
          <a:xfrm>
            <a:off x="685800" y="1066800"/>
            <a:ext cx="79248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buFontTx/>
              <a:buChar char="-"/>
            </a:pPr>
            <a:r>
              <a:rPr lang="en-US"/>
              <a:t> Use the Potts model (Q-state Ising) for simplicity and efficiency</a:t>
            </a:r>
          </a:p>
          <a:p>
            <a:pPr>
              <a:buFontTx/>
              <a:buChar char="-"/>
            </a:pPr>
            <a:r>
              <a:rPr lang="en-US"/>
              <a:t> Moderately large domains run in minutes on a single CPU</a:t>
            </a:r>
          </a:p>
          <a:p>
            <a:pPr>
              <a:buFontTx/>
              <a:buChar char="-"/>
            </a:pPr>
            <a:r>
              <a:rPr lang="en-US"/>
              <a:t> Run isotropic grain growth until small, compact grain structure developed</a:t>
            </a:r>
          </a:p>
          <a:p>
            <a:pPr>
              <a:buFontTx/>
              <a:buChar char="-"/>
            </a:pPr>
            <a:r>
              <a:rPr lang="en-US"/>
              <a:t> Use microstructure from previous run as input; </a:t>
            </a:r>
            <a:br>
              <a:rPr lang="en-US"/>
            </a:br>
            <a:r>
              <a:rPr lang="en-US"/>
              <a:t>declare a small (~10) grains as abnormal grains; </a:t>
            </a:r>
            <a:br>
              <a:rPr lang="en-US"/>
            </a:br>
            <a:r>
              <a:rPr lang="en-US"/>
              <a:t>assign their perimeters as having low energy and high mobility</a:t>
            </a:r>
            <a:br>
              <a:rPr lang="en-US"/>
            </a:br>
            <a:r>
              <a:rPr lang="en-US"/>
              <a:t>allow the system to evolve</a:t>
            </a:r>
          </a:p>
          <a:p>
            <a:pPr>
              <a:buFontTx/>
              <a:buChar char="-"/>
            </a:pPr>
            <a:r>
              <a:rPr lang="en-US"/>
              <a:t> Measure the results</a:t>
            </a:r>
          </a:p>
          <a:p>
            <a:pPr>
              <a:buFontTx/>
              <a:buChar char="-"/>
            </a:pPr>
            <a:r>
              <a:rPr lang="en-US"/>
              <a:t> Eventually, repeat in phase field to permit dependence of energy, mobility on boundary normal (e.g. to capture the faceted growth observed in yttria)</a:t>
            </a:r>
          </a:p>
        </p:txBody>
      </p:sp>
      <p:sp>
        <p:nvSpPr>
          <p:cNvPr id="2" name="Slide Number Placeholder 1"/>
          <p:cNvSpPr>
            <a:spLocks noGrp="1"/>
          </p:cNvSpPr>
          <p:nvPr>
            <p:ph type="sldNum" sz="quarter" idx="10"/>
          </p:nvPr>
        </p:nvSpPr>
        <p:spPr/>
        <p:txBody>
          <a:bodyPr/>
          <a:lstStyle/>
          <a:p>
            <a:fld id="{BF92E7FA-BD0C-0346-B728-E72E333AF83E}" type="slidenum">
              <a:rPr lang="en-US" smtClean="0"/>
              <a:pPr/>
              <a:t>96</a:t>
            </a:fld>
            <a:endParaRPr lang="en-US"/>
          </a:p>
        </p:txBody>
      </p:sp>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fld id="{6586B53E-B0F8-504F-ACE2-A2DF6B7F879A}" type="slidenum">
              <a:rPr lang="en-US" sz="1400"/>
              <a:pPr/>
              <a:t>97</a:t>
            </a:fld>
            <a:endParaRPr lang="en-US" sz="1400"/>
          </a:p>
        </p:txBody>
      </p:sp>
      <p:sp>
        <p:nvSpPr>
          <p:cNvPr id="61445" name="Rectangle 2"/>
          <p:cNvSpPr>
            <a:spLocks noGrp="1" noChangeArrowheads="1"/>
          </p:cNvSpPr>
          <p:nvPr>
            <p:ph type="title"/>
          </p:nvPr>
        </p:nvSpPr>
        <p:spPr>
          <a:xfrm>
            <a:off x="457200" y="0"/>
            <a:ext cx="8229600" cy="838200"/>
          </a:xfrm>
        </p:spPr>
        <p:txBody>
          <a:bodyPr/>
          <a:lstStyle/>
          <a:p>
            <a:r>
              <a:rPr lang="en-US" sz="4000" dirty="0">
                <a:ea typeface="ＭＳ Ｐゴシック" charset="0"/>
                <a:cs typeface="ＭＳ Ｐゴシック" charset="0"/>
              </a:rPr>
              <a:t>Synthetic Textures (One Component)</a:t>
            </a:r>
          </a:p>
        </p:txBody>
      </p:sp>
      <p:sp>
        <p:nvSpPr>
          <p:cNvPr id="61446"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61447" name="Rectangle 4"/>
          <p:cNvSpPr>
            <a:spLocks noChangeArrowheads="1"/>
          </p:cNvSpPr>
          <p:nvPr/>
        </p:nvSpPr>
        <p:spPr bwMode="auto">
          <a:xfrm>
            <a:off x="0" y="3300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grpSp>
        <p:nvGrpSpPr>
          <p:cNvPr id="61448" name="Group 5"/>
          <p:cNvGrpSpPr>
            <a:grpSpLocks/>
          </p:cNvGrpSpPr>
          <p:nvPr/>
        </p:nvGrpSpPr>
        <p:grpSpPr bwMode="auto">
          <a:xfrm>
            <a:off x="0" y="685800"/>
            <a:ext cx="6553200" cy="4343400"/>
            <a:chOff x="240" y="912"/>
            <a:chExt cx="4320" cy="2851"/>
          </a:xfrm>
        </p:grpSpPr>
        <p:graphicFrame>
          <p:nvGraphicFramePr>
            <p:cNvPr id="61443" name="Object 3"/>
            <p:cNvGraphicFramePr>
              <a:graphicFrameLocks noChangeAspect="1"/>
            </p:cNvGraphicFramePr>
            <p:nvPr/>
          </p:nvGraphicFramePr>
          <p:xfrm>
            <a:off x="240" y="912"/>
            <a:ext cx="4320" cy="2851"/>
          </p:xfrm>
          <a:graphic>
            <a:graphicData uri="http://schemas.openxmlformats.org/presentationml/2006/ole">
              <mc:AlternateContent xmlns:mc="http://schemas.openxmlformats.org/markup-compatibility/2006">
                <mc:Choice xmlns:v="urn:schemas-microsoft-com:vml" Requires="v">
                  <p:oleObj spid="_x0000_s61561" name="Chart" r:id="rId4" imgW="4737100" imgH="3568700" progId="Excel.Sheet.8">
                    <p:embed/>
                  </p:oleObj>
                </mc:Choice>
                <mc:Fallback>
                  <p:oleObj name="Chart" r:id="rId4" imgW="4737100" imgH="356870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912"/>
                          <a:ext cx="4320" cy="28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64" name="Line 7"/>
            <p:cNvSpPr>
              <a:spLocks noChangeShapeType="1"/>
            </p:cNvSpPr>
            <p:nvPr/>
          </p:nvSpPr>
          <p:spPr bwMode="auto">
            <a:xfrm flipH="1">
              <a:off x="1488" y="1248"/>
              <a:ext cx="48" cy="21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5" name="Text Box 8"/>
            <p:cNvSpPr txBox="1">
              <a:spLocks noChangeArrowheads="1"/>
            </p:cNvSpPr>
            <p:nvPr/>
          </p:nvSpPr>
          <p:spPr bwMode="auto">
            <a:xfrm>
              <a:off x="1200" y="1008"/>
              <a:ext cx="672" cy="306"/>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b="1"/>
                <a:t>L/HAGBs Transition</a:t>
              </a:r>
            </a:p>
          </p:txBody>
        </p:sp>
        <p:sp>
          <p:nvSpPr>
            <p:cNvPr id="61466" name="Text Box 9"/>
            <p:cNvSpPr txBox="1">
              <a:spLocks noChangeArrowheads="1"/>
            </p:cNvSpPr>
            <p:nvPr/>
          </p:nvSpPr>
          <p:spPr bwMode="auto">
            <a:xfrm>
              <a:off x="2016" y="1344"/>
              <a:ext cx="864" cy="499"/>
            </a:xfrm>
            <a:prstGeom prst="rect">
              <a:avLst/>
            </a:prstGeom>
            <a:noFill/>
            <a:ln w="28575">
              <a:solidFill>
                <a:srgbClr val="66FF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b="1"/>
                <a:t>highly Mobile boundaries</a:t>
              </a:r>
            </a:p>
          </p:txBody>
        </p:sp>
        <p:sp>
          <p:nvSpPr>
            <p:cNvPr id="61467" name="Line 10"/>
            <p:cNvSpPr>
              <a:spLocks noChangeShapeType="1"/>
            </p:cNvSpPr>
            <p:nvPr/>
          </p:nvSpPr>
          <p:spPr bwMode="auto">
            <a:xfrm flipH="1">
              <a:off x="2160" y="1872"/>
              <a:ext cx="336" cy="528"/>
            </a:xfrm>
            <a:prstGeom prst="line">
              <a:avLst/>
            </a:prstGeom>
            <a:noFill/>
            <a:ln w="9525">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1449" name="Text Box 11"/>
          <p:cNvSpPr txBox="1">
            <a:spLocks noChangeArrowheads="1"/>
          </p:cNvSpPr>
          <p:nvPr/>
        </p:nvSpPr>
        <p:spPr bwMode="auto">
          <a:xfrm>
            <a:off x="2133600" y="5562600"/>
            <a:ext cx="243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endParaRPr lang="en-US"/>
          </a:p>
        </p:txBody>
      </p:sp>
      <p:sp>
        <p:nvSpPr>
          <p:cNvPr id="61450" name="Rectangle 12"/>
          <p:cNvSpPr>
            <a:spLocks noChangeArrowheads="1"/>
          </p:cNvSpPr>
          <p:nvPr/>
        </p:nvSpPr>
        <p:spPr bwMode="auto">
          <a:xfrm>
            <a:off x="76200" y="5791200"/>
            <a:ext cx="5562600" cy="527050"/>
          </a:xfrm>
          <a:prstGeom prst="rect">
            <a:avLst/>
          </a:prstGeom>
          <a:noFill/>
          <a:ln w="9525">
            <a:solidFill>
              <a:srgbClr val="996633"/>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eaLnBrk="0" hangingPunct="0">
              <a:spcBef>
                <a:spcPct val="50000"/>
              </a:spcBef>
            </a:pPr>
            <a:r>
              <a:rPr lang="en-US" sz="1400" i="1"/>
              <a:t>Note: Misorientation  calculation is based on only nearest neighbors in a 3D voxelized structure.</a:t>
            </a:r>
          </a:p>
        </p:txBody>
      </p:sp>
      <p:graphicFrame>
        <p:nvGraphicFramePr>
          <p:cNvPr id="61442" name="Object 2"/>
          <p:cNvGraphicFramePr>
            <a:graphicFrameLocks noGrp="1" noChangeAspect="1"/>
          </p:cNvGraphicFramePr>
          <p:nvPr>
            <p:ph sz="half" idx="2"/>
          </p:nvPr>
        </p:nvGraphicFramePr>
        <p:xfrm>
          <a:off x="381000" y="5129213"/>
          <a:ext cx="2057400" cy="563562"/>
        </p:xfrm>
        <a:graphic>
          <a:graphicData uri="http://schemas.openxmlformats.org/presentationml/2006/ole">
            <mc:AlternateContent xmlns:mc="http://schemas.openxmlformats.org/markup-compatibility/2006">
              <mc:Choice xmlns:v="urn:schemas-microsoft-com:vml" Requires="v">
                <p:oleObj spid="_x0000_s61562" name="Equation" r:id="rId6" imgW="1574800" imgH="431800" progId="Equation.3">
                  <p:embed/>
                </p:oleObj>
              </mc:Choice>
              <mc:Fallback>
                <p:oleObj name="Equation" r:id="rId6" imgW="1574800" imgH="4318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129213"/>
                        <a:ext cx="2057400" cy="563562"/>
                      </a:xfrm>
                      <a:prstGeom prst="rect">
                        <a:avLst/>
                      </a:prstGeom>
                      <a:solidFill>
                        <a:schemeClr val="bg1"/>
                      </a:solidFill>
                      <a:ln w="9525">
                        <a:solidFill>
                          <a:schemeClr val="accent1"/>
                        </a:solidFill>
                        <a:miter lim="800000"/>
                        <a:headEnd/>
                        <a:tailEnd/>
                      </a:ln>
                      <a:effectLst/>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61451" name="Picture 16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762000"/>
            <a:ext cx="16414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16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2838" y="814388"/>
            <a:ext cx="1604962"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1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1200" y="2895600"/>
            <a:ext cx="1670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16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67600" y="2895600"/>
            <a:ext cx="16764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5" name="Line 165"/>
          <p:cNvSpPr>
            <a:spLocks noChangeShapeType="1"/>
          </p:cNvSpPr>
          <p:nvPr/>
        </p:nvSpPr>
        <p:spPr bwMode="auto">
          <a:xfrm>
            <a:off x="6096000" y="5105400"/>
            <a:ext cx="455613" cy="1588"/>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6" name="Text Box 166"/>
          <p:cNvSpPr txBox="1">
            <a:spLocks noChangeArrowheads="1"/>
          </p:cNvSpPr>
          <p:nvPr/>
        </p:nvSpPr>
        <p:spPr bwMode="auto">
          <a:xfrm>
            <a:off x="6858000" y="4953000"/>
            <a:ext cx="1905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HAGBs(&lt; 15º)</a:t>
            </a:r>
          </a:p>
          <a:p>
            <a:pPr>
              <a:spcBef>
                <a:spcPct val="50000"/>
              </a:spcBef>
            </a:pPr>
            <a:endParaRPr lang="en-US" sz="1400"/>
          </a:p>
        </p:txBody>
      </p:sp>
      <p:sp>
        <p:nvSpPr>
          <p:cNvPr id="61457" name="Line 167"/>
          <p:cNvSpPr>
            <a:spLocks noChangeShapeType="1"/>
          </p:cNvSpPr>
          <p:nvPr/>
        </p:nvSpPr>
        <p:spPr bwMode="auto">
          <a:xfrm>
            <a:off x="6096000" y="5486400"/>
            <a:ext cx="455613" cy="1588"/>
          </a:xfrm>
          <a:prstGeom prst="line">
            <a:avLst/>
          </a:prstGeom>
          <a:noFill/>
          <a:ln w="38100">
            <a:solidFill>
              <a:srgbClr val="33996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58" name="Text Box 168"/>
          <p:cNvSpPr txBox="1">
            <a:spLocks noChangeArrowheads="1"/>
          </p:cNvSpPr>
          <p:nvPr/>
        </p:nvSpPr>
        <p:spPr bwMode="auto">
          <a:xfrm>
            <a:off x="6858000" y="5410200"/>
            <a:ext cx="1447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400"/>
              <a:t>LAGBs (&lt; 15º)</a:t>
            </a:r>
          </a:p>
        </p:txBody>
      </p:sp>
      <p:sp>
        <p:nvSpPr>
          <p:cNvPr id="61459" name="Line 169"/>
          <p:cNvSpPr>
            <a:spLocks noChangeShapeType="1"/>
          </p:cNvSpPr>
          <p:nvPr/>
        </p:nvSpPr>
        <p:spPr bwMode="auto">
          <a:xfrm>
            <a:off x="5715000" y="685800"/>
            <a:ext cx="0" cy="5715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460" name="Text Box 170"/>
          <p:cNvSpPr txBox="1">
            <a:spLocks noChangeArrowheads="1"/>
          </p:cNvSpPr>
          <p:nvPr/>
        </p:nvSpPr>
        <p:spPr bwMode="auto">
          <a:xfrm>
            <a:off x="6477000" y="23622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5º</a:t>
            </a:r>
          </a:p>
        </p:txBody>
      </p:sp>
      <p:sp>
        <p:nvSpPr>
          <p:cNvPr id="61461" name="Text Box 171"/>
          <p:cNvSpPr txBox="1">
            <a:spLocks noChangeArrowheads="1"/>
          </p:cNvSpPr>
          <p:nvPr/>
        </p:nvSpPr>
        <p:spPr bwMode="auto">
          <a:xfrm>
            <a:off x="8153400" y="2362200"/>
            <a:ext cx="457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8º</a:t>
            </a:r>
          </a:p>
        </p:txBody>
      </p:sp>
      <p:sp>
        <p:nvSpPr>
          <p:cNvPr id="61462" name="Text Box 172"/>
          <p:cNvSpPr txBox="1">
            <a:spLocks noChangeArrowheads="1"/>
          </p:cNvSpPr>
          <p:nvPr/>
        </p:nvSpPr>
        <p:spPr bwMode="auto">
          <a:xfrm>
            <a:off x="6477000" y="457200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12º</a:t>
            </a:r>
          </a:p>
        </p:txBody>
      </p:sp>
      <p:sp>
        <p:nvSpPr>
          <p:cNvPr id="61463" name="Text Box 173"/>
          <p:cNvSpPr txBox="1">
            <a:spLocks noChangeArrowheads="1"/>
          </p:cNvSpPr>
          <p:nvPr/>
        </p:nvSpPr>
        <p:spPr bwMode="auto">
          <a:xfrm>
            <a:off x="8153400" y="4572000"/>
            <a:ext cx="76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t>15º</a:t>
            </a: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Slide Number Placeholder 5"/>
          <p:cNvSpPr>
            <a:spLocks noGrp="1"/>
          </p:cNvSpPr>
          <p:nvPr>
            <p:ph type="sldNum" sz="quarter" idx="10"/>
          </p:nvPr>
        </p:nvSpPr>
        <p:spPr>
          <a:xfrm>
            <a:off x="7620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19755668-25F5-5641-9BCF-B6445F3FDB30}" type="slidenum">
              <a:rPr lang="en-US" sz="1400"/>
              <a:pPr algn="l"/>
              <a:t>98</a:t>
            </a:fld>
            <a:endParaRPr lang="en-US" sz="1400"/>
          </a:p>
        </p:txBody>
      </p:sp>
      <p:sp>
        <p:nvSpPr>
          <p:cNvPr id="63491" name="Text Box 3"/>
          <p:cNvSpPr txBox="1">
            <a:spLocks noChangeArrowheads="1"/>
          </p:cNvSpPr>
          <p:nvPr/>
        </p:nvSpPr>
        <p:spPr bwMode="auto">
          <a:xfrm>
            <a:off x="0" y="1524000"/>
            <a:ext cx="25781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800">
                <a:cs typeface="MS PGothic" charset="0"/>
              </a:rPr>
              <a:t> </a:t>
            </a: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Brass</a:t>
            </a:r>
          </a:p>
        </p:txBody>
      </p:sp>
      <p:sp>
        <p:nvSpPr>
          <p:cNvPr id="63492" name="Text Box 4"/>
          <p:cNvSpPr txBox="1">
            <a:spLocks noChangeArrowheads="1"/>
          </p:cNvSpPr>
          <p:nvPr/>
        </p:nvSpPr>
        <p:spPr bwMode="auto">
          <a:xfrm>
            <a:off x="0" y="3048000"/>
            <a:ext cx="2557463"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Brass</a:t>
            </a:r>
          </a:p>
        </p:txBody>
      </p:sp>
      <p:sp>
        <p:nvSpPr>
          <p:cNvPr id="63493" name="Text Box 5"/>
          <p:cNvSpPr txBox="1">
            <a:spLocks noChangeArrowheads="1"/>
          </p:cNvSpPr>
          <p:nvPr/>
        </p:nvSpPr>
        <p:spPr bwMode="auto">
          <a:xfrm>
            <a:off x="38100" y="4616450"/>
            <a:ext cx="26289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Brass</a:t>
            </a:r>
          </a:p>
        </p:txBody>
      </p:sp>
      <p:sp>
        <p:nvSpPr>
          <p:cNvPr id="63494" name="Text Box 6"/>
          <p:cNvSpPr txBox="1">
            <a:spLocks noChangeArrowheads="1"/>
          </p:cNvSpPr>
          <p:nvPr/>
        </p:nvSpPr>
        <p:spPr bwMode="auto">
          <a:xfrm>
            <a:off x="7543800" y="1447800"/>
            <a:ext cx="1371600" cy="3392488"/>
          </a:xfrm>
          <a:prstGeom prst="rect">
            <a:avLst/>
          </a:prstGeom>
          <a:solidFill>
            <a:srgbClr val="CCEEDF"/>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 </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sp>
        <p:nvSpPr>
          <p:cNvPr id="63495" name="AutoShape 7"/>
          <p:cNvSpPr>
            <a:spLocks noChangeArrowheads="1"/>
          </p:cNvSpPr>
          <p:nvPr/>
        </p:nvSpPr>
        <p:spPr bwMode="auto">
          <a:xfrm>
            <a:off x="7239000" y="1066800"/>
            <a:ext cx="152400" cy="3886200"/>
          </a:xfrm>
          <a:prstGeom prst="downArrow">
            <a:avLst>
              <a:gd name="adj1" fmla="val 50000"/>
              <a:gd name="adj2" fmla="val 6375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pic>
        <p:nvPicPr>
          <p:cNvPr id="6349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1604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066800"/>
            <a:ext cx="11239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066800"/>
            <a:ext cx="114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066800"/>
            <a:ext cx="11430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0" name="Text Box 12"/>
          <p:cNvSpPr txBox="1">
            <a:spLocks noChangeArrowheads="1"/>
          </p:cNvSpPr>
          <p:nvPr/>
        </p:nvSpPr>
        <p:spPr bwMode="auto">
          <a:xfrm>
            <a:off x="2667000" y="2163763"/>
            <a:ext cx="609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3501" name="Text Box 13"/>
          <p:cNvSpPr txBox="1">
            <a:spLocks noChangeArrowheads="1"/>
          </p:cNvSpPr>
          <p:nvPr/>
        </p:nvSpPr>
        <p:spPr bwMode="auto">
          <a:xfrm>
            <a:off x="6324600" y="2209800"/>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3502" name="Text Box 14"/>
          <p:cNvSpPr txBox="1">
            <a:spLocks noChangeArrowheads="1"/>
          </p:cNvSpPr>
          <p:nvPr/>
        </p:nvSpPr>
        <p:spPr bwMode="auto">
          <a:xfrm>
            <a:off x="5105400" y="2209800"/>
            <a:ext cx="6794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3503" name="Text Box 15"/>
          <p:cNvSpPr txBox="1">
            <a:spLocks noChangeArrowheads="1"/>
          </p:cNvSpPr>
          <p:nvPr/>
        </p:nvSpPr>
        <p:spPr bwMode="auto">
          <a:xfrm>
            <a:off x="3886200" y="2209800"/>
            <a:ext cx="715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350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2667000"/>
            <a:ext cx="1069975"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2667000"/>
            <a:ext cx="109696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6" name="Picture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2667000"/>
            <a:ext cx="107791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07" name="Picture 1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667000"/>
            <a:ext cx="109696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Text Box 20"/>
          <p:cNvSpPr txBox="1">
            <a:spLocks noChangeArrowheads="1"/>
          </p:cNvSpPr>
          <p:nvPr/>
        </p:nvSpPr>
        <p:spPr bwMode="auto">
          <a:xfrm>
            <a:off x="2667000" y="3962400"/>
            <a:ext cx="74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3509" name="Text Box 21"/>
          <p:cNvSpPr txBox="1">
            <a:spLocks noChangeArrowheads="1"/>
          </p:cNvSpPr>
          <p:nvPr/>
        </p:nvSpPr>
        <p:spPr bwMode="auto">
          <a:xfrm>
            <a:off x="3733800" y="3962400"/>
            <a:ext cx="708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0" name="Text Box 22"/>
          <p:cNvSpPr txBox="1">
            <a:spLocks noChangeArrowheads="1"/>
          </p:cNvSpPr>
          <p:nvPr/>
        </p:nvSpPr>
        <p:spPr bwMode="auto">
          <a:xfrm>
            <a:off x="6324600" y="3962400"/>
            <a:ext cx="7445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11" name="Text Box 23"/>
          <p:cNvSpPr txBox="1">
            <a:spLocks noChangeArrowheads="1"/>
          </p:cNvSpPr>
          <p:nvPr/>
        </p:nvSpPr>
        <p:spPr bwMode="auto">
          <a:xfrm>
            <a:off x="5029200" y="3962400"/>
            <a:ext cx="7096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3512" name="Picture 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4419600"/>
            <a:ext cx="1096963"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3" name="Picture 2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7600" y="4419600"/>
            <a:ext cx="1087438"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4"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76800" y="4419600"/>
            <a:ext cx="10699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515" name="Picture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4419600"/>
            <a:ext cx="1077913"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16" name="Text Box 28"/>
          <p:cNvSpPr txBox="1">
            <a:spLocks noChangeArrowheads="1"/>
          </p:cNvSpPr>
          <p:nvPr/>
        </p:nvSpPr>
        <p:spPr bwMode="auto">
          <a:xfrm>
            <a:off x="2667000" y="563880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3517" name="Text Box 29"/>
          <p:cNvSpPr txBox="1">
            <a:spLocks noChangeArrowheads="1"/>
          </p:cNvSpPr>
          <p:nvPr/>
        </p:nvSpPr>
        <p:spPr bwMode="auto">
          <a:xfrm>
            <a:off x="3810000" y="5638800"/>
            <a:ext cx="728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3518" name="Text Box 30"/>
          <p:cNvSpPr txBox="1">
            <a:spLocks noChangeArrowheads="1"/>
          </p:cNvSpPr>
          <p:nvPr/>
        </p:nvSpPr>
        <p:spPr bwMode="auto">
          <a:xfrm>
            <a:off x="5105400" y="56388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3519" name="Text Box 31"/>
          <p:cNvSpPr txBox="1">
            <a:spLocks noChangeArrowheads="1"/>
          </p:cNvSpPr>
          <p:nvPr/>
        </p:nvSpPr>
        <p:spPr bwMode="auto">
          <a:xfrm>
            <a:off x="6324600" y="56388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3520" name="Rectangle 37"/>
          <p:cNvSpPr>
            <a:spLocks noChangeArrowheads="1"/>
          </p:cNvSpPr>
          <p:nvPr/>
        </p:nvSpPr>
        <p:spPr bwMode="auto">
          <a:xfrm>
            <a:off x="228600" y="6172200"/>
            <a:ext cx="7696200" cy="523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400" b="1"/>
              <a:t>AGG</a:t>
            </a:r>
            <a:r>
              <a:rPr lang="en-US" sz="1400"/>
              <a:t> has occurred when a minority of grains grow much larger than the majority (</a:t>
            </a:r>
            <a:r>
              <a:rPr lang="ja-JP" altLang="en-US" sz="1400"/>
              <a:t>“</a:t>
            </a:r>
            <a:r>
              <a:rPr lang="en-US" sz="1400"/>
              <a:t>matrix</a:t>
            </a:r>
            <a:r>
              <a:rPr lang="ja-JP" altLang="en-US" sz="1400"/>
              <a:t>”</a:t>
            </a:r>
            <a:r>
              <a:rPr lang="en-US" sz="1400"/>
              <a:t>).</a:t>
            </a:r>
          </a:p>
          <a:p>
            <a:pPr marL="342900" indent="-342900" eaLnBrk="0" hangingPunct="0"/>
            <a:r>
              <a:rPr lang="en-US" sz="1400"/>
              <a:t>An </a:t>
            </a:r>
            <a:r>
              <a:rPr lang="ja-JP" altLang="en-US" sz="1400"/>
              <a:t>“</a:t>
            </a:r>
            <a:r>
              <a:rPr lang="en-US" sz="1400"/>
              <a:t>abnormal grain</a:t>
            </a:r>
            <a:r>
              <a:rPr lang="ja-JP" altLang="en-US" sz="1400"/>
              <a:t>”</a:t>
            </a:r>
            <a:r>
              <a:rPr lang="en-US" sz="1400"/>
              <a:t> is defined as one that is &gt; 8X initial average volume.</a:t>
            </a:r>
          </a:p>
        </p:txBody>
      </p:sp>
      <p:sp>
        <p:nvSpPr>
          <p:cNvPr id="63521" name="Rectangle 34"/>
          <p:cNvSpPr>
            <a:spLocks noGrp="1" noChangeArrowheads="1"/>
          </p:cNvSpPr>
          <p:nvPr>
            <p:ph type="title"/>
          </p:nvPr>
        </p:nvSpPr>
        <p:spPr>
          <a:xfrm>
            <a:off x="685800" y="381000"/>
            <a:ext cx="7772400" cy="11430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Brass Component</a:t>
            </a:r>
            <a:br>
              <a:rPr kumimoji="1" lang="en-US" sz="3200" dirty="0">
                <a:solidFill>
                  <a:schemeClr val="tx1"/>
                </a:solidFill>
                <a:ea typeface="ＭＳ Ｐゴシック" charset="0"/>
                <a:cs typeface="MS Pゴシック" charset="0"/>
              </a:rPr>
            </a:br>
            <a:endParaRPr kumimoji="1" lang="en-US" sz="3200" b="1" dirty="0">
              <a:ea typeface="ＭＳ Ｐゴシック" charset="0"/>
              <a:cs typeface="MS Pゴシック" charset="0"/>
            </a:endParaRPr>
          </a:p>
        </p:txBody>
      </p:sp>
      <p:sp>
        <p:nvSpPr>
          <p:cNvPr id="63522" name="AutoShape 37"/>
          <p:cNvSpPr>
            <a:spLocks noChangeArrowheads="1"/>
          </p:cNvSpPr>
          <p:nvPr/>
        </p:nvSpPr>
        <p:spPr bwMode="auto">
          <a:xfrm>
            <a:off x="2514600" y="5943600"/>
            <a:ext cx="4419600" cy="152400"/>
          </a:xfrm>
          <a:prstGeom prst="rightArrow">
            <a:avLst>
              <a:gd name="adj1" fmla="val 50000"/>
              <a:gd name="adj2" fmla="val 7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63523" name="Text Box 38"/>
          <p:cNvSpPr txBox="1">
            <a:spLocks noChangeArrowheads="1"/>
          </p:cNvSpPr>
          <p:nvPr/>
        </p:nvSpPr>
        <p:spPr bwMode="auto">
          <a:xfrm>
            <a:off x="6934200" y="58674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a:t>Time</a:t>
            </a:r>
          </a:p>
        </p:txBody>
      </p:sp>
    </p:spTree>
  </p:cSld>
  <p:clrMapOvr>
    <a:masterClrMapping/>
  </p:clrMapOvr>
  <p:transition xmlns:p14="http://schemas.microsoft.com/office/powerpoint/2010/main" advTm="22202"/>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Number Placeholder 5"/>
          <p:cNvSpPr>
            <a:spLocks noGrp="1"/>
          </p:cNvSpPr>
          <p:nvPr>
            <p:ph type="sldNum" sz="quarter" idx="10"/>
          </p:nvPr>
        </p:nvSpPr>
        <p:spPr>
          <a:xfrm>
            <a:off x="0" y="762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l"/>
            <a:fld id="{B33F732E-C14C-AA48-98B8-C03EC775285F}" type="slidenum">
              <a:rPr lang="en-US" sz="1400"/>
              <a:pPr algn="l"/>
              <a:t>99</a:t>
            </a:fld>
            <a:endParaRPr lang="en-US" sz="1400"/>
          </a:p>
        </p:txBody>
      </p:sp>
      <p:sp>
        <p:nvSpPr>
          <p:cNvPr id="65539" name="Rectangle 2"/>
          <p:cNvSpPr>
            <a:spLocks noChangeArrowheads="1"/>
          </p:cNvSpPr>
          <p:nvPr/>
        </p:nvSpPr>
        <p:spPr bwMode="auto">
          <a:xfrm>
            <a:off x="1554163" y="2455863"/>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5" rIns="91431" bIns="45715">
            <a:spAutoFit/>
          </a:bodyPr>
          <a:lstStyle/>
          <a:p>
            <a:pPr eaLnBrk="0" hangingPunct="0"/>
            <a:endParaRPr lang="en-US" sz="2800">
              <a:cs typeface="MS PGothic" charset="0"/>
            </a:endParaRPr>
          </a:p>
        </p:txBody>
      </p:sp>
      <p:sp>
        <p:nvSpPr>
          <p:cNvPr id="65540" name="Text Box 3"/>
          <p:cNvSpPr txBox="1">
            <a:spLocks noChangeArrowheads="1"/>
          </p:cNvSpPr>
          <p:nvPr/>
        </p:nvSpPr>
        <p:spPr bwMode="auto">
          <a:xfrm>
            <a:off x="381000" y="1524000"/>
            <a:ext cx="19050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8</a:t>
            </a:r>
            <a:r>
              <a:rPr lang="en-US" sz="2000"/>
              <a:t>º</a:t>
            </a:r>
            <a:r>
              <a:rPr lang="en-US" sz="2000">
                <a:cs typeface="MS PGothic" charset="0"/>
              </a:rPr>
              <a:t> GROD of </a:t>
            </a:r>
            <a:r>
              <a:rPr lang="en-US" sz="2000" b="1">
                <a:solidFill>
                  <a:srgbClr val="A50021"/>
                </a:solidFill>
                <a:cs typeface="MS PGothic" charset="0"/>
              </a:rPr>
              <a:t>S</a:t>
            </a:r>
          </a:p>
        </p:txBody>
      </p:sp>
      <p:sp>
        <p:nvSpPr>
          <p:cNvPr id="65541" name="Text Box 4"/>
          <p:cNvSpPr txBox="1">
            <a:spLocks noChangeArrowheads="1"/>
          </p:cNvSpPr>
          <p:nvPr/>
        </p:nvSpPr>
        <p:spPr bwMode="auto">
          <a:xfrm>
            <a:off x="304800" y="2819400"/>
            <a:ext cx="2209800" cy="400050"/>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12</a:t>
            </a:r>
            <a:r>
              <a:rPr lang="en-US" sz="2000"/>
              <a:t>º</a:t>
            </a:r>
            <a:r>
              <a:rPr lang="en-US" sz="2000">
                <a:cs typeface="MS PGothic" charset="0"/>
              </a:rPr>
              <a:t> GROD of </a:t>
            </a:r>
            <a:r>
              <a:rPr lang="en-US" sz="2000" b="1">
                <a:solidFill>
                  <a:srgbClr val="A50021"/>
                </a:solidFill>
                <a:cs typeface="MS PGothic" charset="0"/>
              </a:rPr>
              <a:t>S</a:t>
            </a:r>
          </a:p>
        </p:txBody>
      </p:sp>
      <p:sp>
        <p:nvSpPr>
          <p:cNvPr id="65542" name="AutoShape 6"/>
          <p:cNvSpPr>
            <a:spLocks noChangeArrowheads="1"/>
          </p:cNvSpPr>
          <p:nvPr/>
        </p:nvSpPr>
        <p:spPr bwMode="auto">
          <a:xfrm>
            <a:off x="7239000" y="12954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
        <p:nvSpPr>
          <p:cNvPr id="65543" name="Text Box 16"/>
          <p:cNvSpPr txBox="1">
            <a:spLocks noChangeArrowheads="1"/>
          </p:cNvSpPr>
          <p:nvPr/>
        </p:nvSpPr>
        <p:spPr bwMode="auto">
          <a:xfrm>
            <a:off x="2514600" y="5715000"/>
            <a:ext cx="6953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p>
        </p:txBody>
      </p:sp>
      <p:sp>
        <p:nvSpPr>
          <p:cNvPr id="65544" name="Text Box 17"/>
          <p:cNvSpPr txBox="1">
            <a:spLocks noChangeArrowheads="1"/>
          </p:cNvSpPr>
          <p:nvPr/>
        </p:nvSpPr>
        <p:spPr bwMode="auto">
          <a:xfrm>
            <a:off x="3657600" y="5715000"/>
            <a:ext cx="7286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45" name="Text Box 18"/>
          <p:cNvSpPr txBox="1">
            <a:spLocks noChangeArrowheads="1"/>
          </p:cNvSpPr>
          <p:nvPr/>
        </p:nvSpPr>
        <p:spPr bwMode="auto">
          <a:xfrm>
            <a:off x="4876800" y="5638800"/>
            <a:ext cx="73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sp>
        <p:nvSpPr>
          <p:cNvPr id="65546" name="Text Box 19"/>
          <p:cNvSpPr txBox="1">
            <a:spLocks noChangeArrowheads="1"/>
          </p:cNvSpPr>
          <p:nvPr/>
        </p:nvSpPr>
        <p:spPr bwMode="auto">
          <a:xfrm>
            <a:off x="6172200" y="5638800"/>
            <a:ext cx="6588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grpSp>
        <p:nvGrpSpPr>
          <p:cNvPr id="65547" name="Group 12"/>
          <p:cNvGrpSpPr>
            <a:grpSpLocks/>
          </p:cNvGrpSpPr>
          <p:nvPr/>
        </p:nvGrpSpPr>
        <p:grpSpPr bwMode="auto">
          <a:xfrm>
            <a:off x="2398713" y="1020763"/>
            <a:ext cx="4651375" cy="1417637"/>
            <a:chOff x="1511" y="768"/>
            <a:chExt cx="2930" cy="893"/>
          </a:xfrm>
        </p:grpSpPr>
        <p:sp>
          <p:nvSpPr>
            <p:cNvPr id="65568" name="Text Box 8"/>
            <p:cNvSpPr txBox="1">
              <a:spLocks noChangeArrowheads="1"/>
            </p:cNvSpPr>
            <p:nvPr/>
          </p:nvSpPr>
          <p:spPr bwMode="auto">
            <a:xfrm>
              <a:off x="1632" y="1488"/>
              <a:ext cx="3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a:t>
              </a:r>
              <a:endParaRPr lang="en-US" sz="2000">
                <a:cs typeface="MS PGothic" charset="0"/>
              </a:endParaRPr>
            </a:p>
          </p:txBody>
        </p:sp>
        <p:sp>
          <p:nvSpPr>
            <p:cNvPr id="65569" name="Text Box 9"/>
            <p:cNvSpPr txBox="1">
              <a:spLocks noChangeArrowheads="1"/>
            </p:cNvSpPr>
            <p:nvPr/>
          </p:nvSpPr>
          <p:spPr bwMode="auto">
            <a:xfrm>
              <a:off x="3840" y="1488"/>
              <a:ext cx="4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p>
          </p:txBody>
        </p:sp>
        <p:sp>
          <p:nvSpPr>
            <p:cNvPr id="65570" name="Text Box 10"/>
            <p:cNvSpPr txBox="1">
              <a:spLocks noChangeArrowheads="1"/>
            </p:cNvSpPr>
            <p:nvPr/>
          </p:nvSpPr>
          <p:spPr bwMode="auto">
            <a:xfrm>
              <a:off x="3072" y="1488"/>
              <a:ext cx="42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5×10</a:t>
              </a:r>
              <a:r>
                <a:rPr lang="en-US" sz="1200" baseline="30000">
                  <a:cs typeface="MS PGothic" charset="0"/>
                </a:rPr>
                <a:t>7 </a:t>
              </a:r>
              <a:endParaRPr lang="en-US">
                <a:cs typeface="MS PGothic" charset="0"/>
              </a:endParaRPr>
            </a:p>
          </p:txBody>
        </p:sp>
        <p:sp>
          <p:nvSpPr>
            <p:cNvPr id="65571" name="Text Box 11"/>
            <p:cNvSpPr txBox="1">
              <a:spLocks noChangeArrowheads="1"/>
            </p:cNvSpPr>
            <p:nvPr/>
          </p:nvSpPr>
          <p:spPr bwMode="auto">
            <a:xfrm>
              <a:off x="2256" y="1488"/>
              <a:ext cx="451"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4×10</a:t>
              </a:r>
              <a:r>
                <a:rPr lang="en-US" sz="1200" baseline="30000">
                  <a:cs typeface="MS PGothic" charset="0"/>
                </a:rPr>
                <a:t>7</a:t>
              </a:r>
              <a:endParaRPr lang="en-US">
                <a:cs typeface="MS PGothic" charset="0"/>
              </a:endParaRPr>
            </a:p>
          </p:txBody>
        </p:sp>
        <p:pic>
          <p:nvPicPr>
            <p:cNvPr id="65572" name="Picture 20" descr="01_p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 y="768"/>
              <a:ext cx="697"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3" name="Picture 21" descr="58_p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768"/>
              <a:ext cx="69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4" name="Picture 22" descr="59_p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768"/>
              <a:ext cx="749"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75" name="Picture 23" descr="64_p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4" y="768"/>
              <a:ext cx="697"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8" name="Group 21"/>
          <p:cNvGrpSpPr>
            <a:grpSpLocks/>
          </p:cNvGrpSpPr>
          <p:nvPr/>
        </p:nvGrpSpPr>
        <p:grpSpPr bwMode="auto">
          <a:xfrm>
            <a:off x="2408238" y="2514600"/>
            <a:ext cx="4556125" cy="1493838"/>
            <a:chOff x="1517" y="1824"/>
            <a:chExt cx="2870" cy="941"/>
          </a:xfrm>
        </p:grpSpPr>
        <p:pic>
          <p:nvPicPr>
            <p:cNvPr id="65560" name="Picture 7" descr="55_px"/>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1824"/>
              <a:ext cx="691"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1" name="Text Box 12"/>
            <p:cNvSpPr txBox="1">
              <a:spLocks noChangeArrowheads="1"/>
            </p:cNvSpPr>
            <p:nvPr/>
          </p:nvSpPr>
          <p:spPr bwMode="auto">
            <a:xfrm>
              <a:off x="1584" y="2592"/>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Initial </a:t>
              </a:r>
              <a:endParaRPr lang="en-US" sz="2000">
                <a:cs typeface="MS PGothic" charset="0"/>
              </a:endParaRPr>
            </a:p>
          </p:txBody>
        </p:sp>
        <p:sp>
          <p:nvSpPr>
            <p:cNvPr id="65562" name="Text Box 13"/>
            <p:cNvSpPr txBox="1">
              <a:spLocks noChangeArrowheads="1"/>
            </p:cNvSpPr>
            <p:nvPr/>
          </p:nvSpPr>
          <p:spPr bwMode="auto">
            <a:xfrm>
              <a:off x="2304" y="2592"/>
              <a:ext cx="44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1×10</a:t>
              </a:r>
              <a:r>
                <a:rPr lang="en-US" sz="1200" baseline="30000">
                  <a:cs typeface="MS PGothic" charset="0"/>
                </a:rPr>
                <a:t>7</a:t>
              </a:r>
              <a:endParaRPr lang="en-US" sz="1200">
                <a:cs typeface="MS PGothic" charset="0"/>
              </a:endParaRPr>
            </a:p>
          </p:txBody>
        </p:sp>
        <p:sp>
          <p:nvSpPr>
            <p:cNvPr id="65563" name="Text Box 14"/>
            <p:cNvSpPr txBox="1">
              <a:spLocks noChangeArrowheads="1"/>
            </p:cNvSpPr>
            <p:nvPr/>
          </p:nvSpPr>
          <p:spPr bwMode="auto">
            <a:xfrm>
              <a:off x="3840" y="2592"/>
              <a:ext cx="46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Final</a:t>
              </a:r>
              <a:endParaRPr lang="en-US" sz="2000">
                <a:cs typeface="MS PGothic" charset="0"/>
              </a:endParaRPr>
            </a:p>
          </p:txBody>
        </p:sp>
        <p:sp>
          <p:nvSpPr>
            <p:cNvPr id="65564" name="Text Box 15"/>
            <p:cNvSpPr txBox="1">
              <a:spLocks noChangeArrowheads="1"/>
            </p:cNvSpPr>
            <p:nvPr/>
          </p:nvSpPr>
          <p:spPr bwMode="auto">
            <a:xfrm>
              <a:off x="3072" y="2592"/>
              <a:ext cx="4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1200">
                  <a:cs typeface="MS PGothic" charset="0"/>
                </a:rPr>
                <a:t>2×10</a:t>
              </a:r>
              <a:r>
                <a:rPr lang="en-US" sz="1200" baseline="30000">
                  <a:cs typeface="MS PGothic" charset="0"/>
                </a:rPr>
                <a:t>7</a:t>
              </a:r>
              <a:endParaRPr lang="en-US" sz="1200">
                <a:cs typeface="MS PGothic" charset="0"/>
              </a:endParaRPr>
            </a:p>
          </p:txBody>
        </p:sp>
        <p:pic>
          <p:nvPicPr>
            <p:cNvPr id="65565" name="Picture 24" descr="01_px"/>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7" y="1824"/>
              <a:ext cx="691" cy="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6" name="Picture 25" descr="56_px"/>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8" y="1824"/>
              <a:ext cx="685" cy="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67" name="Picture 26" descr="64_px"/>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96" y="1824"/>
              <a:ext cx="691"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9" name="Group 37"/>
          <p:cNvGrpSpPr>
            <a:grpSpLocks/>
          </p:cNvGrpSpPr>
          <p:nvPr/>
        </p:nvGrpSpPr>
        <p:grpSpPr bwMode="auto">
          <a:xfrm>
            <a:off x="304800" y="4038600"/>
            <a:ext cx="6858000" cy="1096963"/>
            <a:chOff x="304800" y="4237038"/>
            <a:chExt cx="6858000" cy="1096962"/>
          </a:xfrm>
        </p:grpSpPr>
        <p:sp>
          <p:nvSpPr>
            <p:cNvPr id="65555" name="Text Box 5"/>
            <p:cNvSpPr txBox="1">
              <a:spLocks noChangeArrowheads="1"/>
            </p:cNvSpPr>
            <p:nvPr/>
          </p:nvSpPr>
          <p:spPr bwMode="auto">
            <a:xfrm>
              <a:off x="304800" y="4495800"/>
              <a:ext cx="1981200" cy="400099"/>
            </a:xfrm>
            <a:prstGeom prst="rect">
              <a:avLst/>
            </a:prstGeom>
            <a:solidFill>
              <a:srgbClr val="CCEED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spcBef>
                  <a:spcPct val="50000"/>
                </a:spcBef>
              </a:pPr>
              <a:r>
                <a:rPr lang="en-US" sz="2000">
                  <a:cs typeface="MS PGothic" charset="0"/>
                </a:rPr>
                <a:t>15</a:t>
              </a:r>
              <a:r>
                <a:rPr lang="en-US" sz="2000"/>
                <a:t>º</a:t>
              </a:r>
              <a:r>
                <a:rPr lang="en-US" sz="2000">
                  <a:cs typeface="MS PGothic" charset="0"/>
                </a:rPr>
                <a:t> GROD of </a:t>
              </a:r>
              <a:r>
                <a:rPr lang="en-US" sz="2000" b="1">
                  <a:solidFill>
                    <a:srgbClr val="A50021"/>
                  </a:solidFill>
                  <a:cs typeface="MS PGothic" charset="0"/>
                </a:rPr>
                <a:t>S</a:t>
              </a:r>
            </a:p>
          </p:txBody>
        </p:sp>
        <p:pic>
          <p:nvPicPr>
            <p:cNvPr id="65556" name="Picture 27" descr="01_px"/>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77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7" name="Picture 28" descr="55_px"/>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8" name="Picture 29" descr="56_px"/>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56163" y="4237038"/>
              <a:ext cx="1096962"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59" name="Picture 30" descr="64_px"/>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75363" y="4237038"/>
              <a:ext cx="1087437"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50" name="Text Box 32"/>
          <p:cNvSpPr txBox="1">
            <a:spLocks noChangeArrowheads="1"/>
          </p:cNvSpPr>
          <p:nvPr/>
        </p:nvSpPr>
        <p:spPr bwMode="auto">
          <a:xfrm>
            <a:off x="7467600" y="1524000"/>
            <a:ext cx="1371600" cy="3392488"/>
          </a:xfrm>
          <a:prstGeom prst="rect">
            <a:avLst/>
          </a:prstGeom>
          <a:solidFill>
            <a:srgbClr val="CCEEDF"/>
          </a:solidFill>
          <a:ln>
            <a:noFill/>
          </a:ln>
          <a:extLst>
            <a:ext uri="{91240B29-F687-4f45-9708-019B960494DF}">
              <a14:hiddenLine xmlns:a14="http://schemas.microsoft.com/office/drawing/2010/main" w="38100">
                <a:solidFill>
                  <a:srgbClr val="000000"/>
                </a:solidFill>
                <a:miter lim="800000"/>
                <a:headEnd/>
                <a:tailEnd/>
              </a14:hiddenLine>
            </a:ext>
          </a:extLst>
        </p:spPr>
        <p:txBody>
          <a:bodyPr lIns="91431" tIns="45715" rIns="91431" bIns="45715">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cs typeface="ＭＳ Ｐゴシック" charset="0"/>
              </a:defRPr>
            </a:lvl2pPr>
            <a:lvl3pPr eaLnBrk="0" hangingPunct="0">
              <a:defRPr sz="2400">
                <a:solidFill>
                  <a:schemeClr val="tx1"/>
                </a:solidFill>
                <a:latin typeface="Arial" charset="0"/>
                <a:ea typeface="ＭＳ Ｐゴシック" charset="0"/>
                <a:cs typeface="ＭＳ Ｐゴシック" charset="0"/>
              </a:defRPr>
            </a:lvl3pPr>
            <a:lvl4pPr eaLnBrk="0" hangingPunct="0">
              <a:defRPr sz="2400">
                <a:solidFill>
                  <a:schemeClr val="tx1"/>
                </a:solidFill>
                <a:latin typeface="Arial" charset="0"/>
                <a:ea typeface="ＭＳ Ｐゴシック" charset="0"/>
                <a:cs typeface="ＭＳ Ｐゴシック" charset="0"/>
              </a:defRPr>
            </a:lvl4pPr>
            <a:lvl5pPr eaLnBrk="0" hangingPunct="0">
              <a:defRPr sz="2400">
                <a:solidFill>
                  <a:schemeClr val="tx1"/>
                </a:solidFill>
                <a:latin typeface="Arial" charset="0"/>
                <a:ea typeface="ＭＳ Ｐゴシック" charset="0"/>
                <a:cs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a:spcBef>
                <a:spcPct val="50000"/>
              </a:spcBef>
            </a:pPr>
            <a:r>
              <a:rPr lang="en-US" sz="1600">
                <a:cs typeface="MS PGothic" charset="0"/>
              </a:rPr>
              <a:t>The number of abnormally </a:t>
            </a:r>
          </a:p>
          <a:p>
            <a:pPr algn="ctr">
              <a:spcBef>
                <a:spcPct val="50000"/>
              </a:spcBef>
            </a:pPr>
            <a:r>
              <a:rPr lang="en-US" sz="1600">
                <a:cs typeface="MS PGothic" charset="0"/>
              </a:rPr>
              <a:t>large</a:t>
            </a:r>
          </a:p>
          <a:p>
            <a:pPr algn="ctr">
              <a:spcBef>
                <a:spcPct val="50000"/>
              </a:spcBef>
            </a:pPr>
            <a:r>
              <a:rPr lang="en-US" sz="1600">
                <a:cs typeface="MS PGothic" charset="0"/>
              </a:rPr>
              <a:t> grains  </a:t>
            </a:r>
          </a:p>
          <a:p>
            <a:pPr algn="ctr">
              <a:spcBef>
                <a:spcPct val="50000"/>
              </a:spcBef>
            </a:pPr>
            <a:r>
              <a:rPr lang="en-US" sz="1600">
                <a:cs typeface="MS PGothic" charset="0"/>
              </a:rPr>
              <a:t>(ALG)</a:t>
            </a:r>
          </a:p>
          <a:p>
            <a:pPr algn="ctr">
              <a:spcBef>
                <a:spcPct val="50000"/>
              </a:spcBef>
            </a:pPr>
            <a:r>
              <a:rPr lang="en-US" sz="1600">
                <a:cs typeface="MS PGothic" charset="0"/>
              </a:rPr>
              <a:t>increases</a:t>
            </a:r>
          </a:p>
          <a:p>
            <a:pPr algn="ctr">
              <a:spcBef>
                <a:spcPct val="50000"/>
              </a:spcBef>
            </a:pPr>
            <a:r>
              <a:rPr lang="en-US" sz="1600">
                <a:cs typeface="MS PGothic" charset="0"/>
              </a:rPr>
              <a:t>as</a:t>
            </a:r>
          </a:p>
          <a:p>
            <a:pPr algn="ctr">
              <a:spcBef>
                <a:spcPct val="50000"/>
              </a:spcBef>
            </a:pPr>
            <a:r>
              <a:rPr lang="en-US" sz="1600">
                <a:cs typeface="MS PGothic" charset="0"/>
              </a:rPr>
              <a:t>deviation </a:t>
            </a:r>
          </a:p>
          <a:p>
            <a:pPr algn="ctr">
              <a:spcBef>
                <a:spcPct val="50000"/>
              </a:spcBef>
            </a:pPr>
            <a:r>
              <a:rPr lang="en-US" sz="1600">
                <a:cs typeface="MS PGothic" charset="0"/>
              </a:rPr>
              <a:t>increases.</a:t>
            </a:r>
          </a:p>
        </p:txBody>
      </p:sp>
      <p:pic>
        <p:nvPicPr>
          <p:cNvPr id="65551" name="Picture 37" descr="15_GBs_AG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73300" y="5410200"/>
            <a:ext cx="6718300" cy="1206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5552" name="Rectangle 37"/>
          <p:cNvSpPr>
            <a:spLocks noGrp="1" noChangeArrowheads="1"/>
          </p:cNvSpPr>
          <p:nvPr>
            <p:ph type="title"/>
          </p:nvPr>
        </p:nvSpPr>
        <p:spPr>
          <a:xfrm>
            <a:off x="914400" y="152400"/>
            <a:ext cx="7340600" cy="609600"/>
          </a:xfrm>
        </p:spPr>
        <p:txBody>
          <a:bodyPr/>
          <a:lstStyle/>
          <a:p>
            <a:pPr eaLnBrk="1" hangingPunct="1"/>
            <a:r>
              <a:rPr kumimoji="1" lang="en-US" sz="3200" dirty="0" err="1">
                <a:solidFill>
                  <a:schemeClr val="tx1"/>
                </a:solidFill>
                <a:ea typeface="ＭＳ Ｐゴシック" charset="0"/>
                <a:cs typeface="MS Pゴシック" charset="0"/>
              </a:rPr>
              <a:t>AsGG</a:t>
            </a:r>
            <a:r>
              <a:rPr kumimoji="1" lang="en-US" sz="3200" dirty="0">
                <a:solidFill>
                  <a:schemeClr val="tx1"/>
                </a:solidFill>
                <a:ea typeface="ＭＳ Ｐゴシック" charset="0"/>
                <a:cs typeface="MS Pゴシック" charset="0"/>
              </a:rPr>
              <a:t> - S Component</a:t>
            </a:r>
            <a:endParaRPr kumimoji="1" lang="en-US" sz="3200" b="1" dirty="0">
              <a:ea typeface="ＭＳ Ｐゴシック" charset="0"/>
              <a:cs typeface="MS Pゴシック" charset="0"/>
            </a:endParaRPr>
          </a:p>
        </p:txBody>
      </p:sp>
      <p:sp>
        <p:nvSpPr>
          <p:cNvPr id="65553" name="Rectangle 37"/>
          <p:cNvSpPr>
            <a:spLocks noChangeArrowheads="1"/>
          </p:cNvSpPr>
          <p:nvPr/>
        </p:nvSpPr>
        <p:spPr bwMode="auto">
          <a:xfrm>
            <a:off x="152400" y="5257800"/>
            <a:ext cx="1981200" cy="1446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eaLnBrk="0" hangingPunct="0"/>
            <a:r>
              <a:rPr lang="en-US" sz="1100" b="1"/>
              <a:t>AGG</a:t>
            </a:r>
            <a:r>
              <a:rPr lang="en-US" sz="1100"/>
              <a:t> has occurred when a minority of grains grow much larger than the majority (</a:t>
            </a:r>
            <a:r>
              <a:rPr lang="ja-JP" altLang="en-US" sz="1100"/>
              <a:t>“</a:t>
            </a:r>
            <a:r>
              <a:rPr lang="en-US" sz="1100"/>
              <a:t>matrix</a:t>
            </a:r>
            <a:r>
              <a:rPr lang="ja-JP" altLang="en-US" sz="1100"/>
              <a:t>”</a:t>
            </a:r>
            <a:r>
              <a:rPr lang="en-US" sz="1100"/>
              <a:t>).</a:t>
            </a:r>
          </a:p>
          <a:p>
            <a:pPr marL="342900" indent="-342900" eaLnBrk="0" hangingPunct="0"/>
            <a:r>
              <a:rPr lang="en-US" sz="1100"/>
              <a:t>An </a:t>
            </a:r>
            <a:r>
              <a:rPr lang="ja-JP" altLang="en-US" sz="1100"/>
              <a:t>“</a:t>
            </a:r>
            <a:r>
              <a:rPr lang="en-US" sz="1100"/>
              <a:t>abnormal grain</a:t>
            </a:r>
            <a:r>
              <a:rPr lang="ja-JP" altLang="en-US" sz="1100"/>
              <a:t>”</a:t>
            </a:r>
            <a:r>
              <a:rPr lang="en-US" sz="1100"/>
              <a:t> is defined as one that is &gt; 8X initial average volume.</a:t>
            </a:r>
          </a:p>
        </p:txBody>
      </p:sp>
      <p:sp>
        <p:nvSpPr>
          <p:cNvPr id="65554" name="AutoShape 6"/>
          <p:cNvSpPr>
            <a:spLocks noChangeArrowheads="1"/>
          </p:cNvSpPr>
          <p:nvPr/>
        </p:nvSpPr>
        <p:spPr bwMode="auto">
          <a:xfrm rot="-5400000">
            <a:off x="4724400" y="3505200"/>
            <a:ext cx="152400" cy="3657600"/>
          </a:xfrm>
          <a:prstGeom prst="downArrow">
            <a:avLst>
              <a:gd name="adj1" fmla="val 50000"/>
              <a:gd name="adj2" fmla="val 600000"/>
            </a:avLst>
          </a:prstGeom>
          <a:solidFill>
            <a:schemeClr val="accent1"/>
          </a:solidFill>
          <a:ln w="9525">
            <a:solidFill>
              <a:schemeClr val="tx1"/>
            </a:solidFill>
            <a:miter lim="800000"/>
            <a:headEnd/>
            <a:tailEnd/>
          </a:ln>
        </p:spPr>
        <p:txBody>
          <a:bodyPr vert="eaVert" wrap="none" lIns="91431" tIns="45715" rIns="91431" bIns="45715" anchor="ctr"/>
          <a:lstStyle/>
          <a:p>
            <a:pPr algn="ctr" eaLnBrk="0" hangingPunct="0"/>
            <a:endParaRPr lang="en-US">
              <a:solidFill>
                <a:srgbClr val="66FF33"/>
              </a:solidFill>
            </a:endParaRPr>
          </a:p>
        </p:txBody>
      </p:sp>
    </p:spTree>
  </p:cSld>
  <p:clrMapOvr>
    <a:masterClrMapping/>
  </p:clrMapOvr>
  <p:transition xmlns:p14="http://schemas.microsoft.com/office/powerpoint/2010/main" advTm="23997"/>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Custom 7">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40F97"/>
      </a:hlink>
      <a:folHlink>
        <a:srgbClr val="B2B2B2"/>
      </a:folHlink>
    </a:clrScheme>
    <a:fontScheme name="Blank Presentation">
      <a:majorFont>
        <a:latin typeface="Hoefler Tex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98:Templates:Blank Presentation</Template>
  <TotalTime>52319</TotalTime>
  <Words>11601</Words>
  <Application>Microsoft Macintosh PowerPoint</Application>
  <PresentationFormat>On-screen Show (4:3)</PresentationFormat>
  <Paragraphs>1076</Paragraphs>
  <Slides>107</Slides>
  <Notes>42</Notes>
  <HiddenSlides>5</HiddenSlides>
  <MMClips>2</MMClips>
  <ScaleCrop>false</ScaleCrop>
  <HeadingPairs>
    <vt:vector size="8" baseType="variant">
      <vt:variant>
        <vt:lpstr>Theme</vt:lpstr>
      </vt:variant>
      <vt:variant>
        <vt:i4>1</vt:i4>
      </vt:variant>
      <vt:variant>
        <vt:lpstr>Links</vt:lpstr>
      </vt:variant>
      <vt:variant>
        <vt:i4>5</vt:i4>
      </vt:variant>
      <vt:variant>
        <vt:lpstr>Embedded OLE Servers</vt:lpstr>
      </vt:variant>
      <vt:variant>
        <vt:i4>5</vt:i4>
      </vt:variant>
      <vt:variant>
        <vt:lpstr>Slide Titles</vt:lpstr>
      </vt:variant>
      <vt:variant>
        <vt:i4>107</vt:i4>
      </vt:variant>
    </vt:vector>
  </HeadingPairs>
  <TitlesOfParts>
    <vt:vector size="118" baseType="lpstr">
      <vt:lpstr>Blank Presentation</vt:lpstr>
      <vt:lpstr>???</vt:lpstr>
      <vt:lpstr>???</vt:lpstr>
      <vt:lpstr>???</vt:lpstr>
      <vt:lpstr>???</vt:lpstr>
      <vt:lpstr>???</vt:lpstr>
      <vt:lpstr>Document</vt:lpstr>
      <vt:lpstr>Equation</vt:lpstr>
      <vt:lpstr>Microsoft Equation</vt:lpstr>
      <vt:lpstr>Chart</vt:lpstr>
      <vt:lpstr>Worksheet</vt:lpstr>
      <vt:lpstr>PowerPoint Presentation</vt:lpstr>
      <vt:lpstr>Outline</vt:lpstr>
      <vt:lpstr>Possible Causes of AGG</vt:lpstr>
      <vt:lpstr>Abnormal grain growth microstructure</vt:lpstr>
      <vt:lpstr>AGG: Definition</vt:lpstr>
      <vt:lpstr>As-deformed Fe-1%Si</vt:lpstr>
      <vt:lpstr>Orientation Spread, Fe-1%Si</vt:lpstr>
      <vt:lpstr>Pinning &amp; AGG</vt:lpstr>
      <vt:lpstr>Background</vt:lpstr>
      <vt:lpstr>PowerPoint Presentation</vt:lpstr>
      <vt:lpstr>Role of Particle Pinning</vt:lpstr>
      <vt:lpstr>Notation</vt:lpstr>
      <vt:lpstr>Smith-Zener: Basics</vt:lpstr>
      <vt:lpstr>Analogy to Pinning Effect</vt:lpstr>
      <vt:lpstr>Boundary-particle interaction</vt:lpstr>
      <vt:lpstr>Drag pressure</vt:lpstr>
      <vt:lpstr>Stagnation of grain growth</vt:lpstr>
      <vt:lpstr>Grain Size Control</vt:lpstr>
      <vt:lpstr>Grain growth kinetics</vt:lpstr>
      <vt:lpstr>Pinning: technological impact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GB Complexions and AGG</vt:lpstr>
      <vt:lpstr>Grain Boundary Complexions</vt:lpstr>
      <vt:lpstr>Complexion Transitions and AGG</vt:lpstr>
      <vt:lpstr>Aberration-Corrected Electron Microscopy</vt:lpstr>
      <vt:lpstr>PowerPoint Presentation</vt:lpstr>
      <vt:lpstr>Doped Yttria - EBSD</vt:lpstr>
      <vt:lpstr>Grain Growth Kinetic Types</vt:lpstr>
      <vt:lpstr>Complexion Transitions and AGG</vt:lpstr>
      <vt:lpstr>Propagation</vt:lpstr>
      <vt:lpstr>Boundary-Based Approach to Modeling AGG with Complexion Transitions</vt:lpstr>
      <vt:lpstr>PowerPoint Presentation</vt:lpstr>
      <vt:lpstr>Grain Growth with Independent (N0) + Adjacency (N1) Transitions</vt:lpstr>
      <vt:lpstr>Subgrain Coarsening</vt:lpstr>
      <vt:lpstr>Anisotropy Dependence?</vt:lpstr>
      <vt:lpstr>Mean field theory for AGG in 2D</vt:lpstr>
      <vt:lpstr>Philosophy of Approach</vt:lpstr>
      <vt:lpstr>Relative growth rate - summary</vt:lpstr>
      <vt:lpstr>AGG Analysis: Assumptions</vt:lpstr>
      <vt:lpstr>Microstructure</vt:lpstr>
      <vt:lpstr>Parameters</vt:lpstr>
      <vt:lpstr>Turning angle at a vertex</vt:lpstr>
      <vt:lpstr>dA/dt vs. curvature</vt:lpstr>
      <vt:lpstr>Integrate around the grain</vt:lpstr>
      <vt:lpstr>The “n-6” rule</vt:lpstr>
      <vt:lpstr>Grow or Shrink?</vt:lpstr>
      <vt:lpstr>Grow or Shrink? Contd.</vt:lpstr>
      <vt:lpstr>Growth of A grains</vt:lpstr>
      <vt:lpstr>Growth of A grains, contd.</vt:lpstr>
      <vt:lpstr>Growth of A grains, contd.</vt:lpstr>
      <vt:lpstr>Hillert’s theory</vt:lpstr>
      <vt:lpstr>Hillert’s theory, contd.</vt:lpstr>
      <vt:lpstr>Abnormal Growth: main result</vt:lpstr>
      <vt:lpstr>Finding a limiting (abnormal) size</vt:lpstr>
      <vt:lpstr>The positive root: max. size</vt:lpstr>
      <vt:lpstr>Minimum size for abnormal growth</vt:lpstr>
      <vt:lpstr>Asymptotes</vt:lpstr>
      <vt:lpstr>Details</vt:lpstr>
      <vt:lpstr>Relative growth rate - plot</vt:lpstr>
      <vt:lpstr>Contours in the (µ,G) plane</vt:lpstr>
      <vt:lpstr>Contours in the (µ,G) plane: plot</vt:lpstr>
      <vt:lpstr>Abn. Gr. Gr.: Conclusions</vt:lpstr>
      <vt:lpstr>Extending AGG to nucleation of primary recrystallization</vt:lpstr>
      <vt:lpstr>Grain Boundary Network at Increasing Strain</vt:lpstr>
      <vt:lpstr>Holm Theory</vt:lpstr>
      <vt:lpstr>MDF Comparison</vt:lpstr>
      <vt:lpstr>3D Simulation Results</vt:lpstr>
      <vt:lpstr>Abnormal growth Modeling</vt:lpstr>
      <vt:lpstr>Relation between GOD &amp; Mean Misorientation</vt:lpstr>
      <vt:lpstr>Model by Wang et al.</vt:lpstr>
      <vt:lpstr>Application to Nucleation</vt:lpstr>
      <vt:lpstr>Grain Size (after Recrystallization) Model via AsGG</vt:lpstr>
      <vt:lpstr>PowerPoint Presentation</vt:lpstr>
      <vt:lpstr>PowerPoint Presentation</vt:lpstr>
      <vt:lpstr>Summary</vt:lpstr>
      <vt:lpstr>Supplemental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MMSP grid is  a distributed array</vt:lpstr>
      <vt:lpstr>An MMSP grid is  a templated array</vt:lpstr>
      <vt:lpstr>When to use MMSP</vt:lpstr>
      <vt:lpstr>Adapting MMSP for AGG</vt:lpstr>
      <vt:lpstr>Synthetic Textures (One Component)</vt:lpstr>
      <vt:lpstr>AsGG - Brass Component </vt:lpstr>
      <vt:lpstr>AsGG - S Component</vt:lpstr>
      <vt:lpstr>SIBM</vt:lpstr>
      <vt:lpstr>Subgrain Coarsening - Map</vt:lpstr>
      <vt:lpstr>Summary of Simulation</vt:lpstr>
      <vt:lpstr>Recrystallized Grain Size based AsGG</vt:lpstr>
      <vt:lpstr>Mean Misorientation Validation </vt:lpstr>
      <vt:lpstr>Subgrain Size Models</vt:lpstr>
      <vt:lpstr>Subgrain Size Models</vt:lpstr>
      <vt:lpstr>Grain Size (after Recrystallization) Model via AsGG</vt:lpstr>
    </vt:vector>
  </TitlesOfParts>
  <Company>carnegie mellon universtiy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Gregory S. Rohrer</dc:creator>
  <cp:lastModifiedBy>Anthony Rollett</cp:lastModifiedBy>
  <cp:revision>385</cp:revision>
  <cp:lastPrinted>2004-02-19T03:54:13Z</cp:lastPrinted>
  <dcterms:created xsi:type="dcterms:W3CDTF">2011-11-28T04:35:57Z</dcterms:created>
  <dcterms:modified xsi:type="dcterms:W3CDTF">2016-04-21T12:57:00Z</dcterms:modified>
</cp:coreProperties>
</file>