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3.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4.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5.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58" r:id="rId4"/>
    <p:sldId id="288" r:id="rId5"/>
    <p:sldId id="286" r:id="rId6"/>
    <p:sldId id="259" r:id="rId7"/>
    <p:sldId id="287" r:id="rId8"/>
    <p:sldId id="289" r:id="rId9"/>
    <p:sldId id="316" r:id="rId10"/>
    <p:sldId id="317" r:id="rId11"/>
    <p:sldId id="321" r:id="rId12"/>
    <p:sldId id="323" r:id="rId13"/>
    <p:sldId id="295" r:id="rId14"/>
    <p:sldId id="297" r:id="rId15"/>
    <p:sldId id="296" r:id="rId16"/>
    <p:sldId id="299" r:id="rId17"/>
    <p:sldId id="324" r:id="rId18"/>
    <p:sldId id="327" r:id="rId19"/>
    <p:sldId id="303" r:id="rId20"/>
    <p:sldId id="304" r:id="rId21"/>
    <p:sldId id="307" r:id="rId22"/>
    <p:sldId id="339" r:id="rId23"/>
    <p:sldId id="330" r:id="rId24"/>
    <p:sldId id="340" r:id="rId25"/>
    <p:sldId id="314" r:id="rId26"/>
    <p:sldId id="268" r:id="rId27"/>
    <p:sldId id="308" r:id="rId28"/>
    <p:sldId id="338" r:id="rId29"/>
    <p:sldId id="30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A75D2A-4CB9-164A-A4BA-6057A1B766E8}" type="datetimeFigureOut">
              <a:rPr lang="en-US" smtClean="0"/>
              <a:t>4/12/16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35F4A0-1E4D-3F47-BA7B-30414A392E72}" type="slidenum">
              <a:rPr lang="en-US" smtClean="0"/>
              <a:t>‹#›</a:t>
            </a:fld>
            <a:endParaRPr lang="en-US"/>
          </a:p>
        </p:txBody>
      </p:sp>
    </p:spTree>
    <p:extLst>
      <p:ext uri="{BB962C8B-B14F-4D97-AF65-F5344CB8AC3E}">
        <p14:creationId xmlns:p14="http://schemas.microsoft.com/office/powerpoint/2010/main" val="3007930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7E067-12D5-144F-9DAA-D183A7136593}" type="datetimeFigureOut">
              <a:rPr lang="en-US" smtClean="0"/>
              <a:t>4/12/16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79705-6C1E-DF4C-8221-1FFFD404056D}" type="slidenum">
              <a:rPr lang="en-US" smtClean="0"/>
              <a:t>‹#›</a:t>
            </a:fld>
            <a:endParaRPr lang="en-US"/>
          </a:p>
        </p:txBody>
      </p:sp>
    </p:spTree>
    <p:extLst>
      <p:ext uri="{BB962C8B-B14F-4D97-AF65-F5344CB8AC3E}">
        <p14:creationId xmlns:p14="http://schemas.microsoft.com/office/powerpoint/2010/main" val="23079530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ea typeface="Times" charset="0"/>
                <a:cs typeface="Times" charset="0"/>
              </a:rPr>
              <a:t>Rotation matrices bridge the relative state of vectors to coordinate systems, before and after rotation.</a:t>
            </a:r>
          </a:p>
          <a:p>
            <a:r>
              <a:rPr lang="en-US" dirty="0" smtClean="0"/>
              <a:t>On the board,</a:t>
            </a:r>
            <a:r>
              <a:rPr lang="en-US" baseline="0" dirty="0" smtClean="0"/>
              <a:t> show a rotation, and show why R multiplies column vectors</a:t>
            </a:r>
          </a:p>
          <a:p>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4</a:t>
            </a:fld>
            <a:endParaRPr lang="en-US"/>
          </a:p>
        </p:txBody>
      </p:sp>
    </p:spTree>
    <p:extLst>
      <p:ext uri="{BB962C8B-B14F-4D97-AF65-F5344CB8AC3E}">
        <p14:creationId xmlns:p14="http://schemas.microsoft.com/office/powerpoint/2010/main" val="75723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a:t>
            </a:r>
            <a:r>
              <a:rPr lang="en-US" dirty="0" err="1" smtClean="0"/>
              <a:t>euler</a:t>
            </a:r>
            <a:r>
              <a:rPr lang="en-US" dirty="0" smtClean="0"/>
              <a:t>:</a:t>
            </a:r>
            <a:r>
              <a:rPr lang="en-US" baseline="0" dirty="0" smtClean="0"/>
              <a:t> first and third axes same</a:t>
            </a:r>
          </a:p>
          <a:p>
            <a:r>
              <a:rPr lang="en-US" baseline="0" dirty="0" err="1" smtClean="0"/>
              <a:t>Tait-bryan</a:t>
            </a:r>
            <a:r>
              <a:rPr lang="en-US" baseline="0" dirty="0" smtClean="0"/>
              <a:t> all axes</a:t>
            </a:r>
          </a:p>
          <a:p>
            <a:r>
              <a:rPr lang="en-US" baseline="0" dirty="0" smtClean="0"/>
              <a:t>Sample symmetry reduces theta1</a:t>
            </a:r>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6</a:t>
            </a:fld>
            <a:endParaRPr lang="en-US"/>
          </a:p>
        </p:txBody>
      </p:sp>
    </p:spTree>
    <p:extLst>
      <p:ext uri="{BB962C8B-B14F-4D97-AF65-F5344CB8AC3E}">
        <p14:creationId xmlns:p14="http://schemas.microsoft.com/office/powerpoint/2010/main" val="290649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charset="0"/>
              </a:rPr>
              <a:t>- In numerical calculations, it can happen that </a:t>
            </a:r>
            <a:r>
              <a:rPr lang="en-US" sz="1200" dirty="0" err="1" smtClean="0">
                <a:latin typeface="Arial" charset="0"/>
              </a:rPr>
              <a:t>tr</a:t>
            </a:r>
            <a:r>
              <a:rPr lang="en-US" sz="1200" dirty="0" smtClean="0">
                <a:latin typeface="Arial" charset="0"/>
              </a:rPr>
              <a:t>(a)-1 is either slightly greater than 1 or slightly less than -1.  Provided that there is no logical error, it is reasonable to truncate the value to +1 or -1 and then apply ACOS.</a:t>
            </a:r>
          </a:p>
          <a:p>
            <a:r>
              <a:rPr lang="en-US" sz="1200" dirty="0" smtClean="0">
                <a:latin typeface="Arial" charset="0"/>
              </a:rPr>
              <a:t>- Note that if you try to construct a rotation of greater than 180° (which is perfectly possible using the formulas given), what will happen when you extract the axis-angle is that the angle will still be in the range 0-180° but you will recover the negative of the axis that you started with.  This is a limitation of the rotation matrix (which the quaternion does not share).</a:t>
            </a:r>
          </a:p>
          <a:p>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14</a:t>
            </a:fld>
            <a:endParaRPr lang="en-US"/>
          </a:p>
        </p:txBody>
      </p:sp>
    </p:spTree>
    <p:extLst>
      <p:ext uri="{BB962C8B-B14F-4D97-AF65-F5344CB8AC3E}">
        <p14:creationId xmlns:p14="http://schemas.microsoft.com/office/powerpoint/2010/main" val="224189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cubic crystals have a symmetry operator for 90° about &lt;100&gt;, which is associated with a RF vector of length tan(45°)=1; based on the cut plane being at a distance of tan(</a:t>
            </a:r>
            <a:r>
              <a:rPr lang="en-US" i="1" dirty="0" smtClean="0">
                <a:latin typeface="Symbol" charset="2"/>
                <a:cs typeface="Symbol" charset="2"/>
              </a:rPr>
              <a:t>q</a:t>
            </a:r>
            <a:r>
              <a:rPr lang="en-US" dirty="0" smtClean="0"/>
              <a:t>/4) from the origin (2 slides back), this sets the limit of </a:t>
            </a:r>
            <a:br>
              <a:rPr lang="en-US" dirty="0" smtClean="0"/>
            </a:br>
            <a:r>
              <a:rPr lang="en-US" dirty="0" smtClean="0"/>
              <a:t>             </a:t>
            </a:r>
            <a:r>
              <a:rPr lang="en-US" dirty="0" smtClean="0">
                <a:latin typeface="Times New Roman" charset="0"/>
              </a:rPr>
              <a:t>R</a:t>
            </a:r>
            <a:r>
              <a:rPr lang="en-US" baseline="-25000" dirty="0" smtClean="0">
                <a:latin typeface="Times New Roman" charset="0"/>
              </a:rPr>
              <a:t>1</a:t>
            </a:r>
            <a:r>
              <a:rPr lang="en-US" dirty="0" smtClean="0">
                <a:latin typeface="Times New Roman" charset="0"/>
              </a:rPr>
              <a:t>=tan(22.5°)=√2-1.  </a:t>
            </a:r>
          </a:p>
          <a:p>
            <a:r>
              <a:rPr lang="en-US" dirty="0" smtClean="0"/>
              <a:t>This defines a </a:t>
            </a:r>
            <a:r>
              <a:rPr lang="en-US" i="1" dirty="0" smtClean="0"/>
              <a:t>plane</a:t>
            </a:r>
            <a:r>
              <a:rPr lang="en-US" dirty="0" smtClean="0"/>
              <a:t> perpendicular to the R</a:t>
            </a:r>
            <a:r>
              <a:rPr lang="en-US" baseline="-25000" dirty="0" smtClean="0"/>
              <a:t>1</a:t>
            </a:r>
            <a:r>
              <a:rPr lang="en-US" dirty="0" smtClean="0"/>
              <a:t> axis.</a:t>
            </a:r>
          </a:p>
          <a:p>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16</a:t>
            </a:fld>
            <a:endParaRPr lang="en-US"/>
          </a:p>
        </p:txBody>
      </p:sp>
    </p:spTree>
    <p:extLst>
      <p:ext uri="{BB962C8B-B14F-4D97-AF65-F5344CB8AC3E}">
        <p14:creationId xmlns:p14="http://schemas.microsoft.com/office/powerpoint/2010/main" val="70477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if there is time do the </a:t>
            </a:r>
            <a:r>
              <a:rPr lang="en-US" baseline="0" dirty="0" err="1" smtClean="0"/>
              <a:t>euler</a:t>
            </a:r>
            <a:r>
              <a:rPr lang="en-US" baseline="0" dirty="0" smtClean="0"/>
              <a:t> quaternion multiplication</a:t>
            </a:r>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23</a:t>
            </a:fld>
            <a:endParaRPr lang="en-US"/>
          </a:p>
        </p:txBody>
      </p:sp>
    </p:spTree>
    <p:extLst>
      <p:ext uri="{BB962C8B-B14F-4D97-AF65-F5344CB8AC3E}">
        <p14:creationId xmlns:p14="http://schemas.microsoft.com/office/powerpoint/2010/main" val="368885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D3C0D-13C4-F145-BC05-02BC0EAD9B37}" type="datetime1">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249999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EF858-F98A-BA42-BBE6-3E8914313EB0}" type="datetime1">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42495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39580-87B9-5F4A-85F7-1F42C31857F2}" type="datetime1">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193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C7C31-4DD6-694F-8B8F-AA0A1ADD444A}" type="datetime1">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261492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F75DB-F7EC-CE4E-A3E0-030ACBEFD89B}" type="datetime1">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25915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661E9-AD37-E641-A363-3EA98AE25475}" type="datetime1">
              <a:rPr lang="en-US" smtClean="0"/>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386965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D86A1C-6112-534F-B369-FB16FF6B9A33}" type="datetime1">
              <a:rPr lang="en-US" smtClean="0"/>
              <a:t>4/12/16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87020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6890C-B4CA-B243-BD1A-0580B189C250}" type="datetime1">
              <a:rPr lang="en-US" smtClean="0"/>
              <a:t>4/12/16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3833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3A189-A16E-AE40-BE3E-6176A46F15E1}" type="datetime1">
              <a:rPr lang="en-US" smtClean="0"/>
              <a:t>4/12/16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99399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EF726-1227-2242-BE57-168ABBAD0E33}" type="datetime1">
              <a:rPr lang="en-US" smtClean="0"/>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264627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463DD-3D1A-CD45-B3FB-3520F7CCA388}" type="datetime1">
              <a:rPr lang="en-US" smtClean="0"/>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3716088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E1C1A-C156-2D48-A662-6ED3CB6D9A1E}" type="datetime1">
              <a:rPr lang="en-US" smtClean="0"/>
              <a:t>4/12/16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EE829-1406-EF41-8360-D3834960FC85}" type="slidenum">
              <a:rPr lang="en-US" smtClean="0"/>
              <a:t>‹#›</a:t>
            </a:fld>
            <a:endParaRPr lang="en-US"/>
          </a:p>
        </p:txBody>
      </p:sp>
    </p:spTree>
    <p:extLst>
      <p:ext uri="{BB962C8B-B14F-4D97-AF65-F5344CB8AC3E}">
        <p14:creationId xmlns:p14="http://schemas.microsoft.com/office/powerpoint/2010/main" val="331965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3.emf"/><Relationship Id="rId5" Type="http://schemas.openxmlformats.org/officeDocument/2006/relationships/oleObject" Target="../embeddings/oleObject20.bin"/><Relationship Id="rId6"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oleObject" Target="../embeddings/Microsoft_Word_97_-_2004_Document1.doc"/><Relationship Id="rId5" Type="http://schemas.openxmlformats.org/officeDocument/2006/relationships/image" Target="../media/image26.emf"/><Relationship Id="rId6" Type="http://schemas.openxmlformats.org/officeDocument/2006/relationships/image" Target="../media/image27.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8.emf"/><Relationship Id="rId5" Type="http://schemas.openxmlformats.org/officeDocument/2006/relationships/oleObject" Target="../embeddings/oleObject24.bin"/><Relationship Id="rId6" Type="http://schemas.openxmlformats.org/officeDocument/2006/relationships/oleObject" Target="../embeddings/Microsoft_Word_97_-_2004_Document2.doc"/><Relationship Id="rId7" Type="http://schemas.openxmlformats.org/officeDocument/2006/relationships/image" Target="../media/image26.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5.bin"/><Relationship Id="rId5" Type="http://schemas.openxmlformats.org/officeDocument/2006/relationships/image" Target="../media/image29.emf"/><Relationship Id="rId6" Type="http://schemas.openxmlformats.org/officeDocument/2006/relationships/oleObject" Target="../embeddings/oleObject26.bin"/><Relationship Id="rId7" Type="http://schemas.openxmlformats.org/officeDocument/2006/relationships/image" Target="../media/image3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oleObject" Target="../embeddings/oleObject27.bin"/><Relationship Id="rId5" Type="http://schemas.openxmlformats.org/officeDocument/2006/relationships/image" Target="../media/image31.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8.bin"/><Relationship Id="rId5" Type="http://schemas.openxmlformats.org/officeDocument/2006/relationships/oleObject" Target="../embeddings/Microsoft_Word_97_-_2004_Document3.doc"/><Relationship Id="rId6" Type="http://schemas.openxmlformats.org/officeDocument/2006/relationships/image" Target="../media/image33.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4.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NULL" TargetMode="External"/><Relationship Id="rId5" Type="http://schemas.openxmlformats.org/officeDocument/2006/relationships/oleObject" Target="../embeddings/oleObject30.bin"/><Relationship Id="rId6" Type="http://schemas.openxmlformats.org/officeDocument/2006/relationships/image" Target="../media/image37.wmf"/><Relationship Id="rId7" Type="http://schemas.openxmlformats.org/officeDocument/2006/relationships/oleObject" Target="../embeddings/oleObject31.bin"/><Relationship Id="rId8" Type="http://schemas.openxmlformats.org/officeDocument/2006/relationships/image" Target="../media/image38.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40.emf"/><Relationship Id="rId5" Type="http://schemas.openxmlformats.org/officeDocument/2006/relationships/oleObject" Target="../embeddings/oleObject33.bin"/><Relationship Id="rId6" Type="http://schemas.openxmlformats.org/officeDocument/2006/relationships/image" Target="../media/image41.emf"/><Relationship Id="rId7" Type="http://schemas.openxmlformats.org/officeDocument/2006/relationships/image" Target="../media/image42.jpeg"/><Relationship Id="rId8" Type="http://schemas.openxmlformats.org/officeDocument/2006/relationships/image" Target="NULL" TargetMode="External"/><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43.emf"/><Relationship Id="rId5" Type="http://schemas.openxmlformats.org/officeDocument/2006/relationships/oleObject" Target="../embeddings/oleObject35.bin"/><Relationship Id="rId6" Type="http://schemas.openxmlformats.org/officeDocument/2006/relationships/image" Target="../media/image44.emf"/><Relationship Id="rId7" Type="http://schemas.openxmlformats.org/officeDocument/2006/relationships/oleObject" Target="../embeddings/oleObject36.bin"/><Relationship Id="rId8" Type="http://schemas.openxmlformats.org/officeDocument/2006/relationships/image" Target="../media/image45.e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7.bin"/><Relationship Id="rId5" Type="http://schemas.openxmlformats.org/officeDocument/2006/relationships/image" Target="../media/image46.wmf"/><Relationship Id="rId6" Type="http://schemas.openxmlformats.org/officeDocument/2006/relationships/image" Target="../media/image39.jpeg"/><Relationship Id="rId7" Type="http://schemas.openxmlformats.org/officeDocument/2006/relationships/image" Target="NULL" TargetMode="External"/><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1" Type="http://schemas.openxmlformats.org/officeDocument/2006/relationships/image" Target="../media/image55.jpeg"/><Relationship Id="rId12"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NULL" TargetMode="External"/><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jpeg"/><Relationship Id="rId8" Type="http://schemas.openxmlformats.org/officeDocument/2006/relationships/image" Target="../media/image52.jpeg"/><Relationship Id="rId9" Type="http://schemas.openxmlformats.org/officeDocument/2006/relationships/image" Target="../media/image53.jpeg"/><Relationship Id="rId10" Type="http://schemas.openxmlformats.org/officeDocument/2006/relationships/image" Target="../media/image5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oleObject" Target="../embeddings/Microsoft_Word_97_-_2004_Document4.doc"/><Relationship Id="rId5" Type="http://schemas.openxmlformats.org/officeDocument/2006/relationships/image" Target="../media/image62.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5.bin"/><Relationship Id="rId13" Type="http://schemas.openxmlformats.org/officeDocument/2006/relationships/image" Target="../media/image7.emf"/><Relationship Id="rId14" Type="http://schemas.openxmlformats.org/officeDocument/2006/relationships/oleObject" Target="../embeddings/oleObject6.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8.png"/><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0"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7.bin"/><Relationship Id="rId5" Type="http://schemas.openxmlformats.org/officeDocument/2006/relationships/image" Target="../media/image9.emf"/><Relationship Id="rId6" Type="http://schemas.openxmlformats.org/officeDocument/2006/relationships/oleObject" Target="../embeddings/oleObject8.bin"/><Relationship Id="rId7"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12.png"/><Relationship Id="rId1" Type="http://schemas.microsoft.com/office/2007/relationships/media" Target="../media/media1.gif"/><Relationship Id="rId2" Type="http://schemas.openxmlformats.org/officeDocument/2006/relationships/video" Target="../media/media1.gi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13.emf"/><Relationship Id="rId5" Type="http://schemas.openxmlformats.org/officeDocument/2006/relationships/oleObject" Target="../embeddings/oleObject10.bin"/><Relationship Id="rId6" Type="http://schemas.openxmlformats.org/officeDocument/2006/relationships/image" Target="../media/image14.emf"/><Relationship Id="rId7" Type="http://schemas.openxmlformats.org/officeDocument/2006/relationships/oleObject" Target="../embeddings/oleObject11.bin"/><Relationship Id="rId8" Type="http://schemas.openxmlformats.org/officeDocument/2006/relationships/image" Target="../media/image15.emf"/><Relationship Id="rId9" Type="http://schemas.openxmlformats.org/officeDocument/2006/relationships/oleObject" Target="../embeddings/oleObject12.bin"/><Relationship Id="rId10"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oleObject" Target="../embeddings/oleObject15.bin"/><Relationship Id="rId6" Type="http://schemas.openxmlformats.org/officeDocument/2006/relationships/image" Target="../media/image19.emf"/><Relationship Id="rId7" Type="http://schemas.openxmlformats.org/officeDocument/2006/relationships/oleObject" Target="../embeddings/oleObject16.bin"/><Relationship Id="rId8" Type="http://schemas.openxmlformats.org/officeDocument/2006/relationships/image" Target="../media/image20.emf"/><Relationship Id="rId9" Type="http://schemas.openxmlformats.org/officeDocument/2006/relationships/oleObject" Target="../embeddings/oleObject17.bin"/><Relationship Id="rId10"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2950" y="4220306"/>
            <a:ext cx="6035577" cy="1567884"/>
          </a:xfrm>
        </p:spPr>
        <p:txBody>
          <a:bodyPr>
            <a:normAutofit/>
          </a:bodyPr>
          <a:lstStyle/>
          <a:p>
            <a:r>
              <a:rPr lang="en-US" sz="2400" dirty="0" smtClean="0">
                <a:solidFill>
                  <a:srgbClr val="000000"/>
                </a:solidFill>
              </a:rPr>
              <a:t>Tugce Ozturk, Anthony </a:t>
            </a:r>
            <a:r>
              <a:rPr lang="en-US" sz="2400" dirty="0" err="1" smtClean="0">
                <a:solidFill>
                  <a:srgbClr val="000000"/>
                </a:solidFill>
              </a:rPr>
              <a:t>Rollett</a:t>
            </a:r>
            <a:endParaRPr lang="en-US" sz="2400" dirty="0" smtClean="0">
              <a:solidFill>
                <a:srgbClr val="000000"/>
              </a:solidFill>
            </a:endParaRPr>
          </a:p>
          <a:p>
            <a:r>
              <a:rPr lang="en-US" altLang="ja-JP" sz="2400" dirty="0" smtClean="0">
                <a:solidFill>
                  <a:srgbClr val="000000"/>
                </a:solidFill>
              </a:rPr>
              <a:t>27-750 </a:t>
            </a:r>
            <a:br>
              <a:rPr lang="en-US" altLang="ja-JP" sz="2400" dirty="0" smtClean="0">
                <a:solidFill>
                  <a:srgbClr val="000000"/>
                </a:solidFill>
              </a:rPr>
            </a:br>
            <a:r>
              <a:rPr lang="en-US" altLang="ja-JP" sz="2400" dirty="0" smtClean="0">
                <a:solidFill>
                  <a:srgbClr val="000000"/>
                </a:solidFill>
              </a:rPr>
              <a:t>Texture, Microstructure &amp; Anisotropy</a:t>
            </a:r>
          </a:p>
          <a:p>
            <a:endParaRPr lang="en-US" sz="2400" dirty="0" smtClean="0">
              <a:solidFill>
                <a:srgbClr val="000000"/>
              </a:solidFill>
            </a:endParaRPr>
          </a:p>
          <a:p>
            <a:endParaRPr lang="en-US" sz="2400" dirty="0">
              <a:solidFill>
                <a:srgbClr val="000000"/>
              </a:solidFill>
            </a:endParaRPr>
          </a:p>
        </p:txBody>
      </p:sp>
      <p:sp>
        <p:nvSpPr>
          <p:cNvPr id="4" name="Rectangle 2"/>
          <p:cNvSpPr txBox="1">
            <a:spLocks noChangeArrowheads="1"/>
          </p:cNvSpPr>
          <p:nvPr/>
        </p:nvSpPr>
        <p:spPr>
          <a:xfrm>
            <a:off x="1066800" y="1325849"/>
            <a:ext cx="7086600" cy="2782416"/>
          </a:xfrm>
          <a:prstGeom prst="rect">
            <a:avLst/>
          </a:prstGeom>
          <a:solidFill>
            <a:srgbClr val="F4F4D8"/>
          </a:solidFill>
          <a:ln w="38100" cmpd="dbl">
            <a:solidFill>
              <a:schemeClr val="tx1"/>
            </a:solidFill>
          </a:ln>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smtClean="0">
              <a:solidFill>
                <a:srgbClr val="800000"/>
              </a:solidFill>
            </a:endParaRPr>
          </a:p>
          <a:p>
            <a:r>
              <a:rPr lang="en-US" sz="3000" i="1" dirty="0" smtClean="0">
                <a:solidFill>
                  <a:srgbClr val="800000"/>
                </a:solidFill>
              </a:rPr>
              <a:t>Crystallographic orientation representations</a:t>
            </a:r>
          </a:p>
          <a:p>
            <a:endParaRPr lang="en-US" sz="2800" dirty="0">
              <a:solidFill>
                <a:srgbClr val="800000"/>
              </a:solidFill>
            </a:endParaRPr>
          </a:p>
          <a:p>
            <a:pPr algn="l"/>
            <a:r>
              <a:rPr lang="en-US" sz="2400" dirty="0" smtClean="0">
                <a:solidFill>
                  <a:srgbClr val="800000"/>
                </a:solidFill>
              </a:rPr>
              <a:t>				-- Euler Angles</a:t>
            </a:r>
          </a:p>
          <a:p>
            <a:pPr algn="l"/>
            <a:r>
              <a:rPr lang="en-US" sz="2400" dirty="0" smtClean="0">
                <a:solidFill>
                  <a:srgbClr val="800000"/>
                </a:solidFill>
              </a:rPr>
              <a:t>				-</a:t>
            </a:r>
            <a:r>
              <a:rPr lang="en-US" sz="2400" dirty="0">
                <a:solidFill>
                  <a:srgbClr val="800000"/>
                </a:solidFill>
              </a:rPr>
              <a:t>- Axis-</a:t>
            </a:r>
            <a:r>
              <a:rPr lang="en-US" sz="2400" dirty="0" smtClean="0">
                <a:solidFill>
                  <a:srgbClr val="800000"/>
                </a:solidFill>
              </a:rPr>
              <a:t>Angle</a:t>
            </a:r>
          </a:p>
          <a:p>
            <a:pPr algn="l"/>
            <a:r>
              <a:rPr lang="en-US" sz="2400" dirty="0" smtClean="0"/>
              <a:t>				</a:t>
            </a:r>
            <a:r>
              <a:rPr lang="en-US" sz="2400" dirty="0" smtClean="0">
                <a:solidFill>
                  <a:srgbClr val="FF0000"/>
                </a:solidFill>
              </a:rPr>
              <a:t>-- Rodrigues-Frank Vectors</a:t>
            </a:r>
          </a:p>
          <a:p>
            <a:pPr algn="l"/>
            <a:r>
              <a:rPr lang="en-US" sz="2400" dirty="0" smtClean="0">
                <a:solidFill>
                  <a:srgbClr val="FF0000"/>
                </a:solidFill>
              </a:rPr>
              <a:t>				-- Unit Quaternions</a:t>
            </a:r>
            <a:endParaRPr lang="en-US" sz="2400" dirty="0" smtClean="0"/>
          </a:p>
          <a:p>
            <a:pPr algn="l"/>
            <a:endParaRPr lang="en-US" altLang="ja-JP" sz="2800" dirty="0"/>
          </a:p>
        </p:txBody>
      </p:sp>
      <p:pic>
        <p:nvPicPr>
          <p:cNvPr id="6" name="Picture 5" descr="CM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238743" cy="490864"/>
          </a:xfrm>
          <a:prstGeom prst="rect">
            <a:avLst/>
          </a:prstGeom>
        </p:spPr>
      </p:pic>
      <p:pic>
        <p:nvPicPr>
          <p:cNvPr id="7" name="Picture 6"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943600"/>
            <a:ext cx="2238689" cy="739078"/>
          </a:xfrm>
          <a:prstGeom prst="rect">
            <a:avLst/>
          </a:prstGeom>
        </p:spPr>
      </p:pic>
      <p:sp>
        <p:nvSpPr>
          <p:cNvPr id="8" name="Text Box 8"/>
          <p:cNvSpPr txBox="1">
            <a:spLocks noChangeArrowheads="1"/>
          </p:cNvSpPr>
          <p:nvPr/>
        </p:nvSpPr>
        <p:spPr bwMode="auto">
          <a:xfrm>
            <a:off x="3742194" y="5912163"/>
            <a:ext cx="1542397" cy="369332"/>
          </a:xfrm>
          <a:prstGeom prst="rect">
            <a:avLst/>
          </a:prstGeom>
          <a:noFill/>
          <a:ln w="9525">
            <a:noFill/>
            <a:miter lim="800000"/>
            <a:headEnd/>
            <a:tailEnd/>
          </a:ln>
        </p:spPr>
        <p:txBody>
          <a:bodyPr wrap="none">
            <a:prstTxWarp prst="textNoShape">
              <a:avLst/>
            </a:prstTxWarp>
            <a:spAutoFit/>
          </a:bodyPr>
          <a:lstStyle/>
          <a:p>
            <a:r>
              <a:rPr lang="en-US" altLang="ja-JP" i="1" dirty="0" smtClean="0">
                <a:latin typeface="Calibri"/>
              </a:rPr>
              <a:t>April 12, 2016</a:t>
            </a:r>
            <a:endParaRPr lang="en-US" altLang="ja-JP" i="1" dirty="0">
              <a:latin typeface="Calibri"/>
            </a:endParaRPr>
          </a:p>
        </p:txBody>
      </p:sp>
      <p:sp>
        <p:nvSpPr>
          <p:cNvPr id="2" name="Slide Number Placeholder 1"/>
          <p:cNvSpPr>
            <a:spLocks noGrp="1"/>
          </p:cNvSpPr>
          <p:nvPr>
            <p:ph type="sldNum" sz="quarter" idx="12"/>
          </p:nvPr>
        </p:nvSpPr>
        <p:spPr/>
        <p:txBody>
          <a:bodyPr/>
          <a:lstStyle/>
          <a:p>
            <a:fld id="{FD6EE829-1406-EF41-8360-D3834960FC85}" type="slidenum">
              <a:rPr lang="en-US" smtClean="0"/>
              <a:t>0</a:t>
            </a:fld>
            <a:endParaRPr lang="en-US"/>
          </a:p>
        </p:txBody>
      </p:sp>
    </p:spTree>
    <p:extLst>
      <p:ext uri="{BB962C8B-B14F-4D97-AF65-F5344CB8AC3E}">
        <p14:creationId xmlns:p14="http://schemas.microsoft.com/office/powerpoint/2010/main" val="2685867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Miller indices from Bunge Euler angles</a:t>
            </a:r>
            <a:endParaRPr lang="en-US" sz="3200" dirty="0">
              <a:solidFill>
                <a:srgbClr val="800000"/>
              </a:solidFill>
            </a:endParaRPr>
          </a:p>
        </p:txBody>
      </p:sp>
      <p:sp>
        <p:nvSpPr>
          <p:cNvPr id="22" name="Text Box 3"/>
          <p:cNvSpPr txBox="1">
            <a:spLocks noChangeArrowheads="1"/>
          </p:cNvSpPr>
          <p:nvPr/>
        </p:nvSpPr>
        <p:spPr bwMode="auto">
          <a:xfrm>
            <a:off x="558800" y="1160644"/>
            <a:ext cx="843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pPr>
            <a:r>
              <a:rPr lang="en-US" sz="2400" dirty="0"/>
              <a:t>Compare the indices matrix </a:t>
            </a:r>
            <a:r>
              <a:rPr lang="en-US" sz="2400" dirty="0" smtClean="0"/>
              <a:t>from slide 6 with </a:t>
            </a:r>
            <a:r>
              <a:rPr lang="en-US" sz="2400" dirty="0"/>
              <a:t>the Euler angle </a:t>
            </a:r>
            <a:r>
              <a:rPr lang="en-US" sz="2400" dirty="0" smtClean="0"/>
              <a:t>matrix from slide 8.</a:t>
            </a:r>
            <a:endParaRPr lang="en-US" sz="2400" dirty="0"/>
          </a:p>
        </p:txBody>
      </p:sp>
      <p:graphicFrame>
        <p:nvGraphicFramePr>
          <p:cNvPr id="23" name="Object 4"/>
          <p:cNvGraphicFramePr>
            <a:graphicFrameLocks noChangeAspect="1"/>
          </p:cNvGraphicFramePr>
          <p:nvPr>
            <p:extLst>
              <p:ext uri="{D42A27DB-BD31-4B8C-83A1-F6EECF244321}">
                <p14:modId xmlns:p14="http://schemas.microsoft.com/office/powerpoint/2010/main" val="1407740144"/>
              </p:ext>
            </p:extLst>
          </p:nvPr>
        </p:nvGraphicFramePr>
        <p:xfrm>
          <a:off x="1469941" y="2247193"/>
          <a:ext cx="6324600" cy="3241675"/>
        </p:xfrm>
        <a:graphic>
          <a:graphicData uri="http://schemas.openxmlformats.org/presentationml/2006/ole">
            <mc:AlternateContent xmlns:mc="http://schemas.openxmlformats.org/markup-compatibility/2006">
              <mc:Choice xmlns:v="urn:schemas-microsoft-com:vml" Requires="v">
                <p:oleObj spid="_x0000_s21560" name="Equation" r:id="rId3" imgW="2578100" imgH="1320800" progId="Equation.3">
                  <p:embed/>
                </p:oleObj>
              </mc:Choice>
              <mc:Fallback>
                <p:oleObj name="Equation" r:id="rId3" imgW="2578100" imgH="1320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941" y="2247193"/>
                        <a:ext cx="6324600" cy="3241675"/>
                      </a:xfrm>
                      <a:prstGeom prst="rect">
                        <a:avLst/>
                      </a:prstGeom>
                      <a:solidFill>
                        <a:srgbClr val="FFFFDE"/>
                      </a:solidFill>
                      <a:ln>
                        <a:noFill/>
                      </a:ln>
                      <a:effectLst/>
                    </p:spPr>
                  </p:pic>
                </p:oleObj>
              </mc:Fallback>
            </mc:AlternateContent>
          </a:graphicData>
        </a:graphic>
      </p:graphicFrame>
      <p:sp>
        <p:nvSpPr>
          <p:cNvPr id="24" name="Text Box 5"/>
          <p:cNvSpPr txBox="1">
            <a:spLocks noChangeArrowheads="1"/>
          </p:cNvSpPr>
          <p:nvPr/>
        </p:nvSpPr>
        <p:spPr bwMode="auto">
          <a:xfrm>
            <a:off x="2906126" y="5926786"/>
            <a:ext cx="6194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dirty="0">
                <a:latin typeface="Times" charset="0"/>
              </a:rPr>
              <a:t>n, n</a:t>
            </a:r>
            <a:r>
              <a:rPr lang="ja-JP" altLang="en-US" sz="2000" i="1" dirty="0">
                <a:latin typeface="Arial"/>
              </a:rPr>
              <a:t>’</a:t>
            </a:r>
            <a:r>
              <a:rPr lang="en-US" sz="2000" dirty="0">
                <a:latin typeface="Times" charset="0"/>
              </a:rPr>
              <a:t> = factors to make </a:t>
            </a:r>
            <a:r>
              <a:rPr lang="en-US" sz="2000" dirty="0" smtClean="0">
                <a:latin typeface="Times" charset="0"/>
              </a:rPr>
              <a:t>integers towards the closest family</a:t>
            </a:r>
            <a:endParaRPr lang="en-US" sz="2000" dirty="0">
              <a:latin typeface="Times" charset="0"/>
            </a:endParaRPr>
          </a:p>
        </p:txBody>
      </p:sp>
      <p:sp>
        <p:nvSpPr>
          <p:cNvPr id="25" name="Slide Number Placeholder 24"/>
          <p:cNvSpPr>
            <a:spLocks noGrp="1"/>
          </p:cNvSpPr>
          <p:nvPr>
            <p:ph type="sldNum" sz="quarter" idx="12"/>
          </p:nvPr>
        </p:nvSpPr>
        <p:spPr/>
        <p:txBody>
          <a:bodyPr/>
          <a:lstStyle/>
          <a:p>
            <a:fld id="{FD6EE829-1406-EF41-8360-D3834960FC85}" type="slidenum">
              <a:rPr lang="en-US" smtClean="0"/>
              <a:t>9</a:t>
            </a:fld>
            <a:endParaRPr lang="en-US"/>
          </a:p>
        </p:txBody>
      </p:sp>
    </p:spTree>
    <p:extLst>
      <p:ext uri="{BB962C8B-B14F-4D97-AF65-F5344CB8AC3E}">
        <p14:creationId xmlns:p14="http://schemas.microsoft.com/office/powerpoint/2010/main" val="33231749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75977576"/>
              </p:ext>
            </p:extLst>
          </p:nvPr>
        </p:nvGraphicFramePr>
        <p:xfrm>
          <a:off x="3410656" y="1519012"/>
          <a:ext cx="5549900" cy="2711450"/>
        </p:xfrm>
        <a:graphic>
          <a:graphicData uri="http://schemas.openxmlformats.org/presentationml/2006/ole">
            <mc:AlternateContent xmlns:mc="http://schemas.openxmlformats.org/markup-compatibility/2006">
              <mc:Choice xmlns:v="urn:schemas-microsoft-com:vml" Requires="v">
                <p:oleObj spid="_x0000_s25702" name="Equation" r:id="rId3" imgW="2108200" imgH="1028700" progId="Equation.3">
                  <p:embed/>
                </p:oleObj>
              </mc:Choice>
              <mc:Fallback>
                <p:oleObj name="Equation" r:id="rId3" imgW="2108200" imgH="1028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0656" y="1519012"/>
                        <a:ext cx="5549900" cy="2711450"/>
                      </a:xfrm>
                      <a:prstGeom prst="rect">
                        <a:avLst/>
                      </a:prstGeom>
                      <a:solidFill>
                        <a:srgbClr val="FFFFDE"/>
                      </a:solidFill>
                      <a:ln>
                        <a:noFill/>
                      </a:ln>
                      <a:effec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3995797930"/>
              </p:ext>
            </p:extLst>
          </p:nvPr>
        </p:nvGraphicFramePr>
        <p:xfrm>
          <a:off x="3485269" y="5029200"/>
          <a:ext cx="5475287" cy="1011238"/>
        </p:xfrm>
        <a:graphic>
          <a:graphicData uri="http://schemas.openxmlformats.org/presentationml/2006/ole">
            <mc:AlternateContent xmlns:mc="http://schemas.openxmlformats.org/markup-compatibility/2006">
              <mc:Choice xmlns:v="urn:schemas-microsoft-com:vml" Requires="v">
                <p:oleObj spid="_x0000_s25703" name="Equation" r:id="rId5" imgW="2959100" imgH="546100" progId="Equation.3">
                  <p:embed/>
                </p:oleObj>
              </mc:Choice>
              <mc:Fallback>
                <p:oleObj name="Equation" r:id="rId5" imgW="2959100" imgH="546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5269" y="5029200"/>
                        <a:ext cx="5475287" cy="1011238"/>
                      </a:xfrm>
                      <a:prstGeom prst="rect">
                        <a:avLst/>
                      </a:prstGeom>
                      <a:noFill/>
                      <a:ln>
                        <a:noFill/>
                      </a:ln>
                      <a:effectLst/>
                    </p:spPr>
                  </p:pic>
                </p:oleObj>
              </mc:Fallback>
            </mc:AlternateContent>
          </a:graphicData>
        </a:graphic>
      </p:graphicFrame>
      <p:sp>
        <p:nvSpPr>
          <p:cNvPr id="6"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Bunge Euler angles from rotation matrices</a:t>
            </a:r>
            <a:endParaRPr lang="en-US" sz="3200" dirty="0">
              <a:solidFill>
                <a:srgbClr val="800000"/>
              </a:solidFill>
            </a:endParaRPr>
          </a:p>
        </p:txBody>
      </p:sp>
      <p:sp>
        <p:nvSpPr>
          <p:cNvPr id="7" name="Slide Number Placeholder 6"/>
          <p:cNvSpPr>
            <a:spLocks noGrp="1"/>
          </p:cNvSpPr>
          <p:nvPr>
            <p:ph type="sldNum" sz="quarter" idx="12"/>
          </p:nvPr>
        </p:nvSpPr>
        <p:spPr/>
        <p:txBody>
          <a:bodyPr/>
          <a:lstStyle/>
          <a:p>
            <a:fld id="{FD6EE829-1406-EF41-8360-D3834960FC85}" type="slidenum">
              <a:rPr lang="en-US" smtClean="0"/>
              <a:t>10</a:t>
            </a:fld>
            <a:endParaRPr lang="en-US"/>
          </a:p>
        </p:txBody>
      </p:sp>
      <p:sp>
        <p:nvSpPr>
          <p:cNvPr id="8" name="Text Box 4"/>
          <p:cNvSpPr txBox="1">
            <a:spLocks noChangeArrowheads="1"/>
          </p:cNvSpPr>
          <p:nvPr/>
        </p:nvSpPr>
        <p:spPr bwMode="auto">
          <a:xfrm>
            <a:off x="254000" y="1862137"/>
            <a:ext cx="30257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Notes:</a:t>
            </a:r>
            <a:br>
              <a:rPr lang="en-US" dirty="0"/>
            </a:br>
            <a:r>
              <a:rPr lang="en-US" dirty="0"/>
              <a:t>The range of inverse cosine (ACOS) is 0-π, which is sufficient for </a:t>
            </a:r>
            <a:r>
              <a:rPr lang="en-US" i="1" dirty="0">
                <a:latin typeface="Symbol" charset="0"/>
                <a:sym typeface="Symbol" charset="0"/>
              </a:rPr>
              <a:t></a:t>
            </a:r>
            <a:r>
              <a:rPr lang="en-US" dirty="0"/>
              <a:t>;</a:t>
            </a:r>
            <a:br>
              <a:rPr lang="en-US" dirty="0"/>
            </a:br>
            <a:r>
              <a:rPr lang="en-US" dirty="0"/>
              <a:t>from this, sin(</a:t>
            </a:r>
            <a:r>
              <a:rPr lang="en-US" i="1" dirty="0">
                <a:latin typeface="Symbol" charset="0"/>
                <a:sym typeface="Symbol" charset="0"/>
              </a:rPr>
              <a:t></a:t>
            </a:r>
            <a:r>
              <a:rPr lang="en-US" dirty="0"/>
              <a:t>) can be obtained;</a:t>
            </a:r>
            <a:br>
              <a:rPr lang="en-US" dirty="0"/>
            </a:br>
            <a:r>
              <a:rPr lang="en-US" dirty="0"/>
              <a:t>The range of inverse tangent is 0-2π, (must use the ATAN2 function) which is required for calculating </a:t>
            </a:r>
            <a:r>
              <a:rPr lang="en-US" i="1" dirty="0">
                <a:latin typeface="Symbol" charset="0"/>
                <a:sym typeface="Symbol" charset="0"/>
              </a:rPr>
              <a:t></a:t>
            </a:r>
            <a:r>
              <a:rPr lang="en-US" baseline="-25000" dirty="0"/>
              <a:t>1</a:t>
            </a:r>
            <a:r>
              <a:rPr lang="en-US" dirty="0"/>
              <a:t> and </a:t>
            </a:r>
            <a:r>
              <a:rPr lang="en-US" i="1" dirty="0">
                <a:latin typeface="Symbol" charset="0"/>
                <a:sym typeface="Symbol" charset="0"/>
              </a:rPr>
              <a:t></a:t>
            </a:r>
            <a:r>
              <a:rPr lang="en-US" baseline="-25000" dirty="0"/>
              <a:t>2</a:t>
            </a:r>
            <a:r>
              <a:rPr lang="en-US" dirty="0"/>
              <a:t>.</a:t>
            </a:r>
          </a:p>
        </p:txBody>
      </p:sp>
    </p:spTree>
    <p:extLst>
      <p:ext uri="{BB962C8B-B14F-4D97-AF65-F5344CB8AC3E}">
        <p14:creationId xmlns:p14="http://schemas.microsoft.com/office/powerpoint/2010/main" val="18156772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6EE829-1406-EF41-8360-D3834960FC85}" type="slidenum">
              <a:rPr lang="en-US" smtClean="0"/>
              <a:t>11</a:t>
            </a:fld>
            <a:endParaRPr lang="en-US"/>
          </a:p>
        </p:txBody>
      </p:sp>
      <p:graphicFrame>
        <p:nvGraphicFramePr>
          <p:cNvPr id="6" name="Object 4"/>
          <p:cNvGraphicFramePr>
            <a:graphicFrameLocks noChangeAspect="1"/>
          </p:cNvGraphicFramePr>
          <p:nvPr>
            <p:extLst>
              <p:ext uri="{D42A27DB-BD31-4B8C-83A1-F6EECF244321}">
                <p14:modId xmlns:p14="http://schemas.microsoft.com/office/powerpoint/2010/main" val="2299386794"/>
              </p:ext>
            </p:extLst>
          </p:nvPr>
        </p:nvGraphicFramePr>
        <p:xfrm>
          <a:off x="1519886" y="1449473"/>
          <a:ext cx="6223000" cy="3284538"/>
        </p:xfrm>
        <a:graphic>
          <a:graphicData uri="http://schemas.openxmlformats.org/presentationml/2006/ole">
            <mc:AlternateContent xmlns:mc="http://schemas.openxmlformats.org/markup-compatibility/2006">
              <mc:Choice xmlns:v="urn:schemas-microsoft-com:vml" Requires="v">
                <p:oleObj spid="_x0000_s27698" name="Equation" r:id="rId3" imgW="2260600" imgH="1193800" progId="Equation.3">
                  <p:embed/>
                </p:oleObj>
              </mc:Choice>
              <mc:Fallback>
                <p:oleObj name="Equation" r:id="rId3" imgW="2260600" imgH="119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886" y="1449473"/>
                        <a:ext cx="6223000" cy="3284538"/>
                      </a:xfrm>
                      <a:prstGeom prst="rect">
                        <a:avLst/>
                      </a:prstGeom>
                      <a:solidFill>
                        <a:srgbClr val="FFFFDE"/>
                      </a:solidFill>
                      <a:ln>
                        <a:noFill/>
                      </a:ln>
                      <a:effectLst/>
                    </p:spPr>
                  </p:pic>
                </p:oleObj>
              </mc:Fallback>
            </mc:AlternateContent>
          </a:graphicData>
        </a:graphic>
      </p:graphicFrame>
      <p:sp>
        <p:nvSpPr>
          <p:cNvPr id="7" name="Text Box 5"/>
          <p:cNvSpPr txBox="1">
            <a:spLocks noChangeArrowheads="1"/>
          </p:cNvSpPr>
          <p:nvPr/>
        </p:nvSpPr>
        <p:spPr bwMode="auto">
          <a:xfrm>
            <a:off x="593725" y="4953000"/>
            <a:ext cx="79406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solidFill>
                  <a:srgbClr val="FF0000"/>
                </a:solidFill>
                <a:latin typeface="Times" charset="0"/>
              </a:rPr>
              <a:t>Caution: when one uses the inverse trig functions, the range of result is limited to 0°≤cos</a:t>
            </a:r>
            <a:r>
              <a:rPr lang="en-US" sz="1800" baseline="30000">
                <a:solidFill>
                  <a:srgbClr val="FF0000"/>
                </a:solidFill>
                <a:latin typeface="Times" charset="0"/>
              </a:rPr>
              <a:t>-1</a:t>
            </a:r>
            <a:r>
              <a:rPr lang="en-US" sz="1800" i="1">
                <a:solidFill>
                  <a:srgbClr val="FF0000"/>
                </a:solidFill>
                <a:latin typeface="Symbol" charset="0"/>
              </a:rPr>
              <a:t>q</a:t>
            </a:r>
            <a:r>
              <a:rPr lang="en-US" sz="1800">
                <a:solidFill>
                  <a:srgbClr val="FF0000"/>
                </a:solidFill>
                <a:latin typeface="Times" charset="0"/>
              </a:rPr>
              <a:t>≤180°, or -90°≤sin</a:t>
            </a:r>
            <a:r>
              <a:rPr lang="en-US" sz="1800" baseline="30000">
                <a:solidFill>
                  <a:srgbClr val="FF0000"/>
                </a:solidFill>
                <a:latin typeface="Times" charset="0"/>
              </a:rPr>
              <a:t>-1</a:t>
            </a:r>
            <a:r>
              <a:rPr lang="en-US" sz="1800" i="1">
                <a:solidFill>
                  <a:srgbClr val="FF0000"/>
                </a:solidFill>
                <a:latin typeface="Symbol" charset="0"/>
              </a:rPr>
              <a:t>q</a:t>
            </a:r>
            <a:r>
              <a:rPr lang="en-US" sz="1800">
                <a:solidFill>
                  <a:srgbClr val="FF0000"/>
                </a:solidFill>
                <a:latin typeface="Times" charset="0"/>
              </a:rPr>
              <a:t>≤90°.  Thus it is not possible to access the full 0-360° range of the angles.  It is more reliable to go from Miller indices to an orientation matrix, and </a:t>
            </a:r>
            <a:r>
              <a:rPr lang="en-US" sz="1800" i="1">
                <a:solidFill>
                  <a:srgbClr val="FF0000"/>
                </a:solidFill>
                <a:latin typeface="Times" charset="0"/>
              </a:rPr>
              <a:t>then</a:t>
            </a:r>
            <a:r>
              <a:rPr lang="en-US" sz="1800">
                <a:solidFill>
                  <a:srgbClr val="FF0000"/>
                </a:solidFill>
                <a:latin typeface="Times" charset="0"/>
              </a:rPr>
              <a:t> calculate the Euler angles.  Extra credit: show that the following surmise is correct.  If a plane, </a:t>
            </a:r>
            <a:r>
              <a:rPr lang="en-US" sz="1800" i="1">
                <a:solidFill>
                  <a:srgbClr val="FF0000"/>
                </a:solidFill>
                <a:latin typeface="Times" charset="0"/>
              </a:rPr>
              <a:t>hkl</a:t>
            </a:r>
            <a:r>
              <a:rPr lang="en-US" sz="1800">
                <a:solidFill>
                  <a:srgbClr val="FF0000"/>
                </a:solidFill>
                <a:latin typeface="Times" charset="0"/>
              </a:rPr>
              <a:t>, is chosen in the lower hemisphere, </a:t>
            </a:r>
            <a:r>
              <a:rPr lang="en-US" sz="1800" i="1">
                <a:solidFill>
                  <a:srgbClr val="FF0000"/>
                </a:solidFill>
                <a:latin typeface="Times" charset="0"/>
              </a:rPr>
              <a:t>l&lt;0</a:t>
            </a:r>
            <a:r>
              <a:rPr lang="en-US" sz="1800">
                <a:solidFill>
                  <a:srgbClr val="FF0000"/>
                </a:solidFill>
                <a:latin typeface="Times" charset="0"/>
              </a:rPr>
              <a:t>, show that the Euler angles are </a:t>
            </a:r>
            <a:r>
              <a:rPr lang="en-US" sz="1800" i="1">
                <a:solidFill>
                  <a:srgbClr val="FF0000"/>
                </a:solidFill>
                <a:latin typeface="Times" charset="0"/>
              </a:rPr>
              <a:t>in</a:t>
            </a:r>
            <a:r>
              <a:rPr lang="en-US" sz="1800">
                <a:solidFill>
                  <a:srgbClr val="FF0000"/>
                </a:solidFill>
                <a:latin typeface="Times" charset="0"/>
              </a:rPr>
              <a:t>correct.</a:t>
            </a:r>
            <a:r>
              <a:rPr lang="en-US" sz="1800" i="1">
                <a:solidFill>
                  <a:srgbClr val="FF0000"/>
                </a:solidFill>
                <a:latin typeface="Times" charset="0"/>
              </a:rPr>
              <a:t> </a:t>
            </a:r>
          </a:p>
        </p:txBody>
      </p:sp>
      <p:sp>
        <p:nvSpPr>
          <p:cNvPr id="8"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Bunge Euler angles from miller indices</a:t>
            </a:r>
            <a:endParaRPr lang="en-US" sz="3200" dirty="0">
              <a:solidFill>
                <a:srgbClr val="800000"/>
              </a:solidFill>
            </a:endParaRPr>
          </a:p>
        </p:txBody>
      </p:sp>
    </p:spTree>
    <p:extLst>
      <p:ext uri="{BB962C8B-B14F-4D97-AF65-F5344CB8AC3E}">
        <p14:creationId xmlns:p14="http://schemas.microsoft.com/office/powerpoint/2010/main" val="13460965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4198"/>
            <a:ext cx="7571856" cy="4525963"/>
          </a:xfrm>
        </p:spPr>
        <p:txBody>
          <a:bodyPr>
            <a:normAutofit/>
          </a:bodyPr>
          <a:lstStyle/>
          <a:p>
            <a:pPr>
              <a:lnSpc>
                <a:spcPct val="110000"/>
              </a:lnSpc>
            </a:pPr>
            <a:r>
              <a:rPr lang="en-US" sz="2000" dirty="0" smtClean="0"/>
              <a:t>Axis-angle pair is defined such that the crystal frame and the sample frame is overlapped by a single rotation, </a:t>
            </a:r>
            <a:r>
              <a:rPr lang="en-US" sz="2000" dirty="0" err="1" smtClean="0"/>
              <a:t>θ</a:t>
            </a:r>
            <a:r>
              <a:rPr lang="en-US" sz="2000" dirty="0" smtClean="0"/>
              <a:t>, along a common axis [u v w].</a:t>
            </a:r>
          </a:p>
          <a:p>
            <a:pPr>
              <a:lnSpc>
                <a:spcPct val="110000"/>
              </a:lnSpc>
            </a:pPr>
            <a:r>
              <a:rPr lang="en-US" sz="2000" dirty="0" smtClean="0"/>
              <a:t>Commonly written as </a:t>
            </a:r>
            <a:r>
              <a:rPr lang="en-US" sz="2000" dirty="0">
                <a:ea typeface="Times" charset="0"/>
                <a:cs typeface="Times" charset="0"/>
              </a:rPr>
              <a:t>(  ,</a:t>
            </a:r>
            <a:r>
              <a:rPr lang="en-US" sz="2000" dirty="0">
                <a:latin typeface="Symbol" charset="2"/>
                <a:ea typeface="Times" charset="0"/>
                <a:cs typeface="Times" charset="0"/>
              </a:rPr>
              <a:t>q</a:t>
            </a:r>
            <a:r>
              <a:rPr lang="en-US" sz="2000" dirty="0" smtClean="0">
                <a:ea typeface="Times" charset="0"/>
                <a:cs typeface="Times" charset="0"/>
              </a:rPr>
              <a:t>) or </a:t>
            </a:r>
            <a:r>
              <a:rPr lang="en-US" sz="2000" dirty="0">
                <a:ea typeface="Times" charset="0"/>
                <a:cs typeface="Times" charset="0"/>
              </a:rPr>
              <a:t>(</a:t>
            </a:r>
            <a:r>
              <a:rPr lang="en-US" sz="2000" dirty="0" err="1">
                <a:ea typeface="Times" charset="0"/>
                <a:cs typeface="Times" charset="0"/>
              </a:rPr>
              <a:t>n,</a:t>
            </a:r>
            <a:r>
              <a:rPr lang="en-US" sz="2000" dirty="0" err="1">
                <a:latin typeface="Symbol" charset="2"/>
                <a:ea typeface="Times" charset="0"/>
                <a:cs typeface="Times" charset="0"/>
              </a:rPr>
              <a:t>w</a:t>
            </a:r>
            <a:r>
              <a:rPr lang="en-US" sz="2000" dirty="0">
                <a:latin typeface="Times New Roman" charset="0"/>
                <a:ea typeface="Times" charset="0"/>
                <a:cs typeface="Times" charset="0"/>
              </a:rPr>
              <a:t>)</a:t>
            </a:r>
            <a:endParaRPr lang="en-US" sz="2000" dirty="0" smtClean="0"/>
          </a:p>
          <a:p>
            <a:pPr>
              <a:lnSpc>
                <a:spcPct val="110000"/>
              </a:lnSpc>
            </a:pPr>
            <a:r>
              <a:rPr lang="en-US" sz="2000" dirty="0" smtClean="0"/>
              <a:t>Active rotation</a:t>
            </a:r>
          </a:p>
          <a:p>
            <a:pPr marL="457200" lvl="1" indent="0">
              <a:lnSpc>
                <a:spcPct val="110000"/>
              </a:lnSpc>
              <a:buNone/>
            </a:pPr>
            <a:endParaRPr lang="en-US" sz="1600" dirty="0"/>
          </a:p>
        </p:txBody>
      </p:sp>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Crystal Orientation: Axis-angle </a:t>
            </a:r>
            <a:r>
              <a:rPr lang="en-US" sz="3200" dirty="0">
                <a:solidFill>
                  <a:srgbClr val="800000"/>
                </a:solidFill>
              </a:rPr>
              <a:t>P</a:t>
            </a:r>
            <a:r>
              <a:rPr lang="en-US" sz="3200" dirty="0" smtClean="0">
                <a:solidFill>
                  <a:srgbClr val="800000"/>
                </a:solidFill>
              </a:rPr>
              <a:t>air</a:t>
            </a:r>
            <a:endParaRPr lang="en-US" sz="3200" dirty="0">
              <a:solidFill>
                <a:srgbClr val="800000"/>
              </a:solidFill>
            </a:endParaRPr>
          </a:p>
        </p:txBody>
      </p:sp>
      <p:sp>
        <p:nvSpPr>
          <p:cNvPr id="5" name="Slide Number Placeholder 4"/>
          <p:cNvSpPr>
            <a:spLocks noGrp="1"/>
          </p:cNvSpPr>
          <p:nvPr>
            <p:ph type="sldNum" sz="quarter" idx="12"/>
          </p:nvPr>
        </p:nvSpPr>
        <p:spPr/>
        <p:txBody>
          <a:bodyPr/>
          <a:lstStyle/>
          <a:p>
            <a:fld id="{FD6EE829-1406-EF41-8360-D3834960FC85}" type="slidenum">
              <a:rPr lang="en-US" smtClean="0"/>
              <a:t>12</a:t>
            </a:fld>
            <a:endParaRPr lang="en-US"/>
          </a:p>
        </p:txBody>
      </p:sp>
      <p:graphicFrame>
        <p:nvGraphicFramePr>
          <p:cNvPr id="7" name="Object 5"/>
          <p:cNvGraphicFramePr>
            <a:graphicFrameLocks noChangeAspect="1"/>
          </p:cNvGraphicFramePr>
          <p:nvPr>
            <p:extLst>
              <p:ext uri="{D42A27DB-BD31-4B8C-83A1-F6EECF244321}">
                <p14:modId xmlns:p14="http://schemas.microsoft.com/office/powerpoint/2010/main" val="1087215701"/>
              </p:ext>
            </p:extLst>
          </p:nvPr>
        </p:nvGraphicFramePr>
        <p:xfrm>
          <a:off x="3235594" y="2369862"/>
          <a:ext cx="176919" cy="369920"/>
        </p:xfrm>
        <a:graphic>
          <a:graphicData uri="http://schemas.openxmlformats.org/presentationml/2006/ole">
            <mc:AlternateContent xmlns:mc="http://schemas.openxmlformats.org/markup-compatibility/2006">
              <mc:Choice xmlns:v="urn:schemas-microsoft-com:vml" Requires="v">
                <p:oleObj spid="_x0000_s11310" name="Document" r:id="rId4" imgW="100584" imgH="210312" progId="Word.Document.8">
                  <p:embed/>
                </p:oleObj>
              </mc:Choice>
              <mc:Fallback>
                <p:oleObj name="Document" r:id="rId4" imgW="100584" imgH="21031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594" y="2369862"/>
                        <a:ext cx="176919" cy="369920"/>
                      </a:xfrm>
                      <a:prstGeom prst="rect">
                        <a:avLst/>
                      </a:prstGeom>
                      <a:noFill/>
                      <a:ln>
                        <a:noFill/>
                      </a:ln>
                      <a:effectLst/>
                    </p:spPr>
                  </p:pic>
                </p:oleObj>
              </mc:Fallback>
            </mc:AlternateContent>
          </a:graphicData>
        </a:graphic>
      </p:graphicFrame>
      <p:pic>
        <p:nvPicPr>
          <p:cNvPr id="9" name="Picture 3"/>
          <p:cNvPicPr>
            <a:picLocks noChangeAspect="1" noChangeArrowheads="1"/>
          </p:cNvPicPr>
          <p:nvPr/>
        </p:nvPicPr>
        <p:blipFill>
          <a:blip r:embed="rId6"/>
          <a:srcRect l="13333"/>
          <a:stretch>
            <a:fillRect/>
          </a:stretch>
        </p:blipFill>
        <p:spPr bwMode="auto">
          <a:xfrm>
            <a:off x="5262908" y="2530451"/>
            <a:ext cx="3810000" cy="3543300"/>
          </a:xfrm>
          <a:prstGeom prst="rect">
            <a:avLst/>
          </a:prstGeom>
          <a:noFill/>
          <a:ln w="9525">
            <a:noFill/>
            <a:miter lim="800000"/>
            <a:headEnd/>
            <a:tailEnd/>
          </a:ln>
        </p:spPr>
      </p:pic>
      <p:sp>
        <p:nvSpPr>
          <p:cNvPr id="10" name="TextBox 9"/>
          <p:cNvSpPr txBox="1"/>
          <p:nvPr/>
        </p:nvSpPr>
        <p:spPr>
          <a:xfrm>
            <a:off x="500994" y="3394872"/>
            <a:ext cx="5138596" cy="3882601"/>
          </a:xfrm>
          <a:prstGeom prst="rect">
            <a:avLst/>
          </a:prstGeom>
          <a:noFill/>
        </p:spPr>
        <p:txBody>
          <a:bodyPr wrap="square" rtlCol="0">
            <a:spAutoFit/>
          </a:bodyPr>
          <a:lstStyle/>
          <a:p>
            <a:pPr marL="342900" indent="-342900">
              <a:lnSpc>
                <a:spcPct val="110000"/>
              </a:lnSpc>
              <a:buFont typeface="Arial"/>
              <a:buChar char="•"/>
            </a:pPr>
            <a:r>
              <a:rPr lang="en-US" sz="2000" dirty="0">
                <a:ea typeface="Times" charset="0"/>
                <a:cs typeface="Times" charset="0"/>
              </a:rPr>
              <a:t>The rotation can be converted to a matrix (</a:t>
            </a:r>
            <a:r>
              <a:rPr lang="en-US" sz="2000" i="1" dirty="0">
                <a:ea typeface="Times" charset="0"/>
                <a:cs typeface="Times" charset="0"/>
              </a:rPr>
              <a:t>passive</a:t>
            </a:r>
            <a:r>
              <a:rPr lang="en-US" sz="2000" dirty="0">
                <a:ea typeface="Times" charset="0"/>
                <a:cs typeface="Times" charset="0"/>
              </a:rPr>
              <a:t> rotation</a:t>
            </a:r>
            <a:r>
              <a:rPr lang="en-US" sz="2000" dirty="0" smtClean="0">
                <a:ea typeface="Times" charset="0"/>
                <a:cs typeface="Times" charset="0"/>
              </a:rPr>
              <a:t>)</a:t>
            </a:r>
          </a:p>
          <a:p>
            <a:pPr marL="342900" indent="-342900">
              <a:lnSpc>
                <a:spcPct val="110000"/>
              </a:lnSpc>
              <a:buFont typeface="Arial"/>
              <a:buChar char="•"/>
            </a:pPr>
            <a:endParaRPr lang="en-US" sz="2000" dirty="0">
              <a:ea typeface="Times" charset="0"/>
              <a:cs typeface="Times" charset="0"/>
            </a:endParaRPr>
          </a:p>
          <a:p>
            <a:pPr marL="342900" indent="-342900">
              <a:lnSpc>
                <a:spcPct val="110000"/>
              </a:lnSpc>
              <a:buFont typeface="Arial"/>
              <a:buChar char="•"/>
            </a:pPr>
            <a:r>
              <a:rPr lang="en-US" sz="2000" dirty="0">
                <a:ea typeface="Times" charset="0"/>
                <a:cs typeface="Times" charset="0"/>
              </a:rPr>
              <a:t>Common in </a:t>
            </a:r>
            <a:r>
              <a:rPr lang="en-US" sz="2000" dirty="0" err="1">
                <a:ea typeface="Times" charset="0"/>
                <a:cs typeface="Times" charset="0"/>
              </a:rPr>
              <a:t>misorientation</a:t>
            </a:r>
            <a:r>
              <a:rPr lang="en-US" sz="2000" dirty="0">
                <a:ea typeface="Times" charset="0"/>
                <a:cs typeface="Times" charset="0"/>
              </a:rPr>
              <a:t> </a:t>
            </a:r>
            <a:r>
              <a:rPr lang="en-US" sz="2000" dirty="0" smtClean="0">
                <a:ea typeface="Times" charset="0"/>
                <a:cs typeface="Times" charset="0"/>
              </a:rPr>
              <a:t>representation</a:t>
            </a:r>
          </a:p>
          <a:p>
            <a:pPr lvl="1">
              <a:lnSpc>
                <a:spcPct val="120000"/>
              </a:lnSpc>
              <a:spcBef>
                <a:spcPts val="600"/>
              </a:spcBef>
            </a:pPr>
            <a:r>
              <a:rPr lang="en-US" dirty="0" smtClean="0">
                <a:ea typeface="Times" charset="0"/>
                <a:cs typeface="Times" charset="0"/>
              </a:rPr>
              <a:t>-</a:t>
            </a:r>
            <a:r>
              <a:rPr lang="en-US" sz="1600" dirty="0" smtClean="0">
                <a:ea typeface="Times" charset="0"/>
                <a:cs typeface="Times" charset="0"/>
              </a:rPr>
              <a:t> Difference </a:t>
            </a:r>
            <a:r>
              <a:rPr lang="en-US" sz="1600" dirty="0">
                <a:ea typeface="Times" charset="0"/>
                <a:cs typeface="Times" charset="0"/>
              </a:rPr>
              <a:t>of </a:t>
            </a:r>
            <a:r>
              <a:rPr lang="en-US" sz="1600" dirty="0" err="1">
                <a:ea typeface="Times" charset="0"/>
                <a:cs typeface="Times" charset="0"/>
              </a:rPr>
              <a:t>misorientation</a:t>
            </a:r>
            <a:r>
              <a:rPr lang="en-US" sz="1600" dirty="0">
                <a:ea typeface="Times" charset="0"/>
                <a:cs typeface="Times" charset="0"/>
              </a:rPr>
              <a:t> vs. rotation difference is the choice of reference </a:t>
            </a:r>
            <a:r>
              <a:rPr lang="en-US" sz="1600" dirty="0" smtClean="0">
                <a:ea typeface="Times" charset="0"/>
                <a:cs typeface="Times" charset="0"/>
              </a:rPr>
              <a:t>axis</a:t>
            </a:r>
            <a:endParaRPr lang="en-US" sz="1600" dirty="0">
              <a:ea typeface="Times" charset="0"/>
              <a:cs typeface="Times" charset="0"/>
            </a:endParaRPr>
          </a:p>
          <a:p>
            <a:pPr marL="342900" indent="-342900">
              <a:lnSpc>
                <a:spcPct val="110000"/>
              </a:lnSpc>
              <a:buFont typeface="Arial"/>
              <a:buChar char="•"/>
            </a:pPr>
            <a:endParaRPr lang="en-US" sz="2000" dirty="0" smtClean="0">
              <a:ea typeface="Times" charset="0"/>
              <a:cs typeface="Times" charset="0"/>
            </a:endParaRPr>
          </a:p>
          <a:p>
            <a:pPr marL="342900" indent="-342900">
              <a:lnSpc>
                <a:spcPct val="110000"/>
              </a:lnSpc>
              <a:buFont typeface="Arial"/>
              <a:buChar char="•"/>
            </a:pPr>
            <a:r>
              <a:rPr lang="en-US" sz="2000" dirty="0" smtClean="0">
                <a:ea typeface="Times" charset="0"/>
                <a:cs typeface="Times" charset="0"/>
              </a:rPr>
              <a:t>Easy </a:t>
            </a:r>
            <a:r>
              <a:rPr lang="en-US" sz="2000" dirty="0">
                <a:ea typeface="Times" charset="0"/>
                <a:cs typeface="Times" charset="0"/>
              </a:rPr>
              <a:t>conversion into Rodrigues-Frank vectors</a:t>
            </a:r>
          </a:p>
          <a:p>
            <a:pPr marL="342900" indent="-342900">
              <a:lnSpc>
                <a:spcPct val="110000"/>
              </a:lnSpc>
              <a:buFont typeface="Arial"/>
              <a:buChar char="•"/>
            </a:pPr>
            <a:endParaRPr lang="en-US" sz="2000" dirty="0">
              <a:ea typeface="Times" charset="0"/>
              <a:cs typeface="Times" charset="0"/>
            </a:endParaRPr>
          </a:p>
          <a:p>
            <a:pPr marL="285750" indent="-285750">
              <a:buFont typeface="Arial"/>
              <a:buChar char="•"/>
            </a:pPr>
            <a:endParaRPr lang="en-US" dirty="0"/>
          </a:p>
        </p:txBody>
      </p:sp>
    </p:spTree>
    <p:extLst>
      <p:ext uri="{BB962C8B-B14F-4D97-AF65-F5344CB8AC3E}">
        <p14:creationId xmlns:p14="http://schemas.microsoft.com/office/powerpoint/2010/main" val="24949479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Rotation matrices from Axis-angle</a:t>
            </a:r>
            <a:endParaRPr lang="en-US" sz="3200" dirty="0">
              <a:solidFill>
                <a:srgbClr val="800000"/>
              </a:solidFill>
            </a:endParaRPr>
          </a:p>
        </p:txBody>
      </p:sp>
      <p:sp>
        <p:nvSpPr>
          <p:cNvPr id="2" name="Slide Number Placeholder 1"/>
          <p:cNvSpPr>
            <a:spLocks noGrp="1"/>
          </p:cNvSpPr>
          <p:nvPr>
            <p:ph type="sldNum" sz="quarter" idx="12"/>
          </p:nvPr>
        </p:nvSpPr>
        <p:spPr/>
        <p:txBody>
          <a:bodyPr/>
          <a:lstStyle/>
          <a:p>
            <a:fld id="{FD6EE829-1406-EF41-8360-D3834960FC85}" type="slidenum">
              <a:rPr lang="en-US" smtClean="0"/>
              <a:t>13</a:t>
            </a:fld>
            <a:endParaRPr lang="en-US"/>
          </a:p>
        </p:txBody>
      </p:sp>
      <p:graphicFrame>
        <p:nvGraphicFramePr>
          <p:cNvPr id="32" name="Object 3"/>
          <p:cNvGraphicFramePr>
            <a:graphicFrameLocks noChangeAspect="1"/>
          </p:cNvGraphicFramePr>
          <p:nvPr>
            <p:extLst>
              <p:ext uri="{D42A27DB-BD31-4B8C-83A1-F6EECF244321}">
                <p14:modId xmlns:p14="http://schemas.microsoft.com/office/powerpoint/2010/main" val="2560819346"/>
              </p:ext>
            </p:extLst>
          </p:nvPr>
        </p:nvGraphicFramePr>
        <p:xfrm>
          <a:off x="629356" y="2335882"/>
          <a:ext cx="8331200" cy="2928938"/>
        </p:xfrm>
        <a:graphic>
          <a:graphicData uri="http://schemas.openxmlformats.org/presentationml/2006/ole">
            <mc:AlternateContent xmlns:mc="http://schemas.openxmlformats.org/markup-compatibility/2006">
              <mc:Choice xmlns:v="urn:schemas-microsoft-com:vml" Requires="v">
                <p:oleObj spid="_x0000_s13395" name="Equation" r:id="rId3" imgW="4356100" imgH="1371600" progId="Equation.3">
                  <p:embed/>
                </p:oleObj>
              </mc:Choice>
              <mc:Fallback>
                <p:oleObj name="Equation" r:id="rId3" imgW="4356100" imgH="1371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56" y="2335882"/>
                        <a:ext cx="8331200" cy="2928938"/>
                      </a:xfrm>
                      <a:prstGeom prst="rect">
                        <a:avLst/>
                      </a:prstGeom>
                      <a:solidFill>
                        <a:srgbClr val="FFFFDE"/>
                      </a:solidFill>
                      <a:ln w="9525">
                        <a:noFill/>
                        <a:miter lim="800000"/>
                        <a:headEnd/>
                        <a:tailEnd/>
                      </a:ln>
                      <a:effectLst/>
                    </p:spPr>
                  </p:pic>
                </p:oleObj>
              </mc:Fallback>
            </mc:AlternateContent>
          </a:graphicData>
        </a:graphic>
      </p:graphicFrame>
      <p:sp>
        <p:nvSpPr>
          <p:cNvPr id="33" name="TextBox 32"/>
          <p:cNvSpPr txBox="1"/>
          <p:nvPr/>
        </p:nvSpPr>
        <p:spPr>
          <a:xfrm>
            <a:off x="814022" y="1355953"/>
            <a:ext cx="1874832" cy="707886"/>
          </a:xfrm>
          <a:prstGeom prst="rect">
            <a:avLst/>
          </a:prstGeom>
          <a:noFill/>
        </p:spPr>
        <p:txBody>
          <a:bodyPr wrap="none" rtlCol="0">
            <a:spAutoFit/>
          </a:bodyPr>
          <a:lstStyle/>
          <a:p>
            <a:r>
              <a:rPr lang="en-US" sz="2000" dirty="0" smtClean="0">
                <a:ea typeface="Times" charset="0"/>
                <a:cs typeface="Times" charset="0"/>
              </a:rPr>
              <a:t>For(  </a:t>
            </a:r>
            <a:r>
              <a:rPr lang="en-US" sz="2000" dirty="0">
                <a:ea typeface="Times" charset="0"/>
                <a:cs typeface="Times" charset="0"/>
              </a:rPr>
              <a:t>,</a:t>
            </a:r>
            <a:r>
              <a:rPr lang="en-US" sz="2000" dirty="0">
                <a:latin typeface="Symbol" charset="2"/>
                <a:ea typeface="Times" charset="0"/>
                <a:cs typeface="Times" charset="0"/>
              </a:rPr>
              <a:t>q</a:t>
            </a:r>
            <a:r>
              <a:rPr lang="en-US" sz="2000" dirty="0">
                <a:ea typeface="Times" charset="0"/>
                <a:cs typeface="Times" charset="0"/>
              </a:rPr>
              <a:t>) or (</a:t>
            </a:r>
            <a:r>
              <a:rPr lang="en-US" sz="2000" dirty="0" err="1">
                <a:ea typeface="Times" charset="0"/>
                <a:cs typeface="Times" charset="0"/>
              </a:rPr>
              <a:t>n,</a:t>
            </a:r>
            <a:r>
              <a:rPr lang="en-US" sz="2000" dirty="0" err="1">
                <a:latin typeface="Symbol" charset="2"/>
                <a:ea typeface="Times" charset="0"/>
                <a:cs typeface="Times" charset="0"/>
              </a:rPr>
              <a:t>w</a:t>
            </a:r>
            <a:r>
              <a:rPr lang="en-US" sz="2000" dirty="0">
                <a:latin typeface="Times New Roman" charset="0"/>
                <a:ea typeface="Times" charset="0"/>
                <a:cs typeface="Times" charset="0"/>
              </a:rPr>
              <a:t>)</a:t>
            </a:r>
            <a:endParaRPr lang="en-US" sz="2000" dirty="0"/>
          </a:p>
          <a:p>
            <a:endParaRPr lang="en-US" sz="2000" dirty="0"/>
          </a:p>
        </p:txBody>
      </p:sp>
      <p:graphicFrame>
        <p:nvGraphicFramePr>
          <p:cNvPr id="34" name="Object 5"/>
          <p:cNvGraphicFramePr>
            <a:graphicFrameLocks noChangeAspect="1"/>
          </p:cNvGraphicFramePr>
          <p:nvPr>
            <p:extLst>
              <p:ext uri="{D42A27DB-BD31-4B8C-83A1-F6EECF244321}">
                <p14:modId xmlns:p14="http://schemas.microsoft.com/office/powerpoint/2010/main" val="4221102197"/>
              </p:ext>
            </p:extLst>
          </p:nvPr>
        </p:nvGraphicFramePr>
        <p:xfrm>
          <a:off x="1306870" y="1297557"/>
          <a:ext cx="176919" cy="369920"/>
        </p:xfrm>
        <a:graphic>
          <a:graphicData uri="http://schemas.openxmlformats.org/presentationml/2006/ole">
            <mc:AlternateContent xmlns:mc="http://schemas.openxmlformats.org/markup-compatibility/2006">
              <mc:Choice xmlns:v="urn:schemas-microsoft-com:vml" Requires="v">
                <p:oleObj spid="_x0000_s13396" name="Document" r:id="rId6" imgW="100584" imgH="210312" progId="Word.Document.8">
                  <p:embed/>
                </p:oleObj>
              </mc:Choice>
              <mc:Fallback>
                <p:oleObj name="Document" r:id="rId6" imgW="100584" imgH="210312"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6870" y="1297557"/>
                        <a:ext cx="176919" cy="369920"/>
                      </a:xfrm>
                      <a:prstGeom prst="rect">
                        <a:avLst/>
                      </a:prstGeom>
                      <a:noFill/>
                      <a:ln>
                        <a:noFill/>
                      </a:ln>
                      <a:effectLst/>
                    </p:spPr>
                  </p:pic>
                </p:oleObj>
              </mc:Fallback>
            </mc:AlternateContent>
          </a:graphicData>
        </a:graphic>
      </p:graphicFrame>
      <p:sp>
        <p:nvSpPr>
          <p:cNvPr id="36" name="Rectangle 4"/>
          <p:cNvSpPr>
            <a:spLocks noChangeArrowheads="1"/>
          </p:cNvSpPr>
          <p:nvPr/>
        </p:nvSpPr>
        <p:spPr bwMode="auto">
          <a:xfrm>
            <a:off x="1071563" y="5648464"/>
            <a:ext cx="7310437" cy="707886"/>
          </a:xfrm>
          <a:prstGeom prst="rect">
            <a:avLst/>
          </a:prstGeom>
          <a:noFill/>
          <a:ln w="9525">
            <a:noFill/>
            <a:miter lim="800000"/>
            <a:headEnd/>
            <a:tailEnd/>
          </a:ln>
          <a:effectLst/>
        </p:spPr>
        <p:txBody>
          <a:bodyPr>
            <a:prstTxWarp prst="textNoShape">
              <a:avLst/>
            </a:prstTxWarp>
            <a:spAutoFit/>
          </a:bodyPr>
          <a:lstStyle/>
          <a:p>
            <a:r>
              <a:rPr lang="en-US" sz="2000" dirty="0">
                <a:latin typeface="Arial" charset="0"/>
                <a:ea typeface="Times" charset="0"/>
                <a:cs typeface="Times" charset="0"/>
              </a:rPr>
              <a:t>This form of the rotation matrix is a </a:t>
            </a:r>
            <a:r>
              <a:rPr lang="en-US" sz="2000" i="1" dirty="0">
                <a:latin typeface="Arial" charset="0"/>
                <a:ea typeface="Times" charset="0"/>
                <a:cs typeface="Times" charset="0"/>
              </a:rPr>
              <a:t>passive</a:t>
            </a:r>
            <a:r>
              <a:rPr lang="en-US" sz="2000" dirty="0">
                <a:latin typeface="Arial" charset="0"/>
                <a:ea typeface="Times" charset="0"/>
                <a:cs typeface="Times" charset="0"/>
              </a:rPr>
              <a:t> rotation, appropriate to axis transformations</a:t>
            </a:r>
          </a:p>
        </p:txBody>
      </p:sp>
    </p:spTree>
    <p:extLst>
      <p:ext uri="{BB962C8B-B14F-4D97-AF65-F5344CB8AC3E}">
        <p14:creationId xmlns:p14="http://schemas.microsoft.com/office/powerpoint/2010/main" val="9980468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Axis-Angle from Rotation matrices</a:t>
            </a:r>
            <a:endParaRPr lang="en-US" sz="3200" dirty="0">
              <a:solidFill>
                <a:srgbClr val="800000"/>
              </a:solidFill>
            </a:endParaRPr>
          </a:p>
        </p:txBody>
      </p:sp>
      <p:sp>
        <p:nvSpPr>
          <p:cNvPr id="5" name="Slide Number Placeholder 4"/>
          <p:cNvSpPr>
            <a:spLocks noGrp="1"/>
          </p:cNvSpPr>
          <p:nvPr>
            <p:ph type="sldNum" sz="quarter" idx="12"/>
          </p:nvPr>
        </p:nvSpPr>
        <p:spPr/>
        <p:txBody>
          <a:bodyPr/>
          <a:lstStyle/>
          <a:p>
            <a:fld id="{FD6EE829-1406-EF41-8360-D3834960FC85}" type="slidenum">
              <a:rPr lang="en-US" smtClean="0"/>
              <a:t>14</a:t>
            </a:fld>
            <a:endParaRPr lang="en-US"/>
          </a:p>
        </p:txBody>
      </p:sp>
      <p:graphicFrame>
        <p:nvGraphicFramePr>
          <p:cNvPr id="6" name="Object 2"/>
          <p:cNvGraphicFramePr>
            <a:graphicFrameLocks noChangeAspect="1"/>
          </p:cNvGraphicFramePr>
          <p:nvPr>
            <p:extLst>
              <p:ext uri="{D42A27DB-BD31-4B8C-83A1-F6EECF244321}">
                <p14:modId xmlns:p14="http://schemas.microsoft.com/office/powerpoint/2010/main" val="1621020461"/>
              </p:ext>
            </p:extLst>
          </p:nvPr>
        </p:nvGraphicFramePr>
        <p:xfrm>
          <a:off x="571122" y="1723415"/>
          <a:ext cx="8266112" cy="1281112"/>
        </p:xfrm>
        <a:graphic>
          <a:graphicData uri="http://schemas.openxmlformats.org/presentationml/2006/ole">
            <mc:AlternateContent xmlns:mc="http://schemas.openxmlformats.org/markup-compatibility/2006">
              <mc:Choice xmlns:v="urn:schemas-microsoft-com:vml" Requires="v">
                <p:oleObj spid="_x0000_s12368" name="Equation" r:id="rId4" imgW="2705100" imgH="419100" progId="Equation.3">
                  <p:embed/>
                </p:oleObj>
              </mc:Choice>
              <mc:Fallback>
                <p:oleObj name="Equation" r:id="rId4" imgW="27051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22" y="1723415"/>
                        <a:ext cx="8266112" cy="1281112"/>
                      </a:xfrm>
                      <a:prstGeom prst="rect">
                        <a:avLst/>
                      </a:prstGeom>
                      <a:solidFill>
                        <a:srgbClr val="FFFFDE"/>
                      </a:solidFill>
                      <a:ln>
                        <a:noFill/>
                      </a:ln>
                      <a:effectLst/>
                    </p:spPr>
                  </p:pic>
                </p:oleObj>
              </mc:Fallback>
            </mc:AlternateContent>
          </a:graphicData>
        </a:graphic>
      </p:graphicFrame>
      <p:sp>
        <p:nvSpPr>
          <p:cNvPr id="7" name="Text Box 5"/>
          <p:cNvSpPr txBox="1">
            <a:spLocks noChangeArrowheads="1"/>
          </p:cNvSpPr>
          <p:nvPr/>
        </p:nvSpPr>
        <p:spPr bwMode="auto">
          <a:xfrm>
            <a:off x="729594" y="3192534"/>
            <a:ext cx="7848600" cy="701675"/>
          </a:xfrm>
          <a:prstGeom prst="rect">
            <a:avLst/>
          </a:prstGeom>
          <a:noFill/>
          <a:ln w="9525">
            <a:noFill/>
            <a:miter lim="800000"/>
            <a:headEnd/>
            <a:tailEnd/>
          </a:ln>
          <a:effectLst/>
        </p:spPr>
        <p:txBody>
          <a:bodyPr>
            <a:prstTxWarp prst="textNoShape">
              <a:avLst/>
            </a:prstTxWarp>
            <a:spAutoFit/>
          </a:bodyPr>
          <a:lstStyle/>
          <a:p>
            <a:r>
              <a:rPr lang="en-US" sz="2000" dirty="0">
                <a:solidFill>
                  <a:srgbClr val="FF0000"/>
                </a:solidFill>
              </a:rPr>
              <a:t>Note the order (very important) of the coefficients in each subtraction; again, if the matrix represents an </a:t>
            </a:r>
            <a:r>
              <a:rPr lang="en-US" sz="2000" i="1" dirty="0">
                <a:solidFill>
                  <a:srgbClr val="FF0000"/>
                </a:solidFill>
              </a:rPr>
              <a:t>active rotation</a:t>
            </a:r>
            <a:r>
              <a:rPr lang="en-US" sz="2000" dirty="0">
                <a:solidFill>
                  <a:srgbClr val="FF0000"/>
                </a:solidFill>
              </a:rPr>
              <a:t>, then the sign is inverted.</a:t>
            </a:r>
          </a:p>
        </p:txBody>
      </p:sp>
      <p:sp>
        <p:nvSpPr>
          <p:cNvPr id="8" name="TextBox 7"/>
          <p:cNvSpPr txBox="1"/>
          <p:nvPr/>
        </p:nvSpPr>
        <p:spPr>
          <a:xfrm>
            <a:off x="571122" y="1249606"/>
            <a:ext cx="1857299" cy="400110"/>
          </a:xfrm>
          <a:prstGeom prst="rect">
            <a:avLst/>
          </a:prstGeom>
          <a:noFill/>
        </p:spPr>
        <p:txBody>
          <a:bodyPr wrap="none" rtlCol="0">
            <a:spAutoFit/>
          </a:bodyPr>
          <a:lstStyle/>
          <a:p>
            <a:r>
              <a:rPr lang="en-US" sz="2000" dirty="0" smtClean="0"/>
              <a:t>Rotation axis, n:</a:t>
            </a:r>
            <a:endParaRPr lang="en-US" sz="2000" dirty="0"/>
          </a:p>
        </p:txBody>
      </p:sp>
      <p:sp>
        <p:nvSpPr>
          <p:cNvPr id="9" name="Text Box 2"/>
          <p:cNvSpPr txBox="1">
            <a:spLocks noChangeArrowheads="1"/>
          </p:cNvSpPr>
          <p:nvPr/>
        </p:nvSpPr>
        <p:spPr bwMode="auto">
          <a:xfrm>
            <a:off x="681969" y="4357518"/>
            <a:ext cx="7896225" cy="2031325"/>
          </a:xfrm>
          <a:prstGeom prst="rect">
            <a:avLst/>
          </a:prstGeom>
          <a:noFill/>
          <a:ln w="9525">
            <a:noFill/>
            <a:miter lim="800000"/>
            <a:headEnd/>
            <a:tailEnd/>
          </a:ln>
          <a:effectLst/>
        </p:spPr>
        <p:txBody>
          <a:bodyPr>
            <a:prstTxWarp prst="textNoShape">
              <a:avLst/>
            </a:prstTxWarp>
            <a:spAutoFit/>
          </a:bodyPr>
          <a:lstStyle/>
          <a:p>
            <a:endParaRPr lang="en-US" dirty="0">
              <a:latin typeface="Arial" charset="0"/>
              <a:ea typeface="Times" charset="0"/>
              <a:cs typeface="Times" charset="0"/>
            </a:endParaRPr>
          </a:p>
          <a:p>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a:p>
            <a:r>
              <a:rPr lang="en-US" dirty="0" smtClean="0">
                <a:latin typeface="Arial" charset="0"/>
              </a:rPr>
              <a:t>therefore</a:t>
            </a:r>
            <a:r>
              <a:rPr lang="en-US" dirty="0">
                <a:latin typeface="Arial" charset="0"/>
              </a:rPr>
              <a:t>,</a:t>
            </a:r>
            <a:br>
              <a:rPr lang="en-US" dirty="0">
                <a:latin typeface="Arial" charset="0"/>
              </a:rPr>
            </a:br>
            <a:r>
              <a:rPr lang="en-US" dirty="0">
                <a:latin typeface="Arial" charset="0"/>
              </a:rPr>
              <a:t>	</a:t>
            </a:r>
            <a:r>
              <a:rPr lang="en-US" dirty="0" smtClean="0">
                <a:latin typeface="Arial" charset="0"/>
              </a:rPr>
              <a:t>  </a:t>
            </a:r>
            <a:r>
              <a:rPr lang="en-US" dirty="0" err="1" smtClean="0">
                <a:latin typeface="Times New Roman" charset="0"/>
              </a:rPr>
              <a:t>cos</a:t>
            </a:r>
            <a:r>
              <a:rPr lang="en-US" dirty="0" smtClean="0">
                <a:latin typeface="Times New Roman" charset="0"/>
              </a:rPr>
              <a:t> </a:t>
            </a:r>
            <a:r>
              <a:rPr lang="en-US" i="1" dirty="0">
                <a:latin typeface="Symbol" charset="2"/>
                <a:sym typeface="Symbol" charset="2"/>
              </a:rPr>
              <a:t></a:t>
            </a:r>
            <a:r>
              <a:rPr lang="en-US" dirty="0">
                <a:latin typeface="Times New Roman" charset="0"/>
              </a:rPr>
              <a:t> = 0.5 (trace(</a:t>
            </a:r>
            <a:r>
              <a:rPr lang="en-US" i="1" dirty="0">
                <a:latin typeface="Times New Roman" charset="0"/>
              </a:rPr>
              <a:t>a</a:t>
            </a:r>
            <a:r>
              <a:rPr lang="en-US" dirty="0">
                <a:latin typeface="Times New Roman" charset="0"/>
              </a:rPr>
              <a:t>) – 1).</a:t>
            </a:r>
            <a:r>
              <a:rPr lang="en-US" dirty="0">
                <a:latin typeface="Arial" charset="0"/>
              </a:rPr>
              <a:t/>
            </a:r>
            <a:br>
              <a:rPr lang="en-US" dirty="0">
                <a:latin typeface="Arial" charset="0"/>
              </a:rPr>
            </a:br>
            <a:endParaRPr lang="en-US" dirty="0">
              <a:latin typeface="Arial"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3215639114"/>
              </p:ext>
            </p:extLst>
          </p:nvPr>
        </p:nvGraphicFramePr>
        <p:xfrm>
          <a:off x="1270000" y="4543896"/>
          <a:ext cx="6451600" cy="569913"/>
        </p:xfrm>
        <a:graphic>
          <a:graphicData uri="http://schemas.openxmlformats.org/presentationml/2006/ole">
            <mc:AlternateContent xmlns:mc="http://schemas.openxmlformats.org/markup-compatibility/2006">
              <mc:Choice xmlns:v="urn:schemas-microsoft-com:vml" Requires="v">
                <p:oleObj spid="_x0000_s12369" name="Equation" r:id="rId6" imgW="2298700" imgH="203200" progId="Equation.3">
                  <p:embed/>
                </p:oleObj>
              </mc:Choice>
              <mc:Fallback>
                <p:oleObj name="Equation" r:id="rId6" imgW="22987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0" y="4543896"/>
                        <a:ext cx="6451600" cy="569913"/>
                      </a:xfrm>
                      <a:prstGeom prst="rect">
                        <a:avLst/>
                      </a:prstGeom>
                      <a:solidFill>
                        <a:srgbClr val="FFFFDE"/>
                      </a:solidFill>
                      <a:ln>
                        <a:noFill/>
                      </a:ln>
                      <a:effectLst/>
                    </p:spPr>
                  </p:pic>
                </p:oleObj>
              </mc:Fallback>
            </mc:AlternateContent>
          </a:graphicData>
        </a:graphic>
      </p:graphicFrame>
      <p:sp>
        <p:nvSpPr>
          <p:cNvPr id="11" name="TextBox 10"/>
          <p:cNvSpPr txBox="1"/>
          <p:nvPr/>
        </p:nvSpPr>
        <p:spPr>
          <a:xfrm>
            <a:off x="658710" y="4015804"/>
            <a:ext cx="2028996" cy="400110"/>
          </a:xfrm>
          <a:prstGeom prst="rect">
            <a:avLst/>
          </a:prstGeom>
          <a:noFill/>
        </p:spPr>
        <p:txBody>
          <a:bodyPr wrap="none" rtlCol="0">
            <a:spAutoFit/>
          </a:bodyPr>
          <a:lstStyle/>
          <a:p>
            <a:r>
              <a:rPr lang="en-US" sz="2000" dirty="0" smtClean="0"/>
              <a:t>Rotation angle, </a:t>
            </a:r>
            <a:r>
              <a:rPr lang="en-US" sz="2000" dirty="0" err="1"/>
              <a:t>θ</a:t>
            </a:r>
            <a:r>
              <a:rPr lang="en-US" sz="2000" dirty="0" smtClean="0"/>
              <a:t>:</a:t>
            </a:r>
            <a:endParaRPr lang="en-US" sz="2000" dirty="0"/>
          </a:p>
        </p:txBody>
      </p:sp>
    </p:spTree>
    <p:extLst>
      <p:ext uri="{BB962C8B-B14F-4D97-AF65-F5344CB8AC3E}">
        <p14:creationId xmlns:p14="http://schemas.microsoft.com/office/powerpoint/2010/main" val="29527233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rotation0.jpg"/>
          <p:cNvPicPr>
            <a:picLocks noChangeAspect="1"/>
          </p:cNvPicPr>
          <p:nvPr/>
        </p:nvPicPr>
        <p:blipFill rotWithShape="1">
          <a:blip r:embed="rId3"/>
          <a:srcRect l="16978" t="18889" r="17934" b="21019"/>
          <a:stretch/>
        </p:blipFill>
        <p:spPr bwMode="auto">
          <a:xfrm>
            <a:off x="4912732" y="1052823"/>
            <a:ext cx="4205423" cy="4121150"/>
          </a:xfrm>
          <a:prstGeom prst="rect">
            <a:avLst/>
          </a:prstGeom>
          <a:noFill/>
          <a:ln w="9525">
            <a:noFill/>
            <a:miter lim="800000"/>
            <a:headEnd/>
            <a:tailEnd/>
          </a:ln>
        </p:spPr>
      </p:pic>
      <p:cxnSp>
        <p:nvCxnSpPr>
          <p:cNvPr id="9" name="Straight Arrow Connector 8"/>
          <p:cNvCxnSpPr>
            <a:cxnSpLocks noChangeShapeType="1"/>
          </p:cNvCxnSpPr>
          <p:nvPr/>
        </p:nvCxnSpPr>
        <p:spPr bwMode="auto">
          <a:xfrm rot="5400000" flipH="1" flipV="1">
            <a:off x="6054938" y="2196617"/>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6626438" y="3606317"/>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1" name="Oval 10"/>
          <p:cNvSpPr>
            <a:spLocks noChangeArrowheads="1"/>
          </p:cNvSpPr>
          <p:nvPr/>
        </p:nvSpPr>
        <p:spPr bwMode="auto">
          <a:xfrm>
            <a:off x="5139744" y="2348223"/>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2" name="Straight Arrow Connector 11"/>
          <p:cNvCxnSpPr>
            <a:cxnSpLocks noChangeShapeType="1"/>
          </p:cNvCxnSpPr>
          <p:nvPr/>
        </p:nvCxnSpPr>
        <p:spPr bwMode="auto">
          <a:xfrm rot="10800000" flipV="1">
            <a:off x="5141332" y="3188011"/>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033" name="TextBox 5"/>
          <p:cNvSpPr txBox="1">
            <a:spLocks noChangeArrowheads="1"/>
          </p:cNvSpPr>
          <p:nvPr/>
        </p:nvSpPr>
        <p:spPr bwMode="auto">
          <a:xfrm>
            <a:off x="367368" y="1033272"/>
            <a:ext cx="4279062" cy="3472745"/>
          </a:xfrm>
          <a:prstGeom prst="rect">
            <a:avLst/>
          </a:prstGeom>
          <a:noFill/>
          <a:ln w="9525">
            <a:noFill/>
            <a:miter lim="800000"/>
            <a:headEnd/>
            <a:tailEnd/>
          </a:ln>
        </p:spPr>
        <p:txBody>
          <a:bodyPr wrap="square">
            <a:prstTxWarp prst="textNoShape">
              <a:avLst/>
            </a:prstTxWarp>
            <a:spAutoFit/>
          </a:bodyPr>
          <a:lstStyle/>
          <a:p>
            <a:pPr marL="342900" indent="-342900">
              <a:lnSpc>
                <a:spcPct val="110000"/>
              </a:lnSpc>
              <a:buFont typeface="Arial"/>
              <a:buChar char="•"/>
            </a:pPr>
            <a:r>
              <a:rPr lang="en-US" sz="2000" dirty="0" smtClean="0">
                <a:latin typeface="+mj-lt"/>
                <a:ea typeface="Times" charset="0"/>
                <a:cs typeface="Times" charset="0"/>
              </a:rPr>
              <a:t>Rodrigues </a:t>
            </a:r>
            <a:r>
              <a:rPr lang="en-US" sz="2000" dirty="0">
                <a:latin typeface="+mj-lt"/>
                <a:ea typeface="Times" charset="0"/>
                <a:cs typeface="Times" charset="0"/>
              </a:rPr>
              <a:t>vectors were popularized by Frank [“Orientation mapping.” </a:t>
            </a:r>
            <a:r>
              <a:rPr lang="en-US" sz="2000" i="1" dirty="0">
                <a:latin typeface="+mj-lt"/>
                <a:ea typeface="Times" charset="0"/>
                <a:cs typeface="Times" charset="0"/>
              </a:rPr>
              <a:t>Metall. Trans.</a:t>
            </a:r>
            <a:r>
              <a:rPr lang="en-US" sz="2000" dirty="0">
                <a:latin typeface="+mj-lt"/>
                <a:ea typeface="Times" charset="0"/>
                <a:cs typeface="Times" charset="0"/>
              </a:rPr>
              <a:t> </a:t>
            </a:r>
            <a:r>
              <a:rPr lang="en-US" sz="2000" b="1" dirty="0">
                <a:latin typeface="+mj-lt"/>
                <a:ea typeface="Times" charset="0"/>
                <a:cs typeface="Times" charset="0"/>
              </a:rPr>
              <a:t>19A</a:t>
            </a:r>
            <a:r>
              <a:rPr lang="en-US" sz="2000" dirty="0">
                <a:latin typeface="+mj-lt"/>
                <a:ea typeface="Times" charset="0"/>
                <a:cs typeface="Times" charset="0"/>
              </a:rPr>
              <a:t>: 403-408 (1988)], hence the term Rodrigues-Frank space </a:t>
            </a:r>
            <a:endParaRPr lang="en-US" sz="2000" dirty="0" smtClean="0">
              <a:latin typeface="+mj-lt"/>
              <a:ea typeface="Times" charset="0"/>
              <a:cs typeface="Times" charset="0"/>
            </a:endParaRPr>
          </a:p>
          <a:p>
            <a:pPr marL="342900" indent="-342900">
              <a:lnSpc>
                <a:spcPct val="110000"/>
              </a:lnSpc>
              <a:buFont typeface="Arial"/>
              <a:buChar char="•"/>
            </a:pPr>
            <a:r>
              <a:rPr lang="en-US" sz="2000" dirty="0" smtClean="0"/>
              <a:t>Easily </a:t>
            </a:r>
            <a:r>
              <a:rPr lang="en-US" sz="2000" dirty="0"/>
              <a:t>converted from axis-</a:t>
            </a:r>
            <a:r>
              <a:rPr lang="en-US" sz="2000" dirty="0" smtClean="0"/>
              <a:t>angle</a:t>
            </a:r>
            <a:endParaRPr lang="en-US" sz="2000" dirty="0" smtClean="0">
              <a:latin typeface="+mj-lt"/>
              <a:ea typeface="Times" charset="0"/>
              <a:cs typeface="Times" charset="0"/>
            </a:endParaRPr>
          </a:p>
          <a:p>
            <a:pPr marL="342900" indent="-342900">
              <a:lnSpc>
                <a:spcPct val="110000"/>
              </a:lnSpc>
              <a:buFont typeface="Arial"/>
              <a:buChar char="•"/>
            </a:pPr>
            <a:r>
              <a:rPr lang="en-US" sz="2000" dirty="0" smtClean="0">
                <a:latin typeface="+mj-lt"/>
                <a:ea typeface="Times" charset="0"/>
                <a:cs typeface="Times" charset="0"/>
              </a:rPr>
              <a:t>Most </a:t>
            </a:r>
            <a:r>
              <a:rPr lang="en-US" sz="2000" dirty="0">
                <a:latin typeface="+mj-lt"/>
                <a:ea typeface="Times" charset="0"/>
                <a:cs typeface="Times" charset="0"/>
              </a:rPr>
              <a:t>useful for representation of </a:t>
            </a:r>
            <a:r>
              <a:rPr lang="en-US" sz="2000" i="1" dirty="0" err="1" smtClean="0">
                <a:latin typeface="+mj-lt"/>
                <a:ea typeface="Times" charset="0"/>
                <a:cs typeface="Times" charset="0"/>
              </a:rPr>
              <a:t>misorientations</a:t>
            </a:r>
            <a:r>
              <a:rPr lang="en-US" sz="2000" dirty="0" smtClean="0">
                <a:latin typeface="+mj-lt"/>
                <a:ea typeface="Times" charset="0"/>
                <a:cs typeface="Times" charset="0"/>
              </a:rPr>
              <a:t>, also </a:t>
            </a:r>
            <a:r>
              <a:rPr lang="en-US" sz="2000" dirty="0">
                <a:latin typeface="+mj-lt"/>
                <a:ea typeface="Times" charset="0"/>
                <a:cs typeface="Times" charset="0"/>
              </a:rPr>
              <a:t>useful for </a:t>
            </a:r>
            <a:r>
              <a:rPr lang="en-US" sz="2000" dirty="0" smtClean="0">
                <a:latin typeface="+mj-lt"/>
                <a:ea typeface="Times" charset="0"/>
                <a:cs typeface="Times" charset="0"/>
              </a:rPr>
              <a:t>orientations</a:t>
            </a:r>
          </a:p>
          <a:p>
            <a:pPr marL="342900" indent="-342900">
              <a:lnSpc>
                <a:spcPct val="110000"/>
              </a:lnSpc>
              <a:buFont typeface="Arial"/>
              <a:buChar char="•"/>
            </a:pPr>
            <a:endParaRPr lang="en-US" sz="2000" dirty="0">
              <a:latin typeface="+mj-lt"/>
            </a:endParaRPr>
          </a:p>
        </p:txBody>
      </p:sp>
      <p:sp>
        <p:nvSpPr>
          <p:cNvPr id="18" name="Oval 17"/>
          <p:cNvSpPr>
            <a:spLocks noChangeArrowheads="1"/>
          </p:cNvSpPr>
          <p:nvPr/>
        </p:nvSpPr>
        <p:spPr bwMode="auto">
          <a:xfrm rot="-2116646">
            <a:off x="5874757" y="2006911"/>
            <a:ext cx="762000" cy="304800"/>
          </a:xfrm>
          <a:prstGeom prst="ellipse">
            <a:avLst/>
          </a:prstGeom>
          <a:solidFill>
            <a:srgbClr val="DCE6F2"/>
          </a:solidFill>
          <a:ln w="31750">
            <a:solidFill>
              <a:srgbClr val="00009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4" name="Straight Arrow Connector 13"/>
          <p:cNvCxnSpPr>
            <a:cxnSpLocks noChangeShapeType="1"/>
          </p:cNvCxnSpPr>
          <p:nvPr/>
        </p:nvCxnSpPr>
        <p:spPr bwMode="auto">
          <a:xfrm rot="16200000" flipV="1">
            <a:off x="5971594" y="1852923"/>
            <a:ext cx="304800" cy="228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21" name="Straight Connector 20"/>
          <p:cNvCxnSpPr>
            <a:cxnSpLocks noChangeShapeType="1"/>
            <a:endCxn id="18" idx="4"/>
          </p:cNvCxnSpPr>
          <p:nvPr/>
        </p:nvCxnSpPr>
        <p:spPr bwMode="auto">
          <a:xfrm rot="16200000" flipV="1">
            <a:off x="6243057" y="2384736"/>
            <a:ext cx="903287" cy="700087"/>
          </a:xfrm>
          <a:prstGeom prst="line">
            <a:avLst/>
          </a:prstGeom>
          <a:noFill/>
          <a:ln w="25400">
            <a:solidFill>
              <a:srgbClr val="FF0000"/>
            </a:solidFill>
            <a:round/>
            <a:headEnd/>
            <a:tailEnd/>
          </a:ln>
          <a:effectLst>
            <a:outerShdw blurRad="63500" dist="20000" dir="5400000" rotWithShape="0">
              <a:srgbClr val="000000">
                <a:alpha val="37999"/>
              </a:srgbClr>
            </a:outerShdw>
          </a:effectLst>
        </p:spPr>
      </p:cxnSp>
      <p:cxnSp>
        <p:nvCxnSpPr>
          <p:cNvPr id="23" name="Straight Arrow Connector 22"/>
          <p:cNvCxnSpPr>
            <a:cxnSpLocks noChangeShapeType="1"/>
            <a:stCxn id="18" idx="4"/>
            <a:endCxn id="18" idx="5"/>
          </p:cNvCxnSpPr>
          <p:nvPr/>
        </p:nvCxnSpPr>
        <p:spPr bwMode="auto">
          <a:xfrm rot="5400000" flipH="1" flipV="1">
            <a:off x="6345451" y="2090254"/>
            <a:ext cx="192088"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8" idx="0"/>
            <a:endCxn id="18" idx="1"/>
          </p:cNvCxnSpPr>
          <p:nvPr/>
        </p:nvCxnSpPr>
        <p:spPr bwMode="auto">
          <a:xfrm rot="-5400000" flipH="1" flipV="1">
            <a:off x="5975563" y="2034692"/>
            <a:ext cx="192087"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graphicFrame>
        <p:nvGraphicFramePr>
          <p:cNvPr id="1026" name="Object 2"/>
          <p:cNvGraphicFramePr>
            <a:graphicFrameLocks noChangeAspect="1"/>
          </p:cNvGraphicFramePr>
          <p:nvPr>
            <p:extLst>
              <p:ext uri="{D42A27DB-BD31-4B8C-83A1-F6EECF244321}">
                <p14:modId xmlns:p14="http://schemas.microsoft.com/office/powerpoint/2010/main" val="1306987842"/>
              </p:ext>
            </p:extLst>
          </p:nvPr>
        </p:nvGraphicFramePr>
        <p:xfrm>
          <a:off x="1344479" y="5445837"/>
          <a:ext cx="2713037" cy="687387"/>
        </p:xfrm>
        <a:graphic>
          <a:graphicData uri="http://schemas.openxmlformats.org/presentationml/2006/ole">
            <mc:AlternateContent xmlns:mc="http://schemas.openxmlformats.org/markup-compatibility/2006">
              <mc:Choice xmlns:v="urn:schemas-microsoft-com:vml" Requires="v">
                <p:oleObj spid="_x0000_s15415" name="Equation" r:id="rId4" imgW="952500" imgH="241300" progId="Equation.3">
                  <p:embed/>
                </p:oleObj>
              </mc:Choice>
              <mc:Fallback>
                <p:oleObj name="Equation" r:id="rId4" imgW="952500" imgH="241300" progId="Equation.3">
                  <p:embed/>
                  <p:pic>
                    <p:nvPicPr>
                      <p:cNvPr id="0" name=""/>
                      <p:cNvPicPr>
                        <a:picLocks noChangeAspect="1" noChangeArrowheads="1"/>
                      </p:cNvPicPr>
                      <p:nvPr/>
                    </p:nvPicPr>
                    <p:blipFill>
                      <a:blip r:embed="rId5"/>
                      <a:srcRect/>
                      <a:stretch>
                        <a:fillRect/>
                      </a:stretch>
                    </p:blipFill>
                    <p:spPr bwMode="auto">
                      <a:xfrm>
                        <a:off x="1344479" y="5445837"/>
                        <a:ext cx="2713037" cy="687387"/>
                      </a:xfrm>
                      <a:prstGeom prst="rect">
                        <a:avLst/>
                      </a:prstGeom>
                      <a:solidFill>
                        <a:srgbClr val="FFFFDE"/>
                      </a:solidFill>
                      <a:ln w="9525">
                        <a:solidFill>
                          <a:schemeClr val="tx1"/>
                        </a:solidFill>
                        <a:miter lim="800000"/>
                        <a:headEnd/>
                        <a:tailEnd/>
                      </a:ln>
                      <a:effectLst/>
                      <a:extLst/>
                    </p:spPr>
                  </p:pic>
                </p:oleObj>
              </mc:Fallback>
            </mc:AlternateContent>
          </a:graphicData>
        </a:graphic>
      </p:graphicFrame>
      <p:sp>
        <p:nvSpPr>
          <p:cNvPr id="1041" name="TextBox 32"/>
          <p:cNvSpPr txBox="1">
            <a:spLocks noChangeArrowheads="1"/>
          </p:cNvSpPr>
          <p:nvPr/>
        </p:nvSpPr>
        <p:spPr bwMode="auto">
          <a:xfrm>
            <a:off x="749166" y="4192646"/>
            <a:ext cx="4392166" cy="1200328"/>
          </a:xfrm>
          <a:prstGeom prst="rect">
            <a:avLst/>
          </a:prstGeom>
          <a:noFill/>
          <a:ln w="9525">
            <a:noFill/>
            <a:miter lim="800000"/>
            <a:headEnd/>
            <a:tailEnd/>
          </a:ln>
        </p:spPr>
        <p:txBody>
          <a:bodyPr wrap="square">
            <a:prstTxWarp prst="textNoShape">
              <a:avLst/>
            </a:prstTxWarp>
            <a:spAutoFit/>
          </a:bodyPr>
          <a:lstStyle/>
          <a:p>
            <a:pPr algn="ctr"/>
            <a:r>
              <a:rPr lang="en-US" sz="2400" dirty="0">
                <a:latin typeface="Calibri" charset="0"/>
              </a:rPr>
              <a:t>The RF </a:t>
            </a:r>
            <a:r>
              <a:rPr lang="en-US" sz="2400" dirty="0" smtClean="0">
                <a:latin typeface="Calibri" charset="0"/>
              </a:rPr>
              <a:t>representation from axis angle </a:t>
            </a:r>
          </a:p>
          <a:p>
            <a:pPr algn="ctr"/>
            <a:r>
              <a:rPr lang="en-US" sz="2400" dirty="0" smtClean="0">
                <a:latin typeface="Calibri" charset="0"/>
              </a:rPr>
              <a:t>scales </a:t>
            </a:r>
            <a:r>
              <a:rPr lang="en-US" sz="2400" b="1" i="1" dirty="0">
                <a:latin typeface="Times New Roman" charset="0"/>
                <a:ea typeface="Times New Roman" charset="0"/>
                <a:cs typeface="Times New Roman" charset="0"/>
              </a:rPr>
              <a:t>r</a:t>
            </a:r>
            <a:r>
              <a:rPr lang="en-US" sz="2400" dirty="0">
                <a:latin typeface="Calibri" charset="0"/>
              </a:rPr>
              <a:t> by the tangent </a:t>
            </a:r>
            <a:r>
              <a:rPr lang="en-US" sz="2400" dirty="0" smtClean="0">
                <a:latin typeface="Calibri" charset="0"/>
              </a:rPr>
              <a:t>of </a:t>
            </a:r>
            <a:r>
              <a:rPr lang="en-US" sz="2400" i="1" dirty="0" smtClean="0">
                <a:latin typeface="Times New Roman" charset="0"/>
              </a:rPr>
              <a:t>α</a:t>
            </a:r>
            <a:r>
              <a:rPr lang="en-US" sz="2400" i="1" dirty="0">
                <a:latin typeface="Times New Roman" charset="0"/>
              </a:rPr>
              <a:t>/2</a:t>
            </a:r>
          </a:p>
        </p:txBody>
      </p:sp>
      <p:sp>
        <p:nvSpPr>
          <p:cNvPr id="1042" name="TextBox 33"/>
          <p:cNvSpPr txBox="1">
            <a:spLocks noChangeArrowheads="1"/>
          </p:cNvSpPr>
          <p:nvPr/>
        </p:nvSpPr>
        <p:spPr bwMode="auto">
          <a:xfrm>
            <a:off x="1892166" y="6355474"/>
            <a:ext cx="188912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alibri" charset="0"/>
              </a:rPr>
              <a:t>Note semi-angle</a:t>
            </a:r>
          </a:p>
        </p:txBody>
      </p:sp>
      <p:cxnSp>
        <p:nvCxnSpPr>
          <p:cNvPr id="36" name="Straight Arrow Connector 35"/>
          <p:cNvCxnSpPr>
            <a:cxnSpLocks noChangeShapeType="1"/>
          </p:cNvCxnSpPr>
          <p:nvPr/>
        </p:nvCxnSpPr>
        <p:spPr bwMode="auto">
          <a:xfrm rot="5400000" flipH="1" flipV="1">
            <a:off x="3107398" y="6070517"/>
            <a:ext cx="381000" cy="18891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3" name="Slide Number Placeholder 2"/>
          <p:cNvSpPr>
            <a:spLocks noGrp="1"/>
          </p:cNvSpPr>
          <p:nvPr>
            <p:ph type="sldNum" sz="quarter" idx="12"/>
          </p:nvPr>
        </p:nvSpPr>
        <p:spPr/>
        <p:txBody>
          <a:bodyPr/>
          <a:lstStyle/>
          <a:p>
            <a:fld id="{FD6EE829-1406-EF41-8360-D3834960FC85}" type="slidenum">
              <a:rPr lang="en-US" smtClean="0"/>
              <a:t>15</a:t>
            </a:fld>
            <a:endParaRPr lang="en-US"/>
          </a:p>
        </p:txBody>
      </p:sp>
      <p:sp>
        <p:nvSpPr>
          <p:cNvPr id="25" name="Title 1"/>
          <p:cNvSpPr txBox="1">
            <a:spLocks/>
          </p:cNvSpPr>
          <p:nvPr/>
        </p:nvSpPr>
        <p:spPr>
          <a:xfrm>
            <a:off x="254000" y="11472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Crystal Orientation: Rodrigues-Frank Vectors</a:t>
            </a:r>
            <a:endParaRPr lang="en-US" sz="3200" dirty="0">
              <a:solidFill>
                <a:srgbClr val="800000"/>
              </a:solidFill>
            </a:endParaRPr>
          </a:p>
        </p:txBody>
      </p:sp>
      <p:sp>
        <p:nvSpPr>
          <p:cNvPr id="26" name="TextBox 30"/>
          <p:cNvSpPr txBox="1">
            <a:spLocks noChangeArrowheads="1"/>
          </p:cNvSpPr>
          <p:nvPr/>
        </p:nvSpPr>
        <p:spPr bwMode="auto">
          <a:xfrm>
            <a:off x="3319365" y="4545527"/>
            <a:ext cx="1158875" cy="461963"/>
          </a:xfrm>
          <a:prstGeom prst="rect">
            <a:avLst/>
          </a:prstGeom>
          <a:noFill/>
          <a:ln w="9525">
            <a:noFill/>
            <a:miter lim="800000"/>
            <a:headEnd/>
            <a:tailEnd/>
          </a:ln>
        </p:spPr>
        <p:txBody>
          <a:bodyPr wrap="none">
            <a:prstTxWarp prst="textNoShape">
              <a:avLst/>
            </a:prstTxWarp>
            <a:spAutoFit/>
          </a:bodyPr>
          <a:lstStyle/>
          <a:p>
            <a:r>
              <a:rPr lang="en-US" sz="2400" dirty="0">
                <a:latin typeface="Lucida Calligraphy" charset="0"/>
                <a:ea typeface="Lucida Calligraphy" charset="0"/>
                <a:cs typeface="Lucida Calligraphy" charset="0"/>
              </a:rPr>
              <a:t>R</a:t>
            </a:r>
            <a:r>
              <a:rPr lang="en-US" sz="2400" dirty="0">
                <a:latin typeface="Calibri" charset="0"/>
              </a:rPr>
              <a:t>(</a:t>
            </a:r>
            <a:r>
              <a:rPr lang="en-US" sz="2400" b="1" i="1" dirty="0">
                <a:latin typeface="Times New Roman" charset="0"/>
                <a:ea typeface="Times New Roman" charset="0"/>
                <a:cs typeface="Times New Roman" charset="0"/>
              </a:rPr>
              <a:t>r</a:t>
            </a:r>
            <a:r>
              <a:rPr lang="en-US" sz="2400" dirty="0">
                <a:latin typeface="Calibri" charset="0"/>
              </a:rPr>
              <a:t>, </a:t>
            </a:r>
            <a:r>
              <a:rPr lang="en-US" sz="2400" i="1" dirty="0">
                <a:latin typeface="Times New Roman" charset="0"/>
                <a:ea typeface="Times New Roman" charset="0"/>
                <a:cs typeface="Times New Roman" charset="0"/>
              </a:rPr>
              <a:t>α</a:t>
            </a:r>
            <a:r>
              <a:rPr lang="en-US" sz="2400" dirty="0">
                <a:latin typeface="Calibri" charset="0"/>
              </a:rPr>
              <a:t> )</a:t>
            </a:r>
          </a:p>
        </p:txBody>
      </p:sp>
    </p:spTree>
    <p:extLst>
      <p:ext uri="{BB962C8B-B14F-4D97-AF65-F5344CB8AC3E}">
        <p14:creationId xmlns:p14="http://schemas.microsoft.com/office/powerpoint/2010/main" val="38571732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72314"/>
            <a:ext cx="8229600" cy="4525963"/>
          </a:xfrm>
        </p:spPr>
        <p:txBody>
          <a:bodyPr>
            <a:normAutofit/>
          </a:bodyPr>
          <a:lstStyle/>
          <a:p>
            <a:r>
              <a:rPr lang="en-US" sz="1800" dirty="0" smtClean="0">
                <a:ea typeface="Times" charset="0"/>
                <a:cs typeface="Times" charset="0"/>
              </a:rPr>
              <a:t>Population of vectors</a:t>
            </a:r>
          </a:p>
          <a:p>
            <a:r>
              <a:rPr lang="en-US" sz="1800" dirty="0" smtClean="0">
                <a:ea typeface="Times" charset="0"/>
                <a:cs typeface="Times" charset="0"/>
              </a:rPr>
              <a:t>Smallest R results from the smallest </a:t>
            </a:r>
            <a:r>
              <a:rPr lang="en-US" sz="1800" dirty="0" err="1" smtClean="0"/>
              <a:t>θ</a:t>
            </a:r>
            <a:r>
              <a:rPr lang="en-US" sz="1800" dirty="0" smtClean="0"/>
              <a:t>, and it lies closest to the origin of the RF space</a:t>
            </a:r>
          </a:p>
          <a:p>
            <a:r>
              <a:rPr lang="en-US" sz="1800" dirty="0" smtClean="0">
                <a:ea typeface="Times" charset="0"/>
                <a:cs typeface="Times" charset="0"/>
              </a:rPr>
              <a:t>Lines in RF space represent rotation about fixed axis</a:t>
            </a:r>
          </a:p>
          <a:p>
            <a:r>
              <a:rPr lang="en-US" sz="1800" dirty="0" smtClean="0">
                <a:ea typeface="Times" charset="0"/>
                <a:cs typeface="Times" charset="0"/>
              </a:rPr>
              <a:t>Further, when the RF space is divided into </a:t>
            </a:r>
            <a:r>
              <a:rPr lang="en-US" sz="1800" dirty="0" err="1" smtClean="0">
                <a:ea typeface="Times" charset="0"/>
                <a:cs typeface="Times" charset="0"/>
              </a:rPr>
              <a:t>subvolumes</a:t>
            </a:r>
            <a:r>
              <a:rPr lang="en-US" sz="1800" dirty="0" smtClean="0">
                <a:ea typeface="Times" charset="0"/>
                <a:cs typeface="Times" charset="0"/>
              </a:rPr>
              <a:t>, the </a:t>
            </a:r>
            <a:r>
              <a:rPr lang="en-US" sz="1800" dirty="0" err="1" smtClean="0">
                <a:ea typeface="Times" charset="0"/>
                <a:cs typeface="Times" charset="0"/>
              </a:rPr>
              <a:t>misorientations</a:t>
            </a:r>
            <a:r>
              <a:rPr lang="en-US" sz="1800" dirty="0" smtClean="0">
                <a:ea typeface="Times" charset="0"/>
                <a:cs typeface="Times" charset="0"/>
              </a:rPr>
              <a:t> that lie on the boundary of the </a:t>
            </a:r>
            <a:r>
              <a:rPr lang="en-US" sz="1800" dirty="0" err="1" smtClean="0">
                <a:ea typeface="Times" charset="0"/>
                <a:cs typeface="Times" charset="0"/>
              </a:rPr>
              <a:t>subvolume</a:t>
            </a:r>
            <a:r>
              <a:rPr lang="en-US" sz="1800" dirty="0" smtClean="0">
                <a:ea typeface="Times" charset="0"/>
                <a:cs typeface="Times" charset="0"/>
              </a:rPr>
              <a:t> are geometrically special, by having a low index axis of </a:t>
            </a:r>
            <a:r>
              <a:rPr lang="en-US" sz="1800" dirty="0" err="1" smtClean="0">
                <a:ea typeface="Times" charset="0"/>
                <a:cs typeface="Times" charset="0"/>
              </a:rPr>
              <a:t>misorientation</a:t>
            </a:r>
            <a:r>
              <a:rPr lang="en-US" sz="1800" dirty="0" smtClean="0">
                <a:ea typeface="Times" charset="0"/>
                <a:cs typeface="Times" charset="0"/>
              </a:rPr>
              <a:t>.</a:t>
            </a:r>
          </a:p>
          <a:p>
            <a:r>
              <a:rPr lang="en-US" sz="1800" dirty="0" smtClean="0">
                <a:ea typeface="Times" charset="0"/>
                <a:cs typeface="Times" charset="0"/>
              </a:rPr>
              <a:t>As the Rodrigues </a:t>
            </a:r>
            <a:r>
              <a:rPr lang="en-US" sz="1800" dirty="0">
                <a:ea typeface="Times" charset="0"/>
                <a:cs typeface="Times" charset="0"/>
              </a:rPr>
              <a:t>vector is so closely linked to the rotation axis, which is meaningful for the crystallography of grain </a:t>
            </a:r>
            <a:r>
              <a:rPr lang="en-US" sz="1800" dirty="0" smtClean="0">
                <a:ea typeface="Times" charset="0"/>
                <a:cs typeface="Times" charset="0"/>
              </a:rPr>
              <a:t>boundaries, the RF representation of </a:t>
            </a:r>
            <a:r>
              <a:rPr lang="en-US" sz="1800" dirty="0" err="1" smtClean="0">
                <a:ea typeface="Times" charset="0"/>
                <a:cs typeface="Times" charset="0"/>
              </a:rPr>
              <a:t>misorientations</a:t>
            </a:r>
            <a:r>
              <a:rPr lang="en-US" sz="1800" dirty="0" smtClean="0">
                <a:ea typeface="Times" charset="0"/>
                <a:cs typeface="Times" charset="0"/>
              </a:rPr>
              <a:t> is very common.</a:t>
            </a:r>
          </a:p>
          <a:p>
            <a:endParaRPr lang="en-US" sz="1800" dirty="0"/>
          </a:p>
        </p:txBody>
      </p:sp>
      <p:sp>
        <p:nvSpPr>
          <p:cNvPr id="4" name="Slide Number Placeholder 3"/>
          <p:cNvSpPr>
            <a:spLocks noGrp="1"/>
          </p:cNvSpPr>
          <p:nvPr>
            <p:ph type="sldNum" sz="quarter" idx="12"/>
          </p:nvPr>
        </p:nvSpPr>
        <p:spPr/>
        <p:txBody>
          <a:bodyPr/>
          <a:lstStyle/>
          <a:p>
            <a:fld id="{FD6EE829-1406-EF41-8360-D3834960FC85}" type="slidenum">
              <a:rPr lang="en-US" smtClean="0"/>
              <a:t>16</a:t>
            </a:fld>
            <a:endParaRPr lang="en-US"/>
          </a:p>
        </p:txBody>
      </p:sp>
      <p:sp>
        <p:nvSpPr>
          <p:cNvPr id="5"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Rodrigues-Frank Space</a:t>
            </a:r>
            <a:endParaRPr lang="en-US" sz="3200" dirty="0">
              <a:solidFill>
                <a:srgbClr val="800000"/>
              </a:solidFill>
            </a:endParaRPr>
          </a:p>
        </p:txBody>
      </p:sp>
      <p:sp>
        <p:nvSpPr>
          <p:cNvPr id="7" name="Slide Number Placeholder 4"/>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CADA0B-DA5E-0B44-9138-A2B495B3B15C}" type="slidenum">
              <a:rPr lang="en-US" smtClean="0"/>
              <a:pPr/>
              <a:t>16</a:t>
            </a:fld>
            <a:endParaRPr lang="en-US" smtClean="0"/>
          </a:p>
        </p:txBody>
      </p:sp>
      <p:graphicFrame>
        <p:nvGraphicFramePr>
          <p:cNvPr id="8" name="Object 2"/>
          <p:cNvGraphicFramePr>
            <a:graphicFrameLocks noChangeAspect="1"/>
          </p:cNvGraphicFramePr>
          <p:nvPr>
            <p:extLst>
              <p:ext uri="{D42A27DB-BD31-4B8C-83A1-F6EECF244321}">
                <p14:modId xmlns:p14="http://schemas.microsoft.com/office/powerpoint/2010/main" val="247276422"/>
              </p:ext>
            </p:extLst>
          </p:nvPr>
        </p:nvGraphicFramePr>
        <p:xfrm>
          <a:off x="1851698" y="4286778"/>
          <a:ext cx="5958384" cy="2018533"/>
        </p:xfrm>
        <a:graphic>
          <a:graphicData uri="http://schemas.openxmlformats.org/presentationml/2006/ole">
            <mc:AlternateContent xmlns:mc="http://schemas.openxmlformats.org/markup-compatibility/2006">
              <mc:Choice xmlns:v="urn:schemas-microsoft-com:vml" Requires="v">
                <p:oleObj spid="_x0000_s29727" name="Document" r:id="rId5" imgW="0" imgH="0" progId="Word.Document.8">
                  <p:embed/>
                </p:oleObj>
              </mc:Choice>
              <mc:Fallback>
                <p:oleObj name="Document" r:id="rId5" imgW="0" imgH="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1698" y="4286778"/>
                        <a:ext cx="5958384" cy="2018533"/>
                      </a:xfrm>
                      <a:prstGeom prst="rect">
                        <a:avLst/>
                      </a:prstGeom>
                      <a:noFill/>
                      <a:ln>
                        <a:noFill/>
                      </a:ln>
                      <a:effectLst/>
                      <a:extLst/>
                    </p:spPr>
                  </p:pic>
                </p:oleObj>
              </mc:Fallback>
            </mc:AlternateContent>
          </a:graphicData>
        </a:graphic>
      </p:graphicFrame>
      <p:sp>
        <p:nvSpPr>
          <p:cNvPr id="14" name="TextBox 9"/>
          <p:cNvSpPr txBox="1">
            <a:spLocks noChangeArrowheads="1"/>
          </p:cNvSpPr>
          <p:nvPr/>
        </p:nvSpPr>
        <p:spPr bwMode="auto">
          <a:xfrm>
            <a:off x="1429689" y="6223785"/>
            <a:ext cx="2754826" cy="584776"/>
          </a:xfrm>
          <a:prstGeom prst="rect">
            <a:avLst/>
          </a:prstGeom>
          <a:noFill/>
          <a:ln w="9525">
            <a:noFill/>
            <a:miter lim="800000"/>
            <a:headEnd/>
            <a:tailEnd/>
          </a:ln>
        </p:spPr>
        <p:txBody>
          <a:bodyPr wrap="square">
            <a:prstTxWarp prst="textNoShape">
              <a:avLst/>
            </a:prstTxWarp>
            <a:spAutoFit/>
          </a:bodyPr>
          <a:lstStyle/>
          <a:p>
            <a:pPr algn="ctr"/>
            <a:r>
              <a:rPr lang="en-US" sz="1600" dirty="0"/>
              <a:t>Cubic crystal </a:t>
            </a:r>
            <a:r>
              <a:rPr lang="en-US" sz="1600" dirty="0" smtClean="0"/>
              <a:t>symmetry</a:t>
            </a:r>
            <a:br>
              <a:rPr lang="en-US" sz="1600" dirty="0" smtClean="0"/>
            </a:br>
            <a:r>
              <a:rPr lang="en-US" sz="1600" dirty="0" smtClean="0"/>
              <a:t>no sample symmetry</a:t>
            </a:r>
            <a:endParaRPr lang="en-US" sz="1600" dirty="0"/>
          </a:p>
        </p:txBody>
      </p:sp>
      <p:sp>
        <p:nvSpPr>
          <p:cNvPr id="15" name="TextBox 10"/>
          <p:cNvSpPr txBox="1">
            <a:spLocks noChangeArrowheads="1"/>
          </p:cNvSpPr>
          <p:nvPr/>
        </p:nvSpPr>
        <p:spPr bwMode="auto">
          <a:xfrm>
            <a:off x="6540605" y="6246489"/>
            <a:ext cx="646331" cy="584776"/>
          </a:xfrm>
          <a:prstGeom prst="rect">
            <a:avLst/>
          </a:prstGeom>
          <a:noFill/>
          <a:ln w="9525">
            <a:noFill/>
            <a:miter lim="800000"/>
            <a:headEnd/>
            <a:tailEnd/>
          </a:ln>
        </p:spPr>
        <p:txBody>
          <a:bodyPr wrap="none">
            <a:prstTxWarp prst="textNoShape">
              <a:avLst/>
            </a:prstTxWarp>
            <a:spAutoFit/>
          </a:bodyPr>
          <a:lstStyle/>
          <a:p>
            <a:pPr algn="ctr"/>
            <a:r>
              <a:rPr lang="en-US" sz="1600" dirty="0" smtClean="0"/>
              <a:t>Cubic</a:t>
            </a:r>
          </a:p>
          <a:p>
            <a:pPr algn="ctr"/>
            <a:r>
              <a:rPr lang="en-US" sz="1600" dirty="0" smtClean="0"/>
              <a:t>cubic</a:t>
            </a:r>
            <a:endParaRPr lang="en-US" sz="1600" dirty="0"/>
          </a:p>
        </p:txBody>
      </p:sp>
      <p:sp>
        <p:nvSpPr>
          <p:cNvPr id="16" name="TextBox 11"/>
          <p:cNvSpPr txBox="1">
            <a:spLocks noChangeArrowheads="1"/>
          </p:cNvSpPr>
          <p:nvPr/>
        </p:nvSpPr>
        <p:spPr bwMode="auto">
          <a:xfrm>
            <a:off x="4309032" y="6223785"/>
            <a:ext cx="1384299" cy="584776"/>
          </a:xfrm>
          <a:prstGeom prst="rect">
            <a:avLst/>
          </a:prstGeom>
          <a:noFill/>
          <a:ln w="9525">
            <a:noFill/>
            <a:miter lim="800000"/>
            <a:headEnd/>
            <a:tailEnd/>
          </a:ln>
        </p:spPr>
        <p:txBody>
          <a:bodyPr wrap="square">
            <a:prstTxWarp prst="textNoShape">
              <a:avLst/>
            </a:prstTxWarp>
            <a:spAutoFit/>
          </a:bodyPr>
          <a:lstStyle/>
          <a:p>
            <a:pPr algn="ctr"/>
            <a:r>
              <a:rPr lang="en-US" sz="1600" dirty="0" smtClean="0"/>
              <a:t>Cubic</a:t>
            </a:r>
          </a:p>
          <a:p>
            <a:pPr algn="ctr"/>
            <a:r>
              <a:rPr lang="en-US" sz="1600" dirty="0" smtClean="0"/>
              <a:t>orthorhombic</a:t>
            </a:r>
            <a:endParaRPr lang="en-US" sz="1600" dirty="0"/>
          </a:p>
        </p:txBody>
      </p:sp>
    </p:spTree>
    <p:extLst>
      <p:ext uri="{BB962C8B-B14F-4D97-AF65-F5344CB8AC3E}">
        <p14:creationId xmlns:p14="http://schemas.microsoft.com/office/powerpoint/2010/main" val="1010766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927ED9B-1A8D-4342-8885-EE8BD04FEE90}" type="slidenum">
              <a:rPr lang="en-US"/>
              <a:pPr/>
              <a:t>17</a:t>
            </a:fld>
            <a:endParaRPr lang="en-US"/>
          </a:p>
        </p:txBody>
      </p:sp>
      <p:sp>
        <p:nvSpPr>
          <p:cNvPr id="159747" name="Rectangle 3"/>
          <p:cNvSpPr>
            <a:spLocks noGrp="1" noChangeArrowheads="1"/>
          </p:cNvSpPr>
          <p:nvPr>
            <p:ph type="body" idx="1"/>
          </p:nvPr>
        </p:nvSpPr>
        <p:spPr>
          <a:xfrm>
            <a:off x="685800" y="1600200"/>
            <a:ext cx="7772400" cy="685800"/>
          </a:xfrm>
        </p:spPr>
        <p:txBody>
          <a:bodyPr/>
          <a:lstStyle/>
          <a:p>
            <a:pPr algn="ctr"/>
            <a:r>
              <a:rPr lang="en-US" dirty="0"/>
              <a:t>Simple formula, due to </a:t>
            </a:r>
            <a:r>
              <a:rPr lang="en-US" dirty="0" err="1"/>
              <a:t>Morawiec</a:t>
            </a:r>
            <a:r>
              <a:rPr lang="en-US" dirty="0"/>
              <a:t>:</a:t>
            </a:r>
          </a:p>
        </p:txBody>
      </p:sp>
      <p:graphicFrame>
        <p:nvGraphicFramePr>
          <p:cNvPr id="159748" name="Object 4"/>
          <p:cNvGraphicFramePr>
            <a:graphicFrameLocks noChangeAspect="1"/>
          </p:cNvGraphicFramePr>
          <p:nvPr>
            <p:extLst>
              <p:ext uri="{D42A27DB-BD31-4B8C-83A1-F6EECF244321}">
                <p14:modId xmlns:p14="http://schemas.microsoft.com/office/powerpoint/2010/main" val="2136751546"/>
              </p:ext>
            </p:extLst>
          </p:nvPr>
        </p:nvGraphicFramePr>
        <p:xfrm>
          <a:off x="1985963" y="2590800"/>
          <a:ext cx="5176837" cy="1995488"/>
        </p:xfrm>
        <a:graphic>
          <a:graphicData uri="http://schemas.openxmlformats.org/presentationml/2006/ole">
            <mc:AlternateContent xmlns:mc="http://schemas.openxmlformats.org/markup-compatibility/2006">
              <mc:Choice xmlns:v="urn:schemas-microsoft-com:vml" Requires="v">
                <p:oleObj spid="_x0000_s31778" name="Equation" r:id="rId3" imgW="1778000" imgH="685800" progId="Equation.3">
                  <p:embed/>
                </p:oleObj>
              </mc:Choice>
              <mc:Fallback>
                <p:oleObj name="Equation" r:id="rId3" imgW="17780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963" y="2590800"/>
                        <a:ext cx="5176837" cy="1995488"/>
                      </a:xfrm>
                      <a:prstGeom prst="rect">
                        <a:avLst/>
                      </a:prstGeom>
                      <a:solidFill>
                        <a:srgbClr val="FFFFDE"/>
                      </a:solidFill>
                      <a:ln>
                        <a:noFill/>
                      </a:ln>
                      <a:effectLst/>
                    </p:spPr>
                  </p:pic>
                </p:oleObj>
              </mc:Fallback>
            </mc:AlternateContent>
          </a:graphicData>
        </a:graphic>
      </p:graphicFrame>
      <p:sp>
        <p:nvSpPr>
          <p:cNvPr id="159749" name="Text Box 5"/>
          <p:cNvSpPr txBox="1">
            <a:spLocks noChangeArrowheads="1"/>
          </p:cNvSpPr>
          <p:nvPr/>
        </p:nvSpPr>
        <p:spPr bwMode="auto">
          <a:xfrm>
            <a:off x="3435527" y="4965815"/>
            <a:ext cx="2985313" cy="830997"/>
          </a:xfrm>
          <a:prstGeom prst="rect">
            <a:avLst/>
          </a:prstGeom>
          <a:noFill/>
          <a:ln w="9525">
            <a:noFill/>
            <a:miter lim="800000"/>
            <a:headEnd/>
            <a:tailEnd/>
          </a:ln>
          <a:effectLst/>
        </p:spPr>
        <p:txBody>
          <a:bodyPr wrap="none">
            <a:prstTxWarp prst="textNoShape">
              <a:avLst/>
            </a:prstTxWarp>
            <a:spAutoFit/>
          </a:bodyPr>
          <a:lstStyle/>
          <a:p>
            <a:r>
              <a:rPr lang="en-US" dirty="0" smtClean="0">
                <a:latin typeface="Times New Roman" pitchFamily="-112" charset="0"/>
              </a:rPr>
              <a:t>Trace of a matrix:</a:t>
            </a:r>
          </a:p>
          <a:p>
            <a:r>
              <a:rPr lang="en-US" i="1" dirty="0" err="1" smtClean="0">
                <a:latin typeface="Times New Roman" pitchFamily="-112" charset="0"/>
              </a:rPr>
              <a:t>tr</a:t>
            </a:r>
            <a:r>
              <a:rPr lang="en-US" i="1" dirty="0" err="1">
                <a:latin typeface="Times New Roman" pitchFamily="-112" charset="0"/>
              </a:rPr>
              <a:t>(a</a:t>
            </a:r>
            <a:r>
              <a:rPr lang="en-US" i="1" dirty="0">
                <a:latin typeface="Times New Roman" pitchFamily="-112" charset="0"/>
              </a:rPr>
              <a:t>) = a</a:t>
            </a:r>
            <a:r>
              <a:rPr lang="en-US" i="1" baseline="-25000" dirty="0">
                <a:latin typeface="Times New Roman" pitchFamily="-112" charset="0"/>
              </a:rPr>
              <a:t>11</a:t>
            </a:r>
            <a:r>
              <a:rPr lang="en-US" i="1" dirty="0">
                <a:latin typeface="Times New Roman" pitchFamily="-112" charset="0"/>
              </a:rPr>
              <a:t> + a</a:t>
            </a:r>
            <a:r>
              <a:rPr lang="en-US" i="1" baseline="-25000" dirty="0">
                <a:latin typeface="Times New Roman" pitchFamily="-112" charset="0"/>
              </a:rPr>
              <a:t>22</a:t>
            </a:r>
            <a:r>
              <a:rPr lang="en-US" i="1" dirty="0">
                <a:latin typeface="Times New Roman" pitchFamily="-112" charset="0"/>
              </a:rPr>
              <a:t> + a</a:t>
            </a:r>
            <a:r>
              <a:rPr lang="en-US" i="1" baseline="-25000" dirty="0">
                <a:latin typeface="Times New Roman" pitchFamily="-112" charset="0"/>
              </a:rPr>
              <a:t>33</a:t>
            </a:r>
            <a:endParaRPr lang="en-US" i="1" dirty="0">
              <a:latin typeface="Times New Roman" pitchFamily="-112" charset="0"/>
            </a:endParaRPr>
          </a:p>
        </p:txBody>
      </p:sp>
      <p:sp>
        <p:nvSpPr>
          <p:cNvPr id="9"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R-F Vector from Rotation matrices</a:t>
            </a:r>
            <a:endParaRPr lang="en-US" sz="3200" dirty="0">
              <a:solidFill>
                <a:srgbClr val="800000"/>
              </a:solidFill>
            </a:endParaRPr>
          </a:p>
        </p:txBody>
      </p:sp>
    </p:spTree>
    <p:extLst>
      <p:ext uri="{BB962C8B-B14F-4D97-AF65-F5344CB8AC3E}">
        <p14:creationId xmlns:p14="http://schemas.microsoft.com/office/powerpoint/2010/main" val="512423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349956" y="1480970"/>
            <a:ext cx="8610600" cy="2286000"/>
          </a:xfrm>
          <a:solidFill>
            <a:srgbClr val="FFFFDE"/>
          </a:solidFill>
        </p:spPr>
        <p:txBody>
          <a:bodyPr>
            <a:normAutofit lnSpcReduction="10000"/>
          </a:bodyPr>
          <a:lstStyle/>
          <a:p>
            <a:pPr>
              <a:buFont typeface="Wingdings" charset="2"/>
              <a:buChar char="§"/>
            </a:pPr>
            <a:r>
              <a:rPr lang="en-US" dirty="0">
                <a:ea typeface="ＭＳ Ｐゴシック" charset="-128"/>
                <a:cs typeface="ＭＳ Ｐゴシック" charset="-128"/>
              </a:rPr>
              <a:t>tan</a:t>
            </a:r>
            <a:r>
              <a:rPr lang="en-US" dirty="0">
                <a:latin typeface="Symbol" charset="2"/>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α</a:t>
            </a:r>
            <a:r>
              <a:rPr lang="en-US" dirty="0">
                <a:latin typeface="Symbol" charset="2"/>
                <a:ea typeface="ＭＳ Ｐゴシック" charset="-128"/>
                <a:cs typeface="ＭＳ Ｐゴシック" charset="-128"/>
                <a:sym typeface="Symbol" charset="2"/>
              </a:rPr>
              <a:t>√</a:t>
            </a:r>
            <a:r>
              <a:rPr lang="en-US" dirty="0" err="1">
                <a:ea typeface="ＭＳ Ｐゴシック" charset="-128"/>
                <a:cs typeface="ＭＳ Ｐゴシック" charset="-128"/>
              </a:rPr>
              <a:t>cos</a:t>
            </a:r>
            <a:r>
              <a:rPr lang="en-US" dirty="0" err="1">
                <a:latin typeface="Symbol" charset="2"/>
                <a:ea typeface="ＭＳ Ｐゴシック" charset="-128"/>
                <a:cs typeface="ＭＳ Ｐゴシック" charset="-128"/>
                <a:sym typeface="Symbol" charset="2"/>
              </a:rPr>
              <a:t></a:t>
            </a:r>
            <a:r>
              <a:rPr lang="en-US" i="1" dirty="0" err="1">
                <a:latin typeface="Symbol" charset="2"/>
                <a:ea typeface="ＭＳ Ｐゴシック" charset="-128"/>
                <a:cs typeface="ＭＳ Ｐゴシック" charset="-128"/>
              </a:rPr>
              <a:t>F</a:t>
            </a:r>
            <a:r>
              <a:rPr lang="en-US" dirty="0">
                <a:latin typeface="Symbol" charset="2"/>
                <a:ea typeface="ＭＳ Ｐゴシック" charset="-128"/>
                <a:cs typeface="ＭＳ Ｐゴシック" charset="-128"/>
                <a:sym typeface="Symbol" charset="2"/>
              </a:rPr>
              <a:t></a:t>
            </a:r>
            <a:r>
              <a:rPr lang="en-US" dirty="0" err="1">
                <a:ea typeface="ＭＳ Ｐゴシック" charset="-128"/>
                <a:cs typeface="ＭＳ Ｐゴシック" charset="-128"/>
              </a:rPr>
              <a:t>cos</a:t>
            </a:r>
            <a:r>
              <a:rPr lang="en-US" dirty="0">
                <a:latin typeface="Symbol" charset="2"/>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dirty="0">
                <a:latin typeface="Symbol" charset="2"/>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f</a:t>
            </a:r>
            <a:r>
              <a:rPr lang="en-US" i="1" baseline="-25000" dirty="0">
                <a:latin typeface="Symbol" charset="2"/>
                <a:ea typeface="ＭＳ Ｐゴシック" charset="-128"/>
                <a:cs typeface="ＭＳ Ｐゴシック" charset="-128"/>
                <a:sym typeface="Symbol" charset="2"/>
              </a:rPr>
              <a:t></a:t>
            </a:r>
            <a:r>
              <a:rPr lang="en-US" dirty="0">
                <a:latin typeface="Symbol" charset="2"/>
                <a:ea typeface="ＭＳ Ｐゴシック" charset="-128"/>
                <a:cs typeface="ＭＳ Ｐゴシック" charset="-128"/>
                <a:sym typeface="Symbol" charset="2"/>
              </a:rPr>
              <a:t></a:t>
            </a:r>
            <a:r>
              <a:rPr lang="en-US" baseline="30000" dirty="0">
                <a:latin typeface="Symbol" charset="2"/>
                <a:ea typeface="ＭＳ Ｐゴシック" charset="-128"/>
                <a:cs typeface="ＭＳ Ｐゴシック" charset="-128"/>
                <a:sym typeface="Symbol" charset="2"/>
              </a:rPr>
              <a:t></a:t>
            </a:r>
            <a:r>
              <a:rPr lang="en-US" dirty="0">
                <a:latin typeface="Symbol" charset="2"/>
                <a:ea typeface="ＭＳ Ｐゴシック" charset="-128"/>
                <a:cs typeface="ＭＳ Ｐゴシック" charset="-128"/>
                <a:sym typeface="Symbol" charset="2"/>
              </a:rPr>
              <a:t>–</a:t>
            </a:r>
            <a:r>
              <a:rPr lang="en-US" dirty="0">
                <a:ea typeface="ＭＳ Ｐゴシック" charset="-128"/>
                <a:cs typeface="ＭＳ Ｐゴシック" charset="-128"/>
              </a:rPr>
              <a:t> </a:t>
            </a:r>
            <a:endParaRPr lang="en-US" dirty="0">
              <a:latin typeface="Symbol" charset="2"/>
              <a:ea typeface="ＭＳ Ｐゴシック" charset="-128"/>
              <a:cs typeface="ＭＳ Ｐゴシック" charset="-128"/>
            </a:endParaRP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ea typeface="ＭＳ Ｐゴシック" charset="-128"/>
                <a:cs typeface="ＭＳ Ｐゴシック" charset="-128"/>
              </a:rPr>
              <a:t>1 </a:t>
            </a:r>
            <a:r>
              <a:rPr lang="en-US" dirty="0">
                <a:ea typeface="ＭＳ Ｐゴシック" charset="-128"/>
                <a:cs typeface="ＭＳ Ｐゴシック" charset="-128"/>
              </a:rPr>
              <a:t>=  tan(</a:t>
            </a:r>
            <a:r>
              <a:rPr lang="en-US" i="1" dirty="0">
                <a:latin typeface="Symbol" charset="2"/>
                <a:ea typeface="ＭＳ Ｐゴシック" charset="-128"/>
                <a:cs typeface="ＭＳ Ｐゴシック" charset="-128"/>
              </a:rPr>
              <a:t>F</a:t>
            </a:r>
            <a:r>
              <a:rPr lang="en-US" dirty="0">
                <a:ea typeface="ＭＳ Ｐゴシック" charset="-128"/>
                <a:cs typeface="ＭＳ Ｐゴシック" charset="-128"/>
              </a:rPr>
              <a:t>/2) [</a:t>
            </a:r>
            <a:r>
              <a:rPr lang="en-US" dirty="0" err="1">
                <a:ea typeface="ＭＳ Ｐゴシック" charset="-128"/>
                <a:cs typeface="ＭＳ Ｐゴシック" charset="-128"/>
              </a:rPr>
              <a:t>cos</a:t>
            </a:r>
            <a:r>
              <a:rPr lang="en-US" dirty="0">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baseline="-25000" dirty="0">
                <a:ea typeface="ＭＳ Ｐゴシック" charset="-128"/>
                <a:cs typeface="ＭＳ Ｐゴシック" charset="-128"/>
              </a:rPr>
              <a:t> </a:t>
            </a:r>
            <a:r>
              <a:rPr lang="en-US" dirty="0">
                <a:ea typeface="ＭＳ Ｐゴシック" charset="-128"/>
                <a:cs typeface="ＭＳ Ｐゴシック" charset="-128"/>
              </a:rPr>
              <a:t>-</a:t>
            </a:r>
            <a:r>
              <a:rPr lang="en-US" dirty="0">
                <a:latin typeface="Symbol" charset="2"/>
                <a:ea typeface="ＭＳ Ｐゴシック" charset="-128"/>
                <a:cs typeface="ＭＳ Ｐゴシック" charset="-128"/>
              </a:rPr>
              <a:t>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r>
              <a:rPr lang="en-US" dirty="0" err="1">
                <a:ea typeface="ＭＳ Ｐゴシック" charset="-128"/>
                <a:cs typeface="ＭＳ Ｐゴシック" charset="-128"/>
              </a:rPr>
              <a:t>cos</a:t>
            </a:r>
            <a:r>
              <a:rPr lang="en-US" dirty="0">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dirty="0">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ea typeface="ＭＳ Ｐゴシック" charset="-128"/>
                <a:cs typeface="ＭＳ Ｐゴシック" charset="-128"/>
              </a:rPr>
              <a:t>2 </a:t>
            </a:r>
            <a:r>
              <a:rPr lang="en-US" dirty="0">
                <a:ea typeface="ＭＳ Ｐゴシック" charset="-128"/>
                <a:cs typeface="ＭＳ Ｐゴシック" charset="-128"/>
              </a:rPr>
              <a:t>=  tan(</a:t>
            </a:r>
            <a:r>
              <a:rPr lang="en-US" i="1" dirty="0">
                <a:latin typeface="Symbol" charset="2"/>
                <a:ea typeface="ＭＳ Ｐゴシック" charset="-128"/>
                <a:cs typeface="ＭＳ Ｐゴシック" charset="-128"/>
              </a:rPr>
              <a:t>F</a:t>
            </a:r>
            <a:r>
              <a:rPr lang="en-US" dirty="0">
                <a:ea typeface="ＭＳ Ｐゴシック" charset="-128"/>
                <a:cs typeface="ＭＳ Ｐゴシック" charset="-128"/>
              </a:rPr>
              <a:t>/2) [sin{(</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baseline="-25000" dirty="0">
                <a:ea typeface="ＭＳ Ｐゴシック" charset="-128"/>
                <a:cs typeface="ＭＳ Ｐゴシック" charset="-128"/>
              </a:rPr>
              <a:t> </a:t>
            </a:r>
            <a:r>
              <a:rPr lang="en-US" dirty="0">
                <a:ea typeface="ＭＳ Ｐゴシック" charset="-128"/>
                <a:cs typeface="ＭＳ Ｐゴシック" charset="-128"/>
              </a:rPr>
              <a:t>-</a:t>
            </a:r>
            <a:r>
              <a:rPr lang="en-US" dirty="0">
                <a:latin typeface="Symbol" charset="2"/>
                <a:ea typeface="ＭＳ Ｐゴシック" charset="-128"/>
                <a:cs typeface="ＭＳ Ｐゴシック" charset="-128"/>
              </a:rPr>
              <a:t>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r>
              <a:rPr lang="en-US" dirty="0" err="1">
                <a:ea typeface="ＭＳ Ｐゴシック" charset="-128"/>
                <a:cs typeface="ＭＳ Ｐゴシック" charset="-128"/>
              </a:rPr>
              <a:t>cos</a:t>
            </a:r>
            <a:r>
              <a:rPr lang="en-US" dirty="0">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dirty="0">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ea typeface="ＭＳ Ｐゴシック" charset="-128"/>
                <a:cs typeface="ＭＳ Ｐゴシック" charset="-128"/>
              </a:rPr>
              <a:t>3</a:t>
            </a:r>
            <a:r>
              <a:rPr lang="en-US" dirty="0">
                <a:ea typeface="ＭＳ Ｐゴシック" charset="-128"/>
                <a:cs typeface="ＭＳ Ｐゴシック" charset="-128"/>
              </a:rPr>
              <a:t> = tan{(</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i="1" dirty="0">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p>
          <a:p>
            <a:endParaRPr lang="en-US" dirty="0">
              <a:ea typeface="ＭＳ Ｐゴシック" charset="-128"/>
              <a:cs typeface="ＭＳ Ｐゴシック" charset="-128"/>
            </a:endParaRPr>
          </a:p>
        </p:txBody>
      </p:sp>
      <p:sp>
        <p:nvSpPr>
          <p:cNvPr id="22533" name="Text Box 4"/>
          <p:cNvSpPr txBox="1">
            <a:spLocks noChangeArrowheads="1"/>
          </p:cNvSpPr>
          <p:nvPr/>
        </p:nvSpPr>
        <p:spPr bwMode="auto">
          <a:xfrm>
            <a:off x="381000" y="3823180"/>
            <a:ext cx="8382000" cy="830997"/>
          </a:xfrm>
          <a:prstGeom prst="rect">
            <a:avLst/>
          </a:prstGeom>
          <a:noFill/>
          <a:ln w="9525">
            <a:noFill/>
            <a:miter lim="800000"/>
            <a:headEnd/>
            <a:tailEnd/>
          </a:ln>
        </p:spPr>
        <p:txBody>
          <a:bodyPr>
            <a:prstTxWarp prst="textNoShape">
              <a:avLst/>
            </a:prstTxWarp>
            <a:spAutoFit/>
          </a:bodyPr>
          <a:lstStyle/>
          <a:p>
            <a:r>
              <a:rPr lang="en-US" sz="1600" dirty="0">
                <a:latin typeface="Helvetica" charset="0"/>
              </a:rPr>
              <a:t>P. Neumann (1991). “Representation of orientations of symmetrical </a:t>
            </a:r>
            <a:br>
              <a:rPr lang="en-US" sz="1600" dirty="0">
                <a:latin typeface="Helvetica" charset="0"/>
              </a:rPr>
            </a:br>
            <a:r>
              <a:rPr lang="en-US" sz="1600" dirty="0">
                <a:latin typeface="Helvetica" charset="0"/>
              </a:rPr>
              <a:t>objects by Rodrigues vectors.” </a:t>
            </a:r>
            <a:r>
              <a:rPr lang="en-US" sz="1600" dirty="0" smtClean="0">
                <a:latin typeface="Helvetica" charset="0"/>
              </a:rPr>
              <a:t> </a:t>
            </a:r>
            <a:r>
              <a:rPr lang="en-US" sz="1600" u="sng" dirty="0" smtClean="0">
                <a:latin typeface="Helvetica" charset="0"/>
              </a:rPr>
              <a:t>Textures </a:t>
            </a:r>
            <a:r>
              <a:rPr lang="en-US" sz="1600" u="sng" dirty="0">
                <a:latin typeface="Helvetica" charset="0"/>
              </a:rPr>
              <a:t>and Microstructures</a:t>
            </a:r>
            <a:r>
              <a:rPr lang="en-US" sz="1600" dirty="0">
                <a:latin typeface="Helvetica" charset="0"/>
              </a:rPr>
              <a:t> </a:t>
            </a:r>
            <a:r>
              <a:rPr lang="en-US" sz="1600" b="1" dirty="0">
                <a:latin typeface="Helvetica" charset="0"/>
              </a:rPr>
              <a:t>14-18</a:t>
            </a:r>
            <a:r>
              <a:rPr lang="en-US" sz="1600" dirty="0">
                <a:latin typeface="Helvetica" charset="0"/>
              </a:rPr>
              <a:t>: 53-58.</a:t>
            </a:r>
          </a:p>
          <a:p>
            <a:r>
              <a:rPr lang="en-US" sz="1600" dirty="0">
                <a:latin typeface="Helvetica" charset="0"/>
              </a:rPr>
              <a:t>	</a:t>
            </a:r>
          </a:p>
        </p:txBody>
      </p:sp>
      <p:sp>
        <p:nvSpPr>
          <p:cNvPr id="22534" name="TextBox 5"/>
          <p:cNvSpPr txBox="1">
            <a:spLocks noChangeArrowheads="1"/>
          </p:cNvSpPr>
          <p:nvPr/>
        </p:nvSpPr>
        <p:spPr bwMode="auto">
          <a:xfrm>
            <a:off x="381000" y="5340687"/>
            <a:ext cx="7455887" cy="1015663"/>
          </a:xfrm>
          <a:prstGeom prst="rect">
            <a:avLst/>
          </a:prstGeom>
          <a:solidFill>
            <a:srgbClr val="FFFFDE"/>
          </a:solidFill>
          <a:ln w="9525">
            <a:noFill/>
            <a:miter lim="800000"/>
            <a:headEnd/>
            <a:tailEnd/>
          </a:ln>
        </p:spPr>
        <p:txBody>
          <a:bodyPr wrap="none">
            <a:prstTxWarp prst="textNoShape">
              <a:avLst/>
            </a:prstTxWarp>
            <a:spAutoFit/>
          </a:bodyPr>
          <a:lstStyle/>
          <a:p>
            <a:r>
              <a:rPr lang="en-US" sz="2000" dirty="0" smtClean="0"/>
              <a:t>sum </a:t>
            </a:r>
            <a:r>
              <a:rPr lang="en-US" sz="2000" dirty="0"/>
              <a:t>= </a:t>
            </a:r>
            <a:r>
              <a:rPr lang="en-US" sz="2000" dirty="0" err="1"/>
              <a:t>atan</a:t>
            </a:r>
            <a:r>
              <a:rPr lang="en-US" sz="2000" dirty="0"/>
              <a:t>(R</a:t>
            </a:r>
            <a:r>
              <a:rPr lang="en-US" sz="2000" baseline="-25000" dirty="0"/>
              <a:t>3</a:t>
            </a:r>
            <a:r>
              <a:rPr lang="en-US" sz="2000" dirty="0"/>
              <a:t>) ;  diff = </a:t>
            </a:r>
            <a:r>
              <a:rPr lang="en-US" sz="2000" dirty="0" err="1"/>
              <a:t>atan</a:t>
            </a:r>
            <a:r>
              <a:rPr lang="en-US" sz="2000" dirty="0"/>
              <a:t> ( R</a:t>
            </a:r>
            <a:r>
              <a:rPr lang="en-US" sz="2000" baseline="-25000" dirty="0"/>
              <a:t>2</a:t>
            </a:r>
            <a:r>
              <a:rPr lang="en-US" sz="2000" dirty="0"/>
              <a:t>/R</a:t>
            </a:r>
            <a:r>
              <a:rPr lang="en-US" sz="2000" baseline="-25000" dirty="0"/>
              <a:t>1</a:t>
            </a:r>
            <a:r>
              <a:rPr lang="en-US" sz="2000" dirty="0"/>
              <a:t> )</a:t>
            </a:r>
            <a:br>
              <a:rPr lang="en-US" sz="2000" dirty="0"/>
            </a:br>
            <a:r>
              <a:rPr lang="en-US" sz="2000" dirty="0"/>
              <a:t/>
            </a:r>
            <a:br>
              <a:rPr lang="en-US" sz="2000" dirty="0"/>
            </a:br>
            <a:r>
              <a:rPr lang="en-US" sz="2000" dirty="0">
                <a:latin typeface="Symbol" charset="2"/>
                <a:ea typeface="Symbol" charset="2"/>
                <a:cs typeface="Symbol" charset="2"/>
              </a:rPr>
              <a:t>f</a:t>
            </a:r>
            <a:r>
              <a:rPr lang="en-US" sz="2000" baseline="-25000" dirty="0"/>
              <a:t>1</a:t>
            </a:r>
            <a:r>
              <a:rPr lang="en-US" sz="2000" dirty="0"/>
              <a:t> = sum + diff;  </a:t>
            </a:r>
            <a:r>
              <a:rPr lang="en-US" sz="2000" dirty="0">
                <a:latin typeface="Symbol" charset="2"/>
                <a:ea typeface="Symbol" charset="2"/>
                <a:cs typeface="Symbol" charset="2"/>
              </a:rPr>
              <a:t>F</a:t>
            </a:r>
            <a:r>
              <a:rPr lang="en-US" sz="2000" dirty="0"/>
              <a:t> = 2. * </a:t>
            </a:r>
            <a:r>
              <a:rPr lang="en-US" sz="2000" dirty="0" err="1"/>
              <a:t>atan</a:t>
            </a:r>
            <a:r>
              <a:rPr lang="en-US" sz="2000" dirty="0"/>
              <a:t>(R2 * </a:t>
            </a:r>
            <a:r>
              <a:rPr lang="en-US" sz="2000" dirty="0" err="1"/>
              <a:t>cos</a:t>
            </a:r>
            <a:r>
              <a:rPr lang="en-US" sz="2000" dirty="0"/>
              <a:t>(sum) / sin(diff) ); </a:t>
            </a:r>
            <a:r>
              <a:rPr lang="en-US" sz="2000" dirty="0">
                <a:latin typeface="Symbol" charset="2"/>
                <a:ea typeface="Symbol" charset="2"/>
                <a:cs typeface="Symbol" charset="2"/>
              </a:rPr>
              <a:t>f</a:t>
            </a:r>
            <a:r>
              <a:rPr lang="en-US" sz="2000" baseline="-25000" dirty="0"/>
              <a:t>2</a:t>
            </a:r>
            <a:r>
              <a:rPr lang="en-US" sz="2000" dirty="0"/>
              <a:t> = sum - diff</a:t>
            </a:r>
          </a:p>
        </p:txBody>
      </p:sp>
      <p:sp>
        <p:nvSpPr>
          <p:cNvPr id="2" name="Slide Number Placeholder 1"/>
          <p:cNvSpPr>
            <a:spLocks noGrp="1"/>
          </p:cNvSpPr>
          <p:nvPr>
            <p:ph type="sldNum" sz="quarter" idx="12"/>
          </p:nvPr>
        </p:nvSpPr>
        <p:spPr/>
        <p:txBody>
          <a:bodyPr/>
          <a:lstStyle/>
          <a:p>
            <a:fld id="{FD6EE829-1406-EF41-8360-D3834960FC85}" type="slidenum">
              <a:rPr lang="en-US" smtClean="0"/>
              <a:t>18</a:t>
            </a:fld>
            <a:endParaRPr lang="en-US"/>
          </a:p>
        </p:txBody>
      </p:sp>
      <p:sp>
        <p:nvSpPr>
          <p:cNvPr id="9" name="Title 1"/>
          <p:cNvSpPr txBox="1">
            <a:spLocks/>
          </p:cNvSpPr>
          <p:nvPr/>
        </p:nvSpPr>
        <p:spPr>
          <a:xfrm>
            <a:off x="254000" y="70925"/>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R-F Vector from Bunge Euler angles and Bunge Euler from R-F vectors</a:t>
            </a:r>
            <a:endParaRPr lang="en-US" sz="3200" dirty="0">
              <a:solidFill>
                <a:srgbClr val="800000"/>
              </a:solidFill>
            </a:endParaRPr>
          </a:p>
        </p:txBody>
      </p:sp>
      <p:sp>
        <p:nvSpPr>
          <p:cNvPr id="4" name="TextBox 3"/>
          <p:cNvSpPr txBox="1"/>
          <p:nvPr/>
        </p:nvSpPr>
        <p:spPr>
          <a:xfrm>
            <a:off x="364554" y="4785569"/>
            <a:ext cx="4876944" cy="923330"/>
          </a:xfrm>
          <a:prstGeom prst="rect">
            <a:avLst/>
          </a:prstGeom>
          <a:noFill/>
        </p:spPr>
        <p:txBody>
          <a:bodyPr wrap="none" rtlCol="0">
            <a:spAutoFit/>
          </a:bodyPr>
          <a:lstStyle/>
          <a:p>
            <a:r>
              <a:rPr lang="en-US" dirty="0">
                <a:solidFill>
                  <a:srgbClr val="0000FF"/>
                </a:solidFill>
              </a:rPr>
              <a:t>Conversion from Rodrigues to Bunge Euler angles:</a:t>
            </a:r>
            <a:br>
              <a:rPr lang="en-US" dirty="0">
                <a:solidFill>
                  <a:srgbClr val="0000FF"/>
                </a:solidFill>
              </a:rPr>
            </a:br>
            <a:endParaRPr lang="en-US" dirty="0">
              <a:solidFill>
                <a:srgbClr val="0000FF"/>
              </a:solidFill>
            </a:endParaRPr>
          </a:p>
          <a:p>
            <a:endParaRPr lang="en-US" dirty="0"/>
          </a:p>
        </p:txBody>
      </p:sp>
    </p:spTree>
    <p:extLst>
      <p:ext uri="{BB962C8B-B14F-4D97-AF65-F5344CB8AC3E}">
        <p14:creationId xmlns:p14="http://schemas.microsoft.com/office/powerpoint/2010/main" val="13817506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20"/>
            <a:ext cx="8229600" cy="1143000"/>
          </a:xfrm>
        </p:spPr>
        <p:txBody>
          <a:bodyPr/>
          <a:lstStyle/>
          <a:p>
            <a:r>
              <a:rPr lang="en-US" dirty="0" smtClean="0">
                <a:solidFill>
                  <a:srgbClr val="800000"/>
                </a:solidFill>
              </a:rPr>
              <a:t>Lecture Objectives</a:t>
            </a:r>
            <a:endParaRPr lang="en-US" dirty="0">
              <a:solidFill>
                <a:srgbClr val="800000"/>
              </a:solidFill>
            </a:endParaRPr>
          </a:p>
        </p:txBody>
      </p:sp>
      <p:sp>
        <p:nvSpPr>
          <p:cNvPr id="4" name="Content Placeholder 2"/>
          <p:cNvSpPr>
            <a:spLocks noGrp="1"/>
          </p:cNvSpPr>
          <p:nvPr>
            <p:ph idx="1"/>
          </p:nvPr>
        </p:nvSpPr>
        <p:spPr>
          <a:xfrm>
            <a:off x="457200" y="1691989"/>
            <a:ext cx="8229600" cy="4190299"/>
          </a:xfrm>
        </p:spPr>
        <p:txBody>
          <a:bodyPr>
            <a:normAutofit lnSpcReduction="10000"/>
          </a:bodyPr>
          <a:lstStyle/>
          <a:p>
            <a:pPr>
              <a:lnSpc>
                <a:spcPct val="120000"/>
              </a:lnSpc>
            </a:pPr>
            <a:r>
              <a:rPr lang="en-US" sz="2400" dirty="0" smtClean="0">
                <a:latin typeface="Calibri"/>
                <a:cs typeface="Calibri"/>
              </a:rPr>
              <a:t>Brief review on the challenges of describing crystallographic orientations</a:t>
            </a:r>
          </a:p>
          <a:p>
            <a:pPr>
              <a:lnSpc>
                <a:spcPct val="120000"/>
              </a:lnSpc>
            </a:pPr>
            <a:r>
              <a:rPr lang="en-US" sz="2400" dirty="0" smtClean="0">
                <a:latin typeface="Calibri"/>
                <a:cs typeface="Calibri"/>
              </a:rPr>
              <a:t>Review of previously studied orientation representations: rotation matrices and </a:t>
            </a:r>
            <a:r>
              <a:rPr lang="en-US" sz="2400" dirty="0">
                <a:cs typeface="Calibri"/>
              </a:rPr>
              <a:t>Euler </a:t>
            </a:r>
            <a:r>
              <a:rPr lang="en-US" sz="2400" dirty="0" smtClean="0">
                <a:cs typeface="Calibri"/>
              </a:rPr>
              <a:t>angles</a:t>
            </a:r>
            <a:endParaRPr lang="en-US" sz="2400" dirty="0" smtClean="0">
              <a:latin typeface="Calibri"/>
              <a:cs typeface="Calibri"/>
            </a:endParaRPr>
          </a:p>
          <a:p>
            <a:pPr>
              <a:lnSpc>
                <a:spcPct val="120000"/>
              </a:lnSpc>
            </a:pPr>
            <a:r>
              <a:rPr lang="en-US" sz="2400" dirty="0" smtClean="0">
                <a:cs typeface="Calibri"/>
              </a:rPr>
              <a:t>Introduction of </a:t>
            </a:r>
            <a:r>
              <a:rPr lang="en-US" sz="2400" dirty="0" smtClean="0">
                <a:latin typeface="Calibri"/>
                <a:cs typeface="Calibri"/>
              </a:rPr>
              <a:t>Rodrigues</a:t>
            </a:r>
            <a:r>
              <a:rPr lang="en-US" sz="2400" dirty="0">
                <a:latin typeface="Calibri"/>
                <a:cs typeface="Calibri"/>
              </a:rPr>
              <a:t>-Frank vectors</a:t>
            </a:r>
          </a:p>
          <a:p>
            <a:pPr>
              <a:lnSpc>
                <a:spcPct val="120000"/>
              </a:lnSpc>
            </a:pPr>
            <a:r>
              <a:rPr lang="en-US" sz="2400" dirty="0" smtClean="0">
                <a:cs typeface="Calibri"/>
              </a:rPr>
              <a:t>Introduction of </a:t>
            </a:r>
            <a:r>
              <a:rPr lang="en-US" sz="2400" dirty="0" smtClean="0">
                <a:latin typeface="Calibri"/>
                <a:cs typeface="Calibri"/>
              </a:rPr>
              <a:t>unit quaternions</a:t>
            </a:r>
            <a:endParaRPr lang="en-US" sz="2400" dirty="0">
              <a:latin typeface="Calibri"/>
              <a:cs typeface="Calibri"/>
            </a:endParaRPr>
          </a:p>
          <a:p>
            <a:pPr eaLnBrk="1" hangingPunct="1">
              <a:lnSpc>
                <a:spcPct val="120000"/>
              </a:lnSpc>
            </a:pPr>
            <a:r>
              <a:rPr lang="en-US" sz="2400" dirty="0" smtClean="0">
                <a:latin typeface="Calibri"/>
                <a:cs typeface="Calibri"/>
              </a:rPr>
              <a:t>Useful math for using quaternions as rotation operators</a:t>
            </a:r>
            <a:endParaRPr lang="en-US" sz="2400" dirty="0">
              <a:latin typeface="Calibri"/>
              <a:cs typeface="Calibri"/>
            </a:endParaRPr>
          </a:p>
          <a:p>
            <a:pPr eaLnBrk="1" hangingPunct="1">
              <a:lnSpc>
                <a:spcPct val="120000"/>
              </a:lnSpc>
            </a:pPr>
            <a:r>
              <a:rPr lang="en-US" sz="2400" dirty="0">
                <a:latin typeface="Calibri"/>
                <a:cs typeface="Calibri"/>
              </a:rPr>
              <a:t>C</a:t>
            </a:r>
            <a:r>
              <a:rPr lang="en-US" sz="2400" dirty="0" smtClean="0">
                <a:latin typeface="Calibri"/>
                <a:cs typeface="Calibri"/>
              </a:rPr>
              <a:t>onversions </a:t>
            </a:r>
            <a:r>
              <a:rPr lang="en-US" sz="2400" dirty="0">
                <a:latin typeface="Calibri"/>
                <a:cs typeface="Calibri"/>
              </a:rPr>
              <a:t>between Euler </a:t>
            </a:r>
            <a:r>
              <a:rPr lang="en-US" sz="2400" dirty="0" smtClean="0">
                <a:latin typeface="Calibri"/>
                <a:cs typeface="Calibri"/>
              </a:rPr>
              <a:t>angles, axis-angle pairs, </a:t>
            </a:r>
            <a:r>
              <a:rPr lang="en-US" sz="2400" dirty="0">
                <a:latin typeface="Calibri"/>
                <a:cs typeface="Calibri"/>
              </a:rPr>
              <a:t>RF vectors, and quaternions </a:t>
            </a:r>
          </a:p>
          <a:p>
            <a:pPr eaLnBrk="1" hangingPunct="1">
              <a:lnSpc>
                <a:spcPct val="120000"/>
              </a:lnSpc>
              <a:buFont typeface="Wingdings" charset="2"/>
              <a:buNone/>
            </a:pPr>
            <a:endParaRPr lang="en-US" sz="2400" dirty="0">
              <a:latin typeface="Calibri"/>
              <a:cs typeface="Calibri"/>
            </a:endParaRPr>
          </a:p>
        </p:txBody>
      </p:sp>
      <p:sp>
        <p:nvSpPr>
          <p:cNvPr id="3" name="Slide Number Placeholder 2"/>
          <p:cNvSpPr>
            <a:spLocks noGrp="1"/>
          </p:cNvSpPr>
          <p:nvPr>
            <p:ph type="sldNum" sz="quarter" idx="12"/>
          </p:nvPr>
        </p:nvSpPr>
        <p:spPr/>
        <p:txBody>
          <a:bodyPr/>
          <a:lstStyle/>
          <a:p>
            <a:fld id="{FD6EE829-1406-EF41-8360-D3834960FC85}" type="slidenum">
              <a:rPr lang="en-US" smtClean="0"/>
              <a:t>1</a:t>
            </a:fld>
            <a:endParaRPr lang="en-US"/>
          </a:p>
        </p:txBody>
      </p:sp>
    </p:spTree>
    <p:extLst>
      <p:ext uri="{BB962C8B-B14F-4D97-AF65-F5344CB8AC3E}">
        <p14:creationId xmlns:p14="http://schemas.microsoft.com/office/powerpoint/2010/main" val="37590568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85800" y="1515811"/>
            <a:ext cx="7772400" cy="685800"/>
          </a:xfrm>
        </p:spPr>
        <p:txBody>
          <a:bodyPr/>
          <a:lstStyle/>
          <a:p>
            <a:r>
              <a:rPr lang="en-US" dirty="0">
                <a:ea typeface="ＭＳ Ｐゴシック" charset="-128"/>
                <a:cs typeface="ＭＳ Ｐゴシック" charset="-128"/>
              </a:rPr>
              <a:t>Due to </a:t>
            </a:r>
            <a:r>
              <a:rPr lang="en-US" dirty="0" err="1">
                <a:ea typeface="ＭＳ Ｐゴシック" charset="-128"/>
                <a:cs typeface="ＭＳ Ｐゴシック" charset="-128"/>
              </a:rPr>
              <a:t>Morawiec</a:t>
            </a:r>
            <a:r>
              <a:rPr lang="en-US" dirty="0">
                <a:ea typeface="ＭＳ Ｐゴシック" charset="-128"/>
                <a:cs typeface="ＭＳ Ｐゴシック" charset="-128"/>
              </a:rPr>
              <a:t>:</a:t>
            </a:r>
          </a:p>
        </p:txBody>
      </p:sp>
      <p:pic>
        <p:nvPicPr>
          <p:cNvPr id="23557" name="Picture 5" descr="latex-image-1.pdf"/>
          <p:cNvPicPr>
            <a:picLocks noChangeAspect="1"/>
          </p:cNvPicPr>
          <p:nvPr/>
        </p:nvPicPr>
        <p:blipFill>
          <a:blip r:embed="rId2">
            <a:alphaModFix/>
          </a:blip>
          <a:srcRect/>
          <a:stretch>
            <a:fillRect/>
          </a:stretch>
        </p:blipFill>
        <p:spPr bwMode="auto">
          <a:xfrm>
            <a:off x="457200" y="2362200"/>
            <a:ext cx="8229600" cy="955675"/>
          </a:xfrm>
          <a:prstGeom prst="rect">
            <a:avLst/>
          </a:prstGeom>
          <a:solidFill>
            <a:srgbClr val="FFFFDE"/>
          </a:solidFill>
          <a:ln w="9525">
            <a:solidFill>
              <a:srgbClr val="FFFFDE"/>
            </a:solidFill>
            <a:miter lim="800000"/>
            <a:headEnd/>
            <a:tailEnd/>
          </a:ln>
        </p:spPr>
      </p:pic>
      <p:pic>
        <p:nvPicPr>
          <p:cNvPr id="23558" name="Picture 6" descr="latex-image-1.pdf"/>
          <p:cNvPicPr>
            <a:picLocks noChangeAspect="1"/>
          </p:cNvPicPr>
          <p:nvPr/>
        </p:nvPicPr>
        <p:blipFill>
          <a:blip r:embed="rId3"/>
          <a:srcRect/>
          <a:stretch>
            <a:fillRect/>
          </a:stretch>
        </p:blipFill>
        <p:spPr bwMode="auto">
          <a:xfrm>
            <a:off x="700088" y="4103688"/>
            <a:ext cx="7834312" cy="2068512"/>
          </a:xfrm>
          <a:prstGeom prst="rect">
            <a:avLst/>
          </a:prstGeom>
          <a:noFill/>
          <a:ln w="9525">
            <a:noFill/>
            <a:miter lim="800000"/>
            <a:headEnd/>
            <a:tailEnd/>
          </a:ln>
        </p:spPr>
      </p:pic>
      <p:sp>
        <p:nvSpPr>
          <p:cNvPr id="23559" name="TextBox 7"/>
          <p:cNvSpPr txBox="1">
            <a:spLocks noChangeArrowheads="1"/>
          </p:cNvSpPr>
          <p:nvPr/>
        </p:nvSpPr>
        <p:spPr bwMode="auto">
          <a:xfrm>
            <a:off x="838200" y="3581400"/>
            <a:ext cx="2763838" cy="369888"/>
          </a:xfrm>
          <a:prstGeom prst="rect">
            <a:avLst/>
          </a:prstGeom>
          <a:noFill/>
          <a:ln w="9525">
            <a:noFill/>
            <a:miter lim="800000"/>
            <a:headEnd/>
            <a:tailEnd/>
          </a:ln>
        </p:spPr>
        <p:txBody>
          <a:bodyPr wrap="none">
            <a:prstTxWarp prst="textNoShape">
              <a:avLst/>
            </a:prstTxWarp>
            <a:spAutoFit/>
          </a:bodyPr>
          <a:lstStyle/>
          <a:p>
            <a:r>
              <a:rPr lang="en-US"/>
              <a:t>Example for the 12 entry:</a:t>
            </a:r>
          </a:p>
        </p:txBody>
      </p:sp>
      <p:sp>
        <p:nvSpPr>
          <p:cNvPr id="2" name="TextBox 1"/>
          <p:cNvSpPr txBox="1"/>
          <p:nvPr/>
        </p:nvSpPr>
        <p:spPr>
          <a:xfrm>
            <a:off x="381000" y="6194735"/>
            <a:ext cx="8534400" cy="646331"/>
          </a:xfrm>
          <a:prstGeom prst="rect">
            <a:avLst/>
          </a:prstGeom>
          <a:noFill/>
        </p:spPr>
        <p:txBody>
          <a:bodyPr wrap="square" rtlCol="0">
            <a:spAutoFit/>
          </a:bodyPr>
          <a:lstStyle/>
          <a:p>
            <a:r>
              <a:rPr lang="en-US" dirty="0" smtClean="0"/>
              <a:t>NB. </a:t>
            </a:r>
            <a:r>
              <a:rPr lang="en-US" dirty="0" err="1" smtClean="0"/>
              <a:t>Morawiec’s</a:t>
            </a:r>
            <a:r>
              <a:rPr lang="en-US" dirty="0" smtClean="0"/>
              <a:t> Eq. on p.22 has a minus sign in front of the last term; this will give an active rotation matrix, rather than the passive rotation matrix seen here.</a:t>
            </a:r>
            <a:endParaRPr lang="en-US" dirty="0"/>
          </a:p>
        </p:txBody>
      </p:sp>
      <p:sp>
        <p:nvSpPr>
          <p:cNvPr id="3" name="Slide Number Placeholder 2"/>
          <p:cNvSpPr>
            <a:spLocks noGrp="1"/>
          </p:cNvSpPr>
          <p:nvPr>
            <p:ph type="sldNum" sz="quarter" idx="12"/>
          </p:nvPr>
        </p:nvSpPr>
        <p:spPr/>
        <p:txBody>
          <a:bodyPr/>
          <a:lstStyle/>
          <a:p>
            <a:fld id="{FD6EE829-1406-EF41-8360-D3834960FC85}" type="slidenum">
              <a:rPr lang="en-US" smtClean="0"/>
              <a:t>19</a:t>
            </a:fld>
            <a:endParaRPr lang="en-US"/>
          </a:p>
        </p:txBody>
      </p:sp>
      <p:sp>
        <p:nvSpPr>
          <p:cNvPr id="11" name="Title 1"/>
          <p:cNvSpPr txBox="1">
            <a:spLocks/>
          </p:cNvSpPr>
          <p:nvPr/>
        </p:nvSpPr>
        <p:spPr>
          <a:xfrm>
            <a:off x="254000" y="70925"/>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Rotation matrix from R-F vectors</a:t>
            </a:r>
            <a:endParaRPr lang="en-US" sz="3200" dirty="0">
              <a:solidFill>
                <a:srgbClr val="800000"/>
              </a:solidFill>
            </a:endParaRPr>
          </a:p>
        </p:txBody>
      </p:sp>
    </p:spTree>
    <p:extLst>
      <p:ext uri="{BB962C8B-B14F-4D97-AF65-F5344CB8AC3E}">
        <p14:creationId xmlns:p14="http://schemas.microsoft.com/office/powerpoint/2010/main" val="14653842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quaternionsdef.jpg" descr="/afs/andrew.cmu.edu/usr19/srwilson/quaternionsdef.jpg"/>
          <p:cNvPicPr>
            <a:picLocks noChangeAspect="1"/>
          </p:cNvPicPr>
          <p:nvPr/>
        </p:nvPicPr>
        <p:blipFill>
          <a:blip r:embed="rId3" r:link="rId4"/>
          <a:srcRect/>
          <a:stretch>
            <a:fillRect/>
          </a:stretch>
        </p:blipFill>
        <p:spPr bwMode="auto">
          <a:xfrm>
            <a:off x="5707153" y="1633921"/>
            <a:ext cx="2674938" cy="1085850"/>
          </a:xfrm>
          <a:prstGeom prst="rect">
            <a:avLst/>
          </a:prstGeom>
          <a:noFill/>
          <a:ln w="9525">
            <a:noFill/>
            <a:miter lim="800000"/>
            <a:headEnd/>
            <a:tailEnd/>
          </a:ln>
        </p:spPr>
      </p:pic>
      <p:sp>
        <p:nvSpPr>
          <p:cNvPr id="25604" name="TextBox 7"/>
          <p:cNvSpPr txBox="1">
            <a:spLocks noChangeArrowheads="1"/>
          </p:cNvSpPr>
          <p:nvPr/>
        </p:nvSpPr>
        <p:spPr bwMode="auto">
          <a:xfrm>
            <a:off x="838200" y="1171959"/>
            <a:ext cx="3024188" cy="461962"/>
          </a:xfrm>
          <a:prstGeom prst="rect">
            <a:avLst/>
          </a:prstGeom>
          <a:noFill/>
          <a:ln w="9525">
            <a:noFill/>
            <a:miter lim="800000"/>
            <a:headEnd/>
            <a:tailEnd/>
          </a:ln>
        </p:spPr>
        <p:txBody>
          <a:bodyPr wrap="none">
            <a:prstTxWarp prst="textNoShape">
              <a:avLst/>
            </a:prstTxWarp>
            <a:spAutoFit/>
          </a:bodyPr>
          <a:lstStyle/>
          <a:p>
            <a:r>
              <a:rPr lang="en-US" sz="2400" i="1" dirty="0">
                <a:solidFill>
                  <a:srgbClr val="FF0000"/>
                </a:solidFill>
                <a:latin typeface="Calibri" charset="0"/>
              </a:rPr>
              <a:t>What is a quaternion?</a:t>
            </a:r>
          </a:p>
        </p:txBody>
      </p:sp>
      <p:sp>
        <p:nvSpPr>
          <p:cNvPr id="25605" name="TextBox 8"/>
          <p:cNvSpPr txBox="1">
            <a:spLocks noChangeArrowheads="1"/>
          </p:cNvSpPr>
          <p:nvPr/>
        </p:nvSpPr>
        <p:spPr bwMode="auto">
          <a:xfrm>
            <a:off x="304800" y="1674061"/>
            <a:ext cx="4800600" cy="1631216"/>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A </a:t>
            </a:r>
            <a:r>
              <a:rPr lang="en-US" sz="2000" dirty="0" smtClean="0">
                <a:latin typeface="Calibri" charset="0"/>
              </a:rPr>
              <a:t>quaternion (1843 by Hamilton) </a:t>
            </a:r>
            <a:r>
              <a:rPr lang="en-US" sz="2000" dirty="0">
                <a:latin typeface="Calibri" charset="0"/>
              </a:rPr>
              <a:t>is </a:t>
            </a:r>
            <a:r>
              <a:rPr lang="en-US" sz="2000" dirty="0" smtClean="0">
                <a:latin typeface="Calibri" charset="0"/>
              </a:rPr>
              <a:t>an </a:t>
            </a:r>
            <a:r>
              <a:rPr lang="en-US" sz="2000" dirty="0">
                <a:latin typeface="Calibri" charset="0"/>
              </a:rPr>
              <a:t>ordered set of four real numbers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0</a:t>
            </a:r>
            <a:r>
              <a:rPr lang="en-US" sz="2000" dirty="0">
                <a:latin typeface="Calibri" charset="0"/>
              </a:rPr>
              <a:t>,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1</a:t>
            </a:r>
            <a:r>
              <a:rPr lang="en-US" sz="2000" dirty="0">
                <a:latin typeface="Calibri" charset="0"/>
              </a:rPr>
              <a:t>,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2</a:t>
            </a:r>
            <a:r>
              <a:rPr lang="en-US" sz="2000" dirty="0">
                <a:latin typeface="Calibri" charset="0"/>
              </a:rPr>
              <a:t>, and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4</a:t>
            </a:r>
            <a:r>
              <a:rPr lang="en-US" sz="2000" dirty="0">
                <a:latin typeface="Calibri" charset="0"/>
              </a:rPr>
              <a:t>.  </a:t>
            </a:r>
          </a:p>
          <a:p>
            <a:pPr algn="ctr"/>
            <a:r>
              <a:rPr lang="en-US" sz="2000" dirty="0">
                <a:latin typeface="Calibri" charset="0"/>
              </a:rPr>
              <a:t>Here, </a:t>
            </a:r>
            <a:r>
              <a:rPr lang="en-US" sz="2000" b="1" dirty="0" err="1">
                <a:latin typeface="Times New Roman" charset="0"/>
                <a:ea typeface="Times New Roman" charset="0"/>
                <a:cs typeface="Times New Roman" charset="0"/>
              </a:rPr>
              <a:t>i</a:t>
            </a:r>
            <a:r>
              <a:rPr lang="en-US" sz="2000" b="1" dirty="0">
                <a:latin typeface="Times New Roman" charset="0"/>
                <a:ea typeface="Times New Roman" charset="0"/>
                <a:cs typeface="Times New Roman" charset="0"/>
              </a:rPr>
              <a:t>, j, k</a:t>
            </a:r>
            <a:r>
              <a:rPr lang="en-US" sz="2000" dirty="0">
                <a:latin typeface="Calibri" charset="0"/>
              </a:rPr>
              <a:t> are the familiar unit vectors that correspond to the x-, y-, and z-axes, resp.</a:t>
            </a:r>
          </a:p>
        </p:txBody>
      </p:sp>
      <p:sp>
        <p:nvSpPr>
          <p:cNvPr id="23" name="Oval 22"/>
          <p:cNvSpPr>
            <a:spLocks noChangeArrowheads="1"/>
          </p:cNvSpPr>
          <p:nvPr/>
        </p:nvSpPr>
        <p:spPr bwMode="auto">
          <a:xfrm>
            <a:off x="6164353" y="2422909"/>
            <a:ext cx="381000" cy="296862"/>
          </a:xfrm>
          <a:prstGeom prst="ellipse">
            <a:avLst/>
          </a:prstGeom>
          <a:no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Oval 23"/>
          <p:cNvSpPr>
            <a:spLocks noChangeArrowheads="1"/>
          </p:cNvSpPr>
          <p:nvPr/>
        </p:nvSpPr>
        <p:spPr bwMode="auto">
          <a:xfrm>
            <a:off x="6621553" y="2414971"/>
            <a:ext cx="381000" cy="296863"/>
          </a:xfrm>
          <a:prstGeom prst="ellipse">
            <a:avLst/>
          </a:prstGeom>
          <a:noFill/>
          <a:ln w="9525">
            <a:solidFill>
              <a:srgbClr val="80000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5612" name="TextBox 24"/>
          <p:cNvSpPr txBox="1">
            <a:spLocks noChangeArrowheads="1"/>
          </p:cNvSpPr>
          <p:nvPr/>
        </p:nvSpPr>
        <p:spPr bwMode="auto">
          <a:xfrm>
            <a:off x="5402353" y="2578484"/>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5613" name="TextBox 25"/>
          <p:cNvSpPr txBox="1">
            <a:spLocks noChangeArrowheads="1"/>
          </p:cNvSpPr>
          <p:nvPr/>
        </p:nvSpPr>
        <p:spPr bwMode="auto">
          <a:xfrm>
            <a:off x="6850153" y="2567371"/>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3" name="Slide Number Placeholder 2"/>
          <p:cNvSpPr>
            <a:spLocks noGrp="1"/>
          </p:cNvSpPr>
          <p:nvPr>
            <p:ph type="sldNum" sz="quarter" idx="12"/>
          </p:nvPr>
        </p:nvSpPr>
        <p:spPr/>
        <p:txBody>
          <a:bodyPr/>
          <a:lstStyle/>
          <a:p>
            <a:fld id="{FD6EE829-1406-EF41-8360-D3834960FC85}" type="slidenum">
              <a:rPr lang="en-US" smtClean="0"/>
              <a:t>20</a:t>
            </a:fld>
            <a:endParaRPr lang="en-US"/>
          </a:p>
        </p:txBody>
      </p:sp>
      <p:sp>
        <p:nvSpPr>
          <p:cNvPr id="20" name="Title 1"/>
          <p:cNvSpPr txBox="1">
            <a:spLocks/>
          </p:cNvSpPr>
          <p:nvPr/>
        </p:nvSpPr>
        <p:spPr>
          <a:xfrm>
            <a:off x="254000" y="11472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Crystal Orientation: Unit Quaternions</a:t>
            </a:r>
            <a:endParaRPr lang="en-US" sz="3200" dirty="0">
              <a:solidFill>
                <a:srgbClr val="800000"/>
              </a:solidFill>
            </a:endParaRPr>
          </a:p>
        </p:txBody>
      </p:sp>
      <p:sp>
        <p:nvSpPr>
          <p:cNvPr id="21" name="TextBox 20"/>
          <p:cNvSpPr txBox="1"/>
          <p:nvPr/>
        </p:nvSpPr>
        <p:spPr>
          <a:xfrm>
            <a:off x="556444" y="3392416"/>
            <a:ext cx="8077290" cy="3139321"/>
          </a:xfrm>
          <a:prstGeom prst="rect">
            <a:avLst/>
          </a:prstGeom>
          <a:noFill/>
          <a:ln>
            <a:solidFill>
              <a:schemeClr val="tx1">
                <a:lumMod val="75000"/>
                <a:lumOff val="25000"/>
              </a:schemeClr>
            </a:solidFill>
          </a:ln>
        </p:spPr>
        <p:txBody>
          <a:bodyPr wrap="square">
            <a:prstTxWarp prst="textNoShape">
              <a:avLst/>
            </a:prstTxWarp>
            <a:spAutoFit/>
          </a:bodyPr>
          <a:lstStyle/>
          <a:p>
            <a:r>
              <a:rPr lang="en-US" dirty="0">
                <a:latin typeface="Calibri" charset="0"/>
              </a:rPr>
              <a:t>[1] Quaternion multiplication is </a:t>
            </a:r>
            <a:r>
              <a:rPr lang="en-US" dirty="0" smtClean="0">
                <a:latin typeface="Calibri" charset="0"/>
              </a:rPr>
              <a:t>non</a:t>
            </a:r>
            <a:r>
              <a:rPr lang="en-US" dirty="0">
                <a:latin typeface="Calibri" charset="0"/>
              </a:rPr>
              <a:t>-commutative (</a:t>
            </a:r>
            <a:r>
              <a:rPr lang="en-US" dirty="0" err="1">
                <a:solidFill>
                  <a:srgbClr val="800000"/>
                </a:solidFill>
                <a:latin typeface="Times New Roman" charset="0"/>
                <a:ea typeface="Times New Roman" charset="0"/>
                <a:cs typeface="Times New Roman" charset="0"/>
              </a:rPr>
              <a:t>p</a:t>
            </a:r>
            <a:r>
              <a:rPr lang="en-US" dirty="0" err="1">
                <a:solidFill>
                  <a:schemeClr val="tx2"/>
                </a:solidFill>
                <a:latin typeface="Times New Roman" charset="0"/>
                <a:ea typeface="Times New Roman" charset="0"/>
                <a:cs typeface="Times New Roman" charset="0"/>
              </a:rPr>
              <a:t>q</a:t>
            </a:r>
            <a:r>
              <a:rPr lang="en-US" dirty="0" err="1">
                <a:latin typeface="Times New Roman" charset="0"/>
                <a:ea typeface="Times New Roman" charset="0"/>
                <a:cs typeface="Times New Roman" charset="0"/>
              </a:rPr>
              <a:t>≠</a:t>
            </a:r>
            <a:r>
              <a:rPr lang="en-US" dirty="0" err="1">
                <a:solidFill>
                  <a:srgbClr val="1F497D"/>
                </a:solidFill>
                <a:latin typeface="Times New Roman" charset="0"/>
                <a:ea typeface="Times New Roman" charset="0"/>
                <a:cs typeface="Times New Roman" charset="0"/>
              </a:rPr>
              <a:t>q</a:t>
            </a:r>
            <a:r>
              <a:rPr lang="en-US" dirty="0" err="1">
                <a:solidFill>
                  <a:srgbClr val="800000"/>
                </a:solidFill>
                <a:latin typeface="Times New Roman" charset="0"/>
                <a:ea typeface="Times New Roman" charset="0"/>
                <a:cs typeface="Times New Roman" charset="0"/>
              </a:rPr>
              <a:t>p</a:t>
            </a:r>
            <a:r>
              <a:rPr lang="en-US" dirty="0" smtClean="0">
                <a:latin typeface="Calibri" charset="0"/>
              </a:rPr>
              <a:t>)</a:t>
            </a:r>
          </a:p>
          <a:p>
            <a:r>
              <a:rPr lang="en-US" dirty="0" smtClean="0">
                <a:latin typeface="Calibri" charset="0"/>
              </a:rPr>
              <a:t>[2] An extension to 2D complex numbers</a:t>
            </a:r>
          </a:p>
          <a:p>
            <a:r>
              <a:rPr lang="en-US" dirty="0" smtClean="0"/>
              <a:t>[3] Of </a:t>
            </a:r>
            <a:r>
              <a:rPr lang="en-US" dirty="0"/>
              <a:t>the 4 components, one is a </a:t>
            </a:r>
            <a:r>
              <a:rPr lang="ja-JP" altLang="en-US" dirty="0">
                <a:latin typeface="Arial"/>
              </a:rPr>
              <a:t>‘</a:t>
            </a:r>
            <a:r>
              <a:rPr lang="en-US" dirty="0"/>
              <a:t>real</a:t>
            </a:r>
            <a:r>
              <a:rPr lang="ja-JP" altLang="en-US" dirty="0">
                <a:latin typeface="Arial"/>
              </a:rPr>
              <a:t>’</a:t>
            </a:r>
            <a:r>
              <a:rPr lang="en-US" dirty="0"/>
              <a:t> scalar number, and the other 3 form a vector in imaginary </a:t>
            </a:r>
            <a:r>
              <a:rPr lang="en-US" dirty="0" err="1"/>
              <a:t>ijk</a:t>
            </a:r>
            <a:r>
              <a:rPr lang="en-US" dirty="0"/>
              <a:t> space!</a:t>
            </a:r>
          </a:p>
          <a:p>
            <a:endParaRPr lang="en-US" dirty="0" smtClean="0">
              <a:latin typeface="Calibri" charset="0"/>
            </a:endParaRPr>
          </a:p>
          <a:p>
            <a:endParaRPr lang="en-US" dirty="0">
              <a:latin typeface="Calibri" charset="0"/>
            </a:endParaRPr>
          </a:p>
          <a:p>
            <a:endParaRPr lang="en-US" dirty="0" smtClean="0">
              <a:latin typeface="Calibri" charset="0"/>
            </a:endParaRPr>
          </a:p>
          <a:p>
            <a:endParaRPr lang="en-US" dirty="0">
              <a:latin typeface="Calibri" charset="0"/>
            </a:endParaRPr>
          </a:p>
          <a:p>
            <a:endParaRPr lang="en-US" dirty="0" smtClean="0">
              <a:latin typeface="Calibri" charset="0"/>
            </a:endParaRPr>
          </a:p>
          <a:p>
            <a:endParaRPr lang="en-US" dirty="0">
              <a:latin typeface="Calibri" charset="0"/>
            </a:endParaRPr>
          </a:p>
          <a:p>
            <a:endParaRPr lang="en-US" dirty="0" smtClean="0">
              <a:latin typeface="Calibri" charset="0"/>
            </a:endParaRPr>
          </a:p>
        </p:txBody>
      </p:sp>
      <p:graphicFrame>
        <p:nvGraphicFramePr>
          <p:cNvPr id="35" name="Object 5"/>
          <p:cNvGraphicFramePr>
            <a:graphicFrameLocks noChangeAspect="1"/>
          </p:cNvGraphicFramePr>
          <p:nvPr>
            <p:extLst>
              <p:ext uri="{D42A27DB-BD31-4B8C-83A1-F6EECF244321}">
                <p14:modId xmlns:p14="http://schemas.microsoft.com/office/powerpoint/2010/main" val="969548759"/>
              </p:ext>
            </p:extLst>
          </p:nvPr>
        </p:nvGraphicFramePr>
        <p:xfrm>
          <a:off x="3194432" y="4532338"/>
          <a:ext cx="2275073" cy="376045"/>
        </p:xfrm>
        <a:graphic>
          <a:graphicData uri="http://schemas.openxmlformats.org/presentationml/2006/ole">
            <mc:AlternateContent xmlns:mc="http://schemas.openxmlformats.org/markup-compatibility/2006">
              <mc:Choice xmlns:v="urn:schemas-microsoft-com:vml" Requires="v">
                <p:oleObj spid="_x0000_s46108" name="Equation" r:id="rId5" imgW="1384200" imgH="228600" progId="Equation.3">
                  <p:embed/>
                </p:oleObj>
              </mc:Choice>
              <mc:Fallback>
                <p:oleObj name="Equation" r:id="rId5" imgW="1384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432" y="4532338"/>
                        <a:ext cx="2275073" cy="376045"/>
                      </a:xfrm>
                      <a:prstGeom prst="rect">
                        <a:avLst/>
                      </a:prstGeom>
                      <a:noFill/>
                    </p:spPr>
                  </p:pic>
                </p:oleObj>
              </mc:Fallback>
            </mc:AlternateContent>
          </a:graphicData>
        </a:graphic>
      </p:graphicFrame>
      <p:graphicFrame>
        <p:nvGraphicFramePr>
          <p:cNvPr id="36" name="Object 6"/>
          <p:cNvGraphicFramePr>
            <a:graphicFrameLocks noChangeAspect="1"/>
          </p:cNvGraphicFramePr>
          <p:nvPr>
            <p:extLst>
              <p:ext uri="{D42A27DB-BD31-4B8C-83A1-F6EECF244321}">
                <p14:modId xmlns:p14="http://schemas.microsoft.com/office/powerpoint/2010/main" val="2151309714"/>
              </p:ext>
            </p:extLst>
          </p:nvPr>
        </p:nvGraphicFramePr>
        <p:xfrm>
          <a:off x="3465024" y="4955214"/>
          <a:ext cx="2225995" cy="1485372"/>
        </p:xfrm>
        <a:graphic>
          <a:graphicData uri="http://schemas.openxmlformats.org/presentationml/2006/ole">
            <mc:AlternateContent xmlns:mc="http://schemas.openxmlformats.org/markup-compatibility/2006">
              <mc:Choice xmlns:v="urn:schemas-microsoft-com:vml" Requires="v">
                <p:oleObj spid="_x0000_s46109" name="Equation" r:id="rId7" imgW="1371600" imgH="914400" progId="Equation.3">
                  <p:embed/>
                </p:oleObj>
              </mc:Choice>
              <mc:Fallback>
                <p:oleObj name="Equation" r:id="rId7" imgW="137160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5024" y="4955214"/>
                        <a:ext cx="2225995" cy="1485372"/>
                      </a:xfrm>
                      <a:prstGeom prst="rect">
                        <a:avLst/>
                      </a:prstGeom>
                      <a:noFill/>
                    </p:spPr>
                  </p:pic>
                </p:oleObj>
              </mc:Fallback>
            </mc:AlternateContent>
          </a:graphicData>
        </a:graphic>
      </p:graphicFrame>
    </p:spTree>
    <p:extLst>
      <p:ext uri="{BB962C8B-B14F-4D97-AF65-F5344CB8AC3E}">
        <p14:creationId xmlns:p14="http://schemas.microsoft.com/office/powerpoint/2010/main" val="316976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6EE829-1406-EF41-8360-D3834960FC85}" type="slidenum">
              <a:rPr lang="en-US" smtClean="0"/>
              <a:t>21</a:t>
            </a:fld>
            <a:endParaRPr lang="en-US" dirty="0"/>
          </a:p>
        </p:txBody>
      </p:sp>
      <p:sp>
        <p:nvSpPr>
          <p:cNvPr id="5" name="Rectangle 3"/>
          <p:cNvSpPr txBox="1">
            <a:spLocks noChangeArrowheads="1"/>
          </p:cNvSpPr>
          <p:nvPr/>
        </p:nvSpPr>
        <p:spPr>
          <a:xfrm>
            <a:off x="477838" y="1109355"/>
            <a:ext cx="8208962" cy="411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000" dirty="0" smtClean="0"/>
              <a:t>A quaternion can represent a rotation by an angle </a:t>
            </a:r>
            <a:r>
              <a:rPr lang="en-US" sz="2000" dirty="0" err="1" smtClean="0">
                <a:cs typeface="Arial" charset="0"/>
              </a:rPr>
              <a:t>θ</a:t>
            </a:r>
            <a:r>
              <a:rPr lang="en-US" sz="2000" dirty="0" smtClean="0">
                <a:cs typeface="Arial" charset="0"/>
              </a:rPr>
              <a:t> </a:t>
            </a:r>
            <a:r>
              <a:rPr lang="en-US" sz="2000" dirty="0" smtClean="0"/>
              <a:t>around a unit axis </a:t>
            </a:r>
            <a:r>
              <a:rPr lang="en-US" sz="2000" b="1" dirty="0" smtClean="0"/>
              <a:t>n= (x y z)</a:t>
            </a:r>
            <a:r>
              <a:rPr lang="en-US" sz="2000" dirty="0" smtClean="0"/>
              <a:t>:</a:t>
            </a:r>
          </a:p>
          <a:p>
            <a:pPr>
              <a:lnSpc>
                <a:spcPct val="90000"/>
              </a:lnSpc>
            </a:pPr>
            <a:endParaRPr lang="en-US" sz="2000" dirty="0"/>
          </a:p>
          <a:p>
            <a:pPr>
              <a:lnSpc>
                <a:spcPct val="90000"/>
              </a:lnSpc>
            </a:pPr>
            <a:endParaRPr lang="en-US" sz="2000" dirty="0" smtClean="0"/>
          </a:p>
          <a:p>
            <a:pPr>
              <a:lnSpc>
                <a:spcPct val="90000"/>
              </a:lnSpc>
            </a:pPr>
            <a:endParaRPr lang="en-US" sz="2000" dirty="0"/>
          </a:p>
          <a:p>
            <a:pPr>
              <a:lnSpc>
                <a:spcPct val="90000"/>
              </a:lnSpc>
            </a:pPr>
            <a:endParaRPr lang="en-US" sz="2000" dirty="0" smtClean="0"/>
          </a:p>
          <a:p>
            <a:pPr>
              <a:lnSpc>
                <a:spcPct val="90000"/>
              </a:lnSpc>
            </a:pPr>
            <a:endParaRPr lang="en-US" sz="2000" dirty="0"/>
          </a:p>
          <a:p>
            <a:pPr>
              <a:lnSpc>
                <a:spcPct val="90000"/>
              </a:lnSpc>
            </a:pPr>
            <a:endParaRPr lang="en-US" sz="2000" dirty="0" smtClean="0"/>
          </a:p>
          <a:p>
            <a:pPr>
              <a:lnSpc>
                <a:spcPct val="90000"/>
              </a:lnSpc>
            </a:pPr>
            <a:r>
              <a:rPr lang="en-US" sz="2000" dirty="0" smtClean="0"/>
              <a:t>Checking the magnitude of the quaternion,</a:t>
            </a:r>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p:txBody>
      </p:sp>
      <p:graphicFrame>
        <p:nvGraphicFramePr>
          <p:cNvPr id="6" name="Object 4"/>
          <p:cNvGraphicFramePr>
            <a:graphicFrameLocks noChangeAspect="1"/>
          </p:cNvGraphicFramePr>
          <p:nvPr>
            <p:extLst>
              <p:ext uri="{D42A27DB-BD31-4B8C-83A1-F6EECF244321}">
                <p14:modId xmlns:p14="http://schemas.microsoft.com/office/powerpoint/2010/main" val="2840769926"/>
              </p:ext>
            </p:extLst>
          </p:nvPr>
        </p:nvGraphicFramePr>
        <p:xfrm>
          <a:off x="2566662" y="1659681"/>
          <a:ext cx="3783592" cy="1823654"/>
        </p:xfrm>
        <a:graphic>
          <a:graphicData uri="http://schemas.openxmlformats.org/presentationml/2006/ole">
            <mc:AlternateContent xmlns:mc="http://schemas.openxmlformats.org/markup-compatibility/2006">
              <mc:Choice xmlns:v="urn:schemas-microsoft-com:vml" Requires="v">
                <p:oleObj spid="_x0000_s48154" name="Equation" r:id="rId3" imgW="2451100" imgH="1181100" progId="Equation.3">
                  <p:embed/>
                </p:oleObj>
              </mc:Choice>
              <mc:Fallback>
                <p:oleObj name="Equation" r:id="rId3" imgW="2451100" imgH="1181100" progId="Equation.3">
                  <p:embed/>
                  <p:pic>
                    <p:nvPicPr>
                      <p:cNvPr id="0" name=""/>
                      <p:cNvPicPr>
                        <a:picLocks noChangeAspect="1" noChangeArrowheads="1"/>
                      </p:cNvPicPr>
                      <p:nvPr/>
                    </p:nvPicPr>
                    <p:blipFill>
                      <a:blip r:embed="rId4"/>
                      <a:srcRect/>
                      <a:stretch>
                        <a:fillRect/>
                      </a:stretch>
                    </p:blipFill>
                    <p:spPr bwMode="auto">
                      <a:xfrm>
                        <a:off x="2566662" y="1659681"/>
                        <a:ext cx="3783592" cy="1823654"/>
                      </a:xfrm>
                      <a:prstGeom prst="rect">
                        <a:avLst/>
                      </a:prstGeom>
                      <a:solidFill>
                        <a:srgbClr val="FFFFDE"/>
                      </a:solidFill>
                    </p:spPr>
                  </p:pic>
                </p:oleObj>
              </mc:Fallback>
            </mc:AlternateContent>
          </a:graphicData>
        </a:graphic>
      </p:graphicFrame>
      <p:sp>
        <p:nvSpPr>
          <p:cNvPr id="7" name="Title 1"/>
          <p:cNvSpPr txBox="1">
            <a:spLocks/>
          </p:cNvSpPr>
          <p:nvPr/>
        </p:nvSpPr>
        <p:spPr>
          <a:xfrm>
            <a:off x="254000" y="11472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Quaternions as rotations</a:t>
            </a:r>
            <a:endParaRPr lang="en-US" sz="3200" dirty="0">
              <a:solidFill>
                <a:srgbClr val="800000"/>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900642107"/>
              </p:ext>
            </p:extLst>
          </p:nvPr>
        </p:nvGraphicFramePr>
        <p:xfrm>
          <a:off x="2533650" y="4125913"/>
          <a:ext cx="3675063" cy="2649537"/>
        </p:xfrm>
        <a:graphic>
          <a:graphicData uri="http://schemas.openxmlformats.org/presentationml/2006/ole">
            <mc:AlternateContent xmlns:mc="http://schemas.openxmlformats.org/markup-compatibility/2006">
              <mc:Choice xmlns:v="urn:schemas-microsoft-com:vml" Requires="v">
                <p:oleObj spid="_x0000_s48155" name="Equation" r:id="rId5" imgW="2590800" imgH="1866900" progId="Equation.3">
                  <p:embed/>
                </p:oleObj>
              </mc:Choice>
              <mc:Fallback>
                <p:oleObj name="Equation" r:id="rId5" imgW="2590800" imgH="1866900" progId="Equation.3">
                  <p:embed/>
                  <p:pic>
                    <p:nvPicPr>
                      <p:cNvPr id="0" name=""/>
                      <p:cNvPicPr>
                        <a:picLocks noChangeAspect="1" noChangeArrowheads="1"/>
                      </p:cNvPicPr>
                      <p:nvPr/>
                    </p:nvPicPr>
                    <p:blipFill>
                      <a:blip r:embed="rId6"/>
                      <a:srcRect/>
                      <a:stretch>
                        <a:fillRect/>
                      </a:stretch>
                    </p:blipFill>
                    <p:spPr bwMode="auto">
                      <a:xfrm>
                        <a:off x="2533650" y="4125913"/>
                        <a:ext cx="3675063" cy="2649537"/>
                      </a:xfrm>
                      <a:prstGeom prst="rect">
                        <a:avLst/>
                      </a:prstGeom>
                      <a:noFill/>
                    </p:spPr>
                  </p:pic>
                </p:oleObj>
              </mc:Fallback>
            </mc:AlternateContent>
          </a:graphicData>
        </a:graphic>
      </p:graphicFrame>
      <p:sp>
        <p:nvSpPr>
          <p:cNvPr id="9" name="TextBox 8"/>
          <p:cNvSpPr txBox="1"/>
          <p:nvPr/>
        </p:nvSpPr>
        <p:spPr>
          <a:xfrm>
            <a:off x="1556014" y="6440989"/>
            <a:ext cx="659518" cy="369332"/>
          </a:xfrm>
          <a:prstGeom prst="rect">
            <a:avLst/>
          </a:prstGeom>
          <a:noFill/>
        </p:spPr>
        <p:txBody>
          <a:bodyPr wrap="none" rtlCol="0">
            <a:spAutoFit/>
          </a:bodyPr>
          <a:lstStyle/>
          <a:p>
            <a:r>
              <a:rPr lang="en-US" dirty="0" smtClean="0">
                <a:solidFill>
                  <a:srgbClr val="FF0000"/>
                </a:solidFill>
              </a:rPr>
              <a:t>Unit!</a:t>
            </a:r>
            <a:endParaRPr lang="en-US" dirty="0">
              <a:solidFill>
                <a:srgbClr val="FF0000"/>
              </a:solidFill>
            </a:endParaRPr>
          </a:p>
        </p:txBody>
      </p:sp>
      <p:pic>
        <p:nvPicPr>
          <p:cNvPr id="11" name="quaternionsunit.jpg" descr="/afs/andrew.cmu.edu/usr19/srwilson/quaternionsunit.jpg"/>
          <p:cNvPicPr>
            <a:picLocks noChangeAspect="1"/>
          </p:cNvPicPr>
          <p:nvPr/>
        </p:nvPicPr>
        <p:blipFill>
          <a:blip r:embed="rId7" r:link="rId8"/>
          <a:srcRect/>
          <a:stretch>
            <a:fillRect/>
          </a:stretch>
        </p:blipFill>
        <p:spPr bwMode="auto">
          <a:xfrm>
            <a:off x="5432073" y="3704261"/>
            <a:ext cx="1320800" cy="450850"/>
          </a:xfrm>
          <a:prstGeom prst="rect">
            <a:avLst/>
          </a:prstGeom>
          <a:noFill/>
          <a:ln w="9525">
            <a:noFill/>
            <a:miter lim="800000"/>
            <a:headEnd/>
            <a:tailEnd/>
          </a:ln>
        </p:spPr>
      </p:pic>
    </p:spTree>
    <p:extLst>
      <p:ext uri="{BB962C8B-B14F-4D97-AF65-F5344CB8AC3E}">
        <p14:creationId xmlns:p14="http://schemas.microsoft.com/office/powerpoint/2010/main" val="1599537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315403AA-6D92-1245-98FF-4D0DCCC512C2}" type="slidenum">
              <a:rPr lang="en-US"/>
              <a:pPr/>
              <a:t>22</a:t>
            </a:fld>
            <a:endParaRPr lang="en-US"/>
          </a:p>
        </p:txBody>
      </p:sp>
      <p:sp>
        <p:nvSpPr>
          <p:cNvPr id="161795" name="Text Box 3"/>
          <p:cNvSpPr txBox="1">
            <a:spLocks noChangeArrowheads="1"/>
          </p:cNvSpPr>
          <p:nvPr/>
        </p:nvSpPr>
        <p:spPr bwMode="auto">
          <a:xfrm>
            <a:off x="593725" y="1419225"/>
            <a:ext cx="3962400" cy="457200"/>
          </a:xfrm>
          <a:prstGeom prst="rect">
            <a:avLst/>
          </a:prstGeom>
          <a:noFill/>
          <a:ln w="9525">
            <a:noFill/>
            <a:miter lim="800000"/>
            <a:headEnd/>
            <a:tailEnd/>
          </a:ln>
          <a:effectLst/>
        </p:spPr>
        <p:txBody>
          <a:bodyPr wrap="none">
            <a:prstTxWarp prst="textNoShape">
              <a:avLst/>
            </a:prstTxWarp>
            <a:spAutoFit/>
          </a:bodyPr>
          <a:lstStyle/>
          <a:p>
            <a:r>
              <a:rPr lang="en-US"/>
              <a:t>Formulae, due to Morawiec:</a:t>
            </a:r>
          </a:p>
        </p:txBody>
      </p:sp>
      <p:graphicFrame>
        <p:nvGraphicFramePr>
          <p:cNvPr id="161796" name="Object 4"/>
          <p:cNvGraphicFramePr>
            <a:graphicFrameLocks noChangeAspect="1"/>
          </p:cNvGraphicFramePr>
          <p:nvPr>
            <p:extLst>
              <p:ext uri="{D42A27DB-BD31-4B8C-83A1-F6EECF244321}">
                <p14:modId xmlns:p14="http://schemas.microsoft.com/office/powerpoint/2010/main" val="2558701797"/>
              </p:ext>
            </p:extLst>
          </p:nvPr>
        </p:nvGraphicFramePr>
        <p:xfrm>
          <a:off x="1600200" y="1952625"/>
          <a:ext cx="5943600" cy="1004888"/>
        </p:xfrm>
        <a:graphic>
          <a:graphicData uri="http://schemas.openxmlformats.org/presentationml/2006/ole">
            <mc:AlternateContent xmlns:mc="http://schemas.openxmlformats.org/markup-compatibility/2006">
              <mc:Choice xmlns:v="urn:schemas-microsoft-com:vml" Requires="v">
                <p:oleObj spid="_x0000_s32866" name="Equation" r:id="rId3" imgW="2705100" imgH="457200" progId="Equation.3">
                  <p:embed/>
                </p:oleObj>
              </mc:Choice>
              <mc:Fallback>
                <p:oleObj name="Equation" r:id="rId3" imgW="2705100" imgH="457200" progId="Equation.3">
                  <p:embed/>
                  <p:pic>
                    <p:nvPicPr>
                      <p:cNvPr id="0" name=""/>
                      <p:cNvPicPr>
                        <a:picLocks noChangeAspect="1" noChangeArrowheads="1"/>
                      </p:cNvPicPr>
                      <p:nvPr/>
                    </p:nvPicPr>
                    <p:blipFill>
                      <a:blip r:embed="rId4"/>
                      <a:srcRect/>
                      <a:stretch>
                        <a:fillRect/>
                      </a:stretch>
                    </p:blipFill>
                    <p:spPr bwMode="auto">
                      <a:xfrm>
                        <a:off x="1600200" y="1952625"/>
                        <a:ext cx="5943600" cy="1004888"/>
                      </a:xfrm>
                      <a:prstGeom prst="rect">
                        <a:avLst/>
                      </a:prstGeom>
                      <a:noFill/>
                      <a:ln>
                        <a:noFill/>
                      </a:ln>
                      <a:effectLst/>
                    </p:spPr>
                  </p:pic>
                </p:oleObj>
              </mc:Fallback>
            </mc:AlternateContent>
          </a:graphicData>
        </a:graphic>
      </p:graphicFrame>
      <p:graphicFrame>
        <p:nvGraphicFramePr>
          <p:cNvPr id="161797" name="Object 5"/>
          <p:cNvGraphicFramePr>
            <a:graphicFrameLocks noChangeAspect="1"/>
          </p:cNvGraphicFramePr>
          <p:nvPr>
            <p:extLst>
              <p:ext uri="{D42A27DB-BD31-4B8C-83A1-F6EECF244321}">
                <p14:modId xmlns:p14="http://schemas.microsoft.com/office/powerpoint/2010/main" val="281130591"/>
              </p:ext>
            </p:extLst>
          </p:nvPr>
        </p:nvGraphicFramePr>
        <p:xfrm>
          <a:off x="3259138" y="2927350"/>
          <a:ext cx="2624137" cy="1003300"/>
        </p:xfrm>
        <a:graphic>
          <a:graphicData uri="http://schemas.openxmlformats.org/presentationml/2006/ole">
            <mc:AlternateContent xmlns:mc="http://schemas.openxmlformats.org/markup-compatibility/2006">
              <mc:Choice xmlns:v="urn:schemas-microsoft-com:vml" Requires="v">
                <p:oleObj spid="_x0000_s32867" name="Equation" r:id="rId5" imgW="1193800" imgH="457200" progId="Equation.3">
                  <p:embed/>
                </p:oleObj>
              </mc:Choice>
              <mc:Fallback>
                <p:oleObj name="Equation" r:id="rId5" imgW="11938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9138" y="2927350"/>
                        <a:ext cx="2624137" cy="1003300"/>
                      </a:xfrm>
                      <a:prstGeom prst="rect">
                        <a:avLst/>
                      </a:prstGeom>
                      <a:noFill/>
                      <a:ln>
                        <a:noFill/>
                      </a:ln>
                      <a:effectLst/>
                    </p:spPr>
                  </p:pic>
                </p:oleObj>
              </mc:Fallback>
            </mc:AlternateContent>
          </a:graphicData>
        </a:graphic>
      </p:graphicFrame>
      <p:graphicFrame>
        <p:nvGraphicFramePr>
          <p:cNvPr id="161798" name="Object 6"/>
          <p:cNvGraphicFramePr>
            <a:graphicFrameLocks noChangeAspect="1"/>
          </p:cNvGraphicFramePr>
          <p:nvPr>
            <p:extLst>
              <p:ext uri="{D42A27DB-BD31-4B8C-83A1-F6EECF244321}">
                <p14:modId xmlns:p14="http://schemas.microsoft.com/office/powerpoint/2010/main" val="2026255444"/>
              </p:ext>
            </p:extLst>
          </p:nvPr>
        </p:nvGraphicFramePr>
        <p:xfrm>
          <a:off x="1901825" y="4065588"/>
          <a:ext cx="5407025" cy="2132012"/>
        </p:xfrm>
        <a:graphic>
          <a:graphicData uri="http://schemas.openxmlformats.org/presentationml/2006/ole">
            <mc:AlternateContent xmlns:mc="http://schemas.openxmlformats.org/markup-compatibility/2006">
              <mc:Choice xmlns:v="urn:schemas-microsoft-com:vml" Requires="v">
                <p:oleObj spid="_x0000_s32868" name="Equation" r:id="rId7" imgW="2578100" imgH="1016000" progId="Equation.3">
                  <p:embed/>
                </p:oleObj>
              </mc:Choice>
              <mc:Fallback>
                <p:oleObj name="Equation" r:id="rId7" imgW="2578100" imgH="1016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1825" y="4065588"/>
                        <a:ext cx="5407025" cy="2132012"/>
                      </a:xfrm>
                      <a:prstGeom prst="rect">
                        <a:avLst/>
                      </a:prstGeom>
                      <a:solidFill>
                        <a:srgbClr val="FFFFDE"/>
                      </a:solidFill>
                      <a:ln>
                        <a:noFill/>
                      </a:ln>
                      <a:effectLst/>
                    </p:spPr>
                  </p:pic>
                </p:oleObj>
              </mc:Fallback>
            </mc:AlternateContent>
          </a:graphicData>
        </a:graphic>
      </p:graphicFrame>
      <p:sp>
        <p:nvSpPr>
          <p:cNvPr id="161799" name="Text Box 7"/>
          <p:cNvSpPr txBox="1">
            <a:spLocks noChangeArrowheads="1"/>
          </p:cNvSpPr>
          <p:nvPr/>
        </p:nvSpPr>
        <p:spPr bwMode="auto">
          <a:xfrm>
            <a:off x="1862138" y="6181725"/>
            <a:ext cx="5453062" cy="457200"/>
          </a:xfrm>
          <a:prstGeom prst="rect">
            <a:avLst/>
          </a:prstGeom>
          <a:noFill/>
          <a:ln w="9525">
            <a:noFill/>
            <a:miter lim="800000"/>
            <a:headEnd/>
            <a:tailEnd/>
          </a:ln>
          <a:effectLst/>
        </p:spPr>
        <p:txBody>
          <a:bodyPr wrap="none">
            <a:prstTxWarp prst="textNoShape">
              <a:avLst/>
            </a:prstTxWarp>
            <a:spAutoFit/>
          </a:bodyPr>
          <a:lstStyle/>
          <a:p>
            <a:r>
              <a:rPr lang="en-US"/>
              <a:t>Note the coordination of choice of sign!</a:t>
            </a:r>
          </a:p>
        </p:txBody>
      </p:sp>
      <p:sp>
        <p:nvSpPr>
          <p:cNvPr id="161800" name="Text Box 8"/>
          <p:cNvSpPr txBox="1">
            <a:spLocks noChangeArrowheads="1"/>
          </p:cNvSpPr>
          <p:nvPr/>
        </p:nvSpPr>
        <p:spPr bwMode="auto">
          <a:xfrm>
            <a:off x="212725" y="3048000"/>
            <a:ext cx="2073275" cy="990600"/>
          </a:xfrm>
          <a:prstGeom prst="rect">
            <a:avLst/>
          </a:prstGeom>
          <a:solidFill>
            <a:srgbClr val="FFF7C8"/>
          </a:solidFill>
          <a:ln w="9525">
            <a:noFill/>
            <a:miter lim="800000"/>
            <a:headEnd/>
            <a:tailEnd/>
          </a:ln>
          <a:effectLst/>
        </p:spPr>
        <p:txBody>
          <a:bodyPr>
            <a:prstTxWarp prst="textNoShape">
              <a:avLst/>
            </a:prstTxWarp>
          </a:bodyPr>
          <a:lstStyle/>
          <a:p>
            <a:r>
              <a:rPr lang="en-US" sz="1400"/>
              <a:t>Note: passive rotation/ axis transformation (axis changes sign for for active rotation)</a:t>
            </a:r>
          </a:p>
        </p:txBody>
      </p:sp>
      <p:sp>
        <p:nvSpPr>
          <p:cNvPr id="12" name="Title 1"/>
          <p:cNvSpPr txBox="1">
            <a:spLocks/>
          </p:cNvSpPr>
          <p:nvPr/>
        </p:nvSpPr>
        <p:spPr>
          <a:xfrm>
            <a:off x="254000" y="70925"/>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Unit Quaternion from Rotation Matrices</a:t>
            </a:r>
            <a:endParaRPr lang="en-US" sz="3200" dirty="0">
              <a:solidFill>
                <a:srgbClr val="800000"/>
              </a:solidFill>
            </a:endParaRPr>
          </a:p>
        </p:txBody>
      </p:sp>
    </p:spTree>
    <p:extLst>
      <p:ext uri="{BB962C8B-B14F-4D97-AF65-F5344CB8AC3E}">
        <p14:creationId xmlns:p14="http://schemas.microsoft.com/office/powerpoint/2010/main" val="32112980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6EE829-1406-EF41-8360-D3834960FC85}" type="slidenum">
              <a:rPr lang="en-US" smtClean="0"/>
              <a:t>23</a:t>
            </a:fld>
            <a:endParaRPr lang="en-US"/>
          </a:p>
        </p:txBody>
      </p:sp>
      <p:sp>
        <p:nvSpPr>
          <p:cNvPr id="5" name="Title 1"/>
          <p:cNvSpPr txBox="1">
            <a:spLocks/>
          </p:cNvSpPr>
          <p:nvPr/>
        </p:nvSpPr>
        <p:spPr>
          <a:xfrm>
            <a:off x="254000" y="70925"/>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Rotation Matrices from Unit Quaternions</a:t>
            </a:r>
            <a:endParaRPr lang="en-US" sz="3200" dirty="0">
              <a:solidFill>
                <a:srgbClr val="8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954635646"/>
              </p:ext>
            </p:extLst>
          </p:nvPr>
        </p:nvGraphicFramePr>
        <p:xfrm>
          <a:off x="1798009" y="2154566"/>
          <a:ext cx="6030284" cy="1555164"/>
        </p:xfrm>
        <a:graphic>
          <a:graphicData uri="http://schemas.openxmlformats.org/presentationml/2006/ole">
            <mc:AlternateContent xmlns:mc="http://schemas.openxmlformats.org/markup-compatibility/2006">
              <mc:Choice xmlns:v="urn:schemas-microsoft-com:vml" Requires="v">
                <p:oleObj spid="_x0000_s49161" name="Equation" r:id="rId4" imgW="2857320" imgH="736560" progId="Equation.3">
                  <p:embed/>
                </p:oleObj>
              </mc:Choice>
              <mc:Fallback>
                <p:oleObj name="Equation" r:id="rId4" imgW="2857320" imgH="736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009" y="2154566"/>
                        <a:ext cx="6030284" cy="1555164"/>
                      </a:xfrm>
                      <a:prstGeom prst="rect">
                        <a:avLst/>
                      </a:prstGeom>
                      <a:solidFill>
                        <a:srgbClr val="FFFFDE"/>
                      </a:solidFill>
                    </p:spPr>
                  </p:pic>
                </p:oleObj>
              </mc:Fallback>
            </mc:AlternateContent>
          </a:graphicData>
        </a:graphic>
      </p:graphicFrame>
      <p:sp>
        <p:nvSpPr>
          <p:cNvPr id="7" name="TextBox 6"/>
          <p:cNvSpPr txBox="1"/>
          <p:nvPr/>
        </p:nvSpPr>
        <p:spPr>
          <a:xfrm>
            <a:off x="1115300" y="2759257"/>
            <a:ext cx="408285" cy="369332"/>
          </a:xfrm>
          <a:prstGeom prst="rect">
            <a:avLst/>
          </a:prstGeom>
          <a:noFill/>
        </p:spPr>
        <p:txBody>
          <a:bodyPr wrap="none" rtlCol="0">
            <a:spAutoFit/>
          </a:bodyPr>
          <a:lstStyle/>
          <a:p>
            <a:r>
              <a:rPr lang="en-US" dirty="0" smtClean="0"/>
              <a:t>g=</a:t>
            </a:r>
            <a:endParaRPr lang="en-US" dirty="0"/>
          </a:p>
        </p:txBody>
      </p:sp>
      <p:sp>
        <p:nvSpPr>
          <p:cNvPr id="8" name="TextBox 7"/>
          <p:cNvSpPr txBox="1"/>
          <p:nvPr/>
        </p:nvSpPr>
        <p:spPr>
          <a:xfrm>
            <a:off x="1305078" y="1052735"/>
            <a:ext cx="492931" cy="369332"/>
          </a:xfrm>
          <a:prstGeom prst="rect">
            <a:avLst/>
          </a:prstGeom>
          <a:noFill/>
        </p:spPr>
        <p:txBody>
          <a:bodyPr wrap="none" rtlCol="0">
            <a:spAutoFit/>
          </a:bodyPr>
          <a:lstStyle/>
          <a:p>
            <a:r>
              <a:rPr lang="en-US" dirty="0" smtClean="0"/>
              <a:t>For</a:t>
            </a:r>
            <a:endParaRPr lang="en-US" dirty="0"/>
          </a:p>
        </p:txBody>
      </p:sp>
      <p:pic>
        <p:nvPicPr>
          <p:cNvPr id="9" name="quaternionsdef.jpg" descr="/afs/andrew.cmu.edu/usr19/srwilson/quaternionsdef.jpg"/>
          <p:cNvPicPr>
            <a:picLocks noChangeAspect="1"/>
          </p:cNvPicPr>
          <p:nvPr/>
        </p:nvPicPr>
        <p:blipFill rotWithShape="1">
          <a:blip r:embed="rId6" r:link="rId7"/>
          <a:srcRect b="70311"/>
          <a:stretch/>
        </p:blipFill>
        <p:spPr bwMode="auto">
          <a:xfrm>
            <a:off x="1798009" y="1052735"/>
            <a:ext cx="2674938" cy="322379"/>
          </a:xfrm>
          <a:prstGeom prst="rect">
            <a:avLst/>
          </a:prstGeom>
          <a:noFill/>
          <a:ln w="9525">
            <a:noFill/>
            <a:miter lim="800000"/>
            <a:headEnd/>
            <a:tailEnd/>
          </a:ln>
        </p:spPr>
      </p:pic>
      <p:sp>
        <p:nvSpPr>
          <p:cNvPr id="13" name="TextBox 12"/>
          <p:cNvSpPr txBox="1"/>
          <p:nvPr/>
        </p:nvSpPr>
        <p:spPr>
          <a:xfrm>
            <a:off x="254000" y="1528391"/>
            <a:ext cx="1986241" cy="369332"/>
          </a:xfrm>
          <a:prstGeom prst="rect">
            <a:avLst/>
          </a:prstGeom>
          <a:noFill/>
        </p:spPr>
        <p:txBody>
          <a:bodyPr wrap="none" rtlCol="0">
            <a:spAutoFit/>
          </a:bodyPr>
          <a:lstStyle/>
          <a:p>
            <a:r>
              <a:rPr lang="en-US" dirty="0" smtClean="0"/>
              <a:t>Orientation matrix:</a:t>
            </a:r>
            <a:endParaRPr lang="en-US" dirty="0"/>
          </a:p>
        </p:txBody>
      </p:sp>
      <p:sp>
        <p:nvSpPr>
          <p:cNvPr id="16" name="TextBox 15"/>
          <p:cNvSpPr txBox="1"/>
          <p:nvPr/>
        </p:nvSpPr>
        <p:spPr>
          <a:xfrm>
            <a:off x="264001" y="4335979"/>
            <a:ext cx="7984035" cy="1415772"/>
          </a:xfrm>
          <a:prstGeom prst="rect">
            <a:avLst/>
          </a:prstGeom>
          <a:noFill/>
        </p:spPr>
        <p:txBody>
          <a:bodyPr wrap="square" rtlCol="0">
            <a:spAutoFit/>
          </a:bodyPr>
          <a:lstStyle/>
          <a:p>
            <a:r>
              <a:rPr lang="en-US" sz="2000" dirty="0" smtClean="0"/>
              <a:t>Quaternions are</a:t>
            </a:r>
          </a:p>
          <a:p>
            <a:pPr marL="285750" indent="-285750">
              <a:lnSpc>
                <a:spcPct val="120000"/>
              </a:lnSpc>
              <a:buFont typeface="Arial"/>
              <a:buChar char="•"/>
            </a:pPr>
            <a:r>
              <a:rPr lang="en-US" sz="2000" dirty="0"/>
              <a:t>	</a:t>
            </a:r>
            <a:r>
              <a:rPr lang="en-US" sz="2000" dirty="0" smtClean="0"/>
              <a:t>Computationally efficient – multiplication requires fewer computations</a:t>
            </a:r>
          </a:p>
          <a:p>
            <a:pPr marL="285750" indent="-285750">
              <a:lnSpc>
                <a:spcPct val="120000"/>
              </a:lnSpc>
              <a:buFont typeface="Arial"/>
              <a:buChar char="•"/>
            </a:pPr>
            <a:r>
              <a:rPr lang="en-US" sz="2000" dirty="0"/>
              <a:t>	</a:t>
            </a:r>
            <a:r>
              <a:rPr lang="en-US" sz="2000" dirty="0" smtClean="0"/>
              <a:t>Axis-angle and R-F into quaternion conversion is simple</a:t>
            </a:r>
          </a:p>
          <a:p>
            <a:r>
              <a:rPr lang="en-US" dirty="0"/>
              <a:t>	</a:t>
            </a:r>
            <a:r>
              <a:rPr lang="en-US" dirty="0" smtClean="0"/>
              <a:t> </a:t>
            </a:r>
            <a:endParaRPr lang="en-US" dirty="0"/>
          </a:p>
        </p:txBody>
      </p:sp>
      <p:sp>
        <p:nvSpPr>
          <p:cNvPr id="17" name="TextBox 16"/>
          <p:cNvSpPr txBox="1"/>
          <p:nvPr/>
        </p:nvSpPr>
        <p:spPr>
          <a:xfrm>
            <a:off x="729914" y="623388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92636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quaternionsex1.jpg" descr="/afs/andrew.cmu.edu/usr19/srwilson/quaternionsex1.jpg"/>
          <p:cNvPicPr>
            <a:picLocks noChangeAspect="1"/>
          </p:cNvPicPr>
          <p:nvPr/>
        </p:nvPicPr>
        <p:blipFill>
          <a:blip r:embed="rId2" r:link="rId3"/>
          <a:srcRect/>
          <a:stretch>
            <a:fillRect/>
          </a:stretch>
        </p:blipFill>
        <p:spPr bwMode="auto">
          <a:xfrm>
            <a:off x="6527800" y="1863725"/>
            <a:ext cx="2130425" cy="498475"/>
          </a:xfrm>
          <a:prstGeom prst="rect">
            <a:avLst/>
          </a:prstGeom>
          <a:noFill/>
          <a:ln w="9525">
            <a:noFill/>
            <a:miter lim="800000"/>
            <a:headEnd/>
            <a:tailEnd/>
          </a:ln>
        </p:spPr>
      </p:pic>
      <p:pic>
        <p:nvPicPr>
          <p:cNvPr id="31748" name="quaternionsex2.jpg" descr="/afs/andrew.cmu.edu/usr19/srwilson/quaternionsex2.jpg"/>
          <p:cNvPicPr>
            <a:picLocks noChangeAspect="1"/>
          </p:cNvPicPr>
          <p:nvPr/>
        </p:nvPicPr>
        <p:blipFill>
          <a:blip r:embed="rId4" r:link="rId3"/>
          <a:srcRect/>
          <a:stretch>
            <a:fillRect/>
          </a:stretch>
        </p:blipFill>
        <p:spPr bwMode="auto">
          <a:xfrm>
            <a:off x="5715000" y="2438400"/>
            <a:ext cx="2916238" cy="846138"/>
          </a:xfrm>
          <a:prstGeom prst="rect">
            <a:avLst/>
          </a:prstGeom>
          <a:noFill/>
          <a:ln w="9525">
            <a:noFill/>
            <a:miter lim="800000"/>
            <a:headEnd/>
            <a:tailEnd/>
          </a:ln>
        </p:spPr>
      </p:pic>
      <p:pic>
        <p:nvPicPr>
          <p:cNvPr id="31749" name="quaternionsex3.jpg" descr="/afs/andrew.cmu.edu/usr19/srwilson/quaternionsex3.jpg"/>
          <p:cNvPicPr>
            <a:picLocks noChangeAspect="1"/>
          </p:cNvPicPr>
          <p:nvPr/>
        </p:nvPicPr>
        <p:blipFill>
          <a:blip r:embed="rId5" r:link="rId3"/>
          <a:srcRect/>
          <a:stretch>
            <a:fillRect/>
          </a:stretch>
        </p:blipFill>
        <p:spPr bwMode="auto">
          <a:xfrm>
            <a:off x="5715000" y="3292475"/>
            <a:ext cx="831850" cy="438150"/>
          </a:xfrm>
          <a:prstGeom prst="rect">
            <a:avLst/>
          </a:prstGeom>
          <a:noFill/>
          <a:ln w="9525">
            <a:noFill/>
            <a:miter lim="800000"/>
            <a:headEnd/>
            <a:tailEnd/>
          </a:ln>
        </p:spPr>
      </p:pic>
      <p:pic>
        <p:nvPicPr>
          <p:cNvPr id="31750" name="quaternionsex4.jpg" descr="/afs/andrew.cmu.edu/usr19/srwilson/quaternionsex4.jpg"/>
          <p:cNvPicPr>
            <a:picLocks noChangeAspect="1"/>
          </p:cNvPicPr>
          <p:nvPr/>
        </p:nvPicPr>
        <p:blipFill>
          <a:blip r:embed="rId6" r:link="rId3"/>
          <a:srcRect/>
          <a:stretch>
            <a:fillRect/>
          </a:stretch>
        </p:blipFill>
        <p:spPr bwMode="auto">
          <a:xfrm>
            <a:off x="6705600" y="3284538"/>
            <a:ext cx="1619250" cy="493712"/>
          </a:xfrm>
          <a:prstGeom prst="rect">
            <a:avLst/>
          </a:prstGeom>
          <a:noFill/>
          <a:ln w="9525">
            <a:noFill/>
            <a:miter lim="800000"/>
            <a:headEnd/>
            <a:tailEnd/>
          </a:ln>
        </p:spPr>
      </p:pic>
      <p:pic>
        <p:nvPicPr>
          <p:cNvPr id="31751" name="quaternionsex5.jpg" descr="/afs/andrew.cmu.edu/usr19/srwilson/quaternionsex5.jpg"/>
          <p:cNvPicPr>
            <a:picLocks noChangeAspect="1"/>
          </p:cNvPicPr>
          <p:nvPr/>
        </p:nvPicPr>
        <p:blipFill>
          <a:blip r:embed="rId7" r:link="rId3"/>
          <a:srcRect/>
          <a:stretch>
            <a:fillRect/>
          </a:stretch>
        </p:blipFill>
        <p:spPr bwMode="auto">
          <a:xfrm>
            <a:off x="5715000" y="3778250"/>
            <a:ext cx="955675" cy="544513"/>
          </a:xfrm>
          <a:prstGeom prst="rect">
            <a:avLst/>
          </a:prstGeom>
          <a:noFill/>
          <a:ln w="9525">
            <a:noFill/>
            <a:miter lim="800000"/>
            <a:headEnd/>
            <a:tailEnd/>
          </a:ln>
        </p:spPr>
      </p:pic>
      <p:pic>
        <p:nvPicPr>
          <p:cNvPr id="31752" name="quaternionsex6.jpg" descr="/afs/andrew.cmu.edu/usr19/srwilson/quaternionsex6.jpg"/>
          <p:cNvPicPr>
            <a:picLocks noChangeAspect="1"/>
          </p:cNvPicPr>
          <p:nvPr/>
        </p:nvPicPr>
        <p:blipFill>
          <a:blip r:embed="rId8" r:link="rId3"/>
          <a:srcRect/>
          <a:stretch>
            <a:fillRect/>
          </a:stretch>
        </p:blipFill>
        <p:spPr bwMode="auto">
          <a:xfrm>
            <a:off x="6792913" y="3778250"/>
            <a:ext cx="1531937" cy="508000"/>
          </a:xfrm>
          <a:prstGeom prst="rect">
            <a:avLst/>
          </a:prstGeom>
          <a:noFill/>
          <a:ln w="9525">
            <a:noFill/>
            <a:miter lim="800000"/>
            <a:headEnd/>
            <a:tailEnd/>
          </a:ln>
        </p:spPr>
      </p:pic>
      <p:pic>
        <p:nvPicPr>
          <p:cNvPr id="31753" name="quaternionsex7.jpg" descr="/afs/andrew.cmu.edu/usr19/srwilson/quaternionsex7.jpg"/>
          <p:cNvPicPr>
            <a:picLocks noChangeAspect="1"/>
          </p:cNvPicPr>
          <p:nvPr/>
        </p:nvPicPr>
        <p:blipFill>
          <a:blip r:embed="rId9" r:link="rId3"/>
          <a:srcRect/>
          <a:stretch>
            <a:fillRect/>
          </a:stretch>
        </p:blipFill>
        <p:spPr bwMode="auto">
          <a:xfrm>
            <a:off x="4835525" y="4724400"/>
            <a:ext cx="3913188" cy="1531938"/>
          </a:xfrm>
          <a:prstGeom prst="rect">
            <a:avLst/>
          </a:prstGeom>
          <a:noFill/>
          <a:ln w="9525">
            <a:noFill/>
            <a:miter lim="800000"/>
            <a:headEnd/>
            <a:tailEnd/>
          </a:ln>
        </p:spPr>
      </p:pic>
      <p:pic>
        <p:nvPicPr>
          <p:cNvPr id="31754" name="quaternionsex9.jpg" descr="/afs/andrew.cmu.edu/usr19/srwilson/quaternionsex9.jpg"/>
          <p:cNvPicPr>
            <a:picLocks noChangeAspect="1"/>
          </p:cNvPicPr>
          <p:nvPr/>
        </p:nvPicPr>
        <p:blipFill>
          <a:blip r:embed="rId10" r:link="rId3"/>
          <a:srcRect/>
          <a:stretch>
            <a:fillRect/>
          </a:stretch>
        </p:blipFill>
        <p:spPr bwMode="auto">
          <a:xfrm>
            <a:off x="3124200" y="5705475"/>
            <a:ext cx="950913" cy="466725"/>
          </a:xfrm>
          <a:prstGeom prst="rect">
            <a:avLst/>
          </a:prstGeom>
          <a:noFill/>
          <a:ln w="9525">
            <a:noFill/>
            <a:miter lim="800000"/>
            <a:headEnd/>
            <a:tailEnd/>
          </a:ln>
        </p:spPr>
      </p:pic>
      <p:sp>
        <p:nvSpPr>
          <p:cNvPr id="31755" name="TextBox 22"/>
          <p:cNvSpPr txBox="1">
            <a:spLocks noChangeArrowheads="1"/>
          </p:cNvSpPr>
          <p:nvPr/>
        </p:nvSpPr>
        <p:spPr bwMode="auto">
          <a:xfrm>
            <a:off x="393700" y="2273388"/>
            <a:ext cx="4256088" cy="647700"/>
          </a:xfrm>
          <a:prstGeom prst="rect">
            <a:avLst/>
          </a:prstGeom>
          <a:noFill/>
          <a:ln w="9525">
            <a:noFill/>
            <a:miter lim="800000"/>
            <a:headEnd/>
            <a:tailEnd/>
          </a:ln>
        </p:spPr>
        <p:txBody>
          <a:bodyPr>
            <a:prstTxWarp prst="textNoShape">
              <a:avLst/>
            </a:prstTxWarp>
            <a:spAutoFit/>
          </a:bodyPr>
          <a:lstStyle/>
          <a:p>
            <a:pPr algn="ctr"/>
            <a:r>
              <a:rPr lang="en-US" dirty="0">
                <a:latin typeface="Calibri" charset="0"/>
              </a:rPr>
              <a:t>Consider rotating the vector </a:t>
            </a:r>
            <a:r>
              <a:rPr lang="en-US" b="1" i="1" dirty="0" err="1">
                <a:latin typeface="Times New Roman" charset="0"/>
                <a:ea typeface="Times New Roman" charset="0"/>
                <a:cs typeface="Times New Roman" charset="0"/>
              </a:rPr>
              <a:t>i</a:t>
            </a:r>
            <a:r>
              <a:rPr lang="en-US" dirty="0">
                <a:latin typeface="Calibri" charset="0"/>
              </a:rPr>
              <a:t> by an angle of </a:t>
            </a:r>
            <a:r>
              <a:rPr lang="en-US" i="1" dirty="0">
                <a:latin typeface="Times New Roman" charset="0"/>
                <a:ea typeface="Times New Roman" charset="0"/>
                <a:cs typeface="Times New Roman" charset="0"/>
              </a:rPr>
              <a:t>α</a:t>
            </a:r>
            <a:r>
              <a:rPr lang="en-US" dirty="0">
                <a:latin typeface="Calibri" charset="0"/>
              </a:rPr>
              <a:t> = </a:t>
            </a:r>
            <a:r>
              <a:rPr lang="en-US" dirty="0">
                <a:latin typeface="Times New Roman" charset="0"/>
                <a:ea typeface="Times New Roman" charset="0"/>
                <a:cs typeface="Times New Roman" charset="0"/>
              </a:rPr>
              <a:t>2π/3</a:t>
            </a:r>
            <a:r>
              <a:rPr lang="en-US" dirty="0">
                <a:latin typeface="Calibri" charset="0"/>
              </a:rPr>
              <a:t> about the &lt;</a:t>
            </a:r>
            <a:r>
              <a:rPr lang="en-US" dirty="0">
                <a:latin typeface="Times New Roman" charset="0"/>
                <a:ea typeface="Times New Roman" charset="0"/>
                <a:cs typeface="Times New Roman" charset="0"/>
              </a:rPr>
              <a:t>111</a:t>
            </a:r>
            <a:r>
              <a:rPr lang="en-US" dirty="0">
                <a:latin typeface="Calibri" charset="0"/>
              </a:rPr>
              <a:t>&gt; direction.</a:t>
            </a:r>
          </a:p>
        </p:txBody>
      </p:sp>
      <p:sp>
        <p:nvSpPr>
          <p:cNvPr id="31756" name="TextBox 23"/>
          <p:cNvSpPr txBox="1">
            <a:spLocks noChangeArrowheads="1"/>
          </p:cNvSpPr>
          <p:nvPr/>
        </p:nvSpPr>
        <p:spPr bwMode="auto">
          <a:xfrm>
            <a:off x="5181600" y="1981200"/>
            <a:ext cx="125730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Rotation axis:</a:t>
            </a:r>
          </a:p>
        </p:txBody>
      </p:sp>
      <p:sp>
        <p:nvSpPr>
          <p:cNvPr id="31757" name="TextBox 24"/>
          <p:cNvSpPr txBox="1">
            <a:spLocks noChangeArrowheads="1"/>
          </p:cNvSpPr>
          <p:nvPr/>
        </p:nvSpPr>
        <p:spPr bwMode="auto">
          <a:xfrm>
            <a:off x="5257800" y="4419600"/>
            <a:ext cx="1887538"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an </a:t>
            </a:r>
            <a:r>
              <a:rPr lang="en-US" sz="1400" i="1">
                <a:solidFill>
                  <a:srgbClr val="FF0000"/>
                </a:solidFill>
                <a:latin typeface="Times New Roman" charset="0"/>
                <a:ea typeface="Times New Roman" charset="0"/>
                <a:cs typeface="Times New Roman" charset="0"/>
              </a:rPr>
              <a:t>active </a:t>
            </a:r>
            <a:r>
              <a:rPr lang="en-US" sz="1400" i="1">
                <a:latin typeface="Times New Roman" charset="0"/>
                <a:ea typeface="Times New Roman" charset="0"/>
                <a:cs typeface="Times New Roman" charset="0"/>
              </a:rPr>
              <a:t>rotation: </a:t>
            </a:r>
          </a:p>
        </p:txBody>
      </p:sp>
      <p:sp>
        <p:nvSpPr>
          <p:cNvPr id="31758" name="TextBox 26"/>
          <p:cNvSpPr txBox="1">
            <a:spLocks noChangeArrowheads="1"/>
          </p:cNvSpPr>
          <p:nvPr/>
        </p:nvSpPr>
        <p:spPr bwMode="auto">
          <a:xfrm>
            <a:off x="1073150" y="5711825"/>
            <a:ext cx="189865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 </a:t>
            </a:r>
            <a:r>
              <a:rPr lang="en-US" sz="1400" i="1">
                <a:solidFill>
                  <a:srgbClr val="0000FF"/>
                </a:solidFill>
                <a:latin typeface="Times New Roman" charset="0"/>
                <a:ea typeface="Times New Roman" charset="0"/>
                <a:cs typeface="Times New Roman" charset="0"/>
              </a:rPr>
              <a:t>passive </a:t>
            </a:r>
            <a:r>
              <a:rPr lang="en-US" sz="1400" i="1">
                <a:latin typeface="Times New Roman" charset="0"/>
                <a:ea typeface="Times New Roman" charset="0"/>
                <a:cs typeface="Times New Roman" charset="0"/>
              </a:rPr>
              <a:t>rotation: </a:t>
            </a:r>
          </a:p>
        </p:txBody>
      </p:sp>
      <p:cxnSp>
        <p:nvCxnSpPr>
          <p:cNvPr id="29" name="Straight Arrow Connector 28"/>
          <p:cNvCxnSpPr>
            <a:cxnSpLocks noChangeShapeType="1"/>
          </p:cNvCxnSpPr>
          <p:nvPr/>
        </p:nvCxnSpPr>
        <p:spPr bwMode="auto">
          <a:xfrm rot="5400000">
            <a:off x="1424783" y="4436269"/>
            <a:ext cx="685800" cy="458787"/>
          </a:xfrm>
          <a:prstGeom prst="straightConnector1">
            <a:avLst/>
          </a:prstGeom>
          <a:noFill/>
          <a:ln w="25400">
            <a:solidFill>
              <a:srgbClr val="660066"/>
            </a:solidFill>
            <a:round/>
            <a:headEnd/>
            <a:tailEnd type="arrow" w="med" len="med"/>
          </a:ln>
          <a:effectLst>
            <a:outerShdw blurRad="63500" dist="20000" dir="5400000" rotWithShape="0">
              <a:srgbClr val="000000">
                <a:alpha val="37999"/>
              </a:srgbClr>
            </a:outerShdw>
          </a:effectLst>
        </p:spPr>
      </p:cxnSp>
      <p:cxnSp>
        <p:nvCxnSpPr>
          <p:cNvPr id="30" name="Straight Arrow Connector 29"/>
          <p:cNvCxnSpPr>
            <a:cxnSpLocks noChangeShapeType="1"/>
          </p:cNvCxnSpPr>
          <p:nvPr/>
        </p:nvCxnSpPr>
        <p:spPr bwMode="auto">
          <a:xfrm rot="5400000" flipH="1" flipV="1">
            <a:off x="1356520" y="3682207"/>
            <a:ext cx="1279525" cy="1587"/>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6" name="Straight Arrow Connector 35"/>
          <p:cNvCxnSpPr>
            <a:cxnSpLocks noChangeShapeType="1"/>
          </p:cNvCxnSpPr>
          <p:nvPr/>
        </p:nvCxnSpPr>
        <p:spPr bwMode="auto">
          <a:xfrm>
            <a:off x="1995489" y="4322763"/>
            <a:ext cx="1143000" cy="0"/>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8" name="Straight Arrow Connector 37"/>
          <p:cNvCxnSpPr>
            <a:cxnSpLocks noChangeShapeType="1"/>
          </p:cNvCxnSpPr>
          <p:nvPr/>
        </p:nvCxnSpPr>
        <p:spPr bwMode="auto">
          <a:xfrm rot="5400000" flipH="1" flipV="1">
            <a:off x="1827214" y="3697288"/>
            <a:ext cx="793750" cy="457200"/>
          </a:xfrm>
          <a:prstGeom prst="straightConnector1">
            <a:avLst/>
          </a:prstGeom>
          <a:noFill/>
          <a:ln w="25400">
            <a:solidFill>
              <a:srgbClr val="0000FF"/>
            </a:solidFill>
            <a:round/>
            <a:headEnd/>
            <a:tailEnd type="arrow" w="med" len="med"/>
          </a:ln>
          <a:effectLst>
            <a:outerShdw blurRad="63500" dist="20000" dir="5400000" rotWithShape="0">
              <a:srgbClr val="000000">
                <a:alpha val="37999"/>
              </a:srgbClr>
            </a:outerShdw>
          </a:effectLst>
        </p:spPr>
      </p:cxnSp>
      <p:sp>
        <p:nvSpPr>
          <p:cNvPr id="31763" name="TextBox 40"/>
          <p:cNvSpPr txBox="1">
            <a:spLocks noChangeArrowheads="1"/>
          </p:cNvSpPr>
          <p:nvPr/>
        </p:nvSpPr>
        <p:spPr bwMode="auto">
          <a:xfrm>
            <a:off x="3138489" y="4233863"/>
            <a:ext cx="2746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j</a:t>
            </a:r>
          </a:p>
        </p:txBody>
      </p:sp>
      <p:sp>
        <p:nvSpPr>
          <p:cNvPr id="31764" name="TextBox 41"/>
          <p:cNvSpPr txBox="1">
            <a:spLocks noChangeArrowheads="1"/>
          </p:cNvSpPr>
          <p:nvPr/>
        </p:nvSpPr>
        <p:spPr bwMode="auto">
          <a:xfrm>
            <a:off x="1462089" y="5005388"/>
            <a:ext cx="2492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i</a:t>
            </a:r>
          </a:p>
        </p:txBody>
      </p:sp>
      <p:sp>
        <p:nvSpPr>
          <p:cNvPr id="31765" name="TextBox 42"/>
          <p:cNvSpPr txBox="1">
            <a:spLocks noChangeArrowheads="1"/>
          </p:cNvSpPr>
          <p:nvPr/>
        </p:nvSpPr>
        <p:spPr bwMode="auto">
          <a:xfrm>
            <a:off x="1677989" y="3043238"/>
            <a:ext cx="3254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k</a:t>
            </a:r>
          </a:p>
        </p:txBody>
      </p:sp>
      <p:cxnSp>
        <p:nvCxnSpPr>
          <p:cNvPr id="45" name="Straight Connector 44"/>
          <p:cNvCxnSpPr/>
          <p:nvPr/>
        </p:nvCxnSpPr>
        <p:spPr>
          <a:xfrm rot="5400000">
            <a:off x="1791495" y="4190207"/>
            <a:ext cx="13239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D6EE829-1406-EF41-8360-D3834960FC85}" type="slidenum">
              <a:rPr lang="en-US" smtClean="0"/>
              <a:t>24</a:t>
            </a:fld>
            <a:endParaRPr lang="en-US"/>
          </a:p>
        </p:txBody>
      </p:sp>
      <p:pic>
        <p:nvPicPr>
          <p:cNvPr id="25" name="quaternionspassiverot.jpg" descr="/afs/andrew.cmu.edu/usr19/srwilson/quaternionspassiverot.jpg"/>
          <p:cNvPicPr>
            <a:picLocks noChangeAspect="1"/>
          </p:cNvPicPr>
          <p:nvPr/>
        </p:nvPicPr>
        <p:blipFill>
          <a:blip r:embed="rId11" r:link="rId3"/>
          <a:srcRect/>
          <a:stretch>
            <a:fillRect/>
          </a:stretch>
        </p:blipFill>
        <p:spPr bwMode="auto">
          <a:xfrm>
            <a:off x="393700" y="874129"/>
            <a:ext cx="1698625" cy="457200"/>
          </a:xfrm>
          <a:prstGeom prst="rect">
            <a:avLst/>
          </a:prstGeom>
          <a:noFill/>
          <a:ln w="9525">
            <a:noFill/>
            <a:miter lim="800000"/>
            <a:headEnd/>
            <a:tailEnd/>
          </a:ln>
        </p:spPr>
      </p:pic>
      <p:sp>
        <p:nvSpPr>
          <p:cNvPr id="26" name="TextBox 11"/>
          <p:cNvSpPr txBox="1">
            <a:spLocks noChangeArrowheads="1"/>
          </p:cNvSpPr>
          <p:nvPr/>
        </p:nvSpPr>
        <p:spPr bwMode="auto">
          <a:xfrm>
            <a:off x="2244725" y="874129"/>
            <a:ext cx="1831975" cy="400050"/>
          </a:xfrm>
          <a:prstGeom prst="rect">
            <a:avLst/>
          </a:prstGeom>
          <a:noFill/>
          <a:ln w="9525">
            <a:noFill/>
            <a:miter lim="800000"/>
            <a:headEnd/>
            <a:tailEnd/>
          </a:ln>
        </p:spPr>
        <p:txBody>
          <a:bodyPr wrap="none">
            <a:prstTxWarp prst="textNoShape">
              <a:avLst/>
            </a:prstTxWarp>
            <a:spAutoFit/>
          </a:bodyPr>
          <a:lstStyle/>
          <a:p>
            <a:r>
              <a:rPr lang="en-US" sz="2000">
                <a:solidFill>
                  <a:srgbClr val="1F497D"/>
                </a:solidFill>
                <a:latin typeface="Calibri" charset="0"/>
              </a:rPr>
              <a:t>Passive rotation</a:t>
            </a:r>
          </a:p>
        </p:txBody>
      </p:sp>
      <p:pic>
        <p:nvPicPr>
          <p:cNvPr id="27" name="quaternionsactiverot.jpg" descr="/afs/andrew.cmu.edu/usr19/srwilson/quaternionsactiverot.jpg"/>
          <p:cNvPicPr>
            <a:picLocks noChangeAspect="1"/>
          </p:cNvPicPr>
          <p:nvPr/>
        </p:nvPicPr>
        <p:blipFill>
          <a:blip r:embed="rId12" r:link="rId3"/>
          <a:srcRect/>
          <a:stretch>
            <a:fillRect/>
          </a:stretch>
        </p:blipFill>
        <p:spPr bwMode="auto">
          <a:xfrm>
            <a:off x="519113" y="1407529"/>
            <a:ext cx="1497012" cy="533400"/>
          </a:xfrm>
          <a:prstGeom prst="rect">
            <a:avLst/>
          </a:prstGeom>
          <a:noFill/>
          <a:ln w="9525">
            <a:noFill/>
            <a:miter lim="800000"/>
            <a:headEnd/>
            <a:tailEnd/>
          </a:ln>
        </p:spPr>
      </p:pic>
      <p:sp>
        <p:nvSpPr>
          <p:cNvPr id="28" name="TextBox 13"/>
          <p:cNvSpPr txBox="1">
            <a:spLocks noChangeArrowheads="1"/>
          </p:cNvSpPr>
          <p:nvPr/>
        </p:nvSpPr>
        <p:spPr bwMode="auto">
          <a:xfrm>
            <a:off x="2276475" y="1483729"/>
            <a:ext cx="1722438" cy="400050"/>
          </a:xfrm>
          <a:prstGeom prst="rect">
            <a:avLst/>
          </a:prstGeom>
          <a:noFill/>
          <a:ln w="9525">
            <a:noFill/>
            <a:miter lim="800000"/>
            <a:headEnd/>
            <a:tailEnd/>
          </a:ln>
        </p:spPr>
        <p:txBody>
          <a:bodyPr wrap="none">
            <a:prstTxWarp prst="textNoShape">
              <a:avLst/>
            </a:prstTxWarp>
            <a:spAutoFit/>
          </a:bodyPr>
          <a:lstStyle/>
          <a:p>
            <a:r>
              <a:rPr lang="en-US" sz="2000" dirty="0">
                <a:solidFill>
                  <a:srgbClr val="800000"/>
                </a:solidFill>
                <a:latin typeface="Calibri" charset="0"/>
              </a:rPr>
              <a:t>Active rotation</a:t>
            </a:r>
          </a:p>
        </p:txBody>
      </p:sp>
      <p:sp>
        <p:nvSpPr>
          <p:cNvPr id="31" name="Rectangle 30"/>
          <p:cNvSpPr>
            <a:spLocks noChangeArrowheads="1"/>
          </p:cNvSpPr>
          <p:nvPr/>
        </p:nvSpPr>
        <p:spPr bwMode="auto">
          <a:xfrm>
            <a:off x="190500" y="721729"/>
            <a:ext cx="4343400" cy="1447800"/>
          </a:xfrm>
          <a:prstGeom prst="rect">
            <a:avLst/>
          </a:prstGeom>
          <a:noFill/>
          <a:ln w="9525">
            <a:solidFill>
              <a:schemeClr val="tx1"/>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32" name="Title 1"/>
          <p:cNvSpPr txBox="1">
            <a:spLocks/>
          </p:cNvSpPr>
          <p:nvPr/>
        </p:nvSpPr>
        <p:spPr>
          <a:xfrm>
            <a:off x="254000" y="-193996"/>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Rotation of a vector by a quaternion</a:t>
            </a:r>
            <a:endParaRPr lang="en-US" sz="3200" dirty="0">
              <a:solidFill>
                <a:srgbClr val="800000"/>
              </a:solidFill>
            </a:endParaRPr>
          </a:p>
        </p:txBody>
      </p:sp>
    </p:spTree>
    <p:extLst>
      <p:ext uri="{BB962C8B-B14F-4D97-AF65-F5344CB8AC3E}">
        <p14:creationId xmlns:p14="http://schemas.microsoft.com/office/powerpoint/2010/main" val="4161263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References</a:t>
            </a:r>
            <a:endParaRPr lang="en-US" sz="3200" dirty="0">
              <a:solidFill>
                <a:srgbClr val="800000"/>
              </a:solidFill>
            </a:endParaRPr>
          </a:p>
        </p:txBody>
      </p:sp>
      <p:sp>
        <p:nvSpPr>
          <p:cNvPr id="5" name="Slide Number Placeholder 4"/>
          <p:cNvSpPr>
            <a:spLocks noGrp="1"/>
          </p:cNvSpPr>
          <p:nvPr>
            <p:ph type="sldNum" sz="quarter" idx="12"/>
          </p:nvPr>
        </p:nvSpPr>
        <p:spPr/>
        <p:txBody>
          <a:bodyPr/>
          <a:lstStyle/>
          <a:p>
            <a:fld id="{FD6EE829-1406-EF41-8360-D3834960FC85}" type="slidenum">
              <a:rPr lang="en-US" smtClean="0"/>
              <a:t>25</a:t>
            </a:fld>
            <a:endParaRPr lang="en-US"/>
          </a:p>
        </p:txBody>
      </p:sp>
      <p:sp>
        <p:nvSpPr>
          <p:cNvPr id="6" name="Rectangle 3"/>
          <p:cNvSpPr txBox="1">
            <a:spLocks noChangeArrowheads="1"/>
          </p:cNvSpPr>
          <p:nvPr/>
        </p:nvSpPr>
        <p:spPr>
          <a:xfrm>
            <a:off x="685800" y="1447800"/>
            <a:ext cx="7772400" cy="495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1400" dirty="0" smtClean="0">
                <a:ea typeface="Times" charset="0"/>
                <a:cs typeface="Times" charset="0"/>
              </a:rPr>
              <a:t>Frank, F. (1988). “Orientation mapping,” </a:t>
            </a:r>
            <a:r>
              <a:rPr lang="en-US" sz="1400" i="1" dirty="0" smtClean="0">
                <a:ea typeface="Times" charset="0"/>
                <a:cs typeface="Times" charset="0"/>
              </a:rPr>
              <a:t>Metallurgical Transactions </a:t>
            </a:r>
            <a:r>
              <a:rPr lang="en-US" sz="1400" b="1" dirty="0" smtClean="0">
                <a:ea typeface="Times" charset="0"/>
                <a:cs typeface="Times" charset="0"/>
              </a:rPr>
              <a:t>19A</a:t>
            </a:r>
            <a:r>
              <a:rPr lang="en-US" sz="1400" dirty="0" smtClean="0">
                <a:ea typeface="Times" charset="0"/>
                <a:cs typeface="Times" charset="0"/>
              </a:rPr>
              <a:t>: 403-408.</a:t>
            </a:r>
          </a:p>
          <a:p>
            <a:pPr>
              <a:buFont typeface="Wingdings" charset="2"/>
              <a:buChar char="§"/>
            </a:pPr>
            <a:r>
              <a:rPr lang="en-US" sz="1400" dirty="0" smtClean="0">
                <a:latin typeface="Helvetica" charset="0"/>
                <a:ea typeface="ＭＳ Ｐゴシック" charset="-128"/>
                <a:cs typeface="ＭＳ Ｐゴシック" charset="-128"/>
              </a:rPr>
              <a:t>P. Neumann (1991). “Representation of orientations of symmetrical objects by Rodrigues vectors.” </a:t>
            </a:r>
            <a:r>
              <a:rPr lang="en-US" sz="1400" u="sng" dirty="0" smtClean="0">
                <a:latin typeface="Helvetica" charset="0"/>
                <a:ea typeface="ＭＳ Ｐゴシック" charset="-128"/>
                <a:cs typeface="ＭＳ Ｐゴシック" charset="-128"/>
              </a:rPr>
              <a:t>Textures and Microstructures</a:t>
            </a:r>
            <a:r>
              <a:rPr lang="en-US" sz="1400" dirty="0" smtClean="0">
                <a:latin typeface="Helvetica" charset="0"/>
                <a:ea typeface="ＭＳ Ｐゴシック" charset="-128"/>
                <a:cs typeface="ＭＳ Ｐゴシック" charset="-128"/>
              </a:rPr>
              <a:t> </a:t>
            </a:r>
            <a:r>
              <a:rPr lang="en-US" sz="1400" b="1" dirty="0" smtClean="0">
                <a:latin typeface="Helvetica" charset="0"/>
                <a:ea typeface="ＭＳ Ｐゴシック" charset="-128"/>
                <a:cs typeface="ＭＳ Ｐゴシック" charset="-128"/>
              </a:rPr>
              <a:t>14-18</a:t>
            </a:r>
            <a:r>
              <a:rPr lang="en-US" sz="1400" dirty="0" smtClean="0">
                <a:latin typeface="Helvetica" charset="0"/>
                <a:ea typeface="ＭＳ Ｐゴシック" charset="-128"/>
                <a:cs typeface="ＭＳ Ｐゴシック" charset="-128"/>
              </a:rPr>
              <a:t>: 53-58.</a:t>
            </a:r>
          </a:p>
          <a:p>
            <a:pPr>
              <a:buFont typeface="Wingdings" charset="2"/>
              <a:buChar char="§"/>
            </a:pPr>
            <a:r>
              <a:rPr lang="en-US" sz="1400" dirty="0" smtClean="0">
                <a:ea typeface="ＭＳ Ｐゴシック" charset="-128"/>
                <a:cs typeface="ＭＳ Ｐゴシック" charset="-128"/>
              </a:rPr>
              <a:t>Takahashi Y, Miyazawa K, Mori M, Ishida Y. (1986). “Quaternion representation of the orientation relationship and its application to grain boundary problems.” </a:t>
            </a:r>
            <a:r>
              <a:rPr lang="en-US" sz="1400" i="1" dirty="0" smtClean="0">
                <a:ea typeface="ＭＳ Ｐゴシック" charset="-128"/>
                <a:cs typeface="ＭＳ Ｐゴシック" charset="-128"/>
              </a:rPr>
              <a:t>JIMIS-4</a:t>
            </a:r>
            <a:r>
              <a:rPr lang="en-US" sz="1400" dirty="0" smtClean="0">
                <a:ea typeface="ＭＳ Ｐゴシック" charset="-128"/>
                <a:cs typeface="ＭＳ Ｐゴシック" charset="-128"/>
              </a:rPr>
              <a:t>, pp. 345-52. </a:t>
            </a:r>
            <a:r>
              <a:rPr lang="en-US" sz="1400" dirty="0" err="1" smtClean="0">
                <a:ea typeface="ＭＳ Ｐゴシック" charset="-128"/>
                <a:cs typeface="ＭＳ Ｐゴシック" charset="-128"/>
              </a:rPr>
              <a:t>Minakami</a:t>
            </a:r>
            <a:r>
              <a:rPr lang="en-US" sz="1400" dirty="0" smtClean="0">
                <a:ea typeface="ＭＳ Ｐゴシック" charset="-128"/>
                <a:cs typeface="ＭＳ Ｐゴシック" charset="-128"/>
              </a:rPr>
              <a:t>, Japan: Trans. Japan Inst. Metals. (1st reference to quaternions to describe grain boundaries).</a:t>
            </a:r>
          </a:p>
          <a:p>
            <a:pPr>
              <a:buFont typeface="Wingdings" charset="2"/>
              <a:buChar char="§"/>
            </a:pPr>
            <a:r>
              <a:rPr lang="en-US" sz="1400" dirty="0" smtClean="0">
                <a:ea typeface="ＭＳ Ｐゴシック" charset="-128"/>
                <a:cs typeface="ＭＳ Ｐゴシック" charset="-128"/>
              </a:rPr>
              <a:t>A. Sutton and R. </a:t>
            </a:r>
            <a:r>
              <a:rPr lang="en-US" sz="1400" dirty="0" err="1" smtClean="0">
                <a:ea typeface="ＭＳ Ｐゴシック" charset="-128"/>
                <a:cs typeface="ＭＳ Ｐゴシック" charset="-128"/>
              </a:rPr>
              <a:t>Balluffi</a:t>
            </a:r>
            <a:r>
              <a:rPr lang="en-US" sz="1400" dirty="0" smtClean="0">
                <a:ea typeface="ＭＳ Ｐゴシック" charset="-128"/>
                <a:cs typeface="ＭＳ Ｐゴシック" charset="-128"/>
              </a:rPr>
              <a:t> (1996), </a:t>
            </a:r>
            <a:r>
              <a:rPr lang="en-US" sz="1400" i="1" dirty="0" smtClean="0">
                <a:ea typeface="ＭＳ Ｐゴシック" charset="-128"/>
                <a:cs typeface="ＭＳ Ｐゴシック" charset="-128"/>
              </a:rPr>
              <a:t>Interfaces in Crystalline Materials</a:t>
            </a:r>
            <a:r>
              <a:rPr lang="en-US" sz="1400" dirty="0" smtClean="0">
                <a:ea typeface="ＭＳ Ｐゴシック" charset="-128"/>
                <a:cs typeface="ＭＳ Ｐゴシック" charset="-128"/>
              </a:rPr>
              <a:t>, Oxford.</a:t>
            </a:r>
          </a:p>
          <a:p>
            <a:pPr>
              <a:buFont typeface="Wingdings" charset="2"/>
              <a:buChar char="§"/>
            </a:pPr>
            <a:r>
              <a:rPr lang="en-US" sz="1400" dirty="0" smtClean="0">
                <a:ea typeface="ＭＳ Ｐゴシック" charset="-128"/>
                <a:cs typeface="ＭＳ Ｐゴシック" charset="-128"/>
              </a:rPr>
              <a:t>V. Randle &amp; O. </a:t>
            </a:r>
            <a:r>
              <a:rPr lang="en-US" sz="1400" dirty="0" err="1" smtClean="0">
                <a:ea typeface="ＭＳ Ｐゴシック" charset="-128"/>
                <a:cs typeface="ＭＳ Ｐゴシック" charset="-128"/>
              </a:rPr>
              <a:t>Engler</a:t>
            </a:r>
            <a:r>
              <a:rPr lang="en-US" sz="1400" dirty="0" smtClean="0">
                <a:ea typeface="ＭＳ Ｐゴシック" charset="-128"/>
                <a:cs typeface="ＭＳ Ｐゴシック" charset="-128"/>
              </a:rPr>
              <a:t> (2010). </a:t>
            </a:r>
            <a:r>
              <a:rPr lang="en-US" sz="1400" i="1" dirty="0" smtClean="0">
                <a:ea typeface="ＭＳ Ｐゴシック" charset="-128"/>
                <a:cs typeface="ＭＳ Ｐゴシック" charset="-128"/>
              </a:rPr>
              <a:t>Texture Analysis: </a:t>
            </a:r>
            <a:r>
              <a:rPr lang="en-US" sz="1400" i="1" dirty="0" err="1" smtClean="0">
                <a:ea typeface="ＭＳ Ｐゴシック" charset="-128"/>
                <a:cs typeface="ＭＳ Ｐゴシック" charset="-128"/>
              </a:rPr>
              <a:t>Macrotexture</a:t>
            </a:r>
            <a:r>
              <a:rPr lang="en-US" sz="1400" i="1" dirty="0" smtClean="0">
                <a:ea typeface="ＭＳ Ｐゴシック" charset="-128"/>
                <a:cs typeface="ＭＳ Ｐゴシック" charset="-128"/>
              </a:rPr>
              <a:t>, </a:t>
            </a:r>
            <a:r>
              <a:rPr lang="en-US" sz="1400" i="1" dirty="0" err="1" smtClean="0">
                <a:ea typeface="ＭＳ Ｐゴシック" charset="-128"/>
                <a:cs typeface="ＭＳ Ｐゴシック" charset="-128"/>
              </a:rPr>
              <a:t>Microtexture</a:t>
            </a:r>
            <a:r>
              <a:rPr lang="en-US" sz="1400" i="1" dirty="0" smtClean="0">
                <a:ea typeface="ＭＳ Ｐゴシック" charset="-128"/>
                <a:cs typeface="ＭＳ Ｐゴシック" charset="-128"/>
              </a:rPr>
              <a:t> &amp; Orientation Mapping</a:t>
            </a:r>
            <a:r>
              <a:rPr lang="en-US" sz="1400" dirty="0" smtClean="0">
                <a:ea typeface="ＭＳ Ｐゴシック" charset="-128"/>
                <a:cs typeface="ＭＳ Ｐゴシック" charset="-128"/>
              </a:rPr>
              <a:t>. Amsterdam, Holland, Gordon &amp; Breach.</a:t>
            </a:r>
          </a:p>
          <a:p>
            <a:pPr>
              <a:buFont typeface="Wingdings" charset="2"/>
              <a:buChar char="§"/>
            </a:pPr>
            <a:r>
              <a:rPr lang="en-US" sz="1400" dirty="0" smtClean="0">
                <a:ea typeface="ＭＳ Ｐゴシック" charset="-128"/>
                <a:cs typeface="ＭＳ Ｐゴシック" charset="-128"/>
              </a:rPr>
              <a:t>S. </a:t>
            </a:r>
            <a:r>
              <a:rPr lang="en-US" sz="1400" dirty="0" err="1" smtClean="0">
                <a:ea typeface="ＭＳ Ｐゴシック" charset="-128"/>
                <a:cs typeface="ＭＳ Ｐゴシック" charset="-128"/>
              </a:rPr>
              <a:t>Altmann</a:t>
            </a:r>
            <a:r>
              <a:rPr lang="en-US" sz="1400" dirty="0" smtClean="0">
                <a:ea typeface="ＭＳ Ｐゴシック" charset="-128"/>
                <a:cs typeface="ＭＳ Ｐゴシック" charset="-128"/>
              </a:rPr>
              <a:t> (2005 - reissue by Dover), </a:t>
            </a:r>
            <a:r>
              <a:rPr lang="en-US" sz="1400" i="1" dirty="0" smtClean="0">
                <a:ea typeface="ＭＳ Ｐゴシック" charset="-128"/>
                <a:cs typeface="ＭＳ Ｐゴシック" charset="-128"/>
              </a:rPr>
              <a:t>Rotations, Quaternions and Double Groups</a:t>
            </a:r>
            <a:r>
              <a:rPr lang="en-US" sz="1400" dirty="0" smtClean="0">
                <a:ea typeface="ＭＳ Ｐゴシック" charset="-128"/>
                <a:cs typeface="ＭＳ Ｐゴシック" charset="-128"/>
              </a:rPr>
              <a:t>, Oxford.</a:t>
            </a:r>
          </a:p>
          <a:p>
            <a:pPr>
              <a:buFont typeface="Wingdings" charset="2"/>
              <a:buChar char="§"/>
            </a:pPr>
            <a:r>
              <a:rPr lang="en-US" sz="1400" dirty="0" smtClean="0">
                <a:ea typeface="ＭＳ Ｐゴシック" charset="-128"/>
                <a:cs typeface="ＭＳ Ｐゴシック" charset="-128"/>
              </a:rPr>
              <a:t>A. </a:t>
            </a:r>
            <a:r>
              <a:rPr lang="en-US" sz="1400" dirty="0" err="1" smtClean="0">
                <a:ea typeface="ＭＳ Ｐゴシック" charset="-128"/>
                <a:cs typeface="ＭＳ Ｐゴシック" charset="-128"/>
              </a:rPr>
              <a:t>Morawiec</a:t>
            </a:r>
            <a:r>
              <a:rPr lang="en-US" sz="1400" dirty="0" smtClean="0">
                <a:ea typeface="ＭＳ Ｐゴシック" charset="-128"/>
                <a:cs typeface="ＭＳ Ｐゴシック" charset="-128"/>
              </a:rPr>
              <a:t> (2003), </a:t>
            </a:r>
            <a:r>
              <a:rPr lang="en-US" sz="1400" i="1" dirty="0" smtClean="0">
                <a:ea typeface="ＭＳ Ｐゴシック" charset="-128"/>
                <a:cs typeface="ＭＳ Ｐゴシック" charset="-128"/>
              </a:rPr>
              <a:t>Orientations and Rotations</a:t>
            </a:r>
            <a:r>
              <a:rPr lang="en-US" sz="1400" dirty="0" smtClean="0">
                <a:ea typeface="ＭＳ Ｐゴシック" charset="-128"/>
                <a:cs typeface="ＭＳ Ｐゴシック" charset="-128"/>
              </a:rPr>
              <a:t>, Springer (Europe).</a:t>
            </a:r>
          </a:p>
          <a:p>
            <a:pPr>
              <a:buFont typeface="Wingdings" charset="2"/>
              <a:buChar char="§"/>
            </a:pPr>
            <a:r>
              <a:rPr lang="en-US" altLang="ja-JP" sz="1400" dirty="0" smtClean="0">
                <a:ea typeface="ＭＳ Ｐゴシック" charset="-128"/>
                <a:cs typeface="ＭＳ Ｐゴシック" charset="-128"/>
              </a:rPr>
              <a:t>“On a New Species of Imaginary Quantities Connected with a Theory of Quaternions”, by William Rowan Hamilton, </a:t>
            </a:r>
            <a:r>
              <a:rPr lang="en-US" altLang="ja-JP" sz="1400" i="1" dirty="0" smtClean="0">
                <a:ea typeface="ＭＳ Ｐゴシック" charset="-128"/>
                <a:cs typeface="ＭＳ Ｐゴシック" charset="-128"/>
              </a:rPr>
              <a:t>Proceedings of the Royal Irish Academy</a:t>
            </a:r>
            <a:r>
              <a:rPr lang="en-US" altLang="ja-JP" sz="1400" dirty="0" smtClean="0">
                <a:ea typeface="ＭＳ Ｐゴシック" charset="-128"/>
                <a:cs typeface="ＭＳ Ｐゴシック" charset="-128"/>
              </a:rPr>
              <a:t>, </a:t>
            </a:r>
            <a:r>
              <a:rPr lang="en-US" altLang="ja-JP" sz="1400" b="1" dirty="0" smtClean="0">
                <a:ea typeface="ＭＳ Ｐゴシック" charset="-128"/>
                <a:cs typeface="ＭＳ Ｐゴシック" charset="-128"/>
              </a:rPr>
              <a:t>2</a:t>
            </a:r>
            <a:r>
              <a:rPr lang="en-US" altLang="ja-JP" sz="1400" dirty="0" smtClean="0">
                <a:ea typeface="ＭＳ Ｐゴシック" charset="-128"/>
                <a:cs typeface="ＭＳ Ｐゴシック" charset="-128"/>
              </a:rPr>
              <a:t> (1844), 424–434.</a:t>
            </a:r>
          </a:p>
          <a:p>
            <a:pPr>
              <a:buFont typeface="Wingdings" charset="2"/>
              <a:buChar char="§"/>
            </a:pPr>
            <a:r>
              <a:rPr lang="fr-FR" altLang="ja-JP" sz="1400" dirty="0" smtClean="0">
                <a:ea typeface="ＭＳ Ｐゴシック" charset="-128"/>
                <a:cs typeface="ＭＳ Ｐゴシック" charset="-128"/>
              </a:rPr>
              <a:t>“Des lois géométriques qui régissent les déplacements d’un système solide dans l’espace et de la variation des coordonnées provenant de ces déplacements considérées indépendamment des causes qui peuvent les produire”, M. </a:t>
            </a:r>
            <a:r>
              <a:rPr lang="fr-FR" altLang="ja-JP" sz="1400" dirty="0" err="1" smtClean="0">
                <a:ea typeface="ＭＳ Ｐゴシック" charset="-128"/>
                <a:cs typeface="ＭＳ Ｐゴシック" charset="-128"/>
              </a:rPr>
              <a:t>Olinde</a:t>
            </a:r>
            <a:r>
              <a:rPr lang="fr-FR" altLang="ja-JP" sz="1400" dirty="0" smtClean="0">
                <a:ea typeface="ＭＳ Ｐゴシック" charset="-128"/>
                <a:cs typeface="ＭＳ Ｐゴシック" charset="-128"/>
              </a:rPr>
              <a:t> Rodrigues, Journal des Mathématiques Pures et Appliquées, </a:t>
            </a:r>
            <a:r>
              <a:rPr lang="fr-FR" altLang="ja-JP" sz="1400" b="1" dirty="0" smtClean="0">
                <a:ea typeface="ＭＳ Ｐゴシック" charset="-128"/>
                <a:cs typeface="ＭＳ Ｐゴシック" charset="-128"/>
              </a:rPr>
              <a:t>5</a:t>
            </a:r>
            <a:r>
              <a:rPr lang="fr-FR" altLang="ja-JP" sz="1400" dirty="0" smtClean="0">
                <a:ea typeface="ＭＳ Ｐゴシック" charset="-128"/>
                <a:cs typeface="ＭＳ Ｐゴシック" charset="-128"/>
              </a:rPr>
              <a:t> 380-440. </a:t>
            </a:r>
          </a:p>
        </p:txBody>
      </p:sp>
    </p:spTree>
    <p:extLst>
      <p:ext uri="{BB962C8B-B14F-4D97-AF65-F5344CB8AC3E}">
        <p14:creationId xmlns:p14="http://schemas.microsoft.com/office/powerpoint/2010/main" val="8435131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quaternionsmult.jpg" descr="/afs/andrew.cmu.edu/usr19/srwilson/quaternionsmult.jpg"/>
          <p:cNvPicPr>
            <a:picLocks noChangeAspect="1"/>
          </p:cNvPicPr>
          <p:nvPr/>
        </p:nvPicPr>
        <p:blipFill>
          <a:blip r:embed="rId2" r:link="rId3"/>
          <a:srcRect/>
          <a:stretch>
            <a:fillRect/>
          </a:stretch>
        </p:blipFill>
        <p:spPr bwMode="auto">
          <a:xfrm>
            <a:off x="911190" y="4451124"/>
            <a:ext cx="5372100" cy="1030287"/>
          </a:xfrm>
          <a:prstGeom prst="rect">
            <a:avLst/>
          </a:prstGeom>
          <a:noFill/>
          <a:ln w="9525">
            <a:noFill/>
            <a:miter lim="800000"/>
            <a:headEnd/>
            <a:tailEnd/>
          </a:ln>
        </p:spPr>
      </p:pic>
      <p:sp>
        <p:nvSpPr>
          <p:cNvPr id="26636" name="TextBox 27"/>
          <p:cNvSpPr txBox="1">
            <a:spLocks noChangeArrowheads="1"/>
          </p:cNvSpPr>
          <p:nvPr/>
        </p:nvSpPr>
        <p:spPr bwMode="auto">
          <a:xfrm>
            <a:off x="364640" y="3843796"/>
            <a:ext cx="5065604" cy="400110"/>
          </a:xfrm>
          <a:prstGeom prst="rect">
            <a:avLst/>
          </a:prstGeom>
          <a:noFill/>
          <a:ln w="9525">
            <a:noFill/>
            <a:miter lim="800000"/>
            <a:headEnd/>
            <a:tailEnd/>
          </a:ln>
        </p:spPr>
        <p:txBody>
          <a:bodyPr wrap="square">
            <a:prstTxWarp prst="textNoShape">
              <a:avLst/>
            </a:prstTxWarp>
            <a:spAutoFit/>
          </a:bodyPr>
          <a:lstStyle/>
          <a:p>
            <a:pPr algn="ctr"/>
            <a:r>
              <a:rPr lang="en-US" sz="2000" dirty="0">
                <a:latin typeface="Calibri" charset="0"/>
              </a:rPr>
              <a:t>P</a:t>
            </a:r>
            <a:r>
              <a:rPr lang="en-US" sz="2000" dirty="0" smtClean="0">
                <a:latin typeface="Calibri" charset="0"/>
              </a:rPr>
              <a:t>roduct </a:t>
            </a:r>
            <a:r>
              <a:rPr lang="en-US" sz="2000" dirty="0">
                <a:latin typeface="Calibri" charset="0"/>
              </a:rPr>
              <a:t>of two arbitrary </a:t>
            </a:r>
            <a:r>
              <a:rPr lang="en-US" sz="2000" dirty="0" smtClean="0">
                <a:latin typeface="Calibri" charset="0"/>
              </a:rPr>
              <a:t>quaternions</a:t>
            </a:r>
            <a:endParaRPr lang="en-US" sz="2000" dirty="0">
              <a:latin typeface="Calibri" charset="0"/>
            </a:endParaRPr>
          </a:p>
        </p:txBody>
      </p:sp>
      <p:sp>
        <p:nvSpPr>
          <p:cNvPr id="26637" name="TextBox 28"/>
          <p:cNvSpPr txBox="1">
            <a:spLocks noChangeArrowheads="1"/>
          </p:cNvSpPr>
          <p:nvPr/>
        </p:nvSpPr>
        <p:spPr bwMode="auto">
          <a:xfrm>
            <a:off x="152400" y="5791200"/>
            <a:ext cx="4570482" cy="646331"/>
          </a:xfrm>
          <a:prstGeom prst="rect">
            <a:avLst/>
          </a:prstGeom>
          <a:noFill/>
          <a:ln w="9525">
            <a:noFill/>
            <a:miter lim="800000"/>
            <a:headEnd/>
            <a:tailEnd/>
          </a:ln>
        </p:spPr>
        <p:txBody>
          <a:bodyPr wrap="none">
            <a:prstTxWarp prst="textNoShape">
              <a:avLst/>
            </a:prstTxWarp>
            <a:spAutoFit/>
          </a:bodyPr>
          <a:lstStyle/>
          <a:p>
            <a:r>
              <a:rPr lang="en-US" dirty="0">
                <a:latin typeface="Calibri" charset="0"/>
              </a:rPr>
              <a:t>Using more compact notation: </a:t>
            </a:r>
            <a:r>
              <a:rPr lang="en-US" dirty="0" smtClean="0">
                <a:latin typeface="Calibri" charset="0"/>
              </a:rPr>
              <a:t/>
            </a:r>
            <a:br>
              <a:rPr lang="en-US" dirty="0" smtClean="0">
                <a:latin typeface="Calibri" charset="0"/>
              </a:rPr>
            </a:br>
            <a:r>
              <a:rPr lang="en-US" dirty="0" smtClean="0">
                <a:latin typeface="Calibri" charset="0"/>
              </a:rPr>
              <a:t>again, note the + in front of the vector product</a:t>
            </a:r>
            <a:endParaRPr lang="en-US" dirty="0">
              <a:latin typeface="Calibri" charset="0"/>
            </a:endParaRPr>
          </a:p>
        </p:txBody>
      </p:sp>
      <p:pic>
        <p:nvPicPr>
          <p:cNvPr id="26638" name="quaternionsmultsimple.jpg" descr="/afs/andrew.cmu.edu/usr19/srwilson/quaternionsmultsimple.jpg"/>
          <p:cNvPicPr>
            <a:picLocks noChangeAspect="1"/>
          </p:cNvPicPr>
          <p:nvPr/>
        </p:nvPicPr>
        <p:blipFill>
          <a:blip r:embed="rId4" r:link="rId3"/>
          <a:srcRect/>
          <a:stretch>
            <a:fillRect/>
          </a:stretch>
        </p:blipFill>
        <p:spPr bwMode="auto">
          <a:xfrm>
            <a:off x="3774478" y="5432425"/>
            <a:ext cx="3986213" cy="358775"/>
          </a:xfrm>
          <a:prstGeom prst="rect">
            <a:avLst/>
          </a:prstGeom>
          <a:noFill/>
          <a:ln w="9525">
            <a:noFill/>
            <a:miter lim="800000"/>
            <a:headEnd/>
            <a:tailEnd/>
          </a:ln>
        </p:spPr>
      </p:pic>
      <p:sp>
        <p:nvSpPr>
          <p:cNvPr id="26639" name="TextBox 32"/>
          <p:cNvSpPr txBox="1">
            <a:spLocks noChangeArrowheads="1"/>
          </p:cNvSpPr>
          <p:nvPr/>
        </p:nvSpPr>
        <p:spPr bwMode="auto">
          <a:xfrm>
            <a:off x="4349679" y="5655734"/>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6640" name="TextBox 33"/>
          <p:cNvSpPr txBox="1">
            <a:spLocks noChangeArrowheads="1"/>
          </p:cNvSpPr>
          <p:nvPr/>
        </p:nvSpPr>
        <p:spPr bwMode="auto">
          <a:xfrm>
            <a:off x="6100166" y="5647267"/>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17" name="TextBox 16"/>
          <p:cNvSpPr txBox="1"/>
          <p:nvPr/>
        </p:nvSpPr>
        <p:spPr>
          <a:xfrm>
            <a:off x="152400" y="6396335"/>
            <a:ext cx="5787362" cy="461665"/>
          </a:xfrm>
          <a:prstGeom prst="rect">
            <a:avLst/>
          </a:prstGeom>
          <a:noFill/>
        </p:spPr>
        <p:txBody>
          <a:bodyPr wrap="none" rtlCol="0">
            <a:spAutoFit/>
          </a:bodyPr>
          <a:lstStyle/>
          <a:p>
            <a:r>
              <a:rPr lang="en-US" altLang="ja-JP" sz="1200" dirty="0" smtClean="0">
                <a:latin typeface="Times New Roman"/>
                <a:cs typeface="Times New Roman"/>
              </a:rPr>
              <a:t>On a New Species of Imaginary Quantities Connected with a Theory of </a:t>
            </a:r>
            <a:r>
              <a:rPr lang="en-US" altLang="ja-JP" sz="1200" dirty="0" err="1" smtClean="0">
                <a:latin typeface="Times New Roman"/>
                <a:cs typeface="Times New Roman"/>
              </a:rPr>
              <a:t>Quaternions</a:t>
            </a:r>
            <a:r>
              <a:rPr lang="en-US" altLang="ja-JP" sz="1200" dirty="0" smtClean="0">
                <a:latin typeface="Times New Roman"/>
                <a:cs typeface="Times New Roman"/>
              </a:rPr>
              <a:t>, </a:t>
            </a:r>
            <a:br>
              <a:rPr lang="en-US" altLang="ja-JP" sz="1200" dirty="0" smtClean="0">
                <a:latin typeface="Times New Roman"/>
                <a:cs typeface="Times New Roman"/>
              </a:rPr>
            </a:br>
            <a:r>
              <a:rPr lang="en-US" altLang="ja-JP" sz="1200" dirty="0" smtClean="0">
                <a:latin typeface="Times New Roman"/>
                <a:cs typeface="Times New Roman"/>
              </a:rPr>
              <a:t>by William Rowan Hamilton, </a:t>
            </a:r>
            <a:r>
              <a:rPr lang="en-US" altLang="ja-JP" sz="1200" i="1" dirty="0" smtClean="0">
                <a:latin typeface="Times New Roman"/>
                <a:cs typeface="Times New Roman"/>
              </a:rPr>
              <a:t>Proceedings of the Royal Irish Academy</a:t>
            </a:r>
            <a:r>
              <a:rPr lang="en-US" altLang="ja-JP" sz="1200" dirty="0" smtClean="0">
                <a:latin typeface="Times New Roman"/>
                <a:cs typeface="Times New Roman"/>
              </a:rPr>
              <a:t>, </a:t>
            </a:r>
            <a:r>
              <a:rPr lang="en-US" altLang="ja-JP" sz="1200" b="1" dirty="0" smtClean="0">
                <a:latin typeface="Times New Roman"/>
                <a:cs typeface="Times New Roman"/>
              </a:rPr>
              <a:t>2</a:t>
            </a:r>
            <a:r>
              <a:rPr lang="en-US" altLang="ja-JP" sz="1200" dirty="0" smtClean="0">
                <a:latin typeface="Times New Roman"/>
                <a:cs typeface="Times New Roman"/>
              </a:rPr>
              <a:t> (1844), 424–434.</a:t>
            </a:r>
            <a:endParaRPr lang="en-US" sz="1200" dirty="0">
              <a:latin typeface="Times New Roman"/>
              <a:cs typeface="Times New Roman"/>
            </a:endParaRPr>
          </a:p>
        </p:txBody>
      </p:sp>
      <p:sp>
        <p:nvSpPr>
          <p:cNvPr id="3" name="Slide Number Placeholder 2"/>
          <p:cNvSpPr>
            <a:spLocks noGrp="1"/>
          </p:cNvSpPr>
          <p:nvPr>
            <p:ph type="sldNum" sz="quarter" idx="12"/>
          </p:nvPr>
        </p:nvSpPr>
        <p:spPr/>
        <p:txBody>
          <a:bodyPr/>
          <a:lstStyle/>
          <a:p>
            <a:fld id="{FD6EE829-1406-EF41-8360-D3834960FC85}" type="slidenum">
              <a:rPr lang="en-US" smtClean="0"/>
              <a:t>26</a:t>
            </a:fld>
            <a:endParaRPr lang="en-US"/>
          </a:p>
        </p:txBody>
      </p:sp>
      <p:pic>
        <p:nvPicPr>
          <p:cNvPr id="34" name="quaternionsconj.jpg" descr="/afs/andrew.cmu.edu/usr19/srwilson/quaternionsconj.jpg"/>
          <p:cNvPicPr>
            <a:picLocks noChangeAspect="1"/>
          </p:cNvPicPr>
          <p:nvPr/>
        </p:nvPicPr>
        <p:blipFill>
          <a:blip r:embed="rId5" r:link="rId3"/>
          <a:srcRect/>
          <a:stretch>
            <a:fillRect/>
          </a:stretch>
        </p:blipFill>
        <p:spPr bwMode="auto">
          <a:xfrm>
            <a:off x="5348288" y="1722438"/>
            <a:ext cx="3109912" cy="819150"/>
          </a:xfrm>
          <a:prstGeom prst="rect">
            <a:avLst/>
          </a:prstGeom>
          <a:noFill/>
          <a:ln w="9525">
            <a:noFill/>
            <a:miter lim="800000"/>
            <a:headEnd/>
            <a:tailEnd/>
          </a:ln>
        </p:spPr>
      </p:pic>
      <p:pic>
        <p:nvPicPr>
          <p:cNvPr id="35" name="quaternionsadd.jpg" descr="/afs/andrew.cmu.edu/usr19/srwilson/quaternionsadd.jpg"/>
          <p:cNvPicPr>
            <a:picLocks noChangeAspect="1"/>
          </p:cNvPicPr>
          <p:nvPr/>
        </p:nvPicPr>
        <p:blipFill>
          <a:blip r:embed="rId6" r:link="rId3"/>
          <a:srcRect/>
          <a:stretch>
            <a:fillRect/>
          </a:stretch>
        </p:blipFill>
        <p:spPr bwMode="auto">
          <a:xfrm>
            <a:off x="850983" y="3305923"/>
            <a:ext cx="6553200" cy="358775"/>
          </a:xfrm>
          <a:prstGeom prst="rect">
            <a:avLst/>
          </a:prstGeom>
          <a:noFill/>
          <a:ln w="9525">
            <a:noFill/>
            <a:miter lim="800000"/>
            <a:headEnd/>
            <a:tailEnd/>
          </a:ln>
        </p:spPr>
      </p:pic>
      <p:pic>
        <p:nvPicPr>
          <p:cNvPr id="36" name="quaternionsnorm.jpg" descr="/afs/andrew.cmu.edu/usr19/srwilson/quaternionsnorm.jpg"/>
          <p:cNvPicPr>
            <a:picLocks noChangeAspect="1"/>
          </p:cNvPicPr>
          <p:nvPr/>
        </p:nvPicPr>
        <p:blipFill>
          <a:blip r:embed="rId7" r:link="rId3"/>
          <a:srcRect/>
          <a:stretch>
            <a:fillRect/>
          </a:stretch>
        </p:blipFill>
        <p:spPr bwMode="auto">
          <a:xfrm>
            <a:off x="609600" y="1771650"/>
            <a:ext cx="4114800" cy="531813"/>
          </a:xfrm>
          <a:prstGeom prst="rect">
            <a:avLst/>
          </a:prstGeom>
          <a:noFill/>
          <a:ln w="9525">
            <a:noFill/>
            <a:miter lim="800000"/>
            <a:headEnd/>
            <a:tailEnd/>
          </a:ln>
        </p:spPr>
      </p:pic>
      <p:sp>
        <p:nvSpPr>
          <p:cNvPr id="37" name="TextBox 21"/>
          <p:cNvSpPr txBox="1">
            <a:spLocks noChangeArrowheads="1"/>
          </p:cNvSpPr>
          <p:nvPr/>
        </p:nvSpPr>
        <p:spPr bwMode="auto">
          <a:xfrm>
            <a:off x="990600" y="1314450"/>
            <a:ext cx="3057525" cy="400050"/>
          </a:xfrm>
          <a:prstGeom prst="rect">
            <a:avLst/>
          </a:prstGeom>
          <a:noFill/>
          <a:ln w="9525">
            <a:noFill/>
            <a:miter lim="800000"/>
            <a:headEnd/>
            <a:tailEnd/>
          </a:ln>
        </p:spPr>
        <p:txBody>
          <a:bodyPr wrap="none">
            <a:prstTxWarp prst="textNoShape">
              <a:avLst/>
            </a:prstTxWarp>
            <a:spAutoFit/>
          </a:bodyPr>
          <a:lstStyle/>
          <a:p>
            <a:r>
              <a:rPr lang="en-US" sz="2000" dirty="0">
                <a:latin typeface="Calibri" charset="0"/>
              </a:rPr>
              <a:t>Magnitude of a quaternion: </a:t>
            </a:r>
          </a:p>
        </p:txBody>
      </p:sp>
      <p:sp>
        <p:nvSpPr>
          <p:cNvPr id="38" name="TextBox 37"/>
          <p:cNvSpPr txBox="1">
            <a:spLocks noChangeArrowheads="1"/>
          </p:cNvSpPr>
          <p:nvPr/>
        </p:nvSpPr>
        <p:spPr bwMode="auto">
          <a:xfrm>
            <a:off x="5334000" y="1295400"/>
            <a:ext cx="2967038" cy="400050"/>
          </a:xfrm>
          <a:prstGeom prst="rect">
            <a:avLst/>
          </a:prstGeom>
          <a:noFill/>
          <a:ln w="9525">
            <a:noFill/>
            <a:miter lim="800000"/>
            <a:headEnd/>
            <a:tailEnd/>
          </a:ln>
        </p:spPr>
        <p:txBody>
          <a:bodyPr wrap="none">
            <a:prstTxWarp prst="textNoShape">
              <a:avLst/>
            </a:prstTxWarp>
            <a:spAutoFit/>
          </a:bodyPr>
          <a:lstStyle/>
          <a:p>
            <a:r>
              <a:rPr lang="en-US" sz="2000" dirty="0">
                <a:latin typeface="Calibri" charset="0"/>
              </a:rPr>
              <a:t>Conjugate of a quaternion:</a:t>
            </a:r>
          </a:p>
        </p:txBody>
      </p:sp>
      <p:cxnSp>
        <p:nvCxnSpPr>
          <p:cNvPr id="39" name="Straight Connector 38"/>
          <p:cNvCxnSpPr>
            <a:cxnSpLocks noChangeShapeType="1"/>
          </p:cNvCxnSpPr>
          <p:nvPr/>
        </p:nvCxnSpPr>
        <p:spPr bwMode="auto">
          <a:xfrm>
            <a:off x="838200" y="1684338"/>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0" name="Straight Connector 39"/>
          <p:cNvCxnSpPr>
            <a:cxnSpLocks noChangeShapeType="1"/>
          </p:cNvCxnSpPr>
          <p:nvPr/>
        </p:nvCxnSpPr>
        <p:spPr bwMode="auto">
          <a:xfrm>
            <a:off x="5105400" y="1682750"/>
            <a:ext cx="3276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41" name="TextBox 21"/>
          <p:cNvSpPr txBox="1">
            <a:spLocks noChangeArrowheads="1"/>
          </p:cNvSpPr>
          <p:nvPr/>
        </p:nvSpPr>
        <p:spPr bwMode="auto">
          <a:xfrm>
            <a:off x="1209675" y="2649389"/>
            <a:ext cx="2731687" cy="400110"/>
          </a:xfrm>
          <a:prstGeom prst="rect">
            <a:avLst/>
          </a:prstGeom>
          <a:noFill/>
          <a:ln w="9525">
            <a:noFill/>
            <a:miter lim="800000"/>
            <a:headEnd/>
            <a:tailEnd/>
          </a:ln>
        </p:spPr>
        <p:txBody>
          <a:bodyPr wrap="none">
            <a:prstTxWarp prst="textNoShape">
              <a:avLst/>
            </a:prstTxWarp>
            <a:spAutoFit/>
          </a:bodyPr>
          <a:lstStyle/>
          <a:p>
            <a:r>
              <a:rPr lang="en-US" sz="2000" dirty="0" smtClean="0">
                <a:latin typeface="Calibri" charset="0"/>
              </a:rPr>
              <a:t>Addition of quaternions: </a:t>
            </a:r>
            <a:endParaRPr lang="en-US" sz="2000" dirty="0">
              <a:latin typeface="Calibri" charset="0"/>
            </a:endParaRPr>
          </a:p>
        </p:txBody>
      </p:sp>
      <p:cxnSp>
        <p:nvCxnSpPr>
          <p:cNvPr id="42" name="Straight Connector 41"/>
          <p:cNvCxnSpPr>
            <a:cxnSpLocks noChangeShapeType="1"/>
          </p:cNvCxnSpPr>
          <p:nvPr/>
        </p:nvCxnSpPr>
        <p:spPr bwMode="auto">
          <a:xfrm>
            <a:off x="838200" y="3019277"/>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3" name="Straight Connector 42"/>
          <p:cNvCxnSpPr>
            <a:cxnSpLocks noChangeShapeType="1"/>
          </p:cNvCxnSpPr>
          <p:nvPr/>
        </p:nvCxnSpPr>
        <p:spPr bwMode="auto">
          <a:xfrm>
            <a:off x="838200" y="4242319"/>
            <a:ext cx="4066113"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45" name="Title 1"/>
          <p:cNvSpPr txBox="1">
            <a:spLocks/>
          </p:cNvSpPr>
          <p:nvPr/>
        </p:nvSpPr>
        <p:spPr>
          <a:xfrm>
            <a:off x="254000" y="11472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Properties of Quaternions</a:t>
            </a:r>
            <a:endParaRPr lang="en-US" sz="3200" dirty="0">
              <a:solidFill>
                <a:srgbClr val="800000"/>
              </a:solidFill>
            </a:endParaRPr>
          </a:p>
        </p:txBody>
      </p:sp>
    </p:spTree>
    <p:extLst>
      <p:ext uri="{BB962C8B-B14F-4D97-AF65-F5344CB8AC3E}">
        <p14:creationId xmlns:p14="http://schemas.microsoft.com/office/powerpoint/2010/main" val="1987887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A32D1403-CEF9-E84D-A22F-6DB7A5EA1797}" type="slidenum">
              <a:rPr lang="en-US" smtClean="0"/>
              <a:pPr/>
              <a:t>27</a:t>
            </a:fld>
            <a:endParaRPr lang="en-US" smtClean="0"/>
          </a:p>
        </p:txBody>
      </p:sp>
      <p:sp>
        <p:nvSpPr>
          <p:cNvPr id="30724" name="Rectangle 2"/>
          <p:cNvSpPr>
            <a:spLocks noGrp="1" noChangeArrowheads="1"/>
          </p:cNvSpPr>
          <p:nvPr>
            <p:ph type="title"/>
          </p:nvPr>
        </p:nvSpPr>
        <p:spPr>
          <a:xfrm>
            <a:off x="685800" y="0"/>
            <a:ext cx="7772400" cy="914400"/>
          </a:xfrm>
        </p:spPr>
        <p:txBody>
          <a:bodyPr/>
          <a:lstStyle/>
          <a:p>
            <a:r>
              <a:rPr lang="en-US" sz="4000"/>
              <a:t>Cubic Crystal Symmetry Operators</a:t>
            </a:r>
            <a:endParaRPr lang="en-US"/>
          </a:p>
        </p:txBody>
      </p:sp>
      <p:graphicFrame>
        <p:nvGraphicFramePr>
          <p:cNvPr id="30722" name="Object 2"/>
          <p:cNvGraphicFramePr>
            <a:graphicFrameLocks noChangeAspect="1"/>
          </p:cNvGraphicFramePr>
          <p:nvPr/>
        </p:nvGraphicFramePr>
        <p:xfrm>
          <a:off x="573088" y="914400"/>
          <a:ext cx="7996237" cy="5375275"/>
        </p:xfrm>
        <a:graphic>
          <a:graphicData uri="http://schemas.openxmlformats.org/presentationml/2006/ole">
            <mc:AlternateContent xmlns:mc="http://schemas.openxmlformats.org/markup-compatibility/2006">
              <mc:Choice xmlns:v="urn:schemas-microsoft-com:vml" Requires="v">
                <p:oleObj spid="_x0000_s35871" name="Document" r:id="rId4" imgW="5626100" imgH="3327400" progId="Word.Document.8">
                  <p:embed/>
                </p:oleObj>
              </mc:Choice>
              <mc:Fallback>
                <p:oleObj name="Document" r:id="rId4" imgW="5626100" imgH="3327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6709" r="5328"/>
                      <a:stretch>
                        <a:fillRect/>
                      </a:stretch>
                    </p:blipFill>
                    <p:spPr bwMode="auto">
                      <a:xfrm>
                        <a:off x="573088" y="914400"/>
                        <a:ext cx="7996237" cy="537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Box 4"/>
          <p:cNvSpPr txBox="1">
            <a:spLocks noChangeArrowheads="1"/>
          </p:cNvSpPr>
          <p:nvPr/>
        </p:nvSpPr>
        <p:spPr bwMode="auto">
          <a:xfrm>
            <a:off x="487653" y="6096000"/>
            <a:ext cx="8181521" cy="646331"/>
          </a:xfrm>
          <a:prstGeom prst="rect">
            <a:avLst/>
          </a:prstGeom>
          <a:noFill/>
          <a:ln w="9525">
            <a:noFill/>
            <a:miter lim="800000"/>
            <a:headEnd/>
            <a:tailEnd/>
          </a:ln>
        </p:spPr>
        <p:txBody>
          <a:bodyPr wrap="none">
            <a:prstTxWarp prst="textNoShape">
              <a:avLst/>
            </a:prstTxWarp>
            <a:spAutoFit/>
          </a:bodyPr>
          <a:lstStyle/>
          <a:p>
            <a:r>
              <a:rPr lang="en-US" dirty="0"/>
              <a:t>The numerical values of these symmetry operators can be found at:</a:t>
            </a:r>
            <a:br>
              <a:rPr lang="en-US" dirty="0"/>
            </a:br>
            <a:r>
              <a:rPr lang="en-US" dirty="0"/>
              <a:t>http:/</a:t>
            </a:r>
            <a:r>
              <a:rPr lang="en-US" dirty="0" smtClean="0"/>
              <a:t>/</a:t>
            </a:r>
            <a:r>
              <a:rPr lang="en-US" dirty="0" err="1" smtClean="0"/>
              <a:t>pajarito.materials.cmu.edu</a:t>
            </a:r>
            <a:r>
              <a:rPr lang="en-US" dirty="0" smtClean="0"/>
              <a:t>/</a:t>
            </a:r>
            <a:r>
              <a:rPr lang="en-US" dirty="0" err="1" smtClean="0"/>
              <a:t>rollett</a:t>
            </a:r>
            <a:r>
              <a:rPr lang="en-US" dirty="0" smtClean="0"/>
              <a:t>/</a:t>
            </a:r>
            <a:r>
              <a:rPr lang="en-US" dirty="0" err="1" smtClean="0"/>
              <a:t>texture_subroutines</a:t>
            </a:r>
            <a:r>
              <a:rPr lang="en-US" dirty="0"/>
              <a:t>:  </a:t>
            </a:r>
            <a:r>
              <a:rPr lang="en-US" dirty="0" err="1"/>
              <a:t>quat.cubic.symm</a:t>
            </a:r>
            <a:r>
              <a:rPr lang="en-US" dirty="0"/>
              <a:t> etc.</a:t>
            </a:r>
          </a:p>
        </p:txBody>
      </p:sp>
    </p:spTree>
    <p:extLst>
      <p:ext uri="{BB962C8B-B14F-4D97-AF65-F5344CB8AC3E}">
        <p14:creationId xmlns:p14="http://schemas.microsoft.com/office/powerpoint/2010/main" val="2736062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Combining Rotations as RF vectors</a:t>
            </a:r>
          </a:p>
        </p:txBody>
      </p:sp>
      <p:sp>
        <p:nvSpPr>
          <p:cNvPr id="24580" name="Rectangle 3"/>
          <p:cNvSpPr>
            <a:spLocks noGrp="1" noChangeArrowheads="1"/>
          </p:cNvSpPr>
          <p:nvPr>
            <p:ph type="body" idx="1"/>
          </p:nvPr>
        </p:nvSpPr>
        <p:spPr>
          <a:xfrm>
            <a:off x="685800" y="1447800"/>
            <a:ext cx="8001000" cy="3657600"/>
          </a:xfrm>
        </p:spPr>
        <p:txBody>
          <a:bodyPr/>
          <a:lstStyle/>
          <a:p>
            <a:r>
              <a:rPr lang="en-US">
                <a:ea typeface="Times" charset="0"/>
                <a:cs typeface="Times" charset="0"/>
              </a:rPr>
              <a:t>Two Rodrigues vectors combine to form a third, </a:t>
            </a:r>
            <a:r>
              <a:rPr lang="en-US" b="1">
                <a:latin typeface="Symbol" charset="2"/>
                <a:ea typeface="Times" charset="0"/>
                <a:cs typeface="Times" charset="0"/>
              </a:rPr>
              <a:t>r</a:t>
            </a:r>
            <a:r>
              <a:rPr lang="en-US" baseline="-25000">
                <a:ea typeface="Times" charset="0"/>
                <a:cs typeface="Times" charset="0"/>
              </a:rPr>
              <a:t>C</a:t>
            </a:r>
            <a:r>
              <a:rPr lang="en-US">
                <a:ea typeface="Times" charset="0"/>
                <a:cs typeface="Times" charset="0"/>
              </a:rPr>
              <a:t>, as follows, where </a:t>
            </a:r>
            <a:r>
              <a:rPr lang="en-US" b="1">
                <a:latin typeface="Symbol" charset="2"/>
                <a:ea typeface="Times" charset="0"/>
                <a:cs typeface="Times" charset="0"/>
              </a:rPr>
              <a:t>r</a:t>
            </a:r>
            <a:r>
              <a:rPr lang="en-US" baseline="-25000">
                <a:ea typeface="Times" charset="0"/>
                <a:cs typeface="Times" charset="0"/>
              </a:rPr>
              <a:t>B</a:t>
            </a:r>
            <a:r>
              <a:rPr lang="en-US">
                <a:ea typeface="Times" charset="0"/>
                <a:cs typeface="Times" charset="0"/>
              </a:rPr>
              <a:t> follows after </a:t>
            </a:r>
            <a:r>
              <a:rPr lang="en-US" b="1">
                <a:latin typeface="Symbol" charset="2"/>
                <a:ea typeface="Times" charset="0"/>
                <a:cs typeface="Times" charset="0"/>
              </a:rPr>
              <a:t>r</a:t>
            </a:r>
            <a:r>
              <a:rPr lang="en-US" baseline="-25000">
                <a:ea typeface="Times" charset="0"/>
                <a:cs typeface="Times" charset="0"/>
              </a:rPr>
              <a:t>A</a:t>
            </a:r>
            <a:r>
              <a:rPr lang="en-US">
                <a:ea typeface="Times" charset="0"/>
                <a:cs typeface="Times" charset="0"/>
              </a:rPr>
              <a:t>. Note that this is </a:t>
            </a:r>
            <a:r>
              <a:rPr lang="en-US" i="1">
                <a:ea typeface="Times" charset="0"/>
                <a:cs typeface="Times" charset="0"/>
              </a:rPr>
              <a:t>not</a:t>
            </a:r>
            <a:r>
              <a:rPr lang="en-US">
                <a:ea typeface="Times" charset="0"/>
                <a:cs typeface="Times" charset="0"/>
              </a:rPr>
              <a:t> the parallelogram law for vectors!</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t>
            </a:r>
            <a:r>
              <a:rPr lang="en-US" b="1">
                <a:latin typeface="Symbol" charset="2"/>
                <a:ea typeface="Times" charset="0"/>
                <a:cs typeface="Times" charset="0"/>
              </a:rPr>
              <a:t>r</a:t>
            </a:r>
            <a:r>
              <a:rPr lang="en-US" baseline="-25000">
                <a:ea typeface="Times" charset="0"/>
                <a:cs typeface="Times" charset="0"/>
              </a:rPr>
              <a:t>C</a:t>
            </a:r>
            <a:r>
              <a:rPr lang="en-US">
                <a:ea typeface="Times" charset="0"/>
                <a:cs typeface="Times" charset="0"/>
              </a:rPr>
              <a:t> = (</a:t>
            </a:r>
            <a:r>
              <a:rPr lang="en-US" b="1">
                <a:latin typeface="Symbol" charset="2"/>
                <a:ea typeface="Times" charset="0"/>
                <a:cs typeface="Times" charset="0"/>
              </a:rPr>
              <a:t>r</a:t>
            </a:r>
            <a:r>
              <a:rPr lang="en-US" baseline="-25000">
                <a:ea typeface="Times" charset="0"/>
                <a:cs typeface="Times" charset="0"/>
              </a:rPr>
              <a:t>A</a:t>
            </a:r>
            <a:r>
              <a:rPr lang="en-US">
                <a:ea typeface="Times" charset="0"/>
                <a:cs typeface="Times" charset="0"/>
              </a:rPr>
              <a:t>, </a:t>
            </a:r>
            <a:r>
              <a:rPr lang="en-US" b="1">
                <a:latin typeface="Symbol" charset="2"/>
                <a:ea typeface="Times" charset="0"/>
                <a:cs typeface="Times" charset="0"/>
              </a:rPr>
              <a:t>r</a:t>
            </a:r>
            <a:r>
              <a:rPr lang="en-US" baseline="-25000">
                <a:ea typeface="Times" charset="0"/>
                <a:cs typeface="Times" charset="0"/>
              </a:rPr>
              <a:t>B</a:t>
            </a:r>
            <a:r>
              <a:rPr lang="en-US">
                <a:ea typeface="Times" charset="0"/>
                <a:cs typeface="Times" charset="0"/>
              </a:rPr>
              <a:t>) = </a:t>
            </a:r>
            <a:br>
              <a:rPr lang="en-US">
                <a:ea typeface="Times" charset="0"/>
                <a:cs typeface="Times" charset="0"/>
              </a:rPr>
            </a:br>
            <a:r>
              <a:rPr lang="en-US">
                <a:ea typeface="Times" charset="0"/>
                <a:cs typeface="Times" charset="0"/>
              </a:rPr>
              <a:t>		{</a:t>
            </a:r>
            <a:r>
              <a:rPr lang="en-US" b="1">
                <a:solidFill>
                  <a:srgbClr val="008000"/>
                </a:solidFill>
                <a:latin typeface="Symbol" charset="2"/>
                <a:ea typeface="Times" charset="0"/>
                <a:cs typeface="Times" charset="0"/>
              </a:rPr>
              <a:t>r</a:t>
            </a:r>
            <a:r>
              <a:rPr lang="en-US" baseline="-25000">
                <a:solidFill>
                  <a:srgbClr val="008000"/>
                </a:solidFill>
                <a:ea typeface="Times" charset="0"/>
                <a:cs typeface="Times" charset="0"/>
              </a:rPr>
              <a:t>A</a:t>
            </a:r>
            <a:r>
              <a:rPr lang="en-US">
                <a:solidFill>
                  <a:srgbClr val="008000"/>
                </a:solidFill>
                <a:ea typeface="Times" charset="0"/>
                <a:cs typeface="Times" charset="0"/>
              </a:rPr>
              <a:t> + </a:t>
            </a:r>
            <a:r>
              <a:rPr lang="en-US" b="1">
                <a:solidFill>
                  <a:srgbClr val="008000"/>
                </a:solidFill>
                <a:latin typeface="Symbol" charset="2"/>
                <a:ea typeface="Times" charset="0"/>
                <a:cs typeface="Times" charset="0"/>
              </a:rPr>
              <a:t>r</a:t>
            </a:r>
            <a:r>
              <a:rPr lang="en-US" baseline="-25000">
                <a:solidFill>
                  <a:srgbClr val="008000"/>
                </a:solidFill>
                <a:ea typeface="Times" charset="0"/>
                <a:cs typeface="Times" charset="0"/>
              </a:rPr>
              <a:t>B</a:t>
            </a:r>
            <a:r>
              <a:rPr lang="en-US">
                <a:ea typeface="Times" charset="0"/>
                <a:cs typeface="Times" charset="0"/>
              </a:rPr>
              <a:t> - </a:t>
            </a:r>
            <a:r>
              <a:rPr lang="en-US" b="1">
                <a:solidFill>
                  <a:schemeClr val="accent2"/>
                </a:solidFill>
                <a:latin typeface="Symbol" charset="2"/>
                <a:ea typeface="Times" charset="0"/>
                <a:cs typeface="Times" charset="0"/>
              </a:rPr>
              <a:t>r</a:t>
            </a:r>
            <a:r>
              <a:rPr lang="en-US" baseline="-25000">
                <a:solidFill>
                  <a:schemeClr val="accent2"/>
                </a:solidFill>
                <a:ea typeface="Times" charset="0"/>
                <a:cs typeface="Times" charset="0"/>
              </a:rPr>
              <a:t>A</a:t>
            </a:r>
            <a:r>
              <a:rPr lang="en-US">
                <a:solidFill>
                  <a:schemeClr val="accent2"/>
                </a:solidFill>
                <a:ea typeface="Times" charset="0"/>
                <a:cs typeface="Times" charset="0"/>
              </a:rPr>
              <a:t> x </a:t>
            </a:r>
            <a:r>
              <a:rPr lang="en-US" b="1">
                <a:solidFill>
                  <a:schemeClr val="accent2"/>
                </a:solidFill>
                <a:latin typeface="Symbol" charset="2"/>
                <a:ea typeface="Times" charset="0"/>
                <a:cs typeface="Times" charset="0"/>
              </a:rPr>
              <a:t>r</a:t>
            </a:r>
            <a:r>
              <a:rPr lang="en-US" baseline="-25000">
                <a:solidFill>
                  <a:schemeClr val="accent2"/>
                </a:solidFill>
                <a:ea typeface="Times" charset="0"/>
                <a:cs typeface="Times" charset="0"/>
              </a:rPr>
              <a:t>B</a:t>
            </a:r>
            <a:r>
              <a:rPr lang="en-US">
                <a:ea typeface="Times" charset="0"/>
                <a:cs typeface="Times" charset="0"/>
              </a:rPr>
              <a:t>}/{1 - </a:t>
            </a:r>
            <a:r>
              <a:rPr lang="en-US" b="1">
                <a:solidFill>
                  <a:srgbClr val="FF0000"/>
                </a:solidFill>
                <a:latin typeface="Symbol" charset="2"/>
                <a:ea typeface="Times" charset="0"/>
                <a:cs typeface="Times" charset="0"/>
              </a:rPr>
              <a:t>r</a:t>
            </a:r>
            <a:r>
              <a:rPr lang="en-US" baseline="-25000">
                <a:solidFill>
                  <a:srgbClr val="FF0000"/>
                </a:solidFill>
                <a:ea typeface="Times" charset="0"/>
                <a:cs typeface="Times" charset="0"/>
              </a:rPr>
              <a:t>A</a:t>
            </a:r>
            <a:r>
              <a:rPr lang="en-US">
                <a:solidFill>
                  <a:srgbClr val="FF0000"/>
                </a:solidFill>
                <a:ea typeface="Times" charset="0"/>
                <a:cs typeface="Times" charset="0"/>
              </a:rPr>
              <a:t>•</a:t>
            </a:r>
            <a:r>
              <a:rPr lang="en-US" b="1">
                <a:solidFill>
                  <a:srgbClr val="FF0000"/>
                </a:solidFill>
                <a:latin typeface="Symbol" charset="2"/>
                <a:ea typeface="Times" charset="0"/>
                <a:cs typeface="Times" charset="0"/>
              </a:rPr>
              <a:t>r</a:t>
            </a:r>
            <a:r>
              <a:rPr lang="en-US" baseline="-25000">
                <a:solidFill>
                  <a:srgbClr val="FF0000"/>
                </a:solidFill>
                <a:ea typeface="Times" charset="0"/>
                <a:cs typeface="Times" charset="0"/>
              </a:rPr>
              <a:t>B</a:t>
            </a:r>
            <a:r>
              <a:rPr lang="en-US">
                <a:ea typeface="Times" charset="0"/>
                <a:cs typeface="Times" charset="0"/>
              </a:rPr>
              <a:t>}</a:t>
            </a:r>
            <a:endParaRPr lang="en-US">
              <a:ea typeface="ＭＳ Ｐゴシック" charset="-128"/>
              <a:cs typeface="ＭＳ Ｐゴシック" charset="-128"/>
            </a:endParaRPr>
          </a:p>
        </p:txBody>
      </p:sp>
      <p:sp>
        <p:nvSpPr>
          <p:cNvPr id="24581" name="Text Box 4"/>
          <p:cNvSpPr txBox="1">
            <a:spLocks noChangeArrowheads="1"/>
          </p:cNvSpPr>
          <p:nvPr/>
        </p:nvSpPr>
        <p:spPr bwMode="auto">
          <a:xfrm>
            <a:off x="2590800" y="5553075"/>
            <a:ext cx="2574925" cy="588963"/>
          </a:xfrm>
          <a:prstGeom prst="rect">
            <a:avLst/>
          </a:prstGeom>
          <a:noFill/>
          <a:ln w="9525">
            <a:solidFill>
              <a:schemeClr val="accent2"/>
            </a:solidFill>
            <a:miter lim="800000"/>
            <a:headEnd/>
            <a:tailEnd/>
          </a:ln>
        </p:spPr>
        <p:txBody>
          <a:bodyPr wrap="none">
            <a:prstTxWarp prst="textNoShape">
              <a:avLst/>
            </a:prstTxWarp>
            <a:spAutoFit/>
          </a:bodyPr>
          <a:lstStyle/>
          <a:p>
            <a:r>
              <a:rPr lang="en-US" sz="3200" i="1">
                <a:solidFill>
                  <a:schemeClr val="accent2"/>
                </a:solidFill>
                <a:latin typeface="Times" charset="0"/>
              </a:rPr>
              <a:t>vector product</a:t>
            </a:r>
          </a:p>
        </p:txBody>
      </p:sp>
      <p:sp>
        <p:nvSpPr>
          <p:cNvPr id="24582" name="Line 5"/>
          <p:cNvSpPr>
            <a:spLocks noChangeShapeType="1"/>
          </p:cNvSpPr>
          <p:nvPr/>
        </p:nvSpPr>
        <p:spPr bwMode="auto">
          <a:xfrm flipH="1" flipV="1">
            <a:off x="3903183" y="4906628"/>
            <a:ext cx="303692" cy="75281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583" name="Text Box 6"/>
          <p:cNvSpPr txBox="1">
            <a:spLocks noChangeArrowheads="1"/>
          </p:cNvSpPr>
          <p:nvPr/>
        </p:nvSpPr>
        <p:spPr bwMode="auto">
          <a:xfrm>
            <a:off x="5807075" y="5583238"/>
            <a:ext cx="2574925" cy="588962"/>
          </a:xfrm>
          <a:prstGeom prst="rect">
            <a:avLst/>
          </a:prstGeom>
          <a:noFill/>
          <a:ln w="9525">
            <a:solidFill>
              <a:srgbClr val="FF0000"/>
            </a:solidFill>
            <a:miter lim="800000"/>
            <a:headEnd/>
            <a:tailEnd/>
          </a:ln>
        </p:spPr>
        <p:txBody>
          <a:bodyPr wrap="none">
            <a:prstTxWarp prst="textNoShape">
              <a:avLst/>
            </a:prstTxWarp>
            <a:spAutoFit/>
          </a:bodyPr>
          <a:lstStyle/>
          <a:p>
            <a:r>
              <a:rPr lang="en-US" sz="3200" i="1">
                <a:solidFill>
                  <a:srgbClr val="FF0000"/>
                </a:solidFill>
                <a:latin typeface="Times" charset="0"/>
              </a:rPr>
              <a:t>scalar product</a:t>
            </a:r>
          </a:p>
        </p:txBody>
      </p:sp>
      <p:sp>
        <p:nvSpPr>
          <p:cNvPr id="24584" name="Line 7"/>
          <p:cNvSpPr>
            <a:spLocks noChangeShapeType="1"/>
          </p:cNvSpPr>
          <p:nvPr/>
        </p:nvSpPr>
        <p:spPr bwMode="auto">
          <a:xfrm flipH="1" flipV="1">
            <a:off x="5807075" y="4906628"/>
            <a:ext cx="990600" cy="75281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24585" name="Text Box 8"/>
          <p:cNvSpPr txBox="1">
            <a:spLocks noChangeArrowheads="1"/>
          </p:cNvSpPr>
          <p:nvPr/>
        </p:nvSpPr>
        <p:spPr bwMode="auto">
          <a:xfrm>
            <a:off x="457200" y="5544552"/>
            <a:ext cx="1547813" cy="588963"/>
          </a:xfrm>
          <a:prstGeom prst="rect">
            <a:avLst/>
          </a:prstGeom>
          <a:noFill/>
          <a:ln w="9525">
            <a:solidFill>
              <a:srgbClr val="008000"/>
            </a:solidFill>
            <a:miter lim="800000"/>
            <a:headEnd/>
            <a:tailEnd/>
          </a:ln>
        </p:spPr>
        <p:txBody>
          <a:bodyPr wrap="none">
            <a:prstTxWarp prst="textNoShape">
              <a:avLst/>
            </a:prstTxWarp>
            <a:spAutoFit/>
          </a:bodyPr>
          <a:lstStyle/>
          <a:p>
            <a:r>
              <a:rPr lang="en-US" sz="3200" i="1" dirty="0">
                <a:solidFill>
                  <a:srgbClr val="008000"/>
                </a:solidFill>
                <a:latin typeface="Times" charset="0"/>
              </a:rPr>
              <a:t>addition</a:t>
            </a:r>
          </a:p>
        </p:txBody>
      </p:sp>
      <p:sp>
        <p:nvSpPr>
          <p:cNvPr id="24586" name="Line 9"/>
          <p:cNvSpPr>
            <a:spLocks noChangeShapeType="1"/>
          </p:cNvSpPr>
          <p:nvPr/>
        </p:nvSpPr>
        <p:spPr bwMode="auto">
          <a:xfrm flipV="1">
            <a:off x="1441092" y="4906628"/>
            <a:ext cx="838200" cy="4572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FD6EE829-1406-EF41-8360-D3834960FC85}" type="slidenum">
              <a:rPr lang="en-US" smtClean="0"/>
              <a:t>28</a:t>
            </a:fld>
            <a:endParaRPr lang="en-US"/>
          </a:p>
        </p:txBody>
      </p:sp>
    </p:spTree>
    <p:extLst>
      <p:ext uri="{BB962C8B-B14F-4D97-AF65-F5344CB8AC3E}">
        <p14:creationId xmlns:p14="http://schemas.microsoft.com/office/powerpoint/2010/main" val="10761334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89" y="1600200"/>
            <a:ext cx="8686800" cy="4525963"/>
          </a:xfrm>
        </p:spPr>
        <p:txBody>
          <a:bodyPr/>
          <a:lstStyle/>
          <a:p>
            <a:r>
              <a:rPr lang="en-US" sz="2400" dirty="0" smtClean="0"/>
              <a:t>Orientation is specified based on reference frames</a:t>
            </a:r>
          </a:p>
          <a:p>
            <a:pPr marL="0" indent="0">
              <a:buNone/>
            </a:pPr>
            <a:r>
              <a:rPr lang="en-US" sz="2000" dirty="0" smtClean="0"/>
              <a:t>					</a:t>
            </a:r>
          </a:p>
          <a:p>
            <a:pPr marL="0" indent="0">
              <a:lnSpc>
                <a:spcPct val="130000"/>
              </a:lnSpc>
              <a:buNone/>
            </a:pPr>
            <a:r>
              <a:rPr lang="en-US" sz="2000" dirty="0"/>
              <a:t>	</a:t>
            </a:r>
            <a:r>
              <a:rPr lang="en-US" sz="2000" dirty="0" smtClean="0"/>
              <a:t>					  </a:t>
            </a:r>
            <a:r>
              <a:rPr lang="en-US" sz="1600" dirty="0" smtClean="0"/>
              <a:t>Sample coordinates 	         Crystal coordinates	      Lab coordinates</a:t>
            </a:r>
          </a:p>
          <a:p>
            <a:pPr>
              <a:lnSpc>
                <a:spcPct val="120000"/>
              </a:lnSpc>
            </a:pPr>
            <a:r>
              <a:rPr lang="en-US" sz="2400" dirty="0" smtClean="0"/>
              <a:t>Different choices of axes to convert crystal frames</a:t>
            </a:r>
          </a:p>
          <a:p>
            <a:pPr lvl="2"/>
            <a:r>
              <a:rPr lang="en-US" sz="1600" dirty="0" smtClean="0"/>
              <a:t>Hexagonal frame into orthonormal frame</a:t>
            </a:r>
          </a:p>
          <a:p>
            <a:pPr lvl="3"/>
            <a:r>
              <a:rPr lang="en-US" sz="1400" dirty="0" smtClean="0"/>
              <a:t>X=		     Y= 		   Z=		</a:t>
            </a:r>
            <a:r>
              <a:rPr lang="en-US" sz="1400" dirty="0"/>
              <a:t>or </a:t>
            </a:r>
            <a:r>
              <a:rPr lang="en-US" sz="1400" dirty="0" smtClean="0"/>
              <a:t>        X</a:t>
            </a:r>
            <a:r>
              <a:rPr lang="en-US" sz="1400" dirty="0"/>
              <a:t>=	</a:t>
            </a:r>
            <a:r>
              <a:rPr lang="en-US" sz="1400" dirty="0" smtClean="0"/>
              <a:t>             Y</a:t>
            </a:r>
            <a:r>
              <a:rPr lang="en-US" sz="1400" dirty="0"/>
              <a:t>= 	</a:t>
            </a:r>
            <a:r>
              <a:rPr lang="en-US" sz="1400" dirty="0" smtClean="0"/>
              <a:t>            Z</a:t>
            </a:r>
            <a:r>
              <a:rPr lang="en-US" sz="1400" dirty="0"/>
              <a:t>=		</a:t>
            </a:r>
            <a:endParaRPr lang="en-US" sz="1400" dirty="0" smtClean="0"/>
          </a:p>
          <a:p>
            <a:pPr>
              <a:lnSpc>
                <a:spcPct val="140000"/>
              </a:lnSpc>
            </a:pPr>
            <a:r>
              <a:rPr lang="en-US" sz="2400" dirty="0" smtClean="0"/>
              <a:t>Personal experiences? </a:t>
            </a:r>
          </a:p>
          <a:p>
            <a:endParaRPr lang="en-US" dirty="0"/>
          </a:p>
        </p:txBody>
      </p:sp>
      <p:sp>
        <p:nvSpPr>
          <p:cNvPr id="4" name="Title 1"/>
          <p:cNvSpPr txBox="1">
            <a:spLocks/>
          </p:cNvSpPr>
          <p:nvPr/>
        </p:nvSpPr>
        <p:spPr>
          <a:xfrm>
            <a:off x="457200" y="4514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Why can it get challenging to work with crystallographic orientations?</a:t>
            </a:r>
            <a:endParaRPr lang="en-US" sz="3200" dirty="0">
              <a:solidFill>
                <a:srgbClr val="800000"/>
              </a:solidFill>
            </a:endParaRPr>
          </a:p>
        </p:txBody>
      </p:sp>
      <p:pic>
        <p:nvPicPr>
          <p:cNvPr id="2" name="Picture 1" descr="REFS.png"/>
          <p:cNvPicPr>
            <a:picLocks noChangeAspect="1"/>
          </p:cNvPicPr>
          <p:nvPr/>
        </p:nvPicPr>
        <p:blipFill rotWithShape="1">
          <a:blip r:embed="rId3">
            <a:extLst>
              <a:ext uri="{28A0092B-C50C-407E-A947-70E740481C1C}">
                <a14:useLocalDpi xmlns:a14="http://schemas.microsoft.com/office/drawing/2010/main" val="0"/>
              </a:ext>
            </a:extLst>
          </a:blip>
          <a:srcRect b="36111"/>
          <a:stretch/>
        </p:blipFill>
        <p:spPr>
          <a:xfrm>
            <a:off x="1358901" y="4575787"/>
            <a:ext cx="6397976" cy="2155213"/>
          </a:xfrm>
          <a:prstGeom prst="rect">
            <a:avLst/>
          </a:prstGeom>
        </p:spPr>
      </p:pic>
      <p:cxnSp>
        <p:nvCxnSpPr>
          <p:cNvPr id="8" name="Straight Arrow Connector 7"/>
          <p:cNvCxnSpPr/>
          <p:nvPr/>
        </p:nvCxnSpPr>
        <p:spPr>
          <a:xfrm flipH="1">
            <a:off x="4557889" y="2074333"/>
            <a:ext cx="1467555" cy="4938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041444" y="2074333"/>
            <a:ext cx="1241778" cy="4938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462889" y="2074333"/>
            <a:ext cx="14111" cy="4938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01940611"/>
              </p:ext>
            </p:extLst>
          </p:nvPr>
        </p:nvGraphicFramePr>
        <p:xfrm>
          <a:off x="2176640" y="3635727"/>
          <a:ext cx="536364" cy="260520"/>
        </p:xfrm>
        <a:graphic>
          <a:graphicData uri="http://schemas.openxmlformats.org/presentationml/2006/ole">
            <mc:AlternateContent xmlns:mc="http://schemas.openxmlformats.org/markup-compatibility/2006">
              <mc:Choice xmlns:v="urn:schemas-microsoft-com:vml" Requires="v">
                <p:oleObj spid="_x0000_s1597" name="Equation" r:id="rId4" imgW="444500" imgH="215900" progId="Equation.3">
                  <p:embed/>
                </p:oleObj>
              </mc:Choice>
              <mc:Fallback>
                <p:oleObj name="Equation" r:id="rId4" imgW="444500" imgH="215900" progId="Equation.3">
                  <p:embed/>
                  <p:pic>
                    <p:nvPicPr>
                      <p:cNvPr id="0" name=""/>
                      <p:cNvPicPr/>
                      <p:nvPr/>
                    </p:nvPicPr>
                    <p:blipFill>
                      <a:blip r:embed="rId5"/>
                      <a:stretch>
                        <a:fillRect/>
                      </a:stretch>
                    </p:blipFill>
                    <p:spPr>
                      <a:xfrm>
                        <a:off x="2176640" y="3635727"/>
                        <a:ext cx="536364" cy="26052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25342787"/>
              </p:ext>
            </p:extLst>
          </p:nvPr>
        </p:nvGraphicFramePr>
        <p:xfrm>
          <a:off x="3065462" y="3629554"/>
          <a:ext cx="568325" cy="260350"/>
        </p:xfrm>
        <a:graphic>
          <a:graphicData uri="http://schemas.openxmlformats.org/presentationml/2006/ole">
            <mc:AlternateContent xmlns:mc="http://schemas.openxmlformats.org/markup-compatibility/2006">
              <mc:Choice xmlns:v="urn:schemas-microsoft-com:vml" Requires="v">
                <p:oleObj spid="_x0000_s1598" name="Equation" r:id="rId6" imgW="469900" imgH="215900" progId="Equation.3">
                  <p:embed/>
                </p:oleObj>
              </mc:Choice>
              <mc:Fallback>
                <p:oleObj name="Equation" r:id="rId6" imgW="469900" imgH="215900" progId="Equation.3">
                  <p:embed/>
                  <p:pic>
                    <p:nvPicPr>
                      <p:cNvPr id="0" name=""/>
                      <p:cNvPicPr/>
                      <p:nvPr/>
                    </p:nvPicPr>
                    <p:blipFill>
                      <a:blip r:embed="rId7"/>
                      <a:stretch>
                        <a:fillRect/>
                      </a:stretch>
                    </p:blipFill>
                    <p:spPr>
                      <a:xfrm>
                        <a:off x="3065462" y="3629554"/>
                        <a:ext cx="568325" cy="2603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05492343"/>
              </p:ext>
            </p:extLst>
          </p:nvPr>
        </p:nvGraphicFramePr>
        <p:xfrm>
          <a:off x="3903309" y="3672240"/>
          <a:ext cx="520700" cy="214312"/>
        </p:xfrm>
        <a:graphic>
          <a:graphicData uri="http://schemas.openxmlformats.org/presentationml/2006/ole">
            <mc:AlternateContent xmlns:mc="http://schemas.openxmlformats.org/markup-compatibility/2006">
              <mc:Choice xmlns:v="urn:schemas-microsoft-com:vml" Requires="v">
                <p:oleObj spid="_x0000_s1599" name="Equation" r:id="rId8" imgW="431800" imgH="177800" progId="Equation.3">
                  <p:embed/>
                </p:oleObj>
              </mc:Choice>
              <mc:Fallback>
                <p:oleObj name="Equation" r:id="rId8" imgW="431800" imgH="177800" progId="Equation.3">
                  <p:embed/>
                  <p:pic>
                    <p:nvPicPr>
                      <p:cNvPr id="0" name=""/>
                      <p:cNvPicPr/>
                      <p:nvPr/>
                    </p:nvPicPr>
                    <p:blipFill>
                      <a:blip r:embed="rId9"/>
                      <a:stretch>
                        <a:fillRect/>
                      </a:stretch>
                    </p:blipFill>
                    <p:spPr>
                      <a:xfrm>
                        <a:off x="3903309" y="3672240"/>
                        <a:ext cx="520700" cy="21431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906567848"/>
              </p:ext>
            </p:extLst>
          </p:nvPr>
        </p:nvGraphicFramePr>
        <p:xfrm>
          <a:off x="5210880" y="3632729"/>
          <a:ext cx="582613" cy="260350"/>
        </p:xfrm>
        <a:graphic>
          <a:graphicData uri="http://schemas.openxmlformats.org/presentationml/2006/ole">
            <mc:AlternateContent xmlns:mc="http://schemas.openxmlformats.org/markup-compatibility/2006">
              <mc:Choice xmlns:v="urn:schemas-microsoft-com:vml" Requires="v">
                <p:oleObj spid="_x0000_s1600" name="Equation" r:id="rId10" imgW="482600" imgH="215900" progId="Equation.3">
                  <p:embed/>
                </p:oleObj>
              </mc:Choice>
              <mc:Fallback>
                <p:oleObj name="Equation" r:id="rId10" imgW="482600" imgH="215900" progId="Equation.3">
                  <p:embed/>
                  <p:pic>
                    <p:nvPicPr>
                      <p:cNvPr id="0" name=""/>
                      <p:cNvPicPr/>
                      <p:nvPr/>
                    </p:nvPicPr>
                    <p:blipFill>
                      <a:blip r:embed="rId11"/>
                      <a:stretch>
                        <a:fillRect/>
                      </a:stretch>
                    </p:blipFill>
                    <p:spPr>
                      <a:xfrm>
                        <a:off x="5210880" y="3632729"/>
                        <a:ext cx="582613" cy="2603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991965872"/>
              </p:ext>
            </p:extLst>
          </p:nvPr>
        </p:nvGraphicFramePr>
        <p:xfrm>
          <a:off x="6136393" y="3625856"/>
          <a:ext cx="568325" cy="260350"/>
        </p:xfrm>
        <a:graphic>
          <a:graphicData uri="http://schemas.openxmlformats.org/presentationml/2006/ole">
            <mc:AlternateContent xmlns:mc="http://schemas.openxmlformats.org/markup-compatibility/2006">
              <mc:Choice xmlns:v="urn:schemas-microsoft-com:vml" Requires="v">
                <p:oleObj spid="_x0000_s1601" name="Equation" r:id="rId12" imgW="469900" imgH="215900" progId="Equation.3">
                  <p:embed/>
                </p:oleObj>
              </mc:Choice>
              <mc:Fallback>
                <p:oleObj name="Equation" r:id="rId12" imgW="469900" imgH="215900" progId="Equation.3">
                  <p:embed/>
                  <p:pic>
                    <p:nvPicPr>
                      <p:cNvPr id="0" name=""/>
                      <p:cNvPicPr/>
                      <p:nvPr/>
                    </p:nvPicPr>
                    <p:blipFill>
                      <a:blip r:embed="rId13"/>
                      <a:stretch>
                        <a:fillRect/>
                      </a:stretch>
                    </p:blipFill>
                    <p:spPr>
                      <a:xfrm>
                        <a:off x="6136393" y="3625856"/>
                        <a:ext cx="568325" cy="26035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766521891"/>
              </p:ext>
            </p:extLst>
          </p:nvPr>
        </p:nvGraphicFramePr>
        <p:xfrm>
          <a:off x="7030684" y="3682653"/>
          <a:ext cx="520700" cy="214312"/>
        </p:xfrm>
        <a:graphic>
          <a:graphicData uri="http://schemas.openxmlformats.org/presentationml/2006/ole">
            <mc:AlternateContent xmlns:mc="http://schemas.openxmlformats.org/markup-compatibility/2006">
              <mc:Choice xmlns:v="urn:schemas-microsoft-com:vml" Requires="v">
                <p:oleObj spid="_x0000_s1602" name="Equation" r:id="rId14" imgW="431800" imgH="177800" progId="Equation.3">
                  <p:embed/>
                </p:oleObj>
              </mc:Choice>
              <mc:Fallback>
                <p:oleObj name="Equation" r:id="rId14" imgW="431800" imgH="177800" progId="Equation.3">
                  <p:embed/>
                  <p:pic>
                    <p:nvPicPr>
                      <p:cNvPr id="0" name=""/>
                      <p:cNvPicPr/>
                      <p:nvPr/>
                    </p:nvPicPr>
                    <p:blipFill>
                      <a:blip r:embed="rId9"/>
                      <a:stretch>
                        <a:fillRect/>
                      </a:stretch>
                    </p:blipFill>
                    <p:spPr>
                      <a:xfrm>
                        <a:off x="7030684" y="3682653"/>
                        <a:ext cx="520700" cy="214312"/>
                      </a:xfrm>
                      <a:prstGeom prst="rect">
                        <a:avLst/>
                      </a:prstGeom>
                    </p:spPr>
                  </p:pic>
                </p:oleObj>
              </mc:Fallback>
            </mc:AlternateContent>
          </a:graphicData>
        </a:graphic>
      </p:graphicFrame>
      <p:sp>
        <p:nvSpPr>
          <p:cNvPr id="23" name="Slide Number Placeholder 22"/>
          <p:cNvSpPr>
            <a:spLocks noGrp="1"/>
          </p:cNvSpPr>
          <p:nvPr>
            <p:ph type="sldNum" sz="quarter" idx="12"/>
          </p:nvPr>
        </p:nvSpPr>
        <p:spPr/>
        <p:txBody>
          <a:bodyPr/>
          <a:lstStyle/>
          <a:p>
            <a:fld id="{FD6EE829-1406-EF41-8360-D3834960FC85}" type="slidenum">
              <a:rPr lang="en-US" smtClean="0"/>
              <a:t>2</a:t>
            </a:fld>
            <a:endParaRPr lang="en-US"/>
          </a:p>
        </p:txBody>
      </p:sp>
    </p:spTree>
    <p:extLst>
      <p:ext uri="{BB962C8B-B14F-4D97-AF65-F5344CB8AC3E}">
        <p14:creationId xmlns:p14="http://schemas.microsoft.com/office/powerpoint/2010/main" val="1164969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14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Descriptors of orientation</a:t>
            </a:r>
            <a:endParaRPr lang="en-US" sz="3200" dirty="0">
              <a:solidFill>
                <a:srgbClr val="800000"/>
              </a:solidFill>
            </a:endParaRPr>
          </a:p>
        </p:txBody>
      </p:sp>
      <p:sp>
        <p:nvSpPr>
          <p:cNvPr id="5" name="Rectangle 4"/>
          <p:cNvSpPr/>
          <p:nvPr/>
        </p:nvSpPr>
        <p:spPr>
          <a:xfrm>
            <a:off x="1642533" y="1467556"/>
            <a:ext cx="2370667"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Orientation matrix</a:t>
            </a:r>
            <a:endParaRPr lang="en-US" dirty="0">
              <a:solidFill>
                <a:srgbClr val="000000"/>
              </a:solidFill>
            </a:endParaRPr>
          </a:p>
        </p:txBody>
      </p:sp>
      <p:sp>
        <p:nvSpPr>
          <p:cNvPr id="6" name="Rectangle 5"/>
          <p:cNvSpPr/>
          <p:nvPr/>
        </p:nvSpPr>
        <p:spPr>
          <a:xfrm>
            <a:off x="5751687" y="1467556"/>
            <a:ext cx="2370667" cy="5221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FF0000"/>
                </a:solidFill>
              </a:rPr>
              <a:t>Misorientation</a:t>
            </a:r>
            <a:r>
              <a:rPr lang="en-US" dirty="0" smtClean="0">
                <a:solidFill>
                  <a:srgbClr val="FF0000"/>
                </a:solidFill>
              </a:rPr>
              <a:t> matrix</a:t>
            </a:r>
            <a:endParaRPr lang="en-US" dirty="0">
              <a:solidFill>
                <a:srgbClr val="FF0000"/>
              </a:solidFill>
            </a:endParaRPr>
          </a:p>
        </p:txBody>
      </p:sp>
      <p:sp>
        <p:nvSpPr>
          <p:cNvPr id="7" name="Rectangle 6"/>
          <p:cNvSpPr/>
          <p:nvPr/>
        </p:nvSpPr>
        <p:spPr>
          <a:xfrm>
            <a:off x="632176" y="2802466"/>
            <a:ext cx="1476023"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Miller indices</a:t>
            </a:r>
            <a:endParaRPr lang="en-US" dirty="0">
              <a:solidFill>
                <a:srgbClr val="000000"/>
              </a:solidFill>
            </a:endParaRPr>
          </a:p>
        </p:txBody>
      </p:sp>
      <p:sp>
        <p:nvSpPr>
          <p:cNvPr id="8" name="Rectangle 7"/>
          <p:cNvSpPr/>
          <p:nvPr/>
        </p:nvSpPr>
        <p:spPr>
          <a:xfrm>
            <a:off x="2336797" y="2802466"/>
            <a:ext cx="1444980"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Euler angles</a:t>
            </a:r>
            <a:endParaRPr lang="en-US" dirty="0">
              <a:solidFill>
                <a:srgbClr val="000000"/>
              </a:solidFill>
            </a:endParaRPr>
          </a:p>
        </p:txBody>
      </p:sp>
      <p:sp>
        <p:nvSpPr>
          <p:cNvPr id="13" name="Rectangle 12"/>
          <p:cNvSpPr/>
          <p:nvPr/>
        </p:nvSpPr>
        <p:spPr>
          <a:xfrm>
            <a:off x="4013200" y="2819401"/>
            <a:ext cx="1289756"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Axis/angle pair</a:t>
            </a:r>
            <a:endParaRPr lang="en-US" dirty="0">
              <a:solidFill>
                <a:srgbClr val="000000"/>
              </a:solidFill>
            </a:endParaRPr>
          </a:p>
        </p:txBody>
      </p:sp>
      <p:sp>
        <p:nvSpPr>
          <p:cNvPr id="17" name="Rectangle 16"/>
          <p:cNvSpPr/>
          <p:nvPr/>
        </p:nvSpPr>
        <p:spPr>
          <a:xfrm>
            <a:off x="457200" y="4794959"/>
            <a:ext cx="1476023"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Pole Figure</a:t>
            </a:r>
          </a:p>
          <a:p>
            <a:pPr algn="ctr"/>
            <a:r>
              <a:rPr lang="en-US" dirty="0" smtClean="0">
                <a:solidFill>
                  <a:srgbClr val="000000"/>
                </a:solidFill>
              </a:rPr>
              <a:t>Inverse PF</a:t>
            </a:r>
            <a:endParaRPr lang="en-US" dirty="0">
              <a:solidFill>
                <a:srgbClr val="000000"/>
              </a:solidFill>
            </a:endParaRPr>
          </a:p>
        </p:txBody>
      </p:sp>
      <p:sp>
        <p:nvSpPr>
          <p:cNvPr id="18" name="Rectangle 17"/>
          <p:cNvSpPr/>
          <p:nvPr/>
        </p:nvSpPr>
        <p:spPr>
          <a:xfrm>
            <a:off x="2034822" y="4794959"/>
            <a:ext cx="1444980" cy="8974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Euler space ODF and </a:t>
            </a:r>
            <a:r>
              <a:rPr lang="en-US" dirty="0" err="1" smtClean="0">
                <a:solidFill>
                  <a:srgbClr val="FF0000"/>
                </a:solidFill>
              </a:rPr>
              <a:t>mODF</a:t>
            </a:r>
            <a:endParaRPr lang="en-US" dirty="0">
              <a:solidFill>
                <a:srgbClr val="FF0000"/>
              </a:solidFill>
            </a:endParaRPr>
          </a:p>
        </p:txBody>
      </p:sp>
      <p:sp>
        <p:nvSpPr>
          <p:cNvPr id="19" name="Rectangle 18"/>
          <p:cNvSpPr/>
          <p:nvPr/>
        </p:nvSpPr>
        <p:spPr>
          <a:xfrm>
            <a:off x="5600698" y="2802466"/>
            <a:ext cx="1289756"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Rodrigues Vectors</a:t>
            </a:r>
            <a:endParaRPr lang="en-US" dirty="0">
              <a:solidFill>
                <a:srgbClr val="000000"/>
              </a:solidFill>
            </a:endParaRPr>
          </a:p>
        </p:txBody>
      </p:sp>
      <p:sp>
        <p:nvSpPr>
          <p:cNvPr id="21" name="Rectangle 20"/>
          <p:cNvSpPr/>
          <p:nvPr/>
        </p:nvSpPr>
        <p:spPr>
          <a:xfrm>
            <a:off x="7239704" y="2802466"/>
            <a:ext cx="1765300"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Unit Quaternions</a:t>
            </a:r>
            <a:endParaRPr lang="en-US" dirty="0">
              <a:solidFill>
                <a:srgbClr val="000000"/>
              </a:solidFill>
            </a:endParaRPr>
          </a:p>
        </p:txBody>
      </p:sp>
      <p:sp>
        <p:nvSpPr>
          <p:cNvPr id="22" name="Rectangle 21"/>
          <p:cNvSpPr/>
          <p:nvPr/>
        </p:nvSpPr>
        <p:spPr>
          <a:xfrm>
            <a:off x="5175956" y="4794959"/>
            <a:ext cx="1444980" cy="8974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Rodrigues space ODF and </a:t>
            </a:r>
            <a:r>
              <a:rPr lang="en-US" dirty="0" err="1" smtClean="0">
                <a:solidFill>
                  <a:srgbClr val="FF0000"/>
                </a:solidFill>
              </a:rPr>
              <a:t>mODF</a:t>
            </a:r>
            <a:endParaRPr lang="en-US" dirty="0">
              <a:solidFill>
                <a:srgbClr val="FF0000"/>
              </a:solidFill>
            </a:endParaRPr>
          </a:p>
        </p:txBody>
      </p:sp>
      <p:sp>
        <p:nvSpPr>
          <p:cNvPr id="23" name="Rectangle 22"/>
          <p:cNvSpPr/>
          <p:nvPr/>
        </p:nvSpPr>
        <p:spPr>
          <a:xfrm>
            <a:off x="3592691" y="4794959"/>
            <a:ext cx="1444980" cy="8974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Axis/angle space ODF and </a:t>
            </a:r>
            <a:r>
              <a:rPr lang="en-US" dirty="0" err="1" smtClean="0">
                <a:solidFill>
                  <a:srgbClr val="FF0000"/>
                </a:solidFill>
              </a:rPr>
              <a:t>mODF</a:t>
            </a:r>
            <a:endParaRPr lang="en-US" dirty="0">
              <a:solidFill>
                <a:srgbClr val="FF0000"/>
              </a:solidFill>
            </a:endParaRPr>
          </a:p>
        </p:txBody>
      </p:sp>
      <p:sp>
        <p:nvSpPr>
          <p:cNvPr id="25" name="Rectangle 24"/>
          <p:cNvSpPr/>
          <p:nvPr/>
        </p:nvSpPr>
        <p:spPr>
          <a:xfrm>
            <a:off x="7399864" y="6131281"/>
            <a:ext cx="1605140"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Computational efficiency</a:t>
            </a:r>
            <a:endParaRPr lang="en-US" dirty="0">
              <a:solidFill>
                <a:srgbClr val="000000"/>
              </a:solidFill>
            </a:endParaRPr>
          </a:p>
        </p:txBody>
      </p:sp>
      <p:sp>
        <p:nvSpPr>
          <p:cNvPr id="26" name="Rectangle 25"/>
          <p:cNvSpPr/>
          <p:nvPr/>
        </p:nvSpPr>
        <p:spPr>
          <a:xfrm>
            <a:off x="6839651" y="4800604"/>
            <a:ext cx="1444980" cy="107526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Quaternion space (4D) ODF and </a:t>
            </a:r>
            <a:r>
              <a:rPr lang="en-US" dirty="0" err="1" smtClean="0">
                <a:solidFill>
                  <a:srgbClr val="FF0000"/>
                </a:solidFill>
              </a:rPr>
              <a:t>mODF</a:t>
            </a:r>
            <a:endParaRPr lang="en-US" dirty="0">
              <a:solidFill>
                <a:srgbClr val="FF0000"/>
              </a:solidFill>
            </a:endParaRPr>
          </a:p>
        </p:txBody>
      </p:sp>
      <p:cxnSp>
        <p:nvCxnSpPr>
          <p:cNvPr id="28" name="Straight Arrow Connector 27"/>
          <p:cNvCxnSpPr/>
          <p:nvPr/>
        </p:nvCxnSpPr>
        <p:spPr>
          <a:xfrm>
            <a:off x="4148667" y="1763889"/>
            <a:ext cx="145203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1261533" y="2122311"/>
            <a:ext cx="1755423"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016956" y="2122311"/>
            <a:ext cx="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016956" y="2122311"/>
            <a:ext cx="1399822"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19" idx="0"/>
          </p:cNvCxnSpPr>
          <p:nvPr/>
        </p:nvCxnSpPr>
        <p:spPr>
          <a:xfrm>
            <a:off x="3016956" y="2122311"/>
            <a:ext cx="3228620" cy="68015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1" idx="0"/>
          </p:cNvCxnSpPr>
          <p:nvPr/>
        </p:nvCxnSpPr>
        <p:spPr>
          <a:xfrm>
            <a:off x="3016956" y="2139246"/>
            <a:ext cx="5105398" cy="6632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3016956" y="2139246"/>
            <a:ext cx="4041424" cy="6349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4416778" y="2139246"/>
            <a:ext cx="2641602" cy="6349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19" idx="0"/>
          </p:cNvCxnSpPr>
          <p:nvPr/>
        </p:nvCxnSpPr>
        <p:spPr>
          <a:xfrm flipH="1">
            <a:off x="6245576" y="2139246"/>
            <a:ext cx="812804" cy="6632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21" idx="0"/>
          </p:cNvCxnSpPr>
          <p:nvPr/>
        </p:nvCxnSpPr>
        <p:spPr>
          <a:xfrm>
            <a:off x="7058380" y="2139246"/>
            <a:ext cx="1063974" cy="6632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261533" y="3485444"/>
            <a:ext cx="0"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2765778" y="3485444"/>
            <a:ext cx="251178"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4343401" y="3485444"/>
            <a:ext cx="251178"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4495801" y="3485444"/>
            <a:ext cx="98778" cy="115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3016956" y="3485444"/>
            <a:ext cx="0" cy="115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5751687" y="3485444"/>
            <a:ext cx="493890"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5969000" y="3485444"/>
            <a:ext cx="276576" cy="115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7461951" y="3485444"/>
            <a:ext cx="493890"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7679264" y="3485444"/>
            <a:ext cx="276576" cy="115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7955841" y="3485444"/>
            <a:ext cx="730960" cy="2525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955841" y="3485444"/>
            <a:ext cx="1049163" cy="25258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6" name="Slide Number Placeholder 95"/>
          <p:cNvSpPr>
            <a:spLocks noGrp="1"/>
          </p:cNvSpPr>
          <p:nvPr>
            <p:ph type="sldNum" sz="quarter" idx="12"/>
          </p:nvPr>
        </p:nvSpPr>
        <p:spPr/>
        <p:txBody>
          <a:bodyPr/>
          <a:lstStyle/>
          <a:p>
            <a:fld id="{FD6EE829-1406-EF41-8360-D3834960FC85}" type="slidenum">
              <a:rPr lang="en-US" smtClean="0"/>
              <a:t>3</a:t>
            </a:fld>
            <a:endParaRPr lang="en-US"/>
          </a:p>
        </p:txBody>
      </p:sp>
    </p:spTree>
    <p:extLst>
      <p:ext uri="{BB962C8B-B14F-4D97-AF65-F5344CB8AC3E}">
        <p14:creationId xmlns:p14="http://schemas.microsoft.com/office/powerpoint/2010/main" val="35276789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Crystal Orientation: Rotation (direction cosine) Matrices</a:t>
            </a:r>
            <a:endParaRPr lang="en-US" sz="3200" dirty="0">
              <a:solidFill>
                <a:srgbClr val="800000"/>
              </a:solidFill>
            </a:endParaRPr>
          </a:p>
        </p:txBody>
      </p:sp>
      <p:sp>
        <p:nvSpPr>
          <p:cNvPr id="5" name="Rectangle 3"/>
          <p:cNvSpPr>
            <a:spLocks noGrp="1" noChangeArrowheads="1"/>
          </p:cNvSpPr>
          <p:nvPr>
            <p:ph idx="1"/>
          </p:nvPr>
        </p:nvSpPr>
        <p:spPr>
          <a:xfrm>
            <a:off x="457200" y="1416755"/>
            <a:ext cx="8229600" cy="5159023"/>
          </a:xfrm>
        </p:spPr>
        <p:txBody>
          <a:bodyPr>
            <a:noAutofit/>
          </a:bodyPr>
          <a:lstStyle/>
          <a:p>
            <a:pPr>
              <a:lnSpc>
                <a:spcPct val="110000"/>
              </a:lnSpc>
            </a:pPr>
            <a:r>
              <a:rPr lang="en-US" altLang="ja-JP" sz="1800" dirty="0" smtClean="0">
                <a:ea typeface="Times" charset="0"/>
                <a:cs typeface="Times" charset="0"/>
              </a:rPr>
              <a:t>Crystallographic orientation is the position of crystal system with respect to the specimen coordinate system.</a:t>
            </a:r>
          </a:p>
          <a:p>
            <a:pPr>
              <a:lnSpc>
                <a:spcPct val="110000"/>
              </a:lnSpc>
            </a:pPr>
            <a:r>
              <a:rPr lang="en-US" altLang="ja-JP" sz="1800" dirty="0" smtClean="0">
                <a:ea typeface="Times" charset="0"/>
                <a:cs typeface="Times" charset="0"/>
              </a:rPr>
              <a:t>A single rotation can be described by a rotation axis and an angular offset about the axis.</a:t>
            </a:r>
          </a:p>
          <a:p>
            <a:pPr lvl="1">
              <a:lnSpc>
                <a:spcPct val="110000"/>
              </a:lnSpc>
            </a:pPr>
            <a:r>
              <a:rPr lang="en-US" altLang="ja-JP" sz="1800" b="1" dirty="0">
                <a:solidFill>
                  <a:srgbClr val="FF0000"/>
                </a:solidFill>
                <a:ea typeface="Times" charset="0"/>
                <a:cs typeface="Times" charset="0"/>
              </a:rPr>
              <a:t>Passive rotation: </a:t>
            </a:r>
            <a:r>
              <a:rPr lang="en-US" altLang="ja-JP" sz="1800" dirty="0">
                <a:ea typeface="Times" charset="0"/>
                <a:cs typeface="Times" charset="0"/>
              </a:rPr>
              <a:t>Rotation of axes, sample coordinate into crystal coordinate.</a:t>
            </a:r>
          </a:p>
          <a:p>
            <a:pPr lvl="1">
              <a:lnSpc>
                <a:spcPct val="110000"/>
              </a:lnSpc>
            </a:pPr>
            <a:r>
              <a:rPr lang="en-US" altLang="ja-JP" sz="1800" dirty="0">
                <a:ea typeface="Times" charset="0"/>
                <a:cs typeface="Times" charset="0"/>
              </a:rPr>
              <a:t>Active rotation: Rotation of the object, crystal coordinate into sample coordinate.</a:t>
            </a:r>
          </a:p>
          <a:p>
            <a:pPr>
              <a:lnSpc>
                <a:spcPct val="110000"/>
              </a:lnSpc>
            </a:pPr>
            <a:endParaRPr lang="en-US" altLang="ja-JP" sz="1800" dirty="0" smtClean="0">
              <a:ea typeface="Times" charset="0"/>
              <a:cs typeface="Times" charset="0"/>
            </a:endParaRPr>
          </a:p>
          <a:p>
            <a:pPr>
              <a:lnSpc>
                <a:spcPct val="110000"/>
              </a:lnSpc>
            </a:pPr>
            <a:endParaRPr lang="en-US" altLang="ja-JP" sz="1800" dirty="0" smtClean="0">
              <a:ea typeface="Times" charset="0"/>
              <a:cs typeface="Times" charset="0"/>
            </a:endParaRPr>
          </a:p>
          <a:p>
            <a:pPr>
              <a:lnSpc>
                <a:spcPct val="110000"/>
              </a:lnSpc>
            </a:pPr>
            <a:endParaRPr lang="en-US" altLang="ja-JP" sz="1800" dirty="0" smtClean="0">
              <a:ea typeface="Times" charset="0"/>
              <a:cs typeface="Times" charset="0"/>
            </a:endParaRPr>
          </a:p>
          <a:p>
            <a:pPr>
              <a:lnSpc>
                <a:spcPct val="110000"/>
              </a:lnSpc>
            </a:pPr>
            <a:r>
              <a:rPr lang="en-US" altLang="ja-JP" sz="1800" dirty="0" smtClean="0">
                <a:ea typeface="Times" charset="0"/>
                <a:cs typeface="Times" charset="0"/>
              </a:rPr>
              <a:t>3x3 rotation matrices, R, left-multiply column vectors</a:t>
            </a:r>
          </a:p>
          <a:p>
            <a:pPr>
              <a:lnSpc>
                <a:spcPct val="110000"/>
              </a:lnSpc>
            </a:pPr>
            <a:r>
              <a:rPr lang="en-US" altLang="ja-JP" sz="1800" dirty="0" smtClean="0">
                <a:ea typeface="Times" charset="0"/>
                <a:cs typeface="Times" charset="0"/>
              </a:rPr>
              <a:t>Properties:</a:t>
            </a:r>
          </a:p>
          <a:p>
            <a:pPr lvl="1">
              <a:lnSpc>
                <a:spcPct val="110000"/>
              </a:lnSpc>
            </a:pPr>
            <a:r>
              <a:rPr lang="en-US" altLang="ja-JP" sz="1800" dirty="0" smtClean="0">
                <a:ea typeface="Times" charset="0"/>
                <a:cs typeface="Times" charset="0"/>
              </a:rPr>
              <a:t>R</a:t>
            </a:r>
            <a:r>
              <a:rPr lang="en-US" altLang="ja-JP" sz="1800" baseline="30000" dirty="0" smtClean="0">
                <a:ea typeface="Times" charset="0"/>
                <a:cs typeface="Times" charset="0"/>
              </a:rPr>
              <a:t>-1 </a:t>
            </a:r>
            <a:r>
              <a:rPr lang="en-US" altLang="ja-JP" sz="1800" dirty="0" smtClean="0">
                <a:ea typeface="Times" charset="0"/>
                <a:cs typeface="Times" charset="0"/>
              </a:rPr>
              <a:t>= R</a:t>
            </a:r>
            <a:r>
              <a:rPr lang="en-US" altLang="ja-JP" sz="1800" baseline="30000" dirty="0" smtClean="0">
                <a:ea typeface="Times" charset="0"/>
                <a:cs typeface="Times" charset="0"/>
              </a:rPr>
              <a:t>T </a:t>
            </a:r>
            <a:r>
              <a:rPr lang="en-US" altLang="ja-JP" sz="1800" dirty="0" smtClean="0">
                <a:ea typeface="Times" charset="0"/>
                <a:cs typeface="Times" charset="0"/>
              </a:rPr>
              <a:t> and </a:t>
            </a:r>
            <a:r>
              <a:rPr lang="en-US" altLang="ja-JP" sz="1800" dirty="0" err="1" smtClean="0">
                <a:ea typeface="Times" charset="0"/>
                <a:cs typeface="Times" charset="0"/>
              </a:rPr>
              <a:t>det</a:t>
            </a:r>
            <a:r>
              <a:rPr lang="en-US" altLang="ja-JP" sz="1800" dirty="0" smtClean="0">
                <a:ea typeface="Times" charset="0"/>
                <a:cs typeface="Times" charset="0"/>
              </a:rPr>
              <a:t> (R) = 1</a:t>
            </a:r>
          </a:p>
          <a:p>
            <a:pPr lvl="1">
              <a:lnSpc>
                <a:spcPct val="110000"/>
              </a:lnSpc>
            </a:pPr>
            <a:r>
              <a:rPr lang="en-US" altLang="ja-JP" sz="1800" dirty="0" smtClean="0">
                <a:ea typeface="Times" charset="0"/>
                <a:cs typeface="Times" charset="0"/>
              </a:rPr>
              <a:t>Rows and columns are unit vectors, and the cross product of two rows or columns gives the third.</a:t>
            </a:r>
          </a:p>
        </p:txBody>
      </p:sp>
      <p:graphicFrame>
        <p:nvGraphicFramePr>
          <p:cNvPr id="6" name="Object 15"/>
          <p:cNvGraphicFramePr>
            <a:graphicFrameLocks noChangeAspect="1"/>
          </p:cNvGraphicFramePr>
          <p:nvPr>
            <p:extLst>
              <p:ext uri="{D42A27DB-BD31-4B8C-83A1-F6EECF244321}">
                <p14:modId xmlns:p14="http://schemas.microsoft.com/office/powerpoint/2010/main" val="662736727"/>
              </p:ext>
            </p:extLst>
          </p:nvPr>
        </p:nvGraphicFramePr>
        <p:xfrm>
          <a:off x="1441978" y="3836521"/>
          <a:ext cx="2447563" cy="875650"/>
        </p:xfrm>
        <a:graphic>
          <a:graphicData uri="http://schemas.openxmlformats.org/presentationml/2006/ole">
            <mc:AlternateContent xmlns:mc="http://schemas.openxmlformats.org/markup-compatibility/2006">
              <mc:Choice xmlns:v="urn:schemas-microsoft-com:vml" Requires="v">
                <p:oleObj spid="_x0000_s3242" name="Equation" r:id="rId4" imgW="1384300" imgH="495300" progId="Equation.3">
                  <p:embed/>
                </p:oleObj>
              </mc:Choice>
              <mc:Fallback>
                <p:oleObj name="Equation" r:id="rId4" imgW="1384300" imgH="495300" progId="Equation.3">
                  <p:embed/>
                  <p:pic>
                    <p:nvPicPr>
                      <p:cNvPr id="0" name=""/>
                      <p:cNvPicPr>
                        <a:picLocks noChangeAspect="1" noChangeArrowheads="1"/>
                      </p:cNvPicPr>
                      <p:nvPr/>
                    </p:nvPicPr>
                    <p:blipFill>
                      <a:blip r:embed="rId5"/>
                      <a:srcRect/>
                      <a:stretch>
                        <a:fillRect/>
                      </a:stretch>
                    </p:blipFill>
                    <p:spPr bwMode="auto">
                      <a:xfrm>
                        <a:off x="1441978" y="3836521"/>
                        <a:ext cx="2447563" cy="875650"/>
                      </a:xfrm>
                      <a:prstGeom prst="rect">
                        <a:avLst/>
                      </a:prstGeom>
                      <a:noFill/>
                      <a:extLst/>
                    </p:spPr>
                  </p:pic>
                </p:oleObj>
              </mc:Fallback>
            </mc:AlternateContent>
          </a:graphicData>
        </a:graphic>
      </p:graphicFrame>
      <p:sp>
        <p:nvSpPr>
          <p:cNvPr id="7" name="TextBox 6"/>
          <p:cNvSpPr txBox="1"/>
          <p:nvPr/>
        </p:nvSpPr>
        <p:spPr>
          <a:xfrm>
            <a:off x="4141593" y="4024748"/>
            <a:ext cx="437477" cy="369332"/>
          </a:xfrm>
          <a:prstGeom prst="rect">
            <a:avLst/>
          </a:prstGeom>
          <a:noFill/>
        </p:spPr>
        <p:txBody>
          <a:bodyPr wrap="none" rtlCol="0">
            <a:spAutoFit/>
          </a:bodyPr>
          <a:lstStyle/>
          <a:p>
            <a:r>
              <a:rPr lang="en-US" dirty="0"/>
              <a:t>v</a:t>
            </a:r>
            <a:r>
              <a:rPr lang="en-US" dirty="0" smtClean="0"/>
              <a:t>s.</a:t>
            </a:r>
            <a:endParaRPr lang="en-US" dirty="0"/>
          </a:p>
        </p:txBody>
      </p:sp>
      <p:graphicFrame>
        <p:nvGraphicFramePr>
          <p:cNvPr id="9" name="Object 15"/>
          <p:cNvGraphicFramePr>
            <a:graphicFrameLocks noChangeAspect="1"/>
          </p:cNvGraphicFramePr>
          <p:nvPr>
            <p:extLst>
              <p:ext uri="{D42A27DB-BD31-4B8C-83A1-F6EECF244321}">
                <p14:modId xmlns:p14="http://schemas.microsoft.com/office/powerpoint/2010/main" val="2380336737"/>
              </p:ext>
            </p:extLst>
          </p:nvPr>
        </p:nvGraphicFramePr>
        <p:xfrm>
          <a:off x="4848313" y="3836520"/>
          <a:ext cx="2447565" cy="875651"/>
        </p:xfrm>
        <a:graphic>
          <a:graphicData uri="http://schemas.openxmlformats.org/presentationml/2006/ole">
            <mc:AlternateContent xmlns:mc="http://schemas.openxmlformats.org/markup-compatibility/2006">
              <mc:Choice xmlns:v="urn:schemas-microsoft-com:vml" Requires="v">
                <p:oleObj spid="_x0000_s3243" name="Equation" r:id="rId6" imgW="1384300" imgH="495300" progId="Equation.3">
                  <p:embed/>
                </p:oleObj>
              </mc:Choice>
              <mc:Fallback>
                <p:oleObj name="Equation" r:id="rId6" imgW="1384300" imgH="495300" progId="Equation.3">
                  <p:embed/>
                  <p:pic>
                    <p:nvPicPr>
                      <p:cNvPr id="0" name=""/>
                      <p:cNvPicPr>
                        <a:picLocks noChangeAspect="1" noChangeArrowheads="1"/>
                      </p:cNvPicPr>
                      <p:nvPr/>
                    </p:nvPicPr>
                    <p:blipFill>
                      <a:blip r:embed="rId7"/>
                      <a:srcRect/>
                      <a:stretch>
                        <a:fillRect/>
                      </a:stretch>
                    </p:blipFill>
                    <p:spPr bwMode="auto">
                      <a:xfrm>
                        <a:off x="4848313" y="3836520"/>
                        <a:ext cx="2447565" cy="875651"/>
                      </a:xfrm>
                      <a:prstGeom prst="rect">
                        <a:avLst/>
                      </a:prstGeom>
                      <a:noFill/>
                      <a:extLst/>
                    </p:spPr>
                  </p:pic>
                </p:oleObj>
              </mc:Fallback>
            </mc:AlternateContent>
          </a:graphicData>
        </a:graphic>
      </p:graphicFrame>
      <p:sp>
        <p:nvSpPr>
          <p:cNvPr id="11" name="Slide Number Placeholder 10"/>
          <p:cNvSpPr>
            <a:spLocks noGrp="1"/>
          </p:cNvSpPr>
          <p:nvPr>
            <p:ph type="sldNum" sz="quarter" idx="12"/>
          </p:nvPr>
        </p:nvSpPr>
        <p:spPr/>
        <p:txBody>
          <a:bodyPr/>
          <a:lstStyle/>
          <a:p>
            <a:fld id="{FD6EE829-1406-EF41-8360-D3834960FC85}" type="slidenum">
              <a:rPr lang="en-US" smtClean="0"/>
              <a:t>4</a:t>
            </a:fld>
            <a:endParaRPr lang="en-US"/>
          </a:p>
        </p:txBody>
      </p:sp>
    </p:spTree>
    <p:extLst>
      <p:ext uri="{BB962C8B-B14F-4D97-AF65-F5344CB8AC3E}">
        <p14:creationId xmlns:p14="http://schemas.microsoft.com/office/powerpoint/2010/main" val="10080428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mple-frame-box-labe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572" y="3626057"/>
            <a:ext cx="5361372" cy="3275739"/>
          </a:xfrm>
          <a:prstGeom prst="rect">
            <a:avLst/>
          </a:prstGeom>
        </p:spPr>
      </p:pic>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Crystal Orientation: Miller Indices Notation</a:t>
            </a:r>
            <a:endParaRPr lang="en-US" sz="3200" dirty="0">
              <a:solidFill>
                <a:srgbClr val="800000"/>
              </a:solidFill>
            </a:endParaRPr>
          </a:p>
        </p:txBody>
      </p:sp>
      <p:sp>
        <p:nvSpPr>
          <p:cNvPr id="5" name="Rectangle 3"/>
          <p:cNvSpPr>
            <a:spLocks noGrp="1" noChangeArrowheads="1"/>
          </p:cNvSpPr>
          <p:nvPr>
            <p:ph idx="1"/>
          </p:nvPr>
        </p:nvSpPr>
        <p:spPr bwMode="auto">
          <a:xfrm>
            <a:off x="457200" y="1032922"/>
            <a:ext cx="8229600" cy="4978413"/>
          </a:xfrm>
          <a:prstGeom prst="rect">
            <a:avLst/>
          </a:prstGeom>
          <a:noFill/>
          <a:ln w="9525">
            <a:noFill/>
            <a:miter lim="800000"/>
            <a:headEnd/>
            <a:tailEnd/>
          </a:ln>
          <a:effectLst/>
        </p:spPr>
        <p:txBody>
          <a:bodyPr>
            <a:prstTxWarp prst="textNoShape">
              <a:avLst/>
            </a:prstTxWarp>
            <a:normAutofit/>
          </a:bodyPr>
          <a:lstStyle/>
          <a:p>
            <a:pPr marL="342900" indent="-342900">
              <a:lnSpc>
                <a:spcPct val="110000"/>
              </a:lnSpc>
              <a:spcBef>
                <a:spcPct val="20000"/>
              </a:spcBef>
              <a:buFontTx/>
              <a:buChar char="•"/>
            </a:pPr>
            <a:r>
              <a:rPr lang="en-US" sz="1700" dirty="0" smtClean="0">
                <a:latin typeface="Calibri"/>
              </a:rPr>
              <a:t>Three orthogonal directions chosen </a:t>
            </a:r>
            <a:r>
              <a:rPr lang="en-US" sz="1700" dirty="0">
                <a:latin typeface="Calibri"/>
              </a:rPr>
              <a:t>as the reference </a:t>
            </a:r>
            <a:r>
              <a:rPr lang="en-US" sz="1700" dirty="0" smtClean="0">
                <a:latin typeface="Calibri"/>
              </a:rPr>
              <a:t>frame</a:t>
            </a:r>
          </a:p>
          <a:p>
            <a:pPr>
              <a:lnSpc>
                <a:spcPct val="110000"/>
              </a:lnSpc>
              <a:buFontTx/>
              <a:buChar char="•"/>
            </a:pPr>
            <a:r>
              <a:rPr lang="en-US" sz="1700" dirty="0"/>
              <a:t>All directions can then be described as linear combinations of the </a:t>
            </a:r>
            <a:r>
              <a:rPr lang="en-US" sz="1700" dirty="0" smtClean="0"/>
              <a:t>three unit direction vectors.  </a:t>
            </a:r>
            <a:endParaRPr lang="en-US" sz="1700" dirty="0" smtClean="0">
              <a:latin typeface="Calibri"/>
            </a:endParaRPr>
          </a:p>
          <a:p>
            <a:pPr marL="342900" indent="-342900">
              <a:lnSpc>
                <a:spcPct val="110000"/>
              </a:lnSpc>
              <a:spcBef>
                <a:spcPct val="20000"/>
              </a:spcBef>
              <a:buFontTx/>
              <a:buChar char="•"/>
            </a:pPr>
            <a:r>
              <a:rPr lang="en-US" sz="1700" dirty="0" smtClean="0">
                <a:latin typeface="Calibri"/>
              </a:rPr>
              <a:t>Most straightforward in orthonormal systems, e.g. cubic, as indices for plane and direction are identical. </a:t>
            </a:r>
          </a:p>
          <a:p>
            <a:pPr marL="342900" indent="-342900">
              <a:lnSpc>
                <a:spcPct val="110000"/>
              </a:lnSpc>
              <a:spcBef>
                <a:spcPct val="20000"/>
              </a:spcBef>
              <a:buFontTx/>
              <a:buChar char="•"/>
            </a:pPr>
            <a:r>
              <a:rPr lang="en-US" sz="1700" dirty="0" smtClean="0">
                <a:latin typeface="Calibri"/>
              </a:rPr>
              <a:t>In </a:t>
            </a:r>
            <a:r>
              <a:rPr lang="en-US" sz="1700" dirty="0">
                <a:latin typeface="Calibri"/>
              </a:rPr>
              <a:t>many cases we use the metallurgical names Rolling Direction (RD) // </a:t>
            </a:r>
            <a:r>
              <a:rPr lang="en-US" sz="1700" i="1" dirty="0">
                <a:latin typeface="Cambria"/>
              </a:rPr>
              <a:t>x</a:t>
            </a:r>
            <a:r>
              <a:rPr lang="en-US" sz="1700" dirty="0" smtClean="0">
                <a:latin typeface="Calibri"/>
              </a:rPr>
              <a:t>, </a:t>
            </a:r>
            <a:r>
              <a:rPr lang="en-US" sz="1700" dirty="0">
                <a:latin typeface="Calibri"/>
              </a:rPr>
              <a:t>Transverse Direction (TD) // </a:t>
            </a:r>
            <a:r>
              <a:rPr lang="en-US" sz="1700" i="1" dirty="0" smtClean="0">
                <a:latin typeface="Cambria"/>
              </a:rPr>
              <a:t>y</a:t>
            </a:r>
            <a:r>
              <a:rPr lang="en-US" sz="1700" dirty="0" smtClean="0">
                <a:latin typeface="Calibri"/>
              </a:rPr>
              <a:t>, </a:t>
            </a:r>
            <a:r>
              <a:rPr lang="en-US" sz="1700" dirty="0">
                <a:latin typeface="Calibri"/>
              </a:rPr>
              <a:t>and Normal Direction (ND) // </a:t>
            </a:r>
            <a:r>
              <a:rPr lang="en-US" sz="1700" i="1" dirty="0" smtClean="0">
                <a:latin typeface="Cambria"/>
              </a:rPr>
              <a:t>z</a:t>
            </a:r>
            <a:r>
              <a:rPr lang="en-US" sz="1700" dirty="0" smtClean="0">
                <a:latin typeface="Calibri"/>
              </a:rPr>
              <a:t>.</a:t>
            </a:r>
          </a:p>
          <a:p>
            <a:pPr marL="342900" indent="-342900">
              <a:lnSpc>
                <a:spcPct val="110000"/>
              </a:lnSpc>
              <a:spcBef>
                <a:spcPct val="20000"/>
              </a:spcBef>
              <a:buFontTx/>
              <a:buChar char="•"/>
            </a:pPr>
            <a:r>
              <a:rPr lang="en-US" sz="1700" dirty="0" smtClean="0">
                <a:latin typeface="Calibri"/>
              </a:rPr>
              <a:t>We </a:t>
            </a:r>
            <a:r>
              <a:rPr lang="en-US" sz="1700" dirty="0">
                <a:latin typeface="Calibri"/>
              </a:rPr>
              <a:t>then identify a </a:t>
            </a:r>
            <a:r>
              <a:rPr lang="en-US" sz="1700" dirty="0" smtClean="0">
                <a:latin typeface="Calibri"/>
              </a:rPr>
              <a:t>plane normal </a:t>
            </a:r>
            <a:r>
              <a:rPr lang="en-US" sz="1700" dirty="0">
                <a:latin typeface="Calibri"/>
              </a:rPr>
              <a:t>parallel to 3</a:t>
            </a:r>
            <a:r>
              <a:rPr lang="en-US" sz="1700" baseline="30000" dirty="0">
                <a:latin typeface="Calibri"/>
              </a:rPr>
              <a:t>rd</a:t>
            </a:r>
            <a:r>
              <a:rPr lang="en-US" sz="1700" dirty="0">
                <a:latin typeface="Calibri"/>
              </a:rPr>
              <a:t> axis (ND) and a crystal direction parallel to the </a:t>
            </a:r>
            <a:r>
              <a:rPr lang="en-US" sz="1700" dirty="0" smtClean="0">
                <a:latin typeface="Calibri"/>
              </a:rPr>
              <a:t>1</a:t>
            </a:r>
            <a:r>
              <a:rPr lang="en-US" sz="1700" baseline="30000" dirty="0" smtClean="0">
                <a:latin typeface="Calibri"/>
              </a:rPr>
              <a:t>st</a:t>
            </a:r>
            <a:r>
              <a:rPr lang="en-US" sz="1700" dirty="0" smtClean="0">
                <a:latin typeface="Calibri"/>
              </a:rPr>
              <a:t> </a:t>
            </a:r>
            <a:r>
              <a:rPr lang="en-US" sz="1700" dirty="0">
                <a:latin typeface="Calibri"/>
              </a:rPr>
              <a:t>axis (RD), written as </a:t>
            </a:r>
            <a:r>
              <a:rPr lang="en-US" sz="1700" dirty="0">
                <a:latin typeface="Cambria"/>
              </a:rPr>
              <a:t>(</a:t>
            </a:r>
            <a:r>
              <a:rPr lang="en-US" sz="1700" dirty="0" err="1">
                <a:latin typeface="Cambria"/>
              </a:rPr>
              <a:t>hkl</a:t>
            </a:r>
            <a:r>
              <a:rPr lang="en-US" sz="1700" dirty="0">
                <a:latin typeface="Cambria"/>
              </a:rPr>
              <a:t>)[</a:t>
            </a:r>
            <a:r>
              <a:rPr lang="en-US" sz="1700" dirty="0" err="1">
                <a:latin typeface="Cambria"/>
              </a:rPr>
              <a:t>uvw</a:t>
            </a:r>
            <a:r>
              <a:rPr lang="en-US" sz="1700" dirty="0">
                <a:latin typeface="Cambria"/>
              </a:rPr>
              <a:t>]</a:t>
            </a:r>
            <a:r>
              <a:rPr lang="en-US" sz="1700" dirty="0">
                <a:latin typeface="Calibri"/>
              </a:rPr>
              <a:t>. </a:t>
            </a:r>
            <a:endParaRPr lang="en-US" sz="1700" dirty="0" smtClean="0">
              <a:latin typeface="Calibri"/>
            </a:endParaRPr>
          </a:p>
          <a:p>
            <a:pPr marL="342900" indent="-342900">
              <a:lnSpc>
                <a:spcPct val="110000"/>
              </a:lnSpc>
              <a:spcBef>
                <a:spcPct val="20000"/>
              </a:spcBef>
              <a:buFontTx/>
              <a:buChar char="•"/>
            </a:pPr>
            <a:endParaRPr lang="en-US" sz="1700" dirty="0">
              <a:latin typeface="Calibri"/>
            </a:endParaRPr>
          </a:p>
        </p:txBody>
      </p:sp>
      <p:sp>
        <p:nvSpPr>
          <p:cNvPr id="8" name="AutoShape 9"/>
          <p:cNvSpPr>
            <a:spLocks noChangeArrowheads="1"/>
          </p:cNvSpPr>
          <p:nvPr/>
        </p:nvSpPr>
        <p:spPr bwMode="auto">
          <a:xfrm rot="950973">
            <a:off x="3614482" y="5549669"/>
            <a:ext cx="965172" cy="1098981"/>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dirty="0">
              <a:latin typeface="Calibri"/>
            </a:endParaRPr>
          </a:p>
        </p:txBody>
      </p:sp>
      <p:cxnSp>
        <p:nvCxnSpPr>
          <p:cNvPr id="9" name="Straight Arrow Connector 8"/>
          <p:cNvCxnSpPr/>
          <p:nvPr/>
        </p:nvCxnSpPr>
        <p:spPr bwMode="auto">
          <a:xfrm flipV="1">
            <a:off x="4286452" y="4435418"/>
            <a:ext cx="0" cy="886999"/>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10" name="Straight Arrow Connector 9"/>
          <p:cNvCxnSpPr/>
          <p:nvPr/>
        </p:nvCxnSpPr>
        <p:spPr bwMode="auto">
          <a:xfrm rot="5400000" flipV="1">
            <a:off x="5359400" y="5535551"/>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1" name="Rectangle 10"/>
          <p:cNvSpPr/>
          <p:nvPr/>
        </p:nvSpPr>
        <p:spPr>
          <a:xfrm>
            <a:off x="5969000" y="5914318"/>
            <a:ext cx="963575" cy="461665"/>
          </a:xfrm>
          <a:prstGeom prst="rect">
            <a:avLst/>
          </a:prstGeom>
        </p:spPr>
        <p:txBody>
          <a:bodyPr wrap="none">
            <a:spAutoFit/>
          </a:bodyPr>
          <a:lstStyle/>
          <a:p>
            <a:r>
              <a:rPr lang="en-US" dirty="0" smtClean="0">
                <a:solidFill>
                  <a:srgbClr val="0000FF"/>
                </a:solidFill>
                <a:latin typeface="Cambria"/>
                <a:cs typeface="Cambria"/>
              </a:rPr>
              <a:t>[</a:t>
            </a:r>
            <a:r>
              <a:rPr lang="en-US" dirty="0" err="1">
                <a:solidFill>
                  <a:srgbClr val="0000FF"/>
                </a:solidFill>
                <a:latin typeface="Cambria"/>
                <a:cs typeface="Cambria"/>
              </a:rPr>
              <a:t>uvw</a:t>
            </a:r>
            <a:r>
              <a:rPr lang="en-US" dirty="0">
                <a:solidFill>
                  <a:srgbClr val="0000FF"/>
                </a:solidFill>
                <a:latin typeface="Cambria"/>
                <a:cs typeface="Cambria"/>
              </a:rPr>
              <a:t>]</a:t>
            </a:r>
            <a:endParaRPr lang="ja-JP" altLang="en-US" dirty="0">
              <a:solidFill>
                <a:srgbClr val="0000FF"/>
              </a:solidFill>
              <a:latin typeface="Cambria"/>
              <a:cs typeface="Cambria"/>
            </a:endParaRPr>
          </a:p>
        </p:txBody>
      </p:sp>
      <p:sp>
        <p:nvSpPr>
          <p:cNvPr id="12" name="Rectangle 11"/>
          <p:cNvSpPr/>
          <p:nvPr/>
        </p:nvSpPr>
        <p:spPr>
          <a:xfrm>
            <a:off x="3979890" y="4032149"/>
            <a:ext cx="834483"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hkl</a:t>
            </a:r>
            <a:r>
              <a:rPr lang="en-US" dirty="0">
                <a:solidFill>
                  <a:srgbClr val="0000FF"/>
                </a:solidFill>
                <a:latin typeface="Cambria"/>
                <a:cs typeface="Cambria"/>
              </a:rPr>
              <a:t>)</a:t>
            </a:r>
            <a:endParaRPr lang="ja-JP" altLang="en-US" dirty="0">
              <a:solidFill>
                <a:srgbClr val="0000FF"/>
              </a:solidFill>
              <a:latin typeface="Calibri"/>
            </a:endParaRPr>
          </a:p>
        </p:txBody>
      </p:sp>
      <p:sp>
        <p:nvSpPr>
          <p:cNvPr id="13" name="Rectangle 12"/>
          <p:cNvSpPr/>
          <p:nvPr/>
        </p:nvSpPr>
        <p:spPr>
          <a:xfrm>
            <a:off x="6534807" y="3694856"/>
            <a:ext cx="954114" cy="307777"/>
          </a:xfrm>
          <a:prstGeom prst="rect">
            <a:avLst/>
          </a:prstGeom>
        </p:spPr>
        <p:txBody>
          <a:bodyPr wrap="square">
            <a:spAutoFit/>
          </a:bodyPr>
          <a:lstStyle/>
          <a:p>
            <a:r>
              <a:rPr lang="en-US" sz="1400" dirty="0" smtClean="0">
                <a:latin typeface="Cambria"/>
                <a:cs typeface="Cambria"/>
              </a:rPr>
              <a:t>≡Z</a:t>
            </a:r>
            <a:endParaRPr lang="ja-JP" altLang="en-US" sz="1400" baseline="-25000" dirty="0">
              <a:latin typeface="Calibri"/>
            </a:endParaRPr>
          </a:p>
        </p:txBody>
      </p:sp>
      <p:sp>
        <p:nvSpPr>
          <p:cNvPr id="14" name="Rectangle 13"/>
          <p:cNvSpPr/>
          <p:nvPr/>
        </p:nvSpPr>
        <p:spPr>
          <a:xfrm>
            <a:off x="7061807" y="4431929"/>
            <a:ext cx="1897777" cy="307777"/>
          </a:xfrm>
          <a:prstGeom prst="rect">
            <a:avLst/>
          </a:prstGeom>
        </p:spPr>
        <p:txBody>
          <a:bodyPr wrap="square">
            <a:spAutoFit/>
          </a:bodyPr>
          <a:lstStyle/>
          <a:p>
            <a:r>
              <a:rPr lang="en-US" sz="1400" dirty="0" smtClean="0">
                <a:latin typeface="Cambria"/>
                <a:cs typeface="Cambria"/>
              </a:rPr>
              <a:t>≡Y </a:t>
            </a:r>
            <a:endParaRPr lang="ja-JP" altLang="en-US" sz="1400" dirty="0">
              <a:latin typeface="Calibri"/>
            </a:endParaRPr>
          </a:p>
        </p:txBody>
      </p:sp>
      <p:sp>
        <p:nvSpPr>
          <p:cNvPr id="15" name="Rectangle 14"/>
          <p:cNvSpPr/>
          <p:nvPr/>
        </p:nvSpPr>
        <p:spPr>
          <a:xfrm>
            <a:off x="7075918" y="4981004"/>
            <a:ext cx="421359" cy="307777"/>
          </a:xfrm>
          <a:prstGeom prst="rect">
            <a:avLst/>
          </a:prstGeom>
        </p:spPr>
        <p:txBody>
          <a:bodyPr wrap="none">
            <a:spAutoFit/>
          </a:bodyPr>
          <a:lstStyle/>
          <a:p>
            <a:r>
              <a:rPr lang="en-US" sz="1400" dirty="0" smtClean="0">
                <a:latin typeface="Cambria"/>
                <a:cs typeface="Cambria"/>
              </a:rPr>
              <a:t>≡X</a:t>
            </a:r>
          </a:p>
        </p:txBody>
      </p:sp>
      <p:sp>
        <p:nvSpPr>
          <p:cNvPr id="16" name="Rectangle 15"/>
          <p:cNvSpPr/>
          <p:nvPr/>
        </p:nvSpPr>
        <p:spPr>
          <a:xfrm>
            <a:off x="4585725" y="4054930"/>
            <a:ext cx="620132" cy="461665"/>
          </a:xfrm>
          <a:prstGeom prst="rect">
            <a:avLst/>
          </a:prstGeom>
        </p:spPr>
        <p:txBody>
          <a:bodyPr wrap="none">
            <a:spAutoFit/>
          </a:bodyPr>
          <a:lstStyle/>
          <a:p>
            <a:r>
              <a:rPr lang="en-US" dirty="0" smtClean="0">
                <a:latin typeface="Cambria"/>
                <a:cs typeface="Cambria"/>
              </a:rPr>
              <a:t>∕ ∕ Z</a:t>
            </a:r>
            <a:endParaRPr lang="ja-JP" altLang="en-US" dirty="0">
              <a:latin typeface="Calibri"/>
            </a:endParaRPr>
          </a:p>
        </p:txBody>
      </p:sp>
      <p:sp>
        <p:nvSpPr>
          <p:cNvPr id="17" name="Rectangle 16"/>
          <p:cNvSpPr/>
          <p:nvPr/>
        </p:nvSpPr>
        <p:spPr>
          <a:xfrm>
            <a:off x="6636437" y="5928917"/>
            <a:ext cx="633507" cy="461665"/>
          </a:xfrm>
          <a:prstGeom prst="rect">
            <a:avLst/>
          </a:prstGeom>
        </p:spPr>
        <p:txBody>
          <a:bodyPr wrap="none">
            <a:spAutoFit/>
          </a:bodyPr>
          <a:lstStyle/>
          <a:p>
            <a:r>
              <a:rPr lang="en-US" dirty="0" smtClean="0">
                <a:latin typeface="Cambria"/>
                <a:cs typeface="Cambria"/>
              </a:rPr>
              <a:t>∕ ∕ X</a:t>
            </a:r>
            <a:endParaRPr lang="ja-JP" altLang="en-US" dirty="0">
              <a:latin typeface="Calibri"/>
            </a:endParaRPr>
          </a:p>
        </p:txBody>
      </p:sp>
      <p:sp>
        <p:nvSpPr>
          <p:cNvPr id="27" name="Slide Number Placeholder 26"/>
          <p:cNvSpPr>
            <a:spLocks noGrp="1"/>
          </p:cNvSpPr>
          <p:nvPr>
            <p:ph type="sldNum" sz="quarter" idx="12"/>
          </p:nvPr>
        </p:nvSpPr>
        <p:spPr/>
        <p:txBody>
          <a:bodyPr/>
          <a:lstStyle/>
          <a:p>
            <a:fld id="{FD6EE829-1406-EF41-8360-D3834960FC85}" type="slidenum">
              <a:rPr lang="en-US" smtClean="0"/>
              <a:t>5</a:t>
            </a:fld>
            <a:endParaRPr lang="en-US"/>
          </a:p>
        </p:txBody>
      </p:sp>
    </p:spTree>
    <p:extLst>
      <p:ext uri="{BB962C8B-B14F-4D97-AF65-F5344CB8AC3E}">
        <p14:creationId xmlns:p14="http://schemas.microsoft.com/office/powerpoint/2010/main" val="16260566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Crystal Orientation: Euler Angles</a:t>
            </a:r>
            <a:endParaRPr lang="en-US" sz="3200" dirty="0">
              <a:solidFill>
                <a:srgbClr val="800000"/>
              </a:solidFill>
            </a:endParaRPr>
          </a:p>
        </p:txBody>
      </p:sp>
      <p:sp>
        <p:nvSpPr>
          <p:cNvPr id="5" name="Rectangle 3"/>
          <p:cNvSpPr>
            <a:spLocks noGrp="1" noChangeArrowheads="1"/>
          </p:cNvSpPr>
          <p:nvPr>
            <p:ph idx="1"/>
          </p:nvPr>
        </p:nvSpPr>
        <p:spPr bwMode="auto">
          <a:xfrm>
            <a:off x="102188" y="1111732"/>
            <a:ext cx="8858368" cy="5180550"/>
          </a:xfrm>
          <a:prstGeom prst="rect">
            <a:avLst/>
          </a:prstGeom>
          <a:noFill/>
          <a:ln w="9525">
            <a:noFill/>
            <a:miter lim="800000"/>
            <a:headEnd/>
            <a:tailEnd/>
          </a:ln>
          <a:effectLst/>
        </p:spPr>
        <p:txBody>
          <a:bodyPr>
            <a:prstTxWarp prst="textNoShape">
              <a:avLst/>
            </a:prstTxWarp>
            <a:noAutofit/>
          </a:bodyPr>
          <a:lstStyle/>
          <a:p>
            <a:pPr>
              <a:lnSpc>
                <a:spcPct val="110000"/>
              </a:lnSpc>
            </a:pPr>
            <a:r>
              <a:rPr lang="en-US" sz="1700" dirty="0" smtClean="0">
                <a:latin typeface="Calibri"/>
              </a:rPr>
              <a:t>Euler showed three sequential rotations about different axes can describe orientations (18</a:t>
            </a:r>
            <a:r>
              <a:rPr lang="en-US" sz="1700" baseline="30000" dirty="0" smtClean="0">
                <a:latin typeface="Calibri"/>
              </a:rPr>
              <a:t>th</a:t>
            </a:r>
            <a:r>
              <a:rPr lang="en-US" sz="1700" dirty="0" smtClean="0">
                <a:latin typeface="Calibri"/>
              </a:rPr>
              <a:t> century)</a:t>
            </a:r>
          </a:p>
          <a:p>
            <a:pPr>
              <a:lnSpc>
                <a:spcPct val="110000"/>
              </a:lnSpc>
            </a:pPr>
            <a:r>
              <a:rPr lang="en-US" sz="1700" dirty="0" smtClean="0">
                <a:latin typeface="Calibri"/>
              </a:rPr>
              <a:t>Passive rotation (</a:t>
            </a:r>
            <a:r>
              <a:rPr lang="en-US" sz="1700" dirty="0" err="1" smtClean="0">
                <a:latin typeface="Calibri"/>
              </a:rPr>
              <a:t>SCoord</a:t>
            </a:r>
            <a:r>
              <a:rPr lang="en-US" sz="1700" dirty="0" smtClean="0">
                <a:latin typeface="Calibri"/>
              </a:rPr>
              <a:t> into </a:t>
            </a:r>
            <a:r>
              <a:rPr lang="en-US" sz="1700" dirty="0" err="1" smtClean="0">
                <a:latin typeface="Calibri"/>
              </a:rPr>
              <a:t>CCoord</a:t>
            </a:r>
            <a:r>
              <a:rPr lang="en-US" sz="1700" dirty="0" smtClean="0">
                <a:latin typeface="Calibri"/>
              </a:rPr>
              <a:t>)</a:t>
            </a:r>
          </a:p>
          <a:p>
            <a:r>
              <a:rPr lang="en-US" sz="1700" dirty="0">
                <a:latin typeface="Calibri" charset="0"/>
              </a:rPr>
              <a:t>There are 12 different possible axis-angle sequences.  </a:t>
            </a:r>
          </a:p>
          <a:p>
            <a:r>
              <a:rPr lang="en-US" sz="1700" dirty="0">
                <a:latin typeface="Calibri" charset="0"/>
              </a:rPr>
              <a:t>The “standard” sequence varies from field to field</a:t>
            </a:r>
            <a:r>
              <a:rPr lang="en-US" sz="1700" dirty="0" smtClean="0">
                <a:latin typeface="Calibri" charset="0"/>
              </a:rPr>
              <a:t>.</a:t>
            </a:r>
            <a:endParaRPr lang="en-US" sz="1700" dirty="0" smtClean="0">
              <a:latin typeface="Calibri"/>
            </a:endParaRPr>
          </a:p>
          <a:p>
            <a:r>
              <a:rPr lang="en-US" sz="1700" dirty="0" smtClean="0">
                <a:latin typeface="Calibri"/>
              </a:rPr>
              <a:t>Multiple conventions </a:t>
            </a:r>
          </a:p>
          <a:p>
            <a:pPr lvl="1"/>
            <a:r>
              <a:rPr lang="en-US" sz="1700" b="1" dirty="0"/>
              <a:t>Proper Euler angles</a:t>
            </a:r>
            <a:r>
              <a:rPr lang="en-US" sz="1700" dirty="0"/>
              <a:t> (</a:t>
            </a:r>
            <a:r>
              <a:rPr lang="en-US" sz="1700" i="1" dirty="0"/>
              <a:t>z-x-z, x-y-x, y-z-y, z-y-z, x-z-x, y-x-y</a:t>
            </a:r>
            <a:r>
              <a:rPr lang="en-US" sz="1700" dirty="0"/>
              <a:t>)</a:t>
            </a:r>
          </a:p>
          <a:p>
            <a:pPr lvl="1"/>
            <a:r>
              <a:rPr lang="en-US" sz="1700" b="1" dirty="0" err="1"/>
              <a:t>Tait</a:t>
            </a:r>
            <a:r>
              <a:rPr lang="en-US" sz="1700" b="1" dirty="0"/>
              <a:t>–Bryan angles</a:t>
            </a:r>
            <a:r>
              <a:rPr lang="en-US" sz="1700" dirty="0"/>
              <a:t> (</a:t>
            </a:r>
            <a:r>
              <a:rPr lang="en-US" sz="1700" i="1" dirty="0"/>
              <a:t>x-y-z, y-z-x, z-x-y, x-z-y, z-y-x, y-x-z</a:t>
            </a:r>
            <a:r>
              <a:rPr lang="en-US" sz="1700" dirty="0" smtClean="0"/>
              <a:t>)</a:t>
            </a:r>
            <a:endParaRPr lang="en-US" sz="1700" dirty="0">
              <a:latin typeface="Calibri"/>
            </a:endParaRPr>
          </a:p>
          <a:p>
            <a:pPr lvl="1"/>
            <a:endParaRPr lang="en-US" sz="1700" dirty="0" smtClean="0">
              <a:latin typeface="Calibri" charset="0"/>
            </a:endParaRPr>
          </a:p>
          <a:p>
            <a:r>
              <a:rPr lang="en-US" sz="1700" dirty="0" smtClean="0">
                <a:latin typeface="Calibri" charset="0"/>
              </a:rPr>
              <a:t>We </a:t>
            </a:r>
            <a:r>
              <a:rPr lang="en-US" sz="1700" dirty="0">
                <a:latin typeface="Calibri" charset="0"/>
              </a:rPr>
              <a:t>use the Bunge </a:t>
            </a:r>
            <a:r>
              <a:rPr lang="en-US" sz="1700" dirty="0" smtClean="0">
                <a:latin typeface="Calibri" charset="0"/>
              </a:rPr>
              <a:t>convention.</a:t>
            </a:r>
          </a:p>
          <a:p>
            <a:pPr lvl="1"/>
            <a:r>
              <a:rPr lang="en-US" sz="1700" dirty="0">
                <a:latin typeface="Calibri" charset="0"/>
              </a:rPr>
              <a:t>First angle </a:t>
            </a:r>
            <a:r>
              <a:rPr lang="en-US" sz="1700" dirty="0"/>
              <a:t>        </a:t>
            </a:r>
            <a:r>
              <a:rPr lang="en-US" sz="1700" i="1" dirty="0">
                <a:latin typeface="Symbol" charset="2"/>
              </a:rPr>
              <a:t>f</a:t>
            </a:r>
            <a:r>
              <a:rPr lang="en-US" sz="1700" baseline="-25000" dirty="0"/>
              <a:t>1 </a:t>
            </a:r>
            <a:r>
              <a:rPr lang="en-US" sz="1700" dirty="0"/>
              <a:t> about ND</a:t>
            </a:r>
          </a:p>
          <a:p>
            <a:pPr lvl="1"/>
            <a:r>
              <a:rPr lang="en-US" sz="1700" dirty="0"/>
              <a:t>Second angle   </a:t>
            </a:r>
            <a:r>
              <a:rPr lang="en-US" sz="1700" i="1" dirty="0">
                <a:latin typeface="Symbol" charset="2"/>
              </a:rPr>
              <a:t>F   </a:t>
            </a:r>
            <a:r>
              <a:rPr lang="en-US" sz="1700" dirty="0"/>
              <a:t>about new RD</a:t>
            </a:r>
          </a:p>
          <a:p>
            <a:pPr lvl="1"/>
            <a:r>
              <a:rPr lang="en-US" sz="1700" dirty="0"/>
              <a:t>Third angle       </a:t>
            </a:r>
            <a:r>
              <a:rPr lang="en-US" sz="1700" i="1" dirty="0">
                <a:latin typeface="Symbol" charset="2"/>
              </a:rPr>
              <a:t>f</a:t>
            </a:r>
            <a:r>
              <a:rPr lang="en-US" sz="1700" baseline="-25000" dirty="0"/>
              <a:t>2</a:t>
            </a:r>
            <a:r>
              <a:rPr lang="en-US" sz="1700" dirty="0"/>
              <a:t>   about newest </a:t>
            </a:r>
            <a:r>
              <a:rPr lang="en-US" sz="1700" dirty="0" smtClean="0"/>
              <a:t>ND</a:t>
            </a:r>
            <a:endParaRPr lang="en-US" sz="1700" dirty="0"/>
          </a:p>
          <a:p>
            <a:pPr marL="0" indent="0">
              <a:buNone/>
            </a:pPr>
            <a:endParaRPr lang="en-US" sz="1700" dirty="0" smtClean="0">
              <a:latin typeface="Calibri" charset="0"/>
            </a:endParaRPr>
          </a:p>
          <a:p>
            <a:r>
              <a:rPr lang="en-US" sz="1700" dirty="0" smtClean="0">
                <a:latin typeface="Calibri" charset="0"/>
              </a:rPr>
              <a:t>Sample symmetry effects the size of Euler space</a:t>
            </a:r>
          </a:p>
          <a:p>
            <a:pPr lvl="1"/>
            <a:r>
              <a:rPr lang="en-US" sz="1600" dirty="0" smtClean="0">
                <a:latin typeface="Calibri" charset="0"/>
              </a:rPr>
              <a:t>Most general, triclinic crystal system, no sample symmetry    </a:t>
            </a:r>
            <a:r>
              <a:rPr lang="en-US" sz="1600" dirty="0" smtClean="0">
                <a:latin typeface="Calibri" charset="0"/>
                <a:sym typeface="Wingdings"/>
              </a:rPr>
              <a:t>  0 </a:t>
            </a:r>
            <a:r>
              <a:rPr lang="en-US" altLang="ja-JP" sz="1600" dirty="0" smtClean="0">
                <a:sym typeface="Symbol" charset="2"/>
              </a:rPr>
              <a:t> </a:t>
            </a:r>
            <a:r>
              <a:rPr lang="en-US" sz="1600" dirty="0" smtClean="0">
                <a:latin typeface="Calibri" charset="0"/>
                <a:sym typeface="Wingdings"/>
              </a:rPr>
              <a:t> </a:t>
            </a:r>
            <a:r>
              <a:rPr lang="en-US" sz="1600" i="1" dirty="0" smtClean="0">
                <a:latin typeface="Symbol" charset="2"/>
              </a:rPr>
              <a:t>f</a:t>
            </a:r>
            <a:r>
              <a:rPr lang="en-US" sz="1600" baseline="-25000" dirty="0" smtClean="0"/>
              <a:t>1</a:t>
            </a:r>
            <a:r>
              <a:rPr lang="en-US" sz="1600" dirty="0" smtClean="0"/>
              <a:t>,</a:t>
            </a:r>
            <a:r>
              <a:rPr lang="en-US" sz="1600" baseline="-25000" dirty="0" smtClean="0"/>
              <a:t> </a:t>
            </a:r>
            <a:r>
              <a:rPr lang="en-US" sz="1600" i="1" dirty="0" smtClean="0">
                <a:latin typeface="Symbol" charset="2"/>
              </a:rPr>
              <a:t>f</a:t>
            </a:r>
            <a:r>
              <a:rPr lang="en-US" sz="1600" baseline="-25000" dirty="0" smtClean="0"/>
              <a:t>2 </a:t>
            </a:r>
            <a:r>
              <a:rPr lang="en-US" altLang="ja-JP" sz="1600" baseline="-25000" dirty="0" smtClean="0"/>
              <a:t> </a:t>
            </a:r>
            <a:r>
              <a:rPr lang="en-US" altLang="ja-JP" sz="1600" dirty="0">
                <a:sym typeface="Symbol" charset="2"/>
              </a:rPr>
              <a:t> </a:t>
            </a:r>
            <a:r>
              <a:rPr lang="en-US" altLang="ja-JP" sz="1600" dirty="0" smtClean="0">
                <a:sym typeface="Symbol" charset="2"/>
              </a:rPr>
              <a:t>360   </a:t>
            </a:r>
            <a:r>
              <a:rPr lang="en-US" sz="1600" dirty="0">
                <a:latin typeface="Calibri" charset="0"/>
                <a:sym typeface="Wingdings"/>
              </a:rPr>
              <a:t>0 </a:t>
            </a:r>
            <a:r>
              <a:rPr lang="en-US" altLang="ja-JP" sz="1600" dirty="0">
                <a:sym typeface="Symbol" charset="2"/>
              </a:rPr>
              <a:t> </a:t>
            </a:r>
            <a:r>
              <a:rPr lang="en-US" sz="1600" dirty="0">
                <a:latin typeface="Calibri" charset="0"/>
                <a:sym typeface="Wingdings"/>
              </a:rPr>
              <a:t> </a:t>
            </a:r>
            <a:r>
              <a:rPr lang="en-US" sz="1600" i="1" dirty="0">
                <a:latin typeface="Symbol" charset="2"/>
              </a:rPr>
              <a:t>F </a:t>
            </a:r>
            <a:r>
              <a:rPr lang="en-US" altLang="ja-JP" sz="1600" dirty="0" smtClean="0">
                <a:sym typeface="Symbol" charset="2"/>
              </a:rPr>
              <a:t> 180 </a:t>
            </a:r>
          </a:p>
          <a:p>
            <a:pPr lvl="1"/>
            <a:r>
              <a:rPr lang="en-US" sz="1600" dirty="0" smtClean="0">
                <a:latin typeface="Calibri" charset="0"/>
              </a:rPr>
              <a:t>Cubic crystal system, rolled sample (orthonormal sample symmetry)     </a:t>
            </a:r>
            <a:r>
              <a:rPr lang="en-US" sz="1600" dirty="0" smtClean="0">
                <a:latin typeface="Calibri" charset="0"/>
                <a:sym typeface="Wingdings"/>
              </a:rPr>
              <a:t>  0 </a:t>
            </a:r>
            <a:r>
              <a:rPr lang="en-US" altLang="ja-JP" sz="1600" dirty="0" smtClean="0">
                <a:sym typeface="Symbol" charset="2"/>
              </a:rPr>
              <a:t></a:t>
            </a:r>
            <a:r>
              <a:rPr lang="en-US" sz="1600" dirty="0" smtClean="0">
                <a:latin typeface="Calibri" charset="0"/>
                <a:sym typeface="Wingdings"/>
              </a:rPr>
              <a:t> </a:t>
            </a:r>
            <a:r>
              <a:rPr lang="en-US" sz="1600" i="1" dirty="0">
                <a:latin typeface="Symbol" charset="2"/>
              </a:rPr>
              <a:t>f</a:t>
            </a:r>
            <a:r>
              <a:rPr lang="en-US" sz="1600" baseline="-25000" dirty="0"/>
              <a:t>1</a:t>
            </a:r>
            <a:r>
              <a:rPr lang="en-US" sz="1600" dirty="0"/>
              <a:t>,</a:t>
            </a:r>
            <a:r>
              <a:rPr lang="en-US" sz="1600" baseline="-25000" dirty="0"/>
              <a:t> </a:t>
            </a:r>
            <a:r>
              <a:rPr lang="en-US" sz="1600" i="1" dirty="0">
                <a:latin typeface="Symbol" charset="2"/>
              </a:rPr>
              <a:t>f</a:t>
            </a:r>
            <a:r>
              <a:rPr lang="en-US" sz="1600" baseline="-25000" dirty="0"/>
              <a:t>2 </a:t>
            </a:r>
            <a:r>
              <a:rPr lang="en-US" sz="1600" i="1" dirty="0">
                <a:latin typeface="Symbol" charset="2"/>
              </a:rPr>
              <a:t>F </a:t>
            </a:r>
            <a:r>
              <a:rPr lang="en-US" altLang="ja-JP" sz="1600" dirty="0">
                <a:sym typeface="Symbol" charset="2"/>
              </a:rPr>
              <a:t> </a:t>
            </a:r>
            <a:r>
              <a:rPr lang="en-US" altLang="ja-JP" sz="1600" dirty="0" smtClean="0">
                <a:sym typeface="Symbol" charset="2"/>
              </a:rPr>
              <a:t>90</a:t>
            </a:r>
            <a:endParaRPr lang="en-US" sz="1600" dirty="0" smtClean="0">
              <a:latin typeface="Calibri" charset="0"/>
            </a:endParaRPr>
          </a:p>
        </p:txBody>
      </p:sp>
      <p:pic>
        <p:nvPicPr>
          <p:cNvPr id="3" name="Euler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57160" y="2403812"/>
            <a:ext cx="2903396" cy="2745603"/>
          </a:xfrm>
          <a:prstGeom prst="rect">
            <a:avLst/>
          </a:prstGeom>
        </p:spPr>
      </p:pic>
      <p:sp>
        <p:nvSpPr>
          <p:cNvPr id="19" name="TextBox 18"/>
          <p:cNvSpPr txBox="1"/>
          <p:nvPr/>
        </p:nvSpPr>
        <p:spPr>
          <a:xfrm>
            <a:off x="1985367" y="5941897"/>
            <a:ext cx="184666" cy="369332"/>
          </a:xfrm>
          <a:prstGeom prst="rect">
            <a:avLst/>
          </a:prstGeom>
          <a:noFill/>
        </p:spPr>
        <p:txBody>
          <a:bodyPr wrap="none" rtlCol="0">
            <a:spAutoFit/>
          </a:bodyPr>
          <a:lstStyle/>
          <a:p>
            <a:endParaRPr lang="en-US" dirty="0"/>
          </a:p>
        </p:txBody>
      </p:sp>
      <p:sp>
        <p:nvSpPr>
          <p:cNvPr id="24" name="Slide Number Placeholder 23"/>
          <p:cNvSpPr>
            <a:spLocks noGrp="1"/>
          </p:cNvSpPr>
          <p:nvPr>
            <p:ph type="sldNum" sz="quarter" idx="12"/>
          </p:nvPr>
        </p:nvSpPr>
        <p:spPr/>
        <p:txBody>
          <a:bodyPr/>
          <a:lstStyle/>
          <a:p>
            <a:fld id="{FD6EE829-1406-EF41-8360-D3834960FC85}" type="slidenum">
              <a:rPr lang="en-US" smtClean="0"/>
              <a:t>6</a:t>
            </a:fld>
            <a:endParaRPr lang="en-US"/>
          </a:p>
        </p:txBody>
      </p:sp>
    </p:spTree>
    <p:extLst>
      <p:ext uri="{BB962C8B-B14F-4D97-AF65-F5344CB8AC3E}">
        <p14:creationId xmlns:p14="http://schemas.microsoft.com/office/powerpoint/2010/main" val="148231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7CE2E2-BAAB-7048-B6FB-0B7A36A075F9}" type="slidenum">
              <a:rPr lang="en-US" smtClean="0"/>
              <a:pPr/>
              <a:t>7</a:t>
            </a:fld>
            <a:endParaRPr lang="en-US"/>
          </a:p>
        </p:txBody>
      </p:sp>
      <p:sp>
        <p:nvSpPr>
          <p:cNvPr id="34" name="Text Box 7"/>
          <p:cNvSpPr txBox="1">
            <a:spLocks noChangeArrowheads="1"/>
          </p:cNvSpPr>
          <p:nvPr/>
        </p:nvSpPr>
        <p:spPr bwMode="auto">
          <a:xfrm>
            <a:off x="248085" y="1874857"/>
            <a:ext cx="2003425" cy="457200"/>
          </a:xfrm>
          <a:prstGeom prst="rect">
            <a:avLst/>
          </a:prstGeom>
          <a:noFill/>
          <a:ln w="9525">
            <a:noFill/>
            <a:miter lim="800000"/>
            <a:headEnd/>
            <a:tailEnd/>
          </a:ln>
          <a:effectLst/>
        </p:spPr>
        <p:txBody>
          <a:bodyPr wrap="none">
            <a:prstTxWarp prst="textNoShape">
              <a:avLst/>
            </a:prstTxWarp>
            <a:spAutoFit/>
          </a:bodyPr>
          <a:lstStyle/>
          <a:p>
            <a:r>
              <a:rPr lang="en-US" dirty="0"/>
              <a:t>[100] direction</a:t>
            </a:r>
          </a:p>
        </p:txBody>
      </p:sp>
      <p:sp>
        <p:nvSpPr>
          <p:cNvPr id="35" name="Text Box 8"/>
          <p:cNvSpPr txBox="1">
            <a:spLocks noChangeArrowheads="1"/>
          </p:cNvSpPr>
          <p:nvPr/>
        </p:nvSpPr>
        <p:spPr bwMode="auto">
          <a:xfrm>
            <a:off x="252671" y="2172954"/>
            <a:ext cx="2003425" cy="457200"/>
          </a:xfrm>
          <a:prstGeom prst="rect">
            <a:avLst/>
          </a:prstGeom>
          <a:noFill/>
          <a:ln w="9525">
            <a:noFill/>
            <a:miter lim="800000"/>
            <a:headEnd/>
            <a:tailEnd/>
          </a:ln>
          <a:effectLst/>
        </p:spPr>
        <p:txBody>
          <a:bodyPr wrap="none">
            <a:prstTxWarp prst="textNoShape">
              <a:avLst/>
            </a:prstTxWarp>
            <a:spAutoFit/>
          </a:bodyPr>
          <a:lstStyle/>
          <a:p>
            <a:r>
              <a:rPr lang="en-US" dirty="0"/>
              <a:t>[010] direction</a:t>
            </a:r>
          </a:p>
        </p:txBody>
      </p:sp>
      <p:sp>
        <p:nvSpPr>
          <p:cNvPr id="36" name="Text Box 9"/>
          <p:cNvSpPr txBox="1">
            <a:spLocks noChangeArrowheads="1"/>
          </p:cNvSpPr>
          <p:nvPr/>
        </p:nvSpPr>
        <p:spPr bwMode="auto">
          <a:xfrm>
            <a:off x="248085" y="2518677"/>
            <a:ext cx="2003425" cy="457200"/>
          </a:xfrm>
          <a:prstGeom prst="rect">
            <a:avLst/>
          </a:prstGeom>
          <a:noFill/>
          <a:ln w="9525">
            <a:noFill/>
            <a:miter lim="800000"/>
            <a:headEnd/>
            <a:tailEnd/>
          </a:ln>
          <a:effectLst/>
        </p:spPr>
        <p:txBody>
          <a:bodyPr wrap="none">
            <a:prstTxWarp prst="textNoShape">
              <a:avLst/>
            </a:prstTxWarp>
            <a:spAutoFit/>
          </a:bodyPr>
          <a:lstStyle/>
          <a:p>
            <a:r>
              <a:rPr lang="en-US" dirty="0"/>
              <a:t>[001] direction</a:t>
            </a:r>
          </a:p>
        </p:txBody>
      </p:sp>
      <p:sp>
        <p:nvSpPr>
          <p:cNvPr id="37" name="Line 10"/>
          <p:cNvSpPr>
            <a:spLocks noChangeShapeType="1"/>
          </p:cNvSpPr>
          <p:nvPr/>
        </p:nvSpPr>
        <p:spPr bwMode="auto">
          <a:xfrm>
            <a:off x="1748096" y="2085112"/>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8" name="Line 11"/>
          <p:cNvSpPr>
            <a:spLocks noChangeShapeType="1"/>
          </p:cNvSpPr>
          <p:nvPr/>
        </p:nvSpPr>
        <p:spPr bwMode="auto">
          <a:xfrm>
            <a:off x="1773496" y="2419193"/>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9" name="Line 12"/>
          <p:cNvSpPr>
            <a:spLocks noChangeShapeType="1"/>
          </p:cNvSpPr>
          <p:nvPr/>
        </p:nvSpPr>
        <p:spPr bwMode="auto">
          <a:xfrm>
            <a:off x="1773496" y="2762446"/>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aphicFrame>
        <p:nvGraphicFramePr>
          <p:cNvPr id="40" name="Object 13"/>
          <p:cNvGraphicFramePr>
            <a:graphicFrameLocks noChangeAspect="1"/>
          </p:cNvGraphicFramePr>
          <p:nvPr>
            <p:extLst>
              <p:ext uri="{D42A27DB-BD31-4B8C-83A1-F6EECF244321}">
                <p14:modId xmlns:p14="http://schemas.microsoft.com/office/powerpoint/2010/main" val="135466471"/>
              </p:ext>
            </p:extLst>
          </p:nvPr>
        </p:nvGraphicFramePr>
        <p:xfrm>
          <a:off x="2565715" y="1909670"/>
          <a:ext cx="1482414" cy="1041498"/>
        </p:xfrm>
        <a:graphic>
          <a:graphicData uri="http://schemas.openxmlformats.org/presentationml/2006/ole">
            <mc:AlternateContent xmlns:mc="http://schemas.openxmlformats.org/markup-compatibility/2006">
              <mc:Choice xmlns:v="urn:schemas-microsoft-com:vml" Requires="v">
                <p:oleObj spid="_x0000_s7531" name="Equation" r:id="rId3" imgW="939800" imgH="660400" progId="Equation.3">
                  <p:embed/>
                </p:oleObj>
              </mc:Choice>
              <mc:Fallback>
                <p:oleObj name="Equation" r:id="rId3" imgW="9398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715" y="1909670"/>
                        <a:ext cx="1482414" cy="1041498"/>
                      </a:xfrm>
                      <a:prstGeom prst="rect">
                        <a:avLst/>
                      </a:prstGeom>
                      <a:noFill/>
                      <a:ln>
                        <a:noFill/>
                      </a:ln>
                      <a:effectLst/>
                    </p:spPr>
                  </p:pic>
                </p:oleObj>
              </mc:Fallback>
            </mc:AlternateContent>
          </a:graphicData>
        </a:graphic>
      </p:graphicFrame>
      <p:sp>
        <p:nvSpPr>
          <p:cNvPr id="41" name="Rectangle 40"/>
          <p:cNvSpPr/>
          <p:nvPr/>
        </p:nvSpPr>
        <p:spPr>
          <a:xfrm>
            <a:off x="4388556" y="1641513"/>
            <a:ext cx="4572000" cy="1677382"/>
          </a:xfrm>
          <a:prstGeom prst="rect">
            <a:avLst/>
          </a:prstGeom>
        </p:spPr>
        <p:txBody>
          <a:bodyPr>
            <a:spAutoFit/>
          </a:bodyPr>
          <a:lstStyle/>
          <a:p>
            <a:r>
              <a:rPr lang="en-US" sz="1700" dirty="0" smtClean="0"/>
              <a:t>Rows </a:t>
            </a:r>
            <a:r>
              <a:rPr lang="en-US" sz="1700" dirty="0"/>
              <a:t>are the direction cosines for [100], [010], and [001] in the sample </a:t>
            </a:r>
            <a:r>
              <a:rPr lang="en-US" sz="1700" dirty="0" smtClean="0"/>
              <a:t>coordinate system, </a:t>
            </a:r>
            <a:r>
              <a:rPr lang="en-US" sz="1700" dirty="0"/>
              <a:t>c</a:t>
            </a:r>
            <a:r>
              <a:rPr lang="en-US" sz="1700" dirty="0" smtClean="0"/>
              <a:t>olumns </a:t>
            </a:r>
            <a:r>
              <a:rPr lang="en-US" sz="1700" dirty="0"/>
              <a:t>are the direction cosines (i.e. </a:t>
            </a:r>
            <a:r>
              <a:rPr lang="en-US" sz="1700" dirty="0" err="1"/>
              <a:t>hkl</a:t>
            </a:r>
            <a:r>
              <a:rPr lang="en-US" sz="1700" dirty="0"/>
              <a:t> or </a:t>
            </a:r>
            <a:r>
              <a:rPr lang="en-US" sz="1700" dirty="0" err="1"/>
              <a:t>uvw</a:t>
            </a:r>
            <a:r>
              <a:rPr lang="en-US" sz="1700" dirty="0"/>
              <a:t>) for the RD, TD and </a:t>
            </a:r>
            <a:r>
              <a:rPr lang="en-US" sz="1700" dirty="0" smtClean="0"/>
              <a:t>ND in </a:t>
            </a:r>
            <a:r>
              <a:rPr lang="en-US" sz="1700" dirty="0"/>
              <a:t>the crystal coordinate system.  </a:t>
            </a:r>
          </a:p>
          <a:p>
            <a:endParaRPr lang="en-US" dirty="0"/>
          </a:p>
        </p:txBody>
      </p:sp>
      <p:sp>
        <p:nvSpPr>
          <p:cNvPr id="52"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CD9570-ACBA-C541-ABF9-71FC962C858E}" type="slidenum">
              <a:rPr lang="en-US" smtClean="0"/>
              <a:pPr/>
              <a:t>7</a:t>
            </a:fld>
            <a:endParaRPr lang="en-US"/>
          </a:p>
        </p:txBody>
      </p:sp>
      <p:sp>
        <p:nvSpPr>
          <p:cNvPr id="57" name="Text Box 7"/>
          <p:cNvSpPr txBox="1">
            <a:spLocks noChangeArrowheads="1"/>
          </p:cNvSpPr>
          <p:nvPr/>
        </p:nvSpPr>
        <p:spPr bwMode="auto">
          <a:xfrm>
            <a:off x="1821086" y="1051729"/>
            <a:ext cx="1503362" cy="457200"/>
          </a:xfrm>
          <a:prstGeom prst="rect">
            <a:avLst/>
          </a:prstGeom>
          <a:noFill/>
          <a:ln w="9525">
            <a:noFill/>
            <a:miter lim="800000"/>
            <a:headEnd/>
            <a:tailEnd/>
          </a:ln>
          <a:effectLst/>
        </p:spPr>
        <p:txBody>
          <a:bodyPr wrap="none">
            <a:prstTxWarp prst="textNoShape">
              <a:avLst/>
            </a:prstTxWarp>
            <a:spAutoFit/>
          </a:bodyPr>
          <a:lstStyle/>
          <a:p>
            <a:r>
              <a:rPr lang="en-US" i="1" dirty="0">
                <a:sym typeface="Symbol" charset="2"/>
              </a:rPr>
              <a:t>[</a:t>
            </a:r>
            <a:r>
              <a:rPr lang="en-US" i="1" dirty="0" err="1">
                <a:sym typeface="Symbol" charset="2"/>
              </a:rPr>
              <a:t>uvw</a:t>
            </a:r>
            <a:r>
              <a:rPr lang="en-US" i="1" dirty="0">
                <a:sym typeface="Symbol" charset="2"/>
              </a:rPr>
              <a:t>]</a:t>
            </a:r>
            <a:r>
              <a:rPr lang="en-US" dirty="0"/>
              <a:t>RD</a:t>
            </a:r>
          </a:p>
        </p:txBody>
      </p:sp>
      <p:sp>
        <p:nvSpPr>
          <p:cNvPr id="58" name="Text Box 8"/>
          <p:cNvSpPr txBox="1">
            <a:spLocks noChangeArrowheads="1"/>
          </p:cNvSpPr>
          <p:nvPr/>
        </p:nvSpPr>
        <p:spPr bwMode="auto">
          <a:xfrm>
            <a:off x="3058369" y="1066328"/>
            <a:ext cx="590550" cy="457200"/>
          </a:xfrm>
          <a:prstGeom prst="rect">
            <a:avLst/>
          </a:prstGeom>
          <a:noFill/>
          <a:ln w="9525">
            <a:noFill/>
            <a:miter lim="800000"/>
            <a:headEnd/>
            <a:tailEnd/>
          </a:ln>
          <a:effectLst/>
        </p:spPr>
        <p:txBody>
          <a:bodyPr wrap="none">
            <a:prstTxWarp prst="textNoShape">
              <a:avLst/>
            </a:prstTxWarp>
            <a:spAutoFit/>
          </a:bodyPr>
          <a:lstStyle/>
          <a:p>
            <a:r>
              <a:rPr lang="en-US" dirty="0"/>
              <a:t>TD</a:t>
            </a:r>
          </a:p>
        </p:txBody>
      </p:sp>
      <p:sp>
        <p:nvSpPr>
          <p:cNvPr id="59" name="Text Box 9"/>
          <p:cNvSpPr txBox="1">
            <a:spLocks noChangeArrowheads="1"/>
          </p:cNvSpPr>
          <p:nvPr/>
        </p:nvSpPr>
        <p:spPr bwMode="auto">
          <a:xfrm>
            <a:off x="3585352" y="1066328"/>
            <a:ext cx="1350963" cy="457200"/>
          </a:xfrm>
          <a:prstGeom prst="rect">
            <a:avLst/>
          </a:prstGeom>
          <a:noFill/>
          <a:ln w="9525">
            <a:noFill/>
            <a:miter lim="800000"/>
            <a:headEnd/>
            <a:tailEnd/>
          </a:ln>
          <a:effectLst/>
        </p:spPr>
        <p:txBody>
          <a:bodyPr wrap="none">
            <a:prstTxWarp prst="textNoShape">
              <a:avLst/>
            </a:prstTxWarp>
            <a:spAutoFit/>
          </a:bodyPr>
          <a:lstStyle/>
          <a:p>
            <a:r>
              <a:rPr lang="en-US" i="1" dirty="0"/>
              <a:t>ND</a:t>
            </a:r>
            <a:r>
              <a:rPr lang="en-US" i="1" dirty="0">
                <a:sym typeface="Symbol" charset="2"/>
              </a:rPr>
              <a:t>(</a:t>
            </a:r>
            <a:r>
              <a:rPr lang="en-US" i="1" dirty="0" err="1">
                <a:sym typeface="Symbol" charset="2"/>
              </a:rPr>
              <a:t>hkl</a:t>
            </a:r>
            <a:r>
              <a:rPr lang="en-US" i="1" dirty="0">
                <a:sym typeface="Symbol" charset="2"/>
              </a:rPr>
              <a:t>)</a:t>
            </a:r>
            <a:endParaRPr lang="en-US" dirty="0"/>
          </a:p>
        </p:txBody>
      </p:sp>
      <p:sp>
        <p:nvSpPr>
          <p:cNvPr id="60" name="Line 10"/>
          <p:cNvSpPr>
            <a:spLocks noChangeShapeType="1"/>
          </p:cNvSpPr>
          <p:nvPr/>
        </p:nvSpPr>
        <p:spPr bwMode="auto">
          <a:xfrm>
            <a:off x="3783052" y="1431428"/>
            <a:ext cx="0" cy="47612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61" name="Line 11"/>
          <p:cNvSpPr>
            <a:spLocks noChangeShapeType="1"/>
          </p:cNvSpPr>
          <p:nvPr/>
        </p:nvSpPr>
        <p:spPr bwMode="auto">
          <a:xfrm>
            <a:off x="2766783" y="1431428"/>
            <a:ext cx="0" cy="47612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62" name="Line 12"/>
          <p:cNvSpPr>
            <a:spLocks noChangeShapeType="1"/>
          </p:cNvSpPr>
          <p:nvPr/>
        </p:nvSpPr>
        <p:spPr bwMode="auto">
          <a:xfrm>
            <a:off x="3272432" y="1431428"/>
            <a:ext cx="0" cy="47612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65"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Rotation matrices from Miller indices</a:t>
            </a:r>
            <a:endParaRPr lang="en-US" sz="3200" dirty="0">
              <a:solidFill>
                <a:srgbClr val="800000"/>
              </a:solidFill>
            </a:endParaRPr>
          </a:p>
        </p:txBody>
      </p:sp>
      <p:graphicFrame>
        <p:nvGraphicFramePr>
          <p:cNvPr id="66" name="Object 3"/>
          <p:cNvGraphicFramePr>
            <a:graphicFrameLocks noChangeAspect="1"/>
          </p:cNvGraphicFramePr>
          <p:nvPr>
            <p:extLst>
              <p:ext uri="{D42A27DB-BD31-4B8C-83A1-F6EECF244321}">
                <p14:modId xmlns:p14="http://schemas.microsoft.com/office/powerpoint/2010/main" val="453751425"/>
              </p:ext>
            </p:extLst>
          </p:nvPr>
        </p:nvGraphicFramePr>
        <p:xfrm>
          <a:off x="3648919" y="3338934"/>
          <a:ext cx="2450746" cy="809820"/>
        </p:xfrm>
        <a:graphic>
          <a:graphicData uri="http://schemas.openxmlformats.org/presentationml/2006/ole">
            <mc:AlternateContent xmlns:mc="http://schemas.openxmlformats.org/markup-compatibility/2006">
              <mc:Choice xmlns:v="urn:schemas-microsoft-com:vml" Requires="v">
                <p:oleObj spid="_x0000_s7532" name="Equation" r:id="rId5" imgW="1206500" imgH="406400" progId="Equation.3">
                  <p:embed/>
                </p:oleObj>
              </mc:Choice>
              <mc:Fallback>
                <p:oleObj name="Equation" r:id="rId5" imgW="12065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919" y="3338934"/>
                        <a:ext cx="2450746" cy="809820"/>
                      </a:xfrm>
                      <a:prstGeom prst="rect">
                        <a:avLst/>
                      </a:prstGeom>
                      <a:noFill/>
                      <a:extLst/>
                    </p:spPr>
                  </p:pic>
                </p:oleObj>
              </mc:Fallback>
            </mc:AlternateContent>
          </a:graphicData>
        </a:graphic>
      </p:graphicFrame>
      <p:graphicFrame>
        <p:nvGraphicFramePr>
          <p:cNvPr id="67" name="Object 4"/>
          <p:cNvGraphicFramePr>
            <a:graphicFrameLocks noChangeAspect="1"/>
          </p:cNvGraphicFramePr>
          <p:nvPr>
            <p:extLst>
              <p:ext uri="{D42A27DB-BD31-4B8C-83A1-F6EECF244321}">
                <p14:modId xmlns:p14="http://schemas.microsoft.com/office/powerpoint/2010/main" val="4081368950"/>
              </p:ext>
            </p:extLst>
          </p:nvPr>
        </p:nvGraphicFramePr>
        <p:xfrm>
          <a:off x="524115" y="3204007"/>
          <a:ext cx="2793007" cy="944747"/>
        </p:xfrm>
        <a:graphic>
          <a:graphicData uri="http://schemas.openxmlformats.org/presentationml/2006/ole">
            <mc:AlternateContent xmlns:mc="http://schemas.openxmlformats.org/markup-compatibility/2006">
              <mc:Choice xmlns:v="urn:schemas-microsoft-com:vml" Requires="v">
                <p:oleObj spid="_x0000_s7533" name="Equation" r:id="rId7" imgW="1104900" imgH="381000" progId="Equation.3">
                  <p:embed/>
                </p:oleObj>
              </mc:Choice>
              <mc:Fallback>
                <p:oleObj name="Equation" r:id="rId7" imgW="1104900" imgH="38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115" y="3204007"/>
                        <a:ext cx="2793007" cy="944747"/>
                      </a:xfrm>
                      <a:prstGeom prst="rect">
                        <a:avLst/>
                      </a:prstGeom>
                      <a:noFill/>
                      <a:extLst/>
                    </p:spPr>
                  </p:pic>
                </p:oleObj>
              </mc:Fallback>
            </mc:AlternateContent>
          </a:graphicData>
        </a:graphic>
      </p:graphicFrame>
      <p:graphicFrame>
        <p:nvGraphicFramePr>
          <p:cNvPr id="68" name="Object 5"/>
          <p:cNvGraphicFramePr>
            <a:graphicFrameLocks noChangeAspect="1"/>
          </p:cNvGraphicFramePr>
          <p:nvPr>
            <p:extLst>
              <p:ext uri="{D42A27DB-BD31-4B8C-83A1-F6EECF244321}">
                <p14:modId xmlns:p14="http://schemas.microsoft.com/office/powerpoint/2010/main" val="2392969843"/>
              </p:ext>
            </p:extLst>
          </p:nvPr>
        </p:nvGraphicFramePr>
        <p:xfrm>
          <a:off x="6690985" y="3232992"/>
          <a:ext cx="1211486" cy="949790"/>
        </p:xfrm>
        <a:graphic>
          <a:graphicData uri="http://schemas.openxmlformats.org/presentationml/2006/ole">
            <mc:AlternateContent xmlns:mc="http://schemas.openxmlformats.org/markup-compatibility/2006">
              <mc:Choice xmlns:v="urn:schemas-microsoft-com:vml" Requires="v">
                <p:oleObj spid="_x0000_s7534" name="Equation" r:id="rId9" imgW="647700" imgH="508000" progId="Equation.3">
                  <p:embed/>
                </p:oleObj>
              </mc:Choice>
              <mc:Fallback>
                <p:oleObj name="Equation" r:id="rId9" imgW="6477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0985" y="3232992"/>
                        <a:ext cx="1211486" cy="949790"/>
                      </a:xfrm>
                      <a:prstGeom prst="rect">
                        <a:avLst/>
                      </a:prstGeom>
                      <a:noFill/>
                      <a:ln>
                        <a:noFill/>
                      </a:ln>
                      <a:effectLst/>
                      <a:extLst/>
                    </p:spPr>
                  </p:pic>
                </p:oleObj>
              </mc:Fallback>
            </mc:AlternateContent>
          </a:graphicData>
        </a:graphic>
      </p:graphicFrame>
      <p:graphicFrame>
        <p:nvGraphicFramePr>
          <p:cNvPr id="69" name="Object 6"/>
          <p:cNvGraphicFramePr>
            <a:graphicFrameLocks noChangeAspect="1"/>
          </p:cNvGraphicFramePr>
          <p:nvPr>
            <p:extLst>
              <p:ext uri="{D42A27DB-BD31-4B8C-83A1-F6EECF244321}">
                <p14:modId xmlns:p14="http://schemas.microsoft.com/office/powerpoint/2010/main" val="2138507745"/>
              </p:ext>
            </p:extLst>
          </p:nvPr>
        </p:nvGraphicFramePr>
        <p:xfrm>
          <a:off x="2448494" y="4211133"/>
          <a:ext cx="3364243" cy="2049992"/>
        </p:xfrm>
        <a:graphic>
          <a:graphicData uri="http://schemas.openxmlformats.org/presentationml/2006/ole">
            <mc:AlternateContent xmlns:mc="http://schemas.openxmlformats.org/markup-compatibility/2006">
              <mc:Choice xmlns:v="urn:schemas-microsoft-com:vml" Requires="v">
                <p:oleObj spid="_x0000_s7535" name="Equation" r:id="rId11" imgW="2209800" imgH="1346200" progId="Equation.3">
                  <p:embed/>
                </p:oleObj>
              </mc:Choice>
              <mc:Fallback>
                <p:oleObj name="Equation" r:id="rId11" imgW="2209800" imgH="1346200" progId="Equation.3">
                  <p:embed/>
                  <p:pic>
                    <p:nvPicPr>
                      <p:cNvPr id="0" name=""/>
                      <p:cNvPicPr>
                        <a:picLocks noChangeAspect="1" noChangeArrowheads="1"/>
                      </p:cNvPicPr>
                      <p:nvPr/>
                    </p:nvPicPr>
                    <p:blipFill>
                      <a:blip r:embed="rId12"/>
                      <a:srcRect/>
                      <a:stretch>
                        <a:fillRect/>
                      </a:stretch>
                    </p:blipFill>
                    <p:spPr bwMode="auto">
                      <a:xfrm>
                        <a:off x="2448494" y="4211133"/>
                        <a:ext cx="3364243" cy="2049992"/>
                      </a:xfrm>
                      <a:prstGeom prst="rect">
                        <a:avLst/>
                      </a:prstGeom>
                      <a:solidFill>
                        <a:srgbClr val="FFFFDE"/>
                      </a:solidFill>
                      <a:ln>
                        <a:noFill/>
                      </a:ln>
                      <a:effectLst/>
                      <a:extLst/>
                    </p:spPr>
                  </p:pic>
                </p:oleObj>
              </mc:Fallback>
            </mc:AlternateContent>
          </a:graphicData>
        </a:graphic>
      </p:graphicFrame>
      <p:sp>
        <p:nvSpPr>
          <p:cNvPr id="70" name="TextBox 69"/>
          <p:cNvSpPr txBox="1"/>
          <p:nvPr/>
        </p:nvSpPr>
        <p:spPr>
          <a:xfrm>
            <a:off x="623062" y="6213660"/>
            <a:ext cx="7434190" cy="615553"/>
          </a:xfrm>
          <a:prstGeom prst="rect">
            <a:avLst/>
          </a:prstGeom>
          <a:noFill/>
        </p:spPr>
        <p:txBody>
          <a:bodyPr wrap="none" rtlCol="0">
            <a:spAutoFit/>
          </a:bodyPr>
          <a:lstStyle/>
          <a:p>
            <a:r>
              <a:rPr lang="en-US" sz="1700" dirty="0" smtClean="0"/>
              <a:t>Challenge: With Miller indices, we define the closest family (can be degrees away)</a:t>
            </a:r>
          </a:p>
          <a:p>
            <a:endParaRPr lang="en-US" sz="1700" dirty="0"/>
          </a:p>
        </p:txBody>
      </p:sp>
      <p:sp>
        <p:nvSpPr>
          <p:cNvPr id="71" name="Slide Number Placeholder 70"/>
          <p:cNvSpPr>
            <a:spLocks noGrp="1"/>
          </p:cNvSpPr>
          <p:nvPr>
            <p:ph type="sldNum" sz="quarter" idx="12"/>
          </p:nvPr>
        </p:nvSpPr>
        <p:spPr/>
        <p:txBody>
          <a:bodyPr/>
          <a:lstStyle/>
          <a:p>
            <a:fld id="{FD6EE829-1406-EF41-8360-D3834960FC85}" type="slidenum">
              <a:rPr lang="en-US" smtClean="0"/>
              <a:t>7</a:t>
            </a:fld>
            <a:endParaRPr lang="en-US"/>
          </a:p>
        </p:txBody>
      </p:sp>
    </p:spTree>
    <p:extLst>
      <p:ext uri="{BB962C8B-B14F-4D97-AF65-F5344CB8AC3E}">
        <p14:creationId xmlns:p14="http://schemas.microsoft.com/office/powerpoint/2010/main" val="633576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800000"/>
                </a:solidFill>
              </a:rPr>
              <a:t>Rotation matrices from Bunge Euler angles</a:t>
            </a:r>
            <a:endParaRPr lang="en-US" sz="3200" dirty="0">
              <a:solidFill>
                <a:srgbClr val="800000"/>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015216454"/>
              </p:ext>
            </p:extLst>
          </p:nvPr>
        </p:nvGraphicFramePr>
        <p:xfrm>
          <a:off x="709613" y="1171592"/>
          <a:ext cx="2487411" cy="1060670"/>
        </p:xfrm>
        <a:graphic>
          <a:graphicData uri="http://schemas.openxmlformats.org/presentationml/2006/ole">
            <mc:AlternateContent xmlns:mc="http://schemas.openxmlformats.org/markup-compatibility/2006">
              <mc:Choice xmlns:v="urn:schemas-microsoft-com:vml" Requires="v">
                <p:oleObj spid="_x0000_s20686" name="Equation" r:id="rId3" imgW="1549400" imgH="660400" progId="Equation.3">
                  <p:embed/>
                </p:oleObj>
              </mc:Choice>
              <mc:Fallback>
                <p:oleObj name="Equation" r:id="rId3" imgW="15494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3" y="1171592"/>
                        <a:ext cx="2487411" cy="1060670"/>
                      </a:xfrm>
                      <a:prstGeom prst="rect">
                        <a:avLst/>
                      </a:prstGeom>
                      <a:noFill/>
                      <a:ln>
                        <a:noFill/>
                      </a:ln>
                      <a:effectLs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967259624"/>
              </p:ext>
            </p:extLst>
          </p:nvPr>
        </p:nvGraphicFramePr>
        <p:xfrm>
          <a:off x="3553815" y="1171592"/>
          <a:ext cx="2408431" cy="1060670"/>
        </p:xfrm>
        <a:graphic>
          <a:graphicData uri="http://schemas.openxmlformats.org/presentationml/2006/ole">
            <mc:AlternateContent xmlns:mc="http://schemas.openxmlformats.org/markup-compatibility/2006">
              <mc:Choice xmlns:v="urn:schemas-microsoft-com:vml" Requires="v">
                <p:oleObj spid="_x0000_s20687" name="Equation" r:id="rId5" imgW="1498600" imgH="660400" progId="Equation.3">
                  <p:embed/>
                </p:oleObj>
              </mc:Choice>
              <mc:Fallback>
                <p:oleObj name="Equation" r:id="rId5" imgW="14986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3815" y="1171592"/>
                        <a:ext cx="2408431" cy="1060670"/>
                      </a:xfrm>
                      <a:prstGeom prst="rect">
                        <a:avLst/>
                      </a:prstGeom>
                      <a:noFill/>
                      <a:ln>
                        <a:noFill/>
                      </a:ln>
                      <a:effectLs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2375779966"/>
              </p:ext>
            </p:extLst>
          </p:nvPr>
        </p:nvGraphicFramePr>
        <p:xfrm>
          <a:off x="6306139" y="1171592"/>
          <a:ext cx="2551454" cy="1060670"/>
        </p:xfrm>
        <a:graphic>
          <a:graphicData uri="http://schemas.openxmlformats.org/presentationml/2006/ole">
            <mc:AlternateContent xmlns:mc="http://schemas.openxmlformats.org/markup-compatibility/2006">
              <mc:Choice xmlns:v="urn:schemas-microsoft-com:vml" Requires="v">
                <p:oleObj spid="_x0000_s20688" name="Equation" r:id="rId7" imgW="1587500" imgH="660400" progId="Equation.3">
                  <p:embed/>
                </p:oleObj>
              </mc:Choice>
              <mc:Fallback>
                <p:oleObj name="Equation" r:id="rId7" imgW="1587500" imgH="660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139" y="1171592"/>
                        <a:ext cx="2551454" cy="1060670"/>
                      </a:xfrm>
                      <a:prstGeom prst="rect">
                        <a:avLst/>
                      </a:prstGeom>
                      <a:noFill/>
                      <a:ln>
                        <a:noFill/>
                      </a:ln>
                      <a:effectLst/>
                      <a:extLst/>
                    </p:spPr>
                  </p:pic>
                </p:oleObj>
              </mc:Fallback>
            </mc:AlternateContent>
          </a:graphicData>
        </a:graphic>
      </p:graphicFrame>
      <p:sp>
        <p:nvSpPr>
          <p:cNvPr id="9" name="TextBox 8"/>
          <p:cNvSpPr txBox="1"/>
          <p:nvPr/>
        </p:nvSpPr>
        <p:spPr>
          <a:xfrm>
            <a:off x="709613" y="2512413"/>
            <a:ext cx="7748123" cy="369332"/>
          </a:xfrm>
          <a:prstGeom prst="rect">
            <a:avLst/>
          </a:prstGeom>
          <a:noFill/>
        </p:spPr>
        <p:txBody>
          <a:bodyPr wrap="square" rtlCol="0">
            <a:spAutoFit/>
          </a:bodyPr>
          <a:lstStyle/>
          <a:p>
            <a:r>
              <a:rPr lang="en-US" dirty="0" smtClean="0">
                <a:latin typeface="Calibri"/>
              </a:rPr>
              <a:t>Combine the 3 rotations via matrix multiplication; 1</a:t>
            </a:r>
            <a:r>
              <a:rPr lang="en-US" baseline="30000" dirty="0" smtClean="0">
                <a:latin typeface="Calibri"/>
              </a:rPr>
              <a:t>st</a:t>
            </a:r>
            <a:r>
              <a:rPr lang="en-US" dirty="0" smtClean="0">
                <a:latin typeface="Calibri"/>
              </a:rPr>
              <a:t> on the right, last on the left:</a:t>
            </a:r>
            <a:endParaRPr lang="en-US" dirty="0">
              <a:latin typeface="Calibri"/>
            </a:endParaRPr>
          </a:p>
        </p:txBody>
      </p:sp>
      <p:graphicFrame>
        <p:nvGraphicFramePr>
          <p:cNvPr id="17" name="Object 3"/>
          <p:cNvGraphicFramePr>
            <a:graphicFrameLocks noChangeAspect="1"/>
          </p:cNvGraphicFramePr>
          <p:nvPr>
            <p:extLst>
              <p:ext uri="{D42A27DB-BD31-4B8C-83A1-F6EECF244321}">
                <p14:modId xmlns:p14="http://schemas.microsoft.com/office/powerpoint/2010/main" val="17831663"/>
              </p:ext>
            </p:extLst>
          </p:nvPr>
        </p:nvGraphicFramePr>
        <p:xfrm>
          <a:off x="1516804" y="3553556"/>
          <a:ext cx="7466460" cy="3050488"/>
        </p:xfrm>
        <a:graphic>
          <a:graphicData uri="http://schemas.openxmlformats.org/presentationml/2006/ole">
            <mc:AlternateContent xmlns:mc="http://schemas.openxmlformats.org/markup-compatibility/2006">
              <mc:Choice xmlns:v="urn:schemas-microsoft-com:vml" Requires="v">
                <p:oleObj spid="_x0000_s20689" name="Equation" r:id="rId9" imgW="3606800" imgH="1473200" progId="Equation.3">
                  <p:embed/>
                </p:oleObj>
              </mc:Choice>
              <mc:Fallback>
                <p:oleObj name="Equation" r:id="rId9" imgW="3606800" imgH="147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6804" y="3553556"/>
                        <a:ext cx="7466460" cy="3050488"/>
                      </a:xfrm>
                      <a:prstGeom prst="rect">
                        <a:avLst/>
                      </a:prstGeom>
                      <a:solidFill>
                        <a:srgbClr val="FFFFDE"/>
                      </a:solidFill>
                      <a:ln>
                        <a:noFill/>
                      </a:ln>
                      <a:effectLst/>
                      <a:extLst/>
                    </p:spPr>
                  </p:pic>
                </p:oleObj>
              </mc:Fallback>
            </mc:AlternateContent>
          </a:graphicData>
        </a:graphic>
      </p:graphicFrame>
      <p:sp>
        <p:nvSpPr>
          <p:cNvPr id="18" name="Text Box 4"/>
          <p:cNvSpPr txBox="1">
            <a:spLocks noChangeArrowheads="1"/>
          </p:cNvSpPr>
          <p:nvPr/>
        </p:nvSpPr>
        <p:spPr bwMode="auto">
          <a:xfrm>
            <a:off x="-13504" y="4750044"/>
            <a:ext cx="1647092" cy="461665"/>
          </a:xfrm>
          <a:prstGeom prst="rect">
            <a:avLst/>
          </a:prstGeom>
          <a:noFill/>
          <a:ln w="9525">
            <a:noFill/>
            <a:miter lim="800000"/>
            <a:headEnd/>
            <a:tailEnd/>
          </a:ln>
          <a:effectLst/>
        </p:spPr>
        <p:txBody>
          <a:bodyPr wrap="none">
            <a:prstTxWarp prst="textNoShape">
              <a:avLst/>
            </a:prstTxWarp>
            <a:spAutoFit/>
          </a:bodyPr>
          <a:lstStyle/>
          <a:p>
            <a:r>
              <a:rPr lang="en-US" sz="2400" b="1" i="1" dirty="0">
                <a:latin typeface="Cambria"/>
                <a:ea typeface="Cambria"/>
                <a:cs typeface="Cambria"/>
              </a:rPr>
              <a:t>A </a:t>
            </a:r>
            <a:r>
              <a:rPr lang="en-US" sz="2400" dirty="0">
                <a:latin typeface="Cambria"/>
                <a:ea typeface="Cambria"/>
                <a:cs typeface="Cambria"/>
              </a:rPr>
              <a:t>= </a:t>
            </a:r>
            <a:r>
              <a:rPr lang="en-US" sz="2400" b="1" i="1" dirty="0">
                <a:latin typeface="Cambria"/>
                <a:ea typeface="Cambria"/>
                <a:cs typeface="Cambria"/>
              </a:rPr>
              <a:t>Z</a:t>
            </a:r>
            <a:r>
              <a:rPr lang="en-US" sz="2400" i="1" baseline="-25000" dirty="0">
                <a:latin typeface="Cambria"/>
                <a:ea typeface="Cambria"/>
                <a:cs typeface="Cambria"/>
              </a:rPr>
              <a:t>2</a:t>
            </a:r>
            <a:r>
              <a:rPr lang="en-US" sz="2400" b="1" i="1" dirty="0">
                <a:latin typeface="Cambria"/>
                <a:ea typeface="Cambria"/>
                <a:cs typeface="Cambria"/>
              </a:rPr>
              <a:t>XZ</a:t>
            </a:r>
            <a:r>
              <a:rPr lang="en-US" sz="2400" i="1" baseline="-25000" dirty="0">
                <a:latin typeface="Cambria"/>
                <a:ea typeface="Cambria"/>
                <a:cs typeface="Cambria"/>
              </a:rPr>
              <a:t>1 </a:t>
            </a:r>
            <a:r>
              <a:rPr lang="en-US" sz="2400" i="1" dirty="0">
                <a:latin typeface="Cambria"/>
                <a:ea typeface="Cambria"/>
                <a:cs typeface="Cambria"/>
              </a:rPr>
              <a:t>=</a:t>
            </a:r>
            <a:endParaRPr lang="en-US" sz="2400" baseline="-25000" dirty="0">
              <a:latin typeface="Cambria"/>
              <a:ea typeface="Cambria"/>
              <a:cs typeface="Cambria"/>
            </a:endParaRPr>
          </a:p>
        </p:txBody>
      </p:sp>
      <p:sp>
        <p:nvSpPr>
          <p:cNvPr id="19" name="Rectangle 5"/>
          <p:cNvSpPr>
            <a:spLocks noChangeArrowheads="1"/>
          </p:cNvSpPr>
          <p:nvPr/>
        </p:nvSpPr>
        <p:spPr bwMode="auto">
          <a:xfrm>
            <a:off x="7256563" y="3588692"/>
            <a:ext cx="1531595" cy="3118861"/>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20" name="Text Box 6"/>
          <p:cNvSpPr txBox="1">
            <a:spLocks noChangeArrowheads="1"/>
          </p:cNvSpPr>
          <p:nvPr/>
        </p:nvSpPr>
        <p:spPr bwMode="auto">
          <a:xfrm>
            <a:off x="7469897" y="2954740"/>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21" name="Rectangle 7"/>
          <p:cNvSpPr>
            <a:spLocks noChangeArrowheads="1"/>
          </p:cNvSpPr>
          <p:nvPr/>
        </p:nvSpPr>
        <p:spPr bwMode="auto">
          <a:xfrm>
            <a:off x="1668295" y="3588692"/>
            <a:ext cx="2514600" cy="3118861"/>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22" name="Text Box 8"/>
          <p:cNvSpPr txBox="1">
            <a:spLocks noChangeArrowheads="1"/>
          </p:cNvSpPr>
          <p:nvPr/>
        </p:nvSpPr>
        <p:spPr bwMode="auto">
          <a:xfrm>
            <a:off x="2166081" y="296878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24" name="Slide Number Placeholder 23"/>
          <p:cNvSpPr>
            <a:spLocks noGrp="1"/>
          </p:cNvSpPr>
          <p:nvPr>
            <p:ph type="sldNum" sz="quarter" idx="12"/>
          </p:nvPr>
        </p:nvSpPr>
        <p:spPr/>
        <p:txBody>
          <a:bodyPr/>
          <a:lstStyle/>
          <a:p>
            <a:fld id="{FD6EE829-1406-EF41-8360-D3834960FC85}" type="slidenum">
              <a:rPr lang="en-US" smtClean="0"/>
              <a:t>8</a:t>
            </a:fld>
            <a:endParaRPr lang="en-US"/>
          </a:p>
        </p:txBody>
      </p:sp>
    </p:spTree>
    <p:extLst>
      <p:ext uri="{BB962C8B-B14F-4D97-AF65-F5344CB8AC3E}">
        <p14:creationId xmlns:p14="http://schemas.microsoft.com/office/powerpoint/2010/main" val="16641676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2944</TotalTime>
  <Words>2432</Words>
  <Application>Microsoft Macintosh PowerPoint</Application>
  <PresentationFormat>On-screen Show (4:3)</PresentationFormat>
  <Paragraphs>283</Paragraphs>
  <Slides>29</Slides>
  <Notes>5</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Equation</vt:lpstr>
      <vt:lpstr>Document</vt:lpstr>
      <vt:lpstr>PowerPoint Presentation</vt:lpstr>
      <vt:lpstr>Lecture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Cubic Crystal Symmetry Operators</vt:lpstr>
      <vt:lpstr>Combining Rotations as RF vectors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Microstructural representation of materials:  Crystallographic orientation representation</dc:title>
  <dc:creator>Tugce Ozturk</dc:creator>
  <cp:lastModifiedBy>Anthony Rollett</cp:lastModifiedBy>
  <cp:revision>107</cp:revision>
  <dcterms:created xsi:type="dcterms:W3CDTF">2016-04-09T21:19:49Z</dcterms:created>
  <dcterms:modified xsi:type="dcterms:W3CDTF">2016-04-12T11:18:38Z</dcterms:modified>
</cp:coreProperties>
</file>