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81" r:id="rId5"/>
    <p:sldId id="282" r:id="rId6"/>
    <p:sldId id="277" r:id="rId7"/>
    <p:sldId id="278" r:id="rId8"/>
    <p:sldId id="260" r:id="rId9"/>
    <p:sldId id="259" r:id="rId10"/>
    <p:sldId id="261" r:id="rId11"/>
    <p:sldId id="279" r:id="rId12"/>
    <p:sldId id="280" r:id="rId13"/>
    <p:sldId id="262" r:id="rId14"/>
    <p:sldId id="263" r:id="rId15"/>
    <p:sldId id="264" r:id="rId16"/>
    <p:sldId id="265" r:id="rId17"/>
    <p:sldId id="266" r:id="rId18"/>
    <p:sldId id="267" r:id="rId19"/>
    <p:sldId id="268" r:id="rId20"/>
    <p:sldId id="283" r:id="rId21"/>
    <p:sldId id="285" r:id="rId22"/>
    <p:sldId id="286" r:id="rId23"/>
    <p:sldId id="284" r:id="rId24"/>
    <p:sldId id="275" r:id="rId25"/>
    <p:sldId id="276" r:id="rId26"/>
    <p:sldId id="270" r:id="rId27"/>
    <p:sldId id="271" r:id="rId28"/>
    <p:sldId id="274" r:id="rId29"/>
    <p:sldId id="272" r:id="rId30"/>
    <p:sldId id="273"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68" d="100"/>
          <a:sy n="168" d="100"/>
        </p:scale>
        <p:origin x="-20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87668A5-CCE6-234C-945D-694A62AC60E5}" type="datetimeFigureOut">
              <a:rPr lang="en-US"/>
              <a:pPr>
                <a:defRPr/>
              </a:pPr>
              <a:t>4/12/14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4C0CF13-6076-104D-A32C-B705894BE0F1}" type="slidenum">
              <a:rPr lang="en-US"/>
              <a:pPr>
                <a:defRPr/>
              </a:pPr>
              <a:t>‹#›</a:t>
            </a:fld>
            <a:endParaRPr lang="en-US"/>
          </a:p>
        </p:txBody>
      </p:sp>
    </p:spTree>
    <p:extLst>
      <p:ext uri="{BB962C8B-B14F-4D97-AF65-F5344CB8AC3E}">
        <p14:creationId xmlns:p14="http://schemas.microsoft.com/office/powerpoint/2010/main" val="1008339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B8186BCF-C4C7-C941-9F24-5EFF2B75612D}" type="datetime1">
              <a:rPr lang="en-US"/>
              <a:pPr>
                <a:defRPr/>
              </a:pPr>
              <a:t>4/12/14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64A372F-7B55-5E4E-BDDD-88DB22998370}" type="slidenum">
              <a:rPr lang="en-US"/>
              <a:pPr>
                <a:defRPr/>
              </a:pPr>
              <a:t>‹#›</a:t>
            </a:fld>
            <a:endParaRPr lang="en-US"/>
          </a:p>
        </p:txBody>
      </p:sp>
    </p:spTree>
    <p:extLst>
      <p:ext uri="{BB962C8B-B14F-4D97-AF65-F5344CB8AC3E}">
        <p14:creationId xmlns:p14="http://schemas.microsoft.com/office/powerpoint/2010/main" val="18380178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262D1F99-B969-A14C-B377-DE90315C8EB0}" type="slidenum">
              <a:rPr lang="en-US"/>
              <a:pPr/>
              <a:t>14</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C933E-EC3E-2446-BB58-A885DC92C8C2}" type="slidenum">
              <a:rPr lang="en-US"/>
              <a:pPr/>
              <a:t>23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AFFDF79E-1CBC-B848-90CC-7818B38371C4}" type="slidenum">
              <a:rPr lang="en-US"/>
              <a:pPr/>
              <a:t>24</a:t>
            </a:fld>
            <a:endParaRPr lang="en-US"/>
          </a:p>
        </p:txBody>
      </p:sp>
      <p:sp>
        <p:nvSpPr>
          <p:cNvPr id="3481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1027"/>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AF5A61F9-F916-A944-9547-0CAC222EEBF0}" type="slidenum">
              <a:rPr lang="en-US"/>
              <a:pPr/>
              <a:t>25</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F100ABB5-C893-0949-BEC7-80A29B2354C7}" type="slidenum">
              <a:rPr lang="en-US"/>
              <a:pPr/>
              <a:t>26</a:t>
            </a:fld>
            <a:endParaRPr lang="en-US"/>
          </a:p>
        </p:txBody>
      </p:sp>
      <p:sp>
        <p:nvSpPr>
          <p:cNvPr id="3891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1027"/>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E8D2FE24-EB38-CA40-8278-241CA5D6C1E6}" type="slidenum">
              <a:rPr lang="en-US"/>
              <a:pPr/>
              <a:t>27</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8447E618-4AB8-DD47-A8F3-C7AF2995C635}" type="slidenum">
              <a:rPr lang="en-US"/>
              <a:pPr/>
              <a:t>28</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24537EF3-256C-474E-8D47-6C1D5E663E1F}" type="slidenum">
              <a:rPr lang="en-US"/>
              <a:pPr/>
              <a:t>29</a:t>
            </a:fld>
            <a:endParaRPr lang="en-US"/>
          </a:p>
        </p:txBody>
      </p:sp>
      <p:sp>
        <p:nvSpPr>
          <p:cNvPr id="4505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1027"/>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900CECEA-CF99-524D-B911-948C4E9ECDAB}" type="slidenum">
              <a:rPr lang="en-US"/>
              <a:pPr/>
              <a:t>30</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EEBC30-480D-A245-B25F-EA62BFE5542A}" type="datetime1">
              <a:rPr lang="en-US"/>
              <a:pPr>
                <a:defRPr/>
              </a:pPr>
              <a:t>4/12/14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6FF24-D1A2-324B-A2E4-5381ECCF33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F7E575-EB00-A240-BBD6-957FB74D8FDA}" type="datetime1">
              <a:rPr lang="en-US"/>
              <a:pPr>
                <a:defRPr/>
              </a:pPr>
              <a:t>4/12/14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5698A8-D3F0-0745-A8E4-9013498A37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386538-7307-F94A-AA0D-216F5C19CF7B}" type="datetime1">
              <a:rPr lang="en-US"/>
              <a:pPr>
                <a:defRPr/>
              </a:pPr>
              <a:t>4/12/14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69AF86-B823-9348-8B0A-7690890254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641464-97D1-8E42-A03C-4B3735B0BE4C}" type="datetime1">
              <a:rPr lang="en-US"/>
              <a:pPr>
                <a:defRPr/>
              </a:pPr>
              <a:t>4/12/14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555C8-F9B4-1044-A8FA-E090291BCE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F6BAD4-4277-D044-A8C3-951D2B7F431C}" type="datetime1">
              <a:rPr lang="en-US"/>
              <a:pPr>
                <a:defRPr/>
              </a:pPr>
              <a:t>4/12/14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209E02-5AF3-8B44-B117-76E4F41C4D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47B7F8-186C-AA46-B354-D2FA3BFC897B}" type="datetime1">
              <a:rPr lang="en-US"/>
              <a:pPr>
                <a:defRPr/>
              </a:pPr>
              <a:t>4/12/14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6728DF-EF1F-8C44-A13B-1F30FB2400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2C2E40-9C0B-9F44-87E6-D9BBEEEF130C}" type="datetime1">
              <a:rPr lang="en-US"/>
              <a:pPr>
                <a:defRPr/>
              </a:pPr>
              <a:t>4/12/14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1B0A39-2943-0441-A3C2-EED86442C5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FA5103-ED93-DB4E-B0DF-550B55AF25F1}" type="datetime1">
              <a:rPr lang="en-US"/>
              <a:pPr>
                <a:defRPr/>
              </a:pPr>
              <a:t>4/12/14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DA0C6C-73CF-854C-8E0F-7A7B28FB6C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09A028-2794-B249-971E-5CFF9E6FF7BF}" type="datetime1">
              <a:rPr lang="en-US"/>
              <a:pPr>
                <a:defRPr/>
              </a:pPr>
              <a:t>4/12/14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3AEEA3-EBCD-CE4F-BFAB-884BC053A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9FC928-F22B-ED4A-833B-D504AE1391E9}" type="datetime1">
              <a:rPr lang="en-US"/>
              <a:pPr>
                <a:defRPr/>
              </a:pPr>
              <a:t>4/12/14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CCF084-E153-E246-B8A9-037B58C8EA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510C41-4AAC-5D40-B5AF-7776B8590978}" type="datetime1">
              <a:rPr lang="en-US"/>
              <a:pPr>
                <a:defRPr/>
              </a:pPr>
              <a:t>4/12/14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55FB4D-D58E-D84E-B949-1BD5E3E3F2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C584E8A-C2D2-2A42-A2B7-43BB2D0DE747}" type="datetime1">
              <a:rPr lang="en-US"/>
              <a:pPr>
                <a:defRPr/>
              </a:pPr>
              <a:t>4/12/14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417D1C2A-7E6A-7F47-8102-9648819262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5" Type="http://schemas.openxmlformats.org/officeDocument/2006/relationships/oleObject" Target="../embeddings/oleObject2.bin"/><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www.ebsd-image.org/documentation/reference/ops/hough/op/houghtransform.html" TargetMode="External"/><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hyperlink" Target="http://www.ebsd-image.org/documentation/reference/ops/hough/op/houghtransform.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9.png"/><Relationship Id="rId5" Type="http://schemas.openxmlformats.org/officeDocument/2006/relationships/oleObject" Target="../embeddings/oleObject3.bin"/><Relationship Id="rId6" Type="http://schemas.openxmlformats.org/officeDocument/2006/relationships/image" Target="../media/image3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Word_97_-_2004_Document2.doc"/><Relationship Id="rId5"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219200"/>
            <a:ext cx="7772400" cy="1470025"/>
          </a:xfrm>
          <a:solidFill>
            <a:srgbClr val="FFE89D"/>
          </a:solidFill>
          <a:ln w="38100" cmpd="dbl">
            <a:solidFill>
              <a:schemeClr val="tx1"/>
            </a:solidFill>
          </a:ln>
        </p:spPr>
        <p:txBody>
          <a:bodyPr/>
          <a:lstStyle/>
          <a:p>
            <a:pPr eaLnBrk="1" hangingPunct="1"/>
            <a:r>
              <a:rPr lang="en-US" sz="4000" dirty="0" smtClean="0"/>
              <a:t>Understanding the TSL EBSD Data Collection System</a:t>
            </a:r>
          </a:p>
        </p:txBody>
      </p:sp>
      <p:sp>
        <p:nvSpPr>
          <p:cNvPr id="15363" name="Subtitle 2"/>
          <p:cNvSpPr>
            <a:spLocks noGrp="1"/>
          </p:cNvSpPr>
          <p:nvPr>
            <p:ph type="subTitle" idx="1"/>
          </p:nvPr>
        </p:nvSpPr>
        <p:spPr>
          <a:xfrm>
            <a:off x="1371600" y="5334000"/>
            <a:ext cx="6400800" cy="838200"/>
          </a:xfrm>
        </p:spPr>
        <p:txBody>
          <a:bodyPr/>
          <a:lstStyle/>
          <a:p>
            <a:pPr eaLnBrk="1" hangingPunct="1"/>
            <a:r>
              <a:rPr lang="en-US" sz="2400" dirty="0" smtClean="0">
                <a:solidFill>
                  <a:srgbClr val="898989"/>
                </a:solidFill>
              </a:rPr>
              <a:t>With thanks to: Harry </a:t>
            </a:r>
            <a:r>
              <a:rPr lang="en-US" sz="2400" dirty="0" err="1" smtClean="0">
                <a:solidFill>
                  <a:srgbClr val="898989"/>
                </a:solidFill>
              </a:rPr>
              <a:t>Chien</a:t>
            </a:r>
            <a:r>
              <a:rPr lang="en-US" sz="2400" dirty="0" smtClean="0">
                <a:solidFill>
                  <a:srgbClr val="898989"/>
                </a:solidFill>
              </a:rPr>
              <a:t>, Lisa Chan, </a:t>
            </a:r>
            <a:br>
              <a:rPr lang="en-US" sz="2400" dirty="0" smtClean="0">
                <a:solidFill>
                  <a:srgbClr val="898989"/>
                </a:solidFill>
              </a:rPr>
            </a:br>
            <a:r>
              <a:rPr lang="en-US" sz="2400" dirty="0" err="1" smtClean="0">
                <a:solidFill>
                  <a:srgbClr val="898989"/>
                </a:solidFill>
              </a:rPr>
              <a:t>Bassem</a:t>
            </a:r>
            <a:r>
              <a:rPr lang="en-US" sz="2400" dirty="0" smtClean="0">
                <a:solidFill>
                  <a:srgbClr val="898989"/>
                </a:solidFill>
              </a:rPr>
              <a:t> El-Dasher, Gregory Rohrer</a:t>
            </a:r>
          </a:p>
        </p:txBody>
      </p:sp>
      <p:sp>
        <p:nvSpPr>
          <p:cNvPr id="15364" name="Slide Number Placeholder 3"/>
          <p:cNvSpPr>
            <a:spLocks noGrp="1"/>
          </p:cNvSpPr>
          <p:nvPr>
            <p:ph type="sldNum" sz="quarter" idx="12"/>
          </p:nvPr>
        </p:nvSpPr>
        <p:spPr bwMode="auto">
          <a:noFill/>
          <a:ln>
            <a:miter lim="800000"/>
            <a:headEnd/>
            <a:tailEnd/>
          </a:ln>
        </p:spPr>
        <p:txBody>
          <a:bodyPr/>
          <a:lstStyle/>
          <a:p>
            <a:fld id="{1030CA51-69EB-864B-BC10-2CCE34B033C8}" type="slidenum">
              <a:rPr lang="en-US"/>
              <a:pPr/>
              <a:t>1</a:t>
            </a:fld>
            <a:endParaRPr lang="en-US"/>
          </a:p>
        </p:txBody>
      </p:sp>
      <p:sp>
        <p:nvSpPr>
          <p:cNvPr id="6" name="Text Box 8"/>
          <p:cNvSpPr txBox="1">
            <a:spLocks noChangeArrowheads="1"/>
          </p:cNvSpPr>
          <p:nvPr/>
        </p:nvSpPr>
        <p:spPr bwMode="auto">
          <a:xfrm>
            <a:off x="4495800" y="6381750"/>
            <a:ext cx="3136602" cy="400110"/>
          </a:xfrm>
          <a:prstGeom prst="rect">
            <a:avLst/>
          </a:prstGeom>
          <a:noFill/>
          <a:ln w="9525">
            <a:noFill/>
            <a:miter lim="800000"/>
            <a:headEnd/>
            <a:tailEnd/>
          </a:ln>
        </p:spPr>
        <p:txBody>
          <a:bodyPr wrap="none">
            <a:prstTxWarp prst="textNoShape">
              <a:avLst/>
            </a:prstTxWarp>
            <a:spAutoFit/>
          </a:bodyPr>
          <a:lstStyle/>
          <a:p>
            <a:r>
              <a:rPr lang="en-US" altLang="ja-JP" sz="2000" i="1" dirty="0"/>
              <a:t>Last revised:</a:t>
            </a:r>
            <a:r>
              <a:rPr lang="en-US" altLang="ja-JP" sz="2000" i="1" dirty="0" smtClean="0"/>
              <a:t> 12</a:t>
            </a:r>
            <a:r>
              <a:rPr lang="en-US" altLang="ja-JP" sz="2000" i="1" baseline="30000" dirty="0" smtClean="0"/>
              <a:t>th</a:t>
            </a:r>
            <a:r>
              <a:rPr lang="en-US" altLang="ja-JP" sz="2000" i="1" dirty="0" smtClean="0"/>
              <a:t> Apr. ‘14</a:t>
            </a:r>
            <a:endParaRPr lang="en-US" altLang="ja-JP" sz="2000" i="1" dirty="0"/>
          </a:p>
        </p:txBody>
      </p:sp>
      <p:pic>
        <p:nvPicPr>
          <p:cNvPr id="7" name="Picture 9" descr="cmu_web"/>
          <p:cNvPicPr>
            <a:picLocks noChangeAspect="1" noChangeArrowheads="1"/>
          </p:cNvPicPr>
          <p:nvPr/>
        </p:nvPicPr>
        <p:blipFill>
          <a:blip r:embed="rId2"/>
          <a:srcRect t="11351" r="26942" b="17929"/>
          <a:stretch>
            <a:fillRect/>
          </a:stretch>
        </p:blipFill>
        <p:spPr bwMode="auto">
          <a:xfrm>
            <a:off x="76200" y="152400"/>
            <a:ext cx="2997200" cy="603250"/>
          </a:xfrm>
          <a:prstGeom prst="rect">
            <a:avLst/>
          </a:prstGeom>
          <a:noFill/>
          <a:ln w="9525">
            <a:noFill/>
            <a:miter lim="800000"/>
            <a:headEnd/>
            <a:tailEnd/>
          </a:ln>
        </p:spPr>
      </p:pic>
      <p:pic>
        <p:nvPicPr>
          <p:cNvPr id="9" name="Picture 11" descr="sealgraphic"/>
          <p:cNvPicPr>
            <a:picLocks noChangeAspect="1" noChangeArrowheads="1"/>
          </p:cNvPicPr>
          <p:nvPr/>
        </p:nvPicPr>
        <p:blipFill>
          <a:blip r:embed="rId3"/>
          <a:srcRect/>
          <a:stretch>
            <a:fillRect/>
          </a:stretch>
        </p:blipFill>
        <p:spPr bwMode="auto">
          <a:xfrm>
            <a:off x="8077200" y="76200"/>
            <a:ext cx="990600" cy="963612"/>
          </a:xfrm>
          <a:prstGeom prst="rect">
            <a:avLst/>
          </a:prstGeom>
          <a:noFill/>
          <a:ln w="9525">
            <a:noFill/>
            <a:miter lim="800000"/>
            <a:headEnd/>
            <a:tailEnd/>
          </a:ln>
        </p:spPr>
      </p:pic>
      <p:sp>
        <p:nvSpPr>
          <p:cNvPr id="10" name="Rectangle 3"/>
          <p:cNvSpPr txBox="1">
            <a:spLocks noChangeArrowheads="1"/>
          </p:cNvSpPr>
          <p:nvPr/>
        </p:nvSpPr>
        <p:spPr bwMode="auto">
          <a:xfrm>
            <a:off x="762000" y="3238500"/>
            <a:ext cx="7391400" cy="179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ja-JP" dirty="0" smtClean="0">
                <a:solidFill>
                  <a:schemeClr val="tx1"/>
                </a:solidFill>
              </a:rPr>
              <a:t>27-750</a:t>
            </a:r>
          </a:p>
          <a:p>
            <a:r>
              <a:rPr lang="en-US" altLang="ja-JP" dirty="0" smtClean="0">
                <a:solidFill>
                  <a:schemeClr val="tx1"/>
                </a:solidFill>
              </a:rPr>
              <a:t>Texture, Microstructure &amp; Anisotropy</a:t>
            </a:r>
          </a:p>
          <a:p>
            <a:r>
              <a:rPr lang="en-US" altLang="ja-JP" dirty="0" smtClean="0">
                <a:solidFill>
                  <a:schemeClr val="tx1"/>
                </a:solidFill>
              </a:rPr>
              <a:t>A.D. Rollett</a:t>
            </a:r>
            <a:endParaRPr lang="en-US" altLang="ja-JP"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Vacuum Status</a:t>
            </a:r>
          </a:p>
        </p:txBody>
      </p:sp>
      <p:sp>
        <p:nvSpPr>
          <p:cNvPr id="22531" name="Content Placeholder 2"/>
          <p:cNvSpPr>
            <a:spLocks noGrp="1"/>
          </p:cNvSpPr>
          <p:nvPr>
            <p:ph idx="1"/>
          </p:nvPr>
        </p:nvSpPr>
        <p:spPr>
          <a:xfrm>
            <a:off x="685800" y="4978400"/>
            <a:ext cx="7696200" cy="1574800"/>
          </a:xfrm>
        </p:spPr>
        <p:txBody>
          <a:bodyPr/>
          <a:lstStyle/>
          <a:p>
            <a:pPr eaLnBrk="1" hangingPunct="1">
              <a:lnSpc>
                <a:spcPct val="80000"/>
              </a:lnSpc>
            </a:pPr>
            <a:r>
              <a:rPr lang="en-US" sz="2400" b="1" smtClean="0"/>
              <a:t>Green: </a:t>
            </a:r>
            <a:r>
              <a:rPr lang="en-US" sz="2400" smtClean="0"/>
              <a:t>PUMPED to the desired vacuum mode</a:t>
            </a:r>
          </a:p>
          <a:p>
            <a:pPr eaLnBrk="1" hangingPunct="1">
              <a:lnSpc>
                <a:spcPct val="80000"/>
              </a:lnSpc>
            </a:pPr>
            <a:r>
              <a:rPr lang="en-US" sz="2400" b="1" smtClean="0"/>
              <a:t>Orange: </a:t>
            </a:r>
            <a:r>
              <a:rPr lang="en-US" sz="2400" smtClean="0"/>
              <a:t>TRANSITION between two vacuum modes (pumping / venting / purging) </a:t>
            </a:r>
            <a:endParaRPr lang="en-US" sz="2400" b="1" smtClean="0"/>
          </a:p>
          <a:p>
            <a:pPr eaLnBrk="1" hangingPunct="1">
              <a:lnSpc>
                <a:spcPct val="80000"/>
              </a:lnSpc>
            </a:pPr>
            <a:r>
              <a:rPr lang="en-US" sz="2400" b="1" smtClean="0"/>
              <a:t>Grey: </a:t>
            </a:r>
            <a:r>
              <a:rPr lang="en-US" sz="2400" smtClean="0"/>
              <a:t>VENTED for sample or detector exchange</a:t>
            </a:r>
          </a:p>
          <a:p>
            <a:pPr eaLnBrk="1" hangingPunct="1">
              <a:lnSpc>
                <a:spcPct val="80000"/>
              </a:lnSpc>
            </a:pPr>
            <a:endParaRPr lang="en-US" sz="2400" smtClean="0"/>
          </a:p>
        </p:txBody>
      </p:sp>
      <p:pic>
        <p:nvPicPr>
          <p:cNvPr id="22532" name="Picture 3" descr="Screen shot 2009-11-04 at 2.58.43 AM.png"/>
          <p:cNvPicPr>
            <a:picLocks noChangeAspect="1"/>
          </p:cNvPicPr>
          <p:nvPr/>
        </p:nvPicPr>
        <p:blipFill>
          <a:blip r:embed="rId2"/>
          <a:srcRect/>
          <a:stretch>
            <a:fillRect/>
          </a:stretch>
        </p:blipFill>
        <p:spPr bwMode="auto">
          <a:xfrm>
            <a:off x="4667250" y="987425"/>
            <a:ext cx="2886075" cy="3990975"/>
          </a:xfrm>
          <a:prstGeom prst="rect">
            <a:avLst/>
          </a:prstGeom>
          <a:noFill/>
          <a:ln w="9525">
            <a:noFill/>
            <a:miter lim="800000"/>
            <a:headEnd/>
            <a:tailEnd/>
          </a:ln>
        </p:spPr>
      </p:pic>
      <p:sp>
        <p:nvSpPr>
          <p:cNvPr id="22533" name="Rectangle 4"/>
          <p:cNvSpPr>
            <a:spLocks noChangeArrowheads="1"/>
          </p:cNvSpPr>
          <p:nvPr/>
        </p:nvSpPr>
        <p:spPr bwMode="auto">
          <a:xfrm>
            <a:off x="4784725" y="4378325"/>
            <a:ext cx="465138" cy="600075"/>
          </a:xfrm>
          <a:prstGeom prst="rect">
            <a:avLst/>
          </a:prstGeom>
          <a:noFill/>
          <a:ln w="28575">
            <a:solidFill>
              <a:srgbClr val="FF0000"/>
            </a:solidFill>
            <a:round/>
            <a:headEnd/>
            <a:tailEnd/>
          </a:ln>
        </p:spPr>
        <p:txBody>
          <a:bodyPr>
            <a:prstTxWarp prst="textNoShape">
              <a:avLst/>
            </a:prstTxWarp>
          </a:bodyPr>
          <a:lstStyle/>
          <a:p>
            <a:endParaRPr lang="en-US">
              <a:latin typeface="Calibri" charset="0"/>
            </a:endParaRPr>
          </a:p>
        </p:txBody>
      </p:sp>
      <p:pic>
        <p:nvPicPr>
          <p:cNvPr id="22534" name="Picture 6"/>
          <p:cNvPicPr>
            <a:picLocks noChangeAspect="1"/>
          </p:cNvPicPr>
          <p:nvPr/>
        </p:nvPicPr>
        <p:blipFill>
          <a:blip r:embed="rId3"/>
          <a:srcRect/>
          <a:stretch>
            <a:fillRect/>
          </a:stretch>
        </p:blipFill>
        <p:spPr bwMode="auto">
          <a:xfrm>
            <a:off x="457200" y="1143000"/>
            <a:ext cx="4013200" cy="3835400"/>
          </a:xfrm>
          <a:prstGeom prst="rect">
            <a:avLst/>
          </a:prstGeom>
          <a:noFill/>
          <a:ln w="9525">
            <a:noFill/>
            <a:miter lim="800000"/>
            <a:headEnd/>
            <a:tailEnd/>
          </a:ln>
        </p:spPr>
      </p:pic>
      <p:sp>
        <p:nvSpPr>
          <p:cNvPr id="22535" name="Slide Number Placeholder 6"/>
          <p:cNvSpPr>
            <a:spLocks noGrp="1"/>
          </p:cNvSpPr>
          <p:nvPr>
            <p:ph type="sldNum" sz="quarter" idx="12"/>
          </p:nvPr>
        </p:nvSpPr>
        <p:spPr bwMode="auto">
          <a:noFill/>
          <a:ln>
            <a:miter lim="800000"/>
            <a:headEnd/>
            <a:tailEnd/>
          </a:ln>
        </p:spPr>
        <p:txBody>
          <a:bodyPr/>
          <a:lstStyle/>
          <a:p>
            <a:fld id="{AB60B646-01E3-464D-B8B7-2D8372C49EDC}" type="slidenum">
              <a:rPr lang="en-US"/>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pPr eaLnBrk="1" hangingPunct="1"/>
            <a:r>
              <a:rPr lang="en-US" smtClean="0"/>
              <a:t>The Tool Bar</a:t>
            </a:r>
          </a:p>
        </p:txBody>
      </p:sp>
      <p:pic>
        <p:nvPicPr>
          <p:cNvPr id="23555" name="Picture 3" descr="Screen shot 2009-11-06 at 3.02.51 PM.png"/>
          <p:cNvPicPr>
            <a:picLocks noChangeAspect="1"/>
          </p:cNvPicPr>
          <p:nvPr/>
        </p:nvPicPr>
        <p:blipFill>
          <a:blip r:embed="rId2"/>
          <a:srcRect/>
          <a:stretch>
            <a:fillRect/>
          </a:stretch>
        </p:blipFill>
        <p:spPr bwMode="auto">
          <a:xfrm>
            <a:off x="819150" y="3136900"/>
            <a:ext cx="7505700" cy="584200"/>
          </a:xfrm>
          <a:prstGeom prst="rect">
            <a:avLst/>
          </a:prstGeom>
          <a:noFill/>
          <a:ln w="9525">
            <a:noFill/>
            <a:miter lim="800000"/>
            <a:headEnd/>
            <a:tailEnd/>
          </a:ln>
        </p:spPr>
      </p:pic>
      <p:sp>
        <p:nvSpPr>
          <p:cNvPr id="5" name="Rectangle 4"/>
          <p:cNvSpPr/>
          <p:nvPr/>
        </p:nvSpPr>
        <p:spPr>
          <a:xfrm>
            <a:off x="5334000" y="3136900"/>
            <a:ext cx="2990850" cy="58420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557" name="TextBox 5"/>
          <p:cNvSpPr txBox="1">
            <a:spLocks noChangeArrowheads="1"/>
          </p:cNvSpPr>
          <p:nvPr/>
        </p:nvSpPr>
        <p:spPr bwMode="auto">
          <a:xfrm>
            <a:off x="4191000" y="1595438"/>
            <a:ext cx="4486738" cy="923330"/>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Image Refreshing rate</a:t>
            </a:r>
          </a:p>
          <a:p>
            <a:r>
              <a:rPr lang="en-US" dirty="0">
                <a:latin typeface="Calibri" charset="0"/>
              </a:rPr>
              <a:t>Turtle: lower refresh </a:t>
            </a:r>
            <a:r>
              <a:rPr lang="en-US" dirty="0">
                <a:latin typeface="Calibri" charset="0"/>
              </a:rPr>
              <a:t>rate (higher resolution</a:t>
            </a:r>
            <a:r>
              <a:rPr lang="en-US" dirty="0" smtClean="0">
                <a:latin typeface="Calibri" charset="0"/>
              </a:rPr>
              <a:t>)</a:t>
            </a:r>
            <a:endParaRPr lang="en-US" dirty="0">
              <a:latin typeface="Calibri" charset="0"/>
            </a:endParaRPr>
          </a:p>
          <a:p>
            <a:r>
              <a:rPr lang="en-US" dirty="0">
                <a:latin typeface="Calibri" charset="0"/>
              </a:rPr>
              <a:t>Rabbit: Higher refresh rate </a:t>
            </a:r>
            <a:r>
              <a:rPr lang="en-US" dirty="0" smtClean="0">
                <a:latin typeface="Calibri" charset="0"/>
              </a:rPr>
              <a:t>(lower </a:t>
            </a:r>
            <a:r>
              <a:rPr lang="en-US" dirty="0">
                <a:latin typeface="Calibri" charset="0"/>
              </a:rPr>
              <a:t>resolution)</a:t>
            </a:r>
          </a:p>
        </p:txBody>
      </p:sp>
      <p:cxnSp>
        <p:nvCxnSpPr>
          <p:cNvPr id="8" name="Straight Arrow Connector 7"/>
          <p:cNvCxnSpPr/>
          <p:nvPr/>
        </p:nvCxnSpPr>
        <p:spPr>
          <a:xfrm rot="16200000" flipH="1">
            <a:off x="6282531" y="2637632"/>
            <a:ext cx="617537"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181350" y="3136900"/>
            <a:ext cx="628650" cy="58420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560" name="TextBox 9"/>
          <p:cNvSpPr txBox="1">
            <a:spLocks noChangeArrowheads="1"/>
          </p:cNvSpPr>
          <p:nvPr/>
        </p:nvSpPr>
        <p:spPr bwMode="auto">
          <a:xfrm>
            <a:off x="2951163" y="4953000"/>
            <a:ext cx="4765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Automatic Contrast and Brightness (short key F9)</a:t>
            </a:r>
          </a:p>
        </p:txBody>
      </p:sp>
      <p:cxnSp>
        <p:nvCxnSpPr>
          <p:cNvPr id="12" name="Straight Arrow Connector 11"/>
          <p:cNvCxnSpPr/>
          <p:nvPr/>
        </p:nvCxnSpPr>
        <p:spPr>
          <a:xfrm rot="10800000">
            <a:off x="3581400" y="3721100"/>
            <a:ext cx="1752600" cy="1231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4600" y="3124200"/>
            <a:ext cx="628650" cy="58420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4" name="Straight Arrow Connector 13"/>
          <p:cNvCxnSpPr>
            <a:endCxn id="13" idx="0"/>
          </p:cNvCxnSpPr>
          <p:nvPr/>
        </p:nvCxnSpPr>
        <p:spPr>
          <a:xfrm rot="16200000" flipH="1">
            <a:off x="2293144" y="2588419"/>
            <a:ext cx="604837" cy="466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64" name="TextBox 17"/>
          <p:cNvSpPr txBox="1">
            <a:spLocks noChangeArrowheads="1"/>
          </p:cNvSpPr>
          <p:nvPr/>
        </p:nvSpPr>
        <p:spPr bwMode="auto">
          <a:xfrm>
            <a:off x="730250" y="1595438"/>
            <a:ext cx="2978150" cy="923925"/>
          </a:xfrm>
          <a:prstGeom prst="rect">
            <a:avLst/>
          </a:prstGeom>
          <a:noFill/>
          <a:ln w="9525">
            <a:noFill/>
            <a:miter lim="800000"/>
            <a:headEnd/>
            <a:tailEnd/>
          </a:ln>
        </p:spPr>
        <p:txBody>
          <a:bodyPr wrap="none">
            <a:prstTxWarp prst="textNoShape">
              <a:avLst/>
            </a:prstTxWarp>
            <a:spAutoFit/>
          </a:bodyPr>
          <a:lstStyle/>
          <a:p>
            <a:r>
              <a:rPr lang="en-US">
                <a:latin typeface="Calibri" charset="0"/>
              </a:rPr>
              <a:t>Surface Positioning detector </a:t>
            </a:r>
          </a:p>
          <a:p>
            <a:r>
              <a:rPr lang="en-US">
                <a:latin typeface="Calibri" charset="0"/>
              </a:rPr>
              <a:t>(automatically detect working </a:t>
            </a:r>
          </a:p>
          <a:p>
            <a:r>
              <a:rPr lang="en-US">
                <a:latin typeface="Calibri" charset="0"/>
              </a:rPr>
              <a:t>Distance) </a:t>
            </a:r>
          </a:p>
        </p:txBody>
      </p:sp>
      <p:sp>
        <p:nvSpPr>
          <p:cNvPr id="23565" name="Slide Number Placeholder 14"/>
          <p:cNvSpPr>
            <a:spLocks noGrp="1"/>
          </p:cNvSpPr>
          <p:nvPr>
            <p:ph type="sldNum" sz="quarter" idx="12"/>
          </p:nvPr>
        </p:nvSpPr>
        <p:spPr bwMode="auto">
          <a:noFill/>
          <a:ln>
            <a:miter lim="800000"/>
            <a:headEnd/>
            <a:tailEnd/>
          </a:ln>
        </p:spPr>
        <p:txBody>
          <a:bodyPr/>
          <a:lstStyle/>
          <a:p>
            <a:fld id="{9C49A1BA-1CCB-524A-9678-CB3BFF1B1B8A}" type="slidenum">
              <a:rPr lang="en-US"/>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pPr eaLnBrk="1" hangingPunct="1"/>
            <a:r>
              <a:rPr lang="en-US" smtClean="0"/>
              <a:t>Eucentric Position</a:t>
            </a:r>
          </a:p>
        </p:txBody>
      </p:sp>
      <p:pic>
        <p:nvPicPr>
          <p:cNvPr id="24579" name="Picture 3"/>
          <p:cNvPicPr>
            <a:picLocks noChangeAspect="1"/>
          </p:cNvPicPr>
          <p:nvPr/>
        </p:nvPicPr>
        <p:blipFill>
          <a:blip r:embed="rId2"/>
          <a:srcRect/>
          <a:stretch>
            <a:fillRect/>
          </a:stretch>
        </p:blipFill>
        <p:spPr bwMode="auto">
          <a:xfrm>
            <a:off x="1676400" y="1143000"/>
            <a:ext cx="6264275" cy="4495800"/>
          </a:xfrm>
          <a:prstGeom prst="rect">
            <a:avLst/>
          </a:prstGeom>
          <a:noFill/>
          <a:ln w="9525">
            <a:noFill/>
            <a:miter lim="800000"/>
            <a:headEnd/>
            <a:tailEnd/>
          </a:ln>
        </p:spPr>
      </p:pic>
      <p:sp>
        <p:nvSpPr>
          <p:cNvPr id="24580" name="TextBox 4"/>
          <p:cNvSpPr txBox="1">
            <a:spLocks noChangeArrowheads="1"/>
          </p:cNvSpPr>
          <p:nvPr/>
        </p:nvSpPr>
        <p:spPr bwMode="auto">
          <a:xfrm>
            <a:off x="1219200" y="5911850"/>
            <a:ext cx="6989763"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Note that eucentric position only occurs when the working distance is 10. </a:t>
            </a:r>
          </a:p>
        </p:txBody>
      </p:sp>
      <p:sp>
        <p:nvSpPr>
          <p:cNvPr id="24581" name="Slide Number Placeholder 4"/>
          <p:cNvSpPr>
            <a:spLocks noGrp="1"/>
          </p:cNvSpPr>
          <p:nvPr>
            <p:ph type="sldNum" sz="quarter" idx="12"/>
          </p:nvPr>
        </p:nvSpPr>
        <p:spPr bwMode="auto">
          <a:noFill/>
          <a:ln>
            <a:miter lim="800000"/>
            <a:headEnd/>
            <a:tailEnd/>
          </a:ln>
        </p:spPr>
        <p:txBody>
          <a:bodyPr/>
          <a:lstStyle/>
          <a:p>
            <a:fld id="{29D09FA2-110A-314E-8395-857D7E85AB75}" type="slidenum">
              <a:rPr lang="en-US"/>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0"/>
            <a:ext cx="8229600" cy="1143000"/>
          </a:xfrm>
        </p:spPr>
        <p:txBody>
          <a:bodyPr/>
          <a:lstStyle/>
          <a:p>
            <a:pPr eaLnBrk="1" hangingPunct="1"/>
            <a:r>
              <a:rPr lang="en-US" dirty="0" smtClean="0"/>
              <a:t>Diffraction Patterns-Source</a:t>
            </a:r>
          </a:p>
        </p:txBody>
      </p:sp>
      <p:sp>
        <p:nvSpPr>
          <p:cNvPr id="25605" name="Content Placeholder 2"/>
          <p:cNvSpPr>
            <a:spLocks noGrp="1"/>
          </p:cNvSpPr>
          <p:nvPr>
            <p:ph idx="1"/>
          </p:nvPr>
        </p:nvSpPr>
        <p:spPr>
          <a:xfrm>
            <a:off x="457200" y="1189037"/>
            <a:ext cx="5562600" cy="4525963"/>
          </a:xfrm>
        </p:spPr>
        <p:txBody>
          <a:bodyPr/>
          <a:lstStyle/>
          <a:p>
            <a:pPr eaLnBrk="1" hangingPunct="1">
              <a:lnSpc>
                <a:spcPct val="80000"/>
              </a:lnSpc>
            </a:pPr>
            <a:r>
              <a:rPr lang="en-US" sz="2200" u="sng" dirty="0" smtClean="0"/>
              <a:t>E</a:t>
            </a:r>
            <a:r>
              <a:rPr lang="en-US" sz="2200" dirty="0" smtClean="0"/>
              <a:t>lectron </a:t>
            </a:r>
            <a:r>
              <a:rPr lang="en-US" sz="2200" u="sng" dirty="0" smtClean="0"/>
              <a:t>B</a:t>
            </a:r>
            <a:r>
              <a:rPr lang="en-US" sz="2200" dirty="0" smtClean="0"/>
              <a:t>ack</a:t>
            </a:r>
            <a:r>
              <a:rPr lang="en-US" sz="2200" u="sng" dirty="0" smtClean="0"/>
              <a:t>s</a:t>
            </a:r>
            <a:r>
              <a:rPr lang="en-US" sz="2200" dirty="0" smtClean="0"/>
              <a:t>catter Diffraction </a:t>
            </a:r>
            <a:r>
              <a:rPr lang="en-US" sz="2200" u="sng" dirty="0" smtClean="0"/>
              <a:t>P</a:t>
            </a:r>
            <a:r>
              <a:rPr lang="en-US" sz="2200" dirty="0" smtClean="0"/>
              <a:t>atterns (</a:t>
            </a:r>
            <a:r>
              <a:rPr lang="en-US" sz="2200" dirty="0" err="1" smtClean="0"/>
              <a:t>EBSPs</a:t>
            </a:r>
            <a:r>
              <a:rPr lang="en-US" sz="2200" dirty="0" smtClean="0"/>
              <a:t>) are observed when a fixed, focused electron beam is positioned on a tilted specimen</a:t>
            </a:r>
          </a:p>
          <a:p>
            <a:pPr eaLnBrk="1" hangingPunct="1">
              <a:lnSpc>
                <a:spcPct val="80000"/>
              </a:lnSpc>
            </a:pPr>
            <a:r>
              <a:rPr lang="en-US" sz="2200" dirty="0" smtClean="0"/>
              <a:t>Tilting is used to reduce the path length of the backscattered electrons</a:t>
            </a:r>
          </a:p>
          <a:p>
            <a:pPr eaLnBrk="1" hangingPunct="1">
              <a:lnSpc>
                <a:spcPct val="80000"/>
              </a:lnSpc>
            </a:pPr>
            <a:r>
              <a:rPr lang="en-US" sz="2200" dirty="0" smtClean="0"/>
              <a:t>To obtain sufficient backscattered electrons, the specimen is tilted between 55-75</a:t>
            </a:r>
            <a:r>
              <a:rPr lang="en-US" sz="2200" baseline="30000" dirty="0" smtClean="0"/>
              <a:t>o</a:t>
            </a:r>
            <a:r>
              <a:rPr lang="en-US" sz="2200" dirty="0" smtClean="0"/>
              <a:t>, where 70</a:t>
            </a:r>
            <a:r>
              <a:rPr lang="en-US" sz="2200" baseline="30000" dirty="0" smtClean="0"/>
              <a:t>o</a:t>
            </a:r>
            <a:r>
              <a:rPr lang="en-US" sz="2200" dirty="0" smtClean="0"/>
              <a:t> is considered </a:t>
            </a:r>
            <a:r>
              <a:rPr lang="en-US" sz="2200" b="1" dirty="0" smtClean="0"/>
              <a:t>ideal </a:t>
            </a:r>
            <a:r>
              <a:rPr lang="en-US" sz="2200" dirty="0" smtClean="0"/>
              <a:t>because it maximizes the yield of backscattered electrons in the direction of the scintillation screen</a:t>
            </a:r>
          </a:p>
          <a:p>
            <a:pPr eaLnBrk="1" hangingPunct="1">
              <a:lnSpc>
                <a:spcPct val="80000"/>
              </a:lnSpc>
            </a:pPr>
            <a:r>
              <a:rPr lang="en-US" sz="2200" dirty="0" smtClean="0"/>
              <a:t>The backscattered electrons escape from 30-40 </a:t>
            </a:r>
            <a:r>
              <a:rPr lang="en-US" sz="2200" i="1" dirty="0" smtClean="0"/>
              <a:t>nm </a:t>
            </a:r>
            <a:r>
              <a:rPr lang="en-US" sz="2200" dirty="0" smtClean="0"/>
              <a:t>underneath the surface, hence there is a diffracting </a:t>
            </a:r>
            <a:r>
              <a:rPr lang="en-US" sz="2200" b="1" dirty="0" smtClean="0"/>
              <a:t>volume</a:t>
            </a:r>
            <a:endParaRPr lang="en-US" sz="2200" i="1" dirty="0" smtClean="0"/>
          </a:p>
          <a:p>
            <a:pPr eaLnBrk="1" hangingPunct="1">
              <a:lnSpc>
                <a:spcPct val="80000"/>
              </a:lnSpc>
            </a:pPr>
            <a:r>
              <a:rPr lang="en-US" sz="2200" dirty="0" smtClean="0"/>
              <a:t>Note that</a:t>
            </a:r>
          </a:p>
          <a:p>
            <a:pPr eaLnBrk="1" hangingPunct="1">
              <a:lnSpc>
                <a:spcPct val="80000"/>
              </a:lnSpc>
              <a:buFont typeface="Arial" charset="0"/>
              <a:buNone/>
            </a:pPr>
            <a:r>
              <a:rPr lang="en-US" sz="2200" dirty="0" smtClean="0"/>
              <a:t>             </a:t>
            </a:r>
            <a:r>
              <a:rPr lang="en-US" sz="700" dirty="0" smtClean="0"/>
              <a:t>  </a:t>
            </a:r>
            <a:r>
              <a:rPr lang="en-US" sz="2200" dirty="0" smtClean="0"/>
              <a:t>and</a:t>
            </a:r>
          </a:p>
          <a:p>
            <a:pPr eaLnBrk="1" hangingPunct="1">
              <a:lnSpc>
                <a:spcPct val="80000"/>
              </a:lnSpc>
            </a:pPr>
            <a:endParaRPr lang="en-US" sz="2200" dirty="0" smtClean="0"/>
          </a:p>
        </p:txBody>
      </p:sp>
      <p:graphicFrame>
        <p:nvGraphicFramePr>
          <p:cNvPr id="25602" name="Object 2"/>
          <p:cNvGraphicFramePr>
            <a:graphicFrameLocks noChangeAspect="1"/>
          </p:cNvGraphicFramePr>
          <p:nvPr/>
        </p:nvGraphicFramePr>
        <p:xfrm>
          <a:off x="2057400" y="5562600"/>
          <a:ext cx="2374900" cy="279400"/>
        </p:xfrm>
        <a:graphic>
          <a:graphicData uri="http://schemas.openxmlformats.org/presentationml/2006/ole">
            <mc:AlternateContent xmlns:mc="http://schemas.openxmlformats.org/markup-compatibility/2006">
              <mc:Choice xmlns:v="urn:schemas-microsoft-com:vml" Requires="v">
                <p:oleObj spid="_x0000_s25616" name="Equation" r:id="rId3" imgW="1511300" imgH="177800" progId="Equation.3">
                  <p:embed/>
                </p:oleObj>
              </mc:Choice>
              <mc:Fallback>
                <p:oleObj name="Equation" r:id="rId3" imgW="15113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62600"/>
                        <a:ext cx="2374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2057400" y="5881460"/>
          <a:ext cx="2773363" cy="279400"/>
        </p:xfrm>
        <a:graphic>
          <a:graphicData uri="http://schemas.openxmlformats.org/presentationml/2006/ole">
            <mc:AlternateContent xmlns:mc="http://schemas.openxmlformats.org/markup-compatibility/2006">
              <mc:Choice xmlns:v="urn:schemas-microsoft-com:vml" Requires="v">
                <p:oleObj spid="_x0000_s25617" name="Equation" r:id="rId5" imgW="1765300" imgH="177800" progId="Equation.3">
                  <p:embed/>
                </p:oleObj>
              </mc:Choice>
              <mc:Fallback>
                <p:oleObj name="Equation" r:id="rId5" imgW="1765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881460"/>
                        <a:ext cx="2773363"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39"/>
          <p:cNvGrpSpPr/>
          <p:nvPr/>
        </p:nvGrpSpPr>
        <p:grpSpPr>
          <a:xfrm>
            <a:off x="6350000" y="1911350"/>
            <a:ext cx="2598738" cy="3309938"/>
            <a:chOff x="6350000" y="1911350"/>
            <a:chExt cx="2598738" cy="3309938"/>
          </a:xfrm>
        </p:grpSpPr>
        <p:sp>
          <p:nvSpPr>
            <p:cNvPr id="25606" name="Text Box 28"/>
            <p:cNvSpPr txBox="1">
              <a:spLocks noChangeArrowheads="1"/>
            </p:cNvSpPr>
            <p:nvPr/>
          </p:nvSpPr>
          <p:spPr bwMode="auto">
            <a:xfrm>
              <a:off x="6615113" y="2008188"/>
              <a:ext cx="654050" cy="274637"/>
            </a:xfrm>
            <a:prstGeom prst="rect">
              <a:avLst/>
            </a:prstGeom>
            <a:noFill/>
            <a:ln w="9525">
              <a:noFill/>
              <a:miter lim="800000"/>
              <a:headEnd/>
              <a:tailEnd/>
            </a:ln>
          </p:spPr>
          <p:txBody>
            <a:bodyPr wrap="none">
              <a:prstTxWarp prst="textNoShape">
                <a:avLst/>
              </a:prstTxWarp>
              <a:spAutoFit/>
            </a:bodyPr>
            <a:lstStyle/>
            <a:p>
              <a:r>
                <a:rPr lang="en-US" sz="1200">
                  <a:latin typeface="Times" charset="0"/>
                </a:rPr>
                <a:t>e</a:t>
              </a:r>
              <a:r>
                <a:rPr lang="en-US" sz="1200" baseline="30000">
                  <a:latin typeface="Times" charset="0"/>
                </a:rPr>
                <a:t>-</a:t>
              </a:r>
              <a:r>
                <a:rPr lang="en-US" sz="1200">
                  <a:latin typeface="Times" charset="0"/>
                </a:rPr>
                <a:t> beam</a:t>
              </a:r>
            </a:p>
          </p:txBody>
        </p:sp>
        <p:sp>
          <p:nvSpPr>
            <p:cNvPr id="25607" name="Oval 21" descr="20%"/>
            <p:cNvSpPr>
              <a:spLocks noChangeArrowheads="1"/>
            </p:cNvSpPr>
            <p:nvPr/>
          </p:nvSpPr>
          <p:spPr bwMode="auto">
            <a:xfrm rot="17700000">
              <a:off x="6840538" y="3592513"/>
              <a:ext cx="1076325" cy="295275"/>
            </a:xfrm>
            <a:prstGeom prst="ellipse">
              <a:avLst/>
            </a:prstGeom>
            <a:pattFill prst="pct20">
              <a:fgClr>
                <a:schemeClr val="bg2"/>
              </a:fgClr>
              <a:bgClr>
                <a:srgbClr val="FFFFFF"/>
              </a:bgClr>
            </a:pattFill>
            <a:ln w="254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08" name="Line 9"/>
            <p:cNvSpPr>
              <a:spLocks noChangeShapeType="1"/>
            </p:cNvSpPr>
            <p:nvPr/>
          </p:nvSpPr>
          <p:spPr bwMode="auto">
            <a:xfrm flipH="1">
              <a:off x="7639050" y="3352800"/>
              <a:ext cx="762000" cy="1752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09" name="Line 10"/>
            <p:cNvSpPr>
              <a:spLocks noChangeShapeType="1"/>
            </p:cNvSpPr>
            <p:nvPr/>
          </p:nvSpPr>
          <p:spPr bwMode="auto">
            <a:xfrm flipH="1">
              <a:off x="8183563" y="3468688"/>
              <a:ext cx="762000" cy="1752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0" name="Line 11"/>
            <p:cNvSpPr>
              <a:spLocks noChangeShapeType="1"/>
            </p:cNvSpPr>
            <p:nvPr/>
          </p:nvSpPr>
          <p:spPr bwMode="auto">
            <a:xfrm>
              <a:off x="7639050" y="5099050"/>
              <a:ext cx="555625" cy="1111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1" name="Line 12"/>
            <p:cNvSpPr>
              <a:spLocks noChangeShapeType="1"/>
            </p:cNvSpPr>
            <p:nvPr/>
          </p:nvSpPr>
          <p:spPr bwMode="auto">
            <a:xfrm>
              <a:off x="8393113" y="3368675"/>
              <a:ext cx="555625" cy="1111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2" name="Line 13"/>
            <p:cNvSpPr>
              <a:spLocks noChangeShapeType="1"/>
            </p:cNvSpPr>
            <p:nvPr/>
          </p:nvSpPr>
          <p:spPr bwMode="auto">
            <a:xfrm flipH="1">
              <a:off x="6354763" y="2382838"/>
              <a:ext cx="762000" cy="1752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3" name="Line 14"/>
            <p:cNvSpPr>
              <a:spLocks noChangeShapeType="1"/>
            </p:cNvSpPr>
            <p:nvPr/>
          </p:nvSpPr>
          <p:spPr bwMode="auto">
            <a:xfrm>
              <a:off x="6350000" y="4135438"/>
              <a:ext cx="1298575" cy="96361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4" name="Line 15"/>
            <p:cNvSpPr>
              <a:spLocks noChangeShapeType="1"/>
            </p:cNvSpPr>
            <p:nvPr/>
          </p:nvSpPr>
          <p:spPr bwMode="auto">
            <a:xfrm>
              <a:off x="7678738" y="2498725"/>
              <a:ext cx="1270000" cy="990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5" name="Line 16"/>
            <p:cNvSpPr>
              <a:spLocks noChangeShapeType="1"/>
            </p:cNvSpPr>
            <p:nvPr/>
          </p:nvSpPr>
          <p:spPr bwMode="auto">
            <a:xfrm>
              <a:off x="7651750" y="2794000"/>
              <a:ext cx="742950" cy="56991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6" name="Line 17"/>
            <p:cNvSpPr>
              <a:spLocks noChangeShapeType="1"/>
            </p:cNvSpPr>
            <p:nvPr/>
          </p:nvSpPr>
          <p:spPr bwMode="auto">
            <a:xfrm>
              <a:off x="7118350" y="2370138"/>
              <a:ext cx="176213" cy="13493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7" name="Line 18"/>
            <p:cNvSpPr>
              <a:spLocks noChangeShapeType="1"/>
            </p:cNvSpPr>
            <p:nvPr/>
          </p:nvSpPr>
          <p:spPr bwMode="auto">
            <a:xfrm>
              <a:off x="7132638" y="2384425"/>
              <a:ext cx="166687" cy="222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18" name="Oval 19"/>
            <p:cNvSpPr>
              <a:spLocks noChangeArrowheads="1"/>
            </p:cNvSpPr>
            <p:nvPr/>
          </p:nvSpPr>
          <p:spPr bwMode="auto">
            <a:xfrm>
              <a:off x="7267575" y="1984375"/>
              <a:ext cx="455613" cy="195263"/>
            </a:xfrm>
            <a:prstGeom prst="ellipse">
              <a:avLst/>
            </a:prstGeom>
            <a:noFill/>
            <a:ln w="254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19" name="Oval 20"/>
            <p:cNvSpPr>
              <a:spLocks noChangeArrowheads="1"/>
            </p:cNvSpPr>
            <p:nvPr/>
          </p:nvSpPr>
          <p:spPr bwMode="auto">
            <a:xfrm rot="17700000">
              <a:off x="7275513" y="3394075"/>
              <a:ext cx="454025" cy="161925"/>
            </a:xfrm>
            <a:prstGeom prst="ellipse">
              <a:avLst/>
            </a:prstGeom>
            <a:noFill/>
            <a:ln w="254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20" name="Oval 22" descr="20%"/>
            <p:cNvSpPr>
              <a:spLocks noChangeArrowheads="1"/>
            </p:cNvSpPr>
            <p:nvPr/>
          </p:nvSpPr>
          <p:spPr bwMode="auto">
            <a:xfrm rot="17700000">
              <a:off x="7176294" y="3944144"/>
              <a:ext cx="798512" cy="177800"/>
            </a:xfrm>
            <a:prstGeom prst="ellipse">
              <a:avLst/>
            </a:prstGeom>
            <a:pattFill prst="pct20">
              <a:fgClr>
                <a:schemeClr val="bg2"/>
              </a:fgClr>
              <a:bgClr>
                <a:srgbClr val="FFFFFF"/>
              </a:bgClr>
            </a:pattFill>
            <a:ln w="254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5621" name="Line 23"/>
            <p:cNvSpPr>
              <a:spLocks noChangeShapeType="1"/>
            </p:cNvSpPr>
            <p:nvPr/>
          </p:nvSpPr>
          <p:spPr bwMode="auto">
            <a:xfrm flipV="1">
              <a:off x="7624763" y="2076450"/>
              <a:ext cx="88900" cy="12525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22" name="Line 24"/>
            <p:cNvSpPr>
              <a:spLocks noChangeShapeType="1"/>
            </p:cNvSpPr>
            <p:nvPr/>
          </p:nvSpPr>
          <p:spPr bwMode="auto">
            <a:xfrm flipH="1" flipV="1">
              <a:off x="7269163" y="2062163"/>
              <a:ext cx="120650" cy="160496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23" name="Line 26" descr="20%"/>
            <p:cNvSpPr>
              <a:spLocks noChangeShapeType="1"/>
            </p:cNvSpPr>
            <p:nvPr/>
          </p:nvSpPr>
          <p:spPr bwMode="auto">
            <a:xfrm>
              <a:off x="7137400" y="4227513"/>
              <a:ext cx="269875" cy="16668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24" name="Line 27" descr="20%"/>
            <p:cNvSpPr>
              <a:spLocks noChangeShapeType="1"/>
            </p:cNvSpPr>
            <p:nvPr/>
          </p:nvSpPr>
          <p:spPr bwMode="auto">
            <a:xfrm>
              <a:off x="7610475" y="3263900"/>
              <a:ext cx="139700" cy="40798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625" name="Line 29"/>
            <p:cNvSpPr>
              <a:spLocks noChangeShapeType="1"/>
            </p:cNvSpPr>
            <p:nvPr/>
          </p:nvSpPr>
          <p:spPr bwMode="auto">
            <a:xfrm flipH="1">
              <a:off x="6980238" y="3819525"/>
              <a:ext cx="528637" cy="1158875"/>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26" name="Line 30"/>
            <p:cNvSpPr>
              <a:spLocks noChangeShapeType="1"/>
            </p:cNvSpPr>
            <p:nvPr/>
          </p:nvSpPr>
          <p:spPr bwMode="auto">
            <a:xfrm flipH="1">
              <a:off x="6715125" y="3684588"/>
              <a:ext cx="528638" cy="1158875"/>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27" name="Line 31"/>
            <p:cNvSpPr>
              <a:spLocks noChangeShapeType="1"/>
            </p:cNvSpPr>
            <p:nvPr/>
          </p:nvSpPr>
          <p:spPr bwMode="auto">
            <a:xfrm flipH="1">
              <a:off x="7642225" y="2089150"/>
              <a:ext cx="523875" cy="114935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28" name="Line 32"/>
            <p:cNvSpPr>
              <a:spLocks noChangeShapeType="1"/>
            </p:cNvSpPr>
            <p:nvPr/>
          </p:nvSpPr>
          <p:spPr bwMode="auto">
            <a:xfrm flipH="1">
              <a:off x="7772400" y="2274888"/>
              <a:ext cx="647700" cy="1419225"/>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29" name="Line 33"/>
            <p:cNvSpPr>
              <a:spLocks noChangeShapeType="1"/>
            </p:cNvSpPr>
            <p:nvPr/>
          </p:nvSpPr>
          <p:spPr bwMode="auto">
            <a:xfrm>
              <a:off x="7123113" y="4205288"/>
              <a:ext cx="922337" cy="684212"/>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30" name="Line 34"/>
            <p:cNvSpPr>
              <a:spLocks noChangeShapeType="1"/>
            </p:cNvSpPr>
            <p:nvPr/>
          </p:nvSpPr>
          <p:spPr bwMode="auto">
            <a:xfrm>
              <a:off x="7600950" y="3259138"/>
              <a:ext cx="854075" cy="633412"/>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31" name="Text Box 36"/>
            <p:cNvSpPr txBox="1">
              <a:spLocks noChangeArrowheads="1"/>
            </p:cNvSpPr>
            <p:nvPr/>
          </p:nvSpPr>
          <p:spPr bwMode="auto">
            <a:xfrm>
              <a:off x="8072438" y="2100263"/>
              <a:ext cx="341312" cy="304800"/>
            </a:xfrm>
            <a:prstGeom prst="rect">
              <a:avLst/>
            </a:prstGeom>
            <a:noFill/>
            <a:ln w="9525">
              <a:noFill/>
              <a:miter lim="800000"/>
              <a:headEnd/>
              <a:tailEnd/>
            </a:ln>
          </p:spPr>
          <p:txBody>
            <a:bodyPr wrap="none">
              <a:prstTxWarp prst="textNoShape">
                <a:avLst/>
              </a:prstTxWarp>
              <a:spAutoFit/>
            </a:bodyPr>
            <a:lstStyle/>
            <a:p>
              <a:r>
                <a:rPr lang="en-US" sz="1400" i="1">
                  <a:latin typeface="Symbol" charset="2"/>
                </a:rPr>
                <a:t>d</a:t>
              </a:r>
              <a:r>
                <a:rPr lang="en-US" sz="1400" i="1">
                  <a:latin typeface="Times" charset="0"/>
                </a:rPr>
                <a:t>z</a:t>
              </a:r>
            </a:p>
          </p:txBody>
        </p:sp>
        <p:sp>
          <p:nvSpPr>
            <p:cNvPr id="25632" name="Text Box 37"/>
            <p:cNvSpPr txBox="1">
              <a:spLocks noChangeArrowheads="1"/>
            </p:cNvSpPr>
            <p:nvPr/>
          </p:nvSpPr>
          <p:spPr bwMode="auto">
            <a:xfrm>
              <a:off x="8039100" y="4189413"/>
              <a:ext cx="350838" cy="304800"/>
            </a:xfrm>
            <a:prstGeom prst="rect">
              <a:avLst/>
            </a:prstGeom>
            <a:noFill/>
            <a:ln w="9525">
              <a:noFill/>
              <a:miter lim="800000"/>
              <a:headEnd/>
              <a:tailEnd/>
            </a:ln>
          </p:spPr>
          <p:txBody>
            <a:bodyPr wrap="none">
              <a:prstTxWarp prst="textNoShape">
                <a:avLst/>
              </a:prstTxWarp>
              <a:spAutoFit/>
            </a:bodyPr>
            <a:lstStyle/>
            <a:p>
              <a:r>
                <a:rPr lang="en-US" sz="1400" i="1">
                  <a:latin typeface="Symbol" charset="2"/>
                </a:rPr>
                <a:t>d</a:t>
              </a:r>
              <a:r>
                <a:rPr lang="en-US" sz="1400" i="1">
                  <a:latin typeface="Times" charset="0"/>
                </a:rPr>
                <a:t>y</a:t>
              </a:r>
            </a:p>
          </p:txBody>
        </p:sp>
        <p:sp>
          <p:nvSpPr>
            <p:cNvPr id="25633" name="Text Box 38"/>
            <p:cNvSpPr txBox="1">
              <a:spLocks noChangeArrowheads="1"/>
            </p:cNvSpPr>
            <p:nvPr/>
          </p:nvSpPr>
          <p:spPr bwMode="auto">
            <a:xfrm>
              <a:off x="6694488" y="4662488"/>
              <a:ext cx="350837" cy="304800"/>
            </a:xfrm>
            <a:prstGeom prst="rect">
              <a:avLst/>
            </a:prstGeom>
            <a:noFill/>
            <a:ln w="9525">
              <a:noFill/>
              <a:miter lim="800000"/>
              <a:headEnd/>
              <a:tailEnd/>
            </a:ln>
          </p:spPr>
          <p:txBody>
            <a:bodyPr wrap="none">
              <a:prstTxWarp prst="textNoShape">
                <a:avLst/>
              </a:prstTxWarp>
              <a:spAutoFit/>
            </a:bodyPr>
            <a:lstStyle/>
            <a:p>
              <a:r>
                <a:rPr lang="en-US" sz="1400" i="1">
                  <a:latin typeface="Symbol" charset="2"/>
                </a:rPr>
                <a:t>d</a:t>
              </a:r>
              <a:r>
                <a:rPr lang="en-US" sz="1400" i="1">
                  <a:latin typeface="Times" charset="0"/>
                </a:rPr>
                <a:t>x</a:t>
              </a:r>
            </a:p>
          </p:txBody>
        </p:sp>
        <p:sp>
          <p:nvSpPr>
            <p:cNvPr id="25634" name="Line 39"/>
            <p:cNvSpPr>
              <a:spLocks noChangeShapeType="1"/>
            </p:cNvSpPr>
            <p:nvPr/>
          </p:nvSpPr>
          <p:spPr bwMode="auto">
            <a:xfrm flipH="1">
              <a:off x="7972425" y="4413250"/>
              <a:ext cx="176213" cy="4079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5635" name="Line 40"/>
            <p:cNvSpPr>
              <a:spLocks noChangeShapeType="1"/>
            </p:cNvSpPr>
            <p:nvPr/>
          </p:nvSpPr>
          <p:spPr bwMode="auto">
            <a:xfrm flipH="1">
              <a:off x="8235950" y="3852863"/>
              <a:ext cx="176213" cy="407987"/>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25636" name="Freeform 43"/>
            <p:cNvSpPr>
              <a:spLocks/>
            </p:cNvSpPr>
            <p:nvPr/>
          </p:nvSpPr>
          <p:spPr bwMode="auto">
            <a:xfrm>
              <a:off x="7493000" y="2262188"/>
              <a:ext cx="503238" cy="177800"/>
            </a:xfrm>
            <a:custGeom>
              <a:avLst/>
              <a:gdLst>
                <a:gd name="T0" fmla="*/ 0 w 317"/>
                <a:gd name="T1" fmla="*/ 141128750 h 112"/>
                <a:gd name="T2" fmla="*/ 498991433 w 317"/>
                <a:gd name="T3" fmla="*/ 22682200 h 112"/>
                <a:gd name="T4" fmla="*/ 798891119 w 317"/>
                <a:gd name="T5" fmla="*/ 282257500 h 112"/>
                <a:gd name="T6" fmla="*/ 0 60000 65536"/>
                <a:gd name="T7" fmla="*/ 0 60000 65536"/>
                <a:gd name="T8" fmla="*/ 0 60000 65536"/>
                <a:gd name="T9" fmla="*/ 0 w 317"/>
                <a:gd name="T10" fmla="*/ 0 h 112"/>
                <a:gd name="T11" fmla="*/ 317 w 317"/>
                <a:gd name="T12" fmla="*/ 112 h 112"/>
              </a:gdLst>
              <a:ahLst/>
              <a:cxnLst>
                <a:cxn ang="T6">
                  <a:pos x="T0" y="T1"/>
                </a:cxn>
                <a:cxn ang="T7">
                  <a:pos x="T2" y="T3"/>
                </a:cxn>
                <a:cxn ang="T8">
                  <a:pos x="T4" y="T5"/>
                </a:cxn>
              </a:cxnLst>
              <a:rect l="T9" t="T10" r="T11" b="T12"/>
              <a:pathLst>
                <a:path w="317" h="112">
                  <a:moveTo>
                    <a:pt x="0" y="56"/>
                  </a:moveTo>
                  <a:cubicBezTo>
                    <a:pt x="72" y="28"/>
                    <a:pt x="145" y="0"/>
                    <a:pt x="198" y="9"/>
                  </a:cubicBezTo>
                  <a:cubicBezTo>
                    <a:pt x="251" y="18"/>
                    <a:pt x="284" y="65"/>
                    <a:pt x="317" y="112"/>
                  </a:cubicBezTo>
                </a:path>
              </a:pathLst>
            </a:custGeom>
            <a:noFill/>
            <a:ln w="9525">
              <a:solidFill>
                <a:schemeClr val="tx1"/>
              </a:solidFill>
              <a:round/>
              <a:headEnd type="triangle" w="med" len="med"/>
              <a:tailEnd type="triangle" w="med" len="med"/>
            </a:ln>
          </p:spPr>
          <p:txBody>
            <a:bodyPr wrap="none" anchor="ctr">
              <a:prstTxWarp prst="textNoShape">
                <a:avLst/>
              </a:prstTxWarp>
            </a:bodyPr>
            <a:lstStyle/>
            <a:p>
              <a:endParaRPr lang="en-US">
                <a:latin typeface="Calibri" charset="0"/>
              </a:endParaRPr>
            </a:p>
          </p:txBody>
        </p:sp>
        <p:sp>
          <p:nvSpPr>
            <p:cNvPr id="25637" name="Line 44"/>
            <p:cNvSpPr>
              <a:spLocks noChangeShapeType="1"/>
            </p:cNvSpPr>
            <p:nvPr/>
          </p:nvSpPr>
          <p:spPr bwMode="auto">
            <a:xfrm flipV="1">
              <a:off x="7493000" y="2074863"/>
              <a:ext cx="0" cy="1370012"/>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5638" name="Text Box 45"/>
            <p:cNvSpPr txBox="1">
              <a:spLocks noChangeArrowheads="1"/>
            </p:cNvSpPr>
            <p:nvPr/>
          </p:nvSpPr>
          <p:spPr bwMode="auto">
            <a:xfrm>
              <a:off x="7672388" y="1911350"/>
              <a:ext cx="590550" cy="274638"/>
            </a:xfrm>
            <a:prstGeom prst="rect">
              <a:avLst/>
            </a:prstGeom>
            <a:noFill/>
            <a:ln w="9525">
              <a:noFill/>
              <a:miter lim="800000"/>
              <a:headEnd/>
              <a:tailEnd/>
            </a:ln>
          </p:spPr>
          <p:txBody>
            <a:bodyPr wrap="none">
              <a:prstTxWarp prst="textNoShape">
                <a:avLst/>
              </a:prstTxWarp>
              <a:spAutoFit/>
            </a:bodyPr>
            <a:lstStyle/>
            <a:p>
              <a:r>
                <a:rPr lang="en-US" sz="1200">
                  <a:latin typeface="Times" charset="0"/>
                </a:rPr>
                <a:t>20-35</a:t>
              </a:r>
              <a:r>
                <a:rPr lang="en-US" sz="1200" baseline="30000">
                  <a:latin typeface="Times" charset="0"/>
                </a:rPr>
                <a:t>o</a:t>
              </a:r>
              <a:endParaRPr lang="en-US" sz="1200">
                <a:latin typeface="Times" charset="0"/>
              </a:endParaRPr>
            </a:p>
          </p:txBody>
        </p:sp>
      </p:grpSp>
      <p:sp>
        <p:nvSpPr>
          <p:cNvPr id="25639" name="Slide Number Placeholder 38"/>
          <p:cNvSpPr>
            <a:spLocks noGrp="1"/>
          </p:cNvSpPr>
          <p:nvPr>
            <p:ph type="sldNum" sz="quarter" idx="12"/>
          </p:nvPr>
        </p:nvSpPr>
        <p:spPr bwMode="auto">
          <a:noFill/>
          <a:ln>
            <a:miter lim="800000"/>
            <a:headEnd/>
            <a:tailEnd/>
          </a:ln>
        </p:spPr>
        <p:txBody>
          <a:bodyPr/>
          <a:lstStyle/>
          <a:p>
            <a:fld id="{3633AD66-EDF5-1948-88B8-F6B51D812E77}" type="slidenum">
              <a:rPr lang="en-US"/>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76200"/>
            <a:ext cx="8382000" cy="1143000"/>
          </a:xfrm>
        </p:spPr>
        <p:txBody>
          <a:bodyPr/>
          <a:lstStyle/>
          <a:p>
            <a:pPr eaLnBrk="1" hangingPunct="1"/>
            <a:r>
              <a:rPr lang="en-US" sz="3600" smtClean="0"/>
              <a:t>Diffraction Patterns-Anatomy of a Pattern</a:t>
            </a:r>
          </a:p>
        </p:txBody>
      </p:sp>
      <p:sp>
        <p:nvSpPr>
          <p:cNvPr id="26627" name="Rectangle 5"/>
          <p:cNvSpPr>
            <a:spLocks noChangeArrowheads="1"/>
          </p:cNvSpPr>
          <p:nvPr/>
        </p:nvSpPr>
        <p:spPr bwMode="auto">
          <a:xfrm>
            <a:off x="304800" y="1628775"/>
            <a:ext cx="4572000" cy="4848225"/>
          </a:xfrm>
          <a:prstGeom prst="rect">
            <a:avLst/>
          </a:prstGeom>
          <a:noFill/>
          <a:ln w="9525">
            <a:noFill/>
            <a:miter lim="800000"/>
            <a:headEnd/>
            <a:tailEnd/>
          </a:ln>
        </p:spPr>
        <p:txBody>
          <a:bodyPr>
            <a:prstTxWarp prst="textNoShape">
              <a:avLst/>
            </a:prstTxWarp>
          </a:bodyPr>
          <a:lstStyle/>
          <a:p>
            <a:pPr>
              <a:buFont typeface="Arial" charset="0"/>
              <a:buChar char="•"/>
            </a:pPr>
            <a:r>
              <a:rPr lang="en-US" dirty="0">
                <a:latin typeface="Calibri" charset="0"/>
              </a:rPr>
              <a:t> There are two distinct features:</a:t>
            </a:r>
          </a:p>
          <a:p>
            <a:pPr lvl="1">
              <a:buFont typeface="Arial" charset="0"/>
              <a:buChar char="•"/>
            </a:pPr>
            <a:r>
              <a:rPr lang="en-US" dirty="0">
                <a:solidFill>
                  <a:srgbClr val="FF0909"/>
                </a:solidFill>
                <a:latin typeface="Calibri" charset="0"/>
              </a:rPr>
              <a:t> Bands</a:t>
            </a:r>
          </a:p>
          <a:p>
            <a:pPr lvl="1">
              <a:buFont typeface="Arial" charset="0"/>
              <a:buChar char="•"/>
            </a:pPr>
            <a:r>
              <a:rPr lang="en-US" dirty="0">
                <a:solidFill>
                  <a:srgbClr val="61FE00"/>
                </a:solidFill>
                <a:latin typeface="Calibri" charset="0"/>
              </a:rPr>
              <a:t> </a:t>
            </a:r>
            <a:r>
              <a:rPr lang="en-US" dirty="0">
                <a:solidFill>
                  <a:srgbClr val="008000"/>
                </a:solidFill>
                <a:latin typeface="Calibri" charset="0"/>
              </a:rPr>
              <a:t>Poles</a:t>
            </a:r>
          </a:p>
          <a:p>
            <a:endParaRPr lang="en-US" dirty="0">
              <a:solidFill>
                <a:srgbClr val="61FE00"/>
              </a:solidFill>
              <a:latin typeface="Calibri" charset="0"/>
            </a:endParaRPr>
          </a:p>
          <a:p>
            <a:r>
              <a:rPr lang="en-US" dirty="0" smtClean="0">
                <a:latin typeface="Calibri" charset="0"/>
              </a:rPr>
              <a:t>• Bands </a:t>
            </a:r>
            <a:r>
              <a:rPr lang="en-US" dirty="0">
                <a:latin typeface="Calibri" charset="0"/>
              </a:rPr>
              <a:t>are intersections of diffraction </a:t>
            </a:r>
            <a:r>
              <a:rPr lang="en-US" i="1" dirty="0">
                <a:latin typeface="Calibri" charset="0"/>
              </a:rPr>
              <a:t>cones</a:t>
            </a:r>
            <a:r>
              <a:rPr lang="en-US" dirty="0">
                <a:latin typeface="Calibri" charset="0"/>
              </a:rPr>
              <a:t> that  correspond to a family of crystallographic </a:t>
            </a:r>
            <a:r>
              <a:rPr lang="en-US" dirty="0" smtClean="0">
                <a:latin typeface="Calibri" charset="0"/>
              </a:rPr>
              <a:t>planes</a:t>
            </a:r>
          </a:p>
          <a:p>
            <a:r>
              <a:rPr lang="en-US" dirty="0" smtClean="0">
                <a:latin typeface="Calibri" charset="0"/>
              </a:rPr>
              <a:t>• The small Bragg angles mean that the lines of intersection of the cones with the scintillation screen are effectively straight lines</a:t>
            </a:r>
            <a:endParaRPr lang="en-US" dirty="0">
              <a:latin typeface="Calibri" charset="0"/>
            </a:endParaRPr>
          </a:p>
          <a:p>
            <a:pPr algn="just">
              <a:lnSpc>
                <a:spcPct val="90000"/>
              </a:lnSpc>
              <a:spcBef>
                <a:spcPct val="20000"/>
              </a:spcBef>
              <a:buFont typeface="Arial" charset="0"/>
              <a:buChar char="•"/>
            </a:pPr>
            <a:r>
              <a:rPr lang="en-US" dirty="0">
                <a:latin typeface="Calibri" charset="0"/>
              </a:rPr>
              <a:t> Band </a:t>
            </a:r>
            <a:r>
              <a:rPr lang="en-US" i="1" dirty="0">
                <a:latin typeface="Calibri" charset="0"/>
              </a:rPr>
              <a:t>widths</a:t>
            </a:r>
            <a:r>
              <a:rPr lang="en-US" dirty="0">
                <a:latin typeface="Calibri" charset="0"/>
              </a:rPr>
              <a:t> are proportional to the inverse </a:t>
            </a:r>
            <a:r>
              <a:rPr lang="en-US" dirty="0" err="1">
                <a:latin typeface="Calibri" charset="0"/>
              </a:rPr>
              <a:t>interplanar</a:t>
            </a:r>
            <a:r>
              <a:rPr lang="en-US" dirty="0">
                <a:latin typeface="Calibri" charset="0"/>
              </a:rPr>
              <a:t> spacing </a:t>
            </a:r>
          </a:p>
          <a:p>
            <a:pPr algn="just">
              <a:lnSpc>
                <a:spcPct val="90000"/>
              </a:lnSpc>
              <a:spcBef>
                <a:spcPct val="20000"/>
              </a:spcBef>
              <a:buFont typeface="Arial" charset="0"/>
              <a:buChar char="•"/>
            </a:pPr>
            <a:r>
              <a:rPr lang="en-US" dirty="0" smtClean="0">
                <a:latin typeface="Calibri" charset="0"/>
              </a:rPr>
              <a:t> Intersection </a:t>
            </a:r>
            <a:r>
              <a:rPr lang="en-US" dirty="0">
                <a:latin typeface="Calibri" charset="0"/>
              </a:rPr>
              <a:t>of multiple bands (planes) correspond to a pole of those planes (vector)</a:t>
            </a:r>
          </a:p>
          <a:p>
            <a:pPr algn="just">
              <a:lnSpc>
                <a:spcPct val="90000"/>
              </a:lnSpc>
              <a:spcBef>
                <a:spcPct val="20000"/>
              </a:spcBef>
              <a:buFont typeface="Arial" charset="0"/>
              <a:buChar char="•"/>
            </a:pPr>
            <a:r>
              <a:rPr lang="en-US" dirty="0">
                <a:latin typeface="Calibri" charset="0"/>
              </a:rPr>
              <a:t> Note that while the bands are bright, they are surrounded by thin dark lines on either side</a:t>
            </a:r>
          </a:p>
        </p:txBody>
      </p:sp>
      <p:pic>
        <p:nvPicPr>
          <p:cNvPr id="26628" name="Picture 6" descr="kikuchipatterns_b"/>
          <p:cNvPicPr>
            <a:picLocks noChangeAspect="1" noChangeArrowheads="1"/>
          </p:cNvPicPr>
          <p:nvPr/>
        </p:nvPicPr>
        <p:blipFill>
          <a:blip r:embed="rId3">
            <a:lum bright="-12000" contrast="26000"/>
          </a:blip>
          <a:srcRect/>
          <a:stretch>
            <a:fillRect/>
          </a:stretch>
        </p:blipFill>
        <p:spPr bwMode="auto">
          <a:xfrm>
            <a:off x="4864100" y="1828800"/>
            <a:ext cx="3678238" cy="3422650"/>
          </a:xfrm>
          <a:prstGeom prst="rect">
            <a:avLst/>
          </a:prstGeom>
          <a:noFill/>
          <a:ln w="9525">
            <a:noFill/>
            <a:miter lim="800000"/>
            <a:headEnd/>
            <a:tailEnd/>
          </a:ln>
        </p:spPr>
      </p:pic>
      <p:grpSp>
        <p:nvGrpSpPr>
          <p:cNvPr id="2" name="Group 16"/>
          <p:cNvGrpSpPr>
            <a:grpSpLocks/>
          </p:cNvGrpSpPr>
          <p:nvPr/>
        </p:nvGrpSpPr>
        <p:grpSpPr bwMode="auto">
          <a:xfrm>
            <a:off x="4865688" y="1828800"/>
            <a:ext cx="3676650" cy="3322638"/>
            <a:chOff x="3065" y="1204"/>
            <a:chExt cx="2316" cy="2093"/>
          </a:xfrm>
        </p:grpSpPr>
        <p:grpSp>
          <p:nvGrpSpPr>
            <p:cNvPr id="26636" name="Group 9"/>
            <p:cNvGrpSpPr>
              <a:grpSpLocks/>
            </p:cNvGrpSpPr>
            <p:nvPr/>
          </p:nvGrpSpPr>
          <p:grpSpPr bwMode="auto">
            <a:xfrm>
              <a:off x="3065" y="1204"/>
              <a:ext cx="1244" cy="1362"/>
              <a:chOff x="3065" y="1204"/>
              <a:chExt cx="1244" cy="1362"/>
            </a:xfrm>
          </p:grpSpPr>
          <p:sp>
            <p:nvSpPr>
              <p:cNvPr id="26641" name="Line 7"/>
              <p:cNvSpPr>
                <a:spLocks noChangeShapeType="1"/>
              </p:cNvSpPr>
              <p:nvPr/>
            </p:nvSpPr>
            <p:spPr bwMode="auto">
              <a:xfrm flipV="1">
                <a:off x="3065" y="1204"/>
                <a:ext cx="1244" cy="1362"/>
              </a:xfrm>
              <a:prstGeom prst="line">
                <a:avLst/>
              </a:prstGeom>
              <a:noFill/>
              <a:ln w="25400">
                <a:solidFill>
                  <a:srgbClr val="FF0909"/>
                </a:solidFill>
                <a:round/>
                <a:headEnd/>
                <a:tailEnd/>
              </a:ln>
            </p:spPr>
            <p:txBody>
              <a:bodyPr wrap="none" anchor="ctr">
                <a:prstTxWarp prst="textNoShape">
                  <a:avLst/>
                </a:prstTxWarp>
              </a:bodyPr>
              <a:lstStyle/>
              <a:p>
                <a:endParaRPr lang="en-US"/>
              </a:p>
            </p:txBody>
          </p:sp>
          <p:sp>
            <p:nvSpPr>
              <p:cNvPr id="26642" name="Line 8"/>
              <p:cNvSpPr>
                <a:spLocks noChangeShapeType="1"/>
              </p:cNvSpPr>
              <p:nvPr/>
            </p:nvSpPr>
            <p:spPr bwMode="auto">
              <a:xfrm flipV="1">
                <a:off x="3066" y="1221"/>
                <a:ext cx="993" cy="1087"/>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sp>
          <p:nvSpPr>
            <p:cNvPr id="26637" name="Line 11"/>
            <p:cNvSpPr>
              <a:spLocks noChangeShapeType="1"/>
            </p:cNvSpPr>
            <p:nvPr/>
          </p:nvSpPr>
          <p:spPr bwMode="auto">
            <a:xfrm flipV="1">
              <a:off x="4087" y="2321"/>
              <a:ext cx="1259" cy="974"/>
            </a:xfrm>
            <a:prstGeom prst="line">
              <a:avLst/>
            </a:prstGeom>
            <a:noFill/>
            <a:ln w="25400">
              <a:solidFill>
                <a:srgbClr val="FF0909"/>
              </a:solidFill>
              <a:round/>
              <a:headEnd/>
              <a:tailEnd/>
            </a:ln>
          </p:spPr>
          <p:txBody>
            <a:bodyPr wrap="none" anchor="ctr">
              <a:prstTxWarp prst="textNoShape">
                <a:avLst/>
              </a:prstTxWarp>
            </a:bodyPr>
            <a:lstStyle/>
            <a:p>
              <a:endParaRPr lang="en-US"/>
            </a:p>
          </p:txBody>
        </p:sp>
        <p:sp>
          <p:nvSpPr>
            <p:cNvPr id="26638" name="Line 12"/>
            <p:cNvSpPr>
              <a:spLocks noChangeShapeType="1"/>
            </p:cNvSpPr>
            <p:nvPr/>
          </p:nvSpPr>
          <p:spPr bwMode="auto">
            <a:xfrm flipV="1">
              <a:off x="3851" y="2100"/>
              <a:ext cx="1530" cy="1196"/>
            </a:xfrm>
            <a:prstGeom prst="line">
              <a:avLst/>
            </a:prstGeom>
            <a:noFill/>
            <a:ln w="25400">
              <a:solidFill>
                <a:srgbClr val="FF0909"/>
              </a:solidFill>
              <a:round/>
              <a:headEnd/>
              <a:tailEnd/>
            </a:ln>
          </p:spPr>
          <p:txBody>
            <a:bodyPr wrap="none" anchor="ctr">
              <a:prstTxWarp prst="textNoShape">
                <a:avLst/>
              </a:prstTxWarp>
            </a:bodyPr>
            <a:lstStyle/>
            <a:p>
              <a:endParaRPr lang="en-US"/>
            </a:p>
          </p:txBody>
        </p:sp>
        <p:sp>
          <p:nvSpPr>
            <p:cNvPr id="26639" name="Line 14"/>
            <p:cNvSpPr>
              <a:spLocks noChangeShapeType="1"/>
            </p:cNvSpPr>
            <p:nvPr/>
          </p:nvSpPr>
          <p:spPr bwMode="auto">
            <a:xfrm flipH="1" flipV="1">
              <a:off x="3909" y="1206"/>
              <a:ext cx="69" cy="2083"/>
            </a:xfrm>
            <a:prstGeom prst="line">
              <a:avLst/>
            </a:prstGeom>
            <a:noFill/>
            <a:ln w="25400">
              <a:solidFill>
                <a:srgbClr val="FF0909"/>
              </a:solidFill>
              <a:round/>
              <a:headEnd/>
              <a:tailEnd/>
            </a:ln>
          </p:spPr>
          <p:txBody>
            <a:bodyPr wrap="none" anchor="ctr">
              <a:prstTxWarp prst="textNoShape">
                <a:avLst/>
              </a:prstTxWarp>
            </a:bodyPr>
            <a:lstStyle/>
            <a:p>
              <a:endParaRPr lang="en-US"/>
            </a:p>
          </p:txBody>
        </p:sp>
        <p:sp>
          <p:nvSpPr>
            <p:cNvPr id="26640" name="Line 15"/>
            <p:cNvSpPr>
              <a:spLocks noChangeShapeType="1"/>
            </p:cNvSpPr>
            <p:nvPr/>
          </p:nvSpPr>
          <p:spPr bwMode="auto">
            <a:xfrm flipH="1" flipV="1">
              <a:off x="4029" y="1214"/>
              <a:ext cx="69" cy="2083"/>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grpSp>
        <p:nvGrpSpPr>
          <p:cNvPr id="4" name="Group 20"/>
          <p:cNvGrpSpPr>
            <a:grpSpLocks/>
          </p:cNvGrpSpPr>
          <p:nvPr/>
        </p:nvGrpSpPr>
        <p:grpSpPr bwMode="auto">
          <a:xfrm>
            <a:off x="5668963" y="2012950"/>
            <a:ext cx="2562225" cy="2041525"/>
            <a:chOff x="3571" y="1320"/>
            <a:chExt cx="1614" cy="1286"/>
          </a:xfrm>
        </p:grpSpPr>
        <p:sp>
          <p:nvSpPr>
            <p:cNvPr id="26632" name="Text Box 10"/>
            <p:cNvSpPr txBox="1">
              <a:spLocks noChangeArrowheads="1"/>
            </p:cNvSpPr>
            <p:nvPr/>
          </p:nvSpPr>
          <p:spPr bwMode="auto">
            <a:xfrm>
              <a:off x="3871" y="1320"/>
              <a:ext cx="212" cy="231"/>
            </a:xfrm>
            <a:prstGeom prst="rect">
              <a:avLst/>
            </a:prstGeom>
            <a:noFill/>
            <a:ln w="9525">
              <a:noFill/>
              <a:miter lim="800000"/>
              <a:headEnd/>
              <a:tailEnd/>
            </a:ln>
          </p:spPr>
          <p:txBody>
            <a:bodyPr wrap="none">
              <a:prstTxWarp prst="textNoShape">
                <a:avLst/>
              </a:prstTxWarp>
              <a:spAutoFit/>
            </a:bodyPr>
            <a:lstStyle/>
            <a:p>
              <a:r>
                <a:rPr lang="en-US">
                  <a:solidFill>
                    <a:srgbClr val="61FE00"/>
                  </a:solidFill>
                  <a:latin typeface="Calibri" charset="0"/>
                </a:rPr>
                <a:t>X</a:t>
              </a:r>
            </a:p>
          </p:txBody>
        </p:sp>
        <p:sp>
          <p:nvSpPr>
            <p:cNvPr id="26633" name="Text Box 17"/>
            <p:cNvSpPr txBox="1">
              <a:spLocks noChangeArrowheads="1"/>
            </p:cNvSpPr>
            <p:nvPr/>
          </p:nvSpPr>
          <p:spPr bwMode="auto">
            <a:xfrm>
              <a:off x="4973" y="2311"/>
              <a:ext cx="212" cy="231"/>
            </a:xfrm>
            <a:prstGeom prst="rect">
              <a:avLst/>
            </a:prstGeom>
            <a:noFill/>
            <a:ln w="9525">
              <a:noFill/>
              <a:miter lim="800000"/>
              <a:headEnd/>
              <a:tailEnd/>
            </a:ln>
          </p:spPr>
          <p:txBody>
            <a:bodyPr wrap="none">
              <a:prstTxWarp prst="textNoShape">
                <a:avLst/>
              </a:prstTxWarp>
              <a:spAutoFit/>
            </a:bodyPr>
            <a:lstStyle/>
            <a:p>
              <a:r>
                <a:rPr lang="en-US">
                  <a:solidFill>
                    <a:srgbClr val="61FE00"/>
                  </a:solidFill>
                  <a:latin typeface="Calibri" charset="0"/>
                </a:rPr>
                <a:t>X</a:t>
              </a:r>
            </a:p>
          </p:txBody>
        </p:sp>
        <p:sp>
          <p:nvSpPr>
            <p:cNvPr id="26634" name="Text Box 18"/>
            <p:cNvSpPr txBox="1">
              <a:spLocks noChangeArrowheads="1"/>
            </p:cNvSpPr>
            <p:nvPr/>
          </p:nvSpPr>
          <p:spPr bwMode="auto">
            <a:xfrm>
              <a:off x="4292" y="1701"/>
              <a:ext cx="212" cy="231"/>
            </a:xfrm>
            <a:prstGeom prst="rect">
              <a:avLst/>
            </a:prstGeom>
            <a:noFill/>
            <a:ln w="9525">
              <a:noFill/>
              <a:miter lim="800000"/>
              <a:headEnd/>
              <a:tailEnd/>
            </a:ln>
          </p:spPr>
          <p:txBody>
            <a:bodyPr wrap="none">
              <a:prstTxWarp prst="textNoShape">
                <a:avLst/>
              </a:prstTxWarp>
              <a:spAutoFit/>
            </a:bodyPr>
            <a:lstStyle/>
            <a:p>
              <a:r>
                <a:rPr lang="en-US">
                  <a:solidFill>
                    <a:srgbClr val="61FE00"/>
                  </a:solidFill>
                  <a:latin typeface="Calibri" charset="0"/>
                </a:rPr>
                <a:t>X</a:t>
              </a:r>
            </a:p>
          </p:txBody>
        </p:sp>
        <p:sp>
          <p:nvSpPr>
            <p:cNvPr id="26635" name="Text Box 19"/>
            <p:cNvSpPr txBox="1">
              <a:spLocks noChangeArrowheads="1"/>
            </p:cNvSpPr>
            <p:nvPr/>
          </p:nvSpPr>
          <p:spPr bwMode="auto">
            <a:xfrm>
              <a:off x="3571" y="2375"/>
              <a:ext cx="212" cy="231"/>
            </a:xfrm>
            <a:prstGeom prst="rect">
              <a:avLst/>
            </a:prstGeom>
            <a:noFill/>
            <a:ln w="9525">
              <a:noFill/>
              <a:miter lim="800000"/>
              <a:headEnd/>
              <a:tailEnd/>
            </a:ln>
          </p:spPr>
          <p:txBody>
            <a:bodyPr wrap="none">
              <a:prstTxWarp prst="textNoShape">
                <a:avLst/>
              </a:prstTxWarp>
              <a:spAutoFit/>
            </a:bodyPr>
            <a:lstStyle/>
            <a:p>
              <a:r>
                <a:rPr lang="en-US">
                  <a:solidFill>
                    <a:srgbClr val="61FE00"/>
                  </a:solidFill>
                  <a:latin typeface="Calibri" charset="0"/>
                </a:rPr>
                <a:t>X</a:t>
              </a:r>
            </a:p>
          </p:txBody>
        </p:sp>
      </p:grpSp>
      <p:sp>
        <p:nvSpPr>
          <p:cNvPr id="26631" name="Slide Number Placeholder 17"/>
          <p:cNvSpPr>
            <a:spLocks noGrp="1"/>
          </p:cNvSpPr>
          <p:nvPr>
            <p:ph type="sldNum" sz="quarter" idx="12"/>
          </p:nvPr>
        </p:nvSpPr>
        <p:spPr bwMode="auto">
          <a:noFill/>
          <a:ln>
            <a:miter lim="800000"/>
            <a:headEnd/>
            <a:tailEnd/>
          </a:ln>
        </p:spPr>
        <p:txBody>
          <a:bodyPr/>
          <a:lstStyle/>
          <a:p>
            <a:fld id="{781FC447-26F6-3D4B-A439-0395F7DECCE2}" type="slidenum">
              <a:rPr lang="en-US"/>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lstStyle/>
          <a:p>
            <a:pPr eaLnBrk="1" hangingPunct="1"/>
            <a:r>
              <a:rPr lang="en-US" smtClean="0"/>
              <a:t>Diffraction Pattern-SEM Settings</a:t>
            </a:r>
          </a:p>
        </p:txBody>
      </p:sp>
      <p:sp>
        <p:nvSpPr>
          <p:cNvPr id="28675" name="Rectangle 3"/>
          <p:cNvSpPr txBox="1">
            <a:spLocks noChangeArrowheads="1"/>
          </p:cNvSpPr>
          <p:nvPr/>
        </p:nvSpPr>
        <p:spPr bwMode="auto">
          <a:xfrm>
            <a:off x="685800" y="1524000"/>
            <a:ext cx="7772400" cy="722312"/>
          </a:xfrm>
          <a:prstGeom prst="rect">
            <a:avLst/>
          </a:prstGeom>
          <a:noFill/>
          <a:ln w="9525">
            <a:noFill/>
            <a:miter lim="800000"/>
            <a:headEnd/>
            <a:tailEnd/>
          </a:ln>
        </p:spPr>
        <p:txBody>
          <a:bodyPr>
            <a:prstTxWarp prst="textNoShape">
              <a:avLst/>
            </a:prstTxWarp>
          </a:bodyPr>
          <a:lstStyle/>
          <a:p>
            <a:pPr marL="342900" indent="-342900" algn="just" defTabSz="914400">
              <a:spcBef>
                <a:spcPct val="20000"/>
              </a:spcBef>
              <a:buFontTx/>
              <a:buChar char="•"/>
            </a:pPr>
            <a:r>
              <a:rPr lang="en-US">
                <a:latin typeface="Calibri" charset="0"/>
              </a:rPr>
              <a:t>Increasing the Accelerating Voltage increases the energy of the electrons           Increases the diffraction pattern intensity</a:t>
            </a:r>
          </a:p>
        </p:txBody>
      </p:sp>
      <p:sp>
        <p:nvSpPr>
          <p:cNvPr id="28676" name="Rectangle 6"/>
          <p:cNvSpPr>
            <a:spLocks noChangeArrowheads="1"/>
          </p:cNvSpPr>
          <p:nvPr/>
        </p:nvSpPr>
        <p:spPr bwMode="auto">
          <a:xfrm>
            <a:off x="606425" y="2209800"/>
            <a:ext cx="3660775" cy="4279900"/>
          </a:xfrm>
          <a:prstGeom prst="rect">
            <a:avLst/>
          </a:prstGeom>
          <a:noFill/>
          <a:ln w="9525">
            <a:noFill/>
            <a:miter lim="800000"/>
            <a:headEnd/>
            <a:tailEnd/>
          </a:ln>
        </p:spPr>
        <p:txBody>
          <a:bodyPr>
            <a:prstTxWarp prst="textNoShape">
              <a:avLst/>
            </a:prstTxWarp>
          </a:bodyPr>
          <a:lstStyle/>
          <a:p>
            <a:pPr marL="342900" indent="-342900" algn="just">
              <a:spcBef>
                <a:spcPct val="20000"/>
              </a:spcBef>
              <a:buFontTx/>
              <a:buChar char="•"/>
            </a:pPr>
            <a:r>
              <a:rPr lang="en-US" dirty="0">
                <a:latin typeface="Calibri" charset="0"/>
              </a:rPr>
              <a:t>Higher Accelerating Voltage also produces narrower diffraction bands (</a:t>
            </a:r>
            <a:r>
              <a:rPr lang="en-US" i="1" dirty="0">
                <a:latin typeface="Calibri" charset="0"/>
              </a:rPr>
              <a:t>a vs. </a:t>
            </a:r>
            <a:r>
              <a:rPr lang="en-US" i="1" dirty="0" err="1">
                <a:latin typeface="Calibri" charset="0"/>
              </a:rPr>
              <a:t>b</a:t>
            </a:r>
            <a:r>
              <a:rPr lang="en-US" dirty="0">
                <a:latin typeface="Calibri" charset="0"/>
              </a:rPr>
              <a:t>) and is necessary for adequate diffraction from coated samples (</a:t>
            </a:r>
            <a:r>
              <a:rPr lang="en-US" i="1" dirty="0" err="1">
                <a:latin typeface="Calibri" charset="0"/>
              </a:rPr>
              <a:t>c</a:t>
            </a:r>
            <a:r>
              <a:rPr lang="en-US" i="1" dirty="0">
                <a:latin typeface="Calibri" charset="0"/>
              </a:rPr>
              <a:t> vs. </a:t>
            </a:r>
            <a:r>
              <a:rPr lang="en-US" i="1" dirty="0" err="1">
                <a:latin typeface="Calibri" charset="0"/>
              </a:rPr>
              <a:t>d</a:t>
            </a:r>
            <a:r>
              <a:rPr lang="en-US" dirty="0">
                <a:latin typeface="Calibri" charset="0"/>
              </a:rPr>
              <a:t>) </a:t>
            </a:r>
          </a:p>
          <a:p>
            <a:pPr marL="342900" indent="-342900" algn="just">
              <a:spcBef>
                <a:spcPct val="20000"/>
              </a:spcBef>
              <a:buFontTx/>
              <a:buChar char="•"/>
            </a:pPr>
            <a:r>
              <a:rPr lang="en-US" dirty="0">
                <a:latin typeface="Calibri" charset="0"/>
              </a:rPr>
              <a:t>Larger spot sizes (beam current) may be used to increase diffraction pattern intensity</a:t>
            </a:r>
          </a:p>
          <a:p>
            <a:pPr marL="342900" indent="-342900" algn="just">
              <a:spcBef>
                <a:spcPct val="20000"/>
              </a:spcBef>
              <a:buFontTx/>
              <a:buChar char="•"/>
            </a:pPr>
            <a:r>
              <a:rPr lang="en-US" dirty="0">
                <a:latin typeface="Calibri" charset="0"/>
              </a:rPr>
              <a:t>High resolution datasets and non-conductive materials require lower voltage and spot size </a:t>
            </a:r>
            <a:r>
              <a:rPr lang="en-US" dirty="0" smtClean="0">
                <a:latin typeface="Calibri" charset="0"/>
              </a:rPr>
              <a:t>settings</a:t>
            </a:r>
          </a:p>
          <a:p>
            <a:pPr marL="342900" indent="-342900" algn="just">
              <a:spcBef>
                <a:spcPct val="20000"/>
              </a:spcBef>
              <a:buFontTx/>
              <a:buChar char="•"/>
            </a:pPr>
            <a:r>
              <a:rPr lang="en-US" dirty="0" smtClean="0">
                <a:latin typeface="Calibri" charset="0"/>
              </a:rPr>
              <a:t>For insulators (most ceramics), consider using a low-vacuum “environmental” SEM.</a:t>
            </a:r>
          </a:p>
          <a:p>
            <a:pPr marL="342900" indent="-342900" algn="just">
              <a:spcBef>
                <a:spcPct val="20000"/>
              </a:spcBef>
              <a:buFontTx/>
              <a:buChar char="•"/>
            </a:pPr>
            <a:endParaRPr lang="en-US" dirty="0">
              <a:latin typeface="Calibri" charset="0"/>
            </a:endParaRPr>
          </a:p>
          <a:p>
            <a:pPr marL="342900" indent="-342900" algn="just">
              <a:spcBef>
                <a:spcPct val="20000"/>
              </a:spcBef>
              <a:buFontTx/>
              <a:buChar char="•"/>
            </a:pPr>
            <a:endParaRPr lang="en-US" dirty="0">
              <a:latin typeface="Calibri" charset="0"/>
            </a:endParaRPr>
          </a:p>
          <a:p>
            <a:pPr marL="342900" indent="-342900" algn="just">
              <a:spcBef>
                <a:spcPct val="20000"/>
              </a:spcBef>
            </a:pPr>
            <a:r>
              <a:rPr lang="en-US" dirty="0">
                <a:latin typeface="Calibri" charset="0"/>
              </a:rPr>
              <a:t> </a:t>
            </a:r>
          </a:p>
        </p:txBody>
      </p:sp>
      <p:pic>
        <p:nvPicPr>
          <p:cNvPr id="28677" name="Picture 7" descr="kikuchipatterns_a"/>
          <p:cNvPicPr>
            <a:picLocks noChangeAspect="1" noChangeArrowheads="1"/>
          </p:cNvPicPr>
          <p:nvPr/>
        </p:nvPicPr>
        <p:blipFill>
          <a:blip r:embed="rId2">
            <a:lum contrast="78000"/>
          </a:blip>
          <a:srcRect/>
          <a:stretch>
            <a:fillRect/>
          </a:stretch>
        </p:blipFill>
        <p:spPr bwMode="auto">
          <a:xfrm>
            <a:off x="4427538" y="2449513"/>
            <a:ext cx="1985962" cy="1922462"/>
          </a:xfrm>
          <a:prstGeom prst="rect">
            <a:avLst/>
          </a:prstGeom>
          <a:noFill/>
          <a:ln w="9525">
            <a:noFill/>
            <a:miter lim="800000"/>
            <a:headEnd/>
            <a:tailEnd/>
          </a:ln>
        </p:spPr>
      </p:pic>
      <p:pic>
        <p:nvPicPr>
          <p:cNvPr id="28678" name="Picture 8" descr="kikuchipatterns_b"/>
          <p:cNvPicPr>
            <a:picLocks noChangeAspect="1" noChangeArrowheads="1"/>
          </p:cNvPicPr>
          <p:nvPr/>
        </p:nvPicPr>
        <p:blipFill>
          <a:blip r:embed="rId3">
            <a:lum contrast="66000"/>
          </a:blip>
          <a:srcRect/>
          <a:stretch>
            <a:fillRect/>
          </a:stretch>
        </p:blipFill>
        <p:spPr bwMode="auto">
          <a:xfrm>
            <a:off x="6486525" y="2439988"/>
            <a:ext cx="2055813" cy="1912937"/>
          </a:xfrm>
          <a:prstGeom prst="rect">
            <a:avLst/>
          </a:prstGeom>
          <a:noFill/>
          <a:ln w="9525">
            <a:noFill/>
            <a:miter lim="800000"/>
            <a:headEnd/>
            <a:tailEnd/>
          </a:ln>
        </p:spPr>
      </p:pic>
      <p:pic>
        <p:nvPicPr>
          <p:cNvPr id="28679" name="Picture 9" descr="kikuchipatterns_c"/>
          <p:cNvPicPr>
            <a:picLocks noChangeAspect="1" noChangeArrowheads="1"/>
          </p:cNvPicPr>
          <p:nvPr/>
        </p:nvPicPr>
        <p:blipFill>
          <a:blip r:embed="rId4">
            <a:lum contrast="66000"/>
          </a:blip>
          <a:srcRect/>
          <a:stretch>
            <a:fillRect/>
          </a:stretch>
        </p:blipFill>
        <p:spPr bwMode="auto">
          <a:xfrm>
            <a:off x="4437063" y="4367213"/>
            <a:ext cx="1997075" cy="2100262"/>
          </a:xfrm>
          <a:prstGeom prst="rect">
            <a:avLst/>
          </a:prstGeom>
          <a:noFill/>
          <a:ln w="9525">
            <a:noFill/>
            <a:miter lim="800000"/>
            <a:headEnd/>
            <a:tailEnd/>
          </a:ln>
        </p:spPr>
      </p:pic>
      <p:pic>
        <p:nvPicPr>
          <p:cNvPr id="28680" name="Picture 10" descr="kikuchipatterns_d"/>
          <p:cNvPicPr>
            <a:picLocks noChangeAspect="1" noChangeArrowheads="1"/>
          </p:cNvPicPr>
          <p:nvPr/>
        </p:nvPicPr>
        <p:blipFill>
          <a:blip r:embed="rId5">
            <a:lum contrast="66000"/>
          </a:blip>
          <a:srcRect/>
          <a:stretch>
            <a:fillRect/>
          </a:stretch>
        </p:blipFill>
        <p:spPr bwMode="auto">
          <a:xfrm>
            <a:off x="6530975" y="4343400"/>
            <a:ext cx="2022475" cy="2174875"/>
          </a:xfrm>
          <a:prstGeom prst="rect">
            <a:avLst/>
          </a:prstGeom>
          <a:noFill/>
          <a:ln w="9525">
            <a:noFill/>
            <a:miter lim="800000"/>
            <a:headEnd/>
            <a:tailEnd/>
          </a:ln>
        </p:spPr>
      </p:pic>
      <p:sp>
        <p:nvSpPr>
          <p:cNvPr id="28681" name="Slide Number Placeholder 8"/>
          <p:cNvSpPr>
            <a:spLocks noGrp="1"/>
          </p:cNvSpPr>
          <p:nvPr>
            <p:ph type="sldNum" sz="quarter" idx="12"/>
          </p:nvPr>
        </p:nvSpPr>
        <p:spPr bwMode="auto">
          <a:noFill/>
          <a:ln>
            <a:miter lim="800000"/>
            <a:headEnd/>
            <a:tailEnd/>
          </a:ln>
        </p:spPr>
        <p:txBody>
          <a:bodyPr/>
          <a:lstStyle/>
          <a:p>
            <a:fld id="{59FD5EB9-F2C7-7644-AE18-CEC24EE8126A}" type="slidenum">
              <a:rPr lang="en-US"/>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pPr eaLnBrk="1" hangingPunct="1"/>
            <a:r>
              <a:rPr lang="en-US" smtClean="0"/>
              <a:t>System setup-Material data</a:t>
            </a:r>
          </a:p>
        </p:txBody>
      </p:sp>
      <p:sp>
        <p:nvSpPr>
          <p:cNvPr id="29699" name="Content Placeholder 2"/>
          <p:cNvSpPr>
            <a:spLocks noGrp="1"/>
          </p:cNvSpPr>
          <p:nvPr>
            <p:ph idx="1"/>
          </p:nvPr>
        </p:nvSpPr>
        <p:spPr>
          <a:xfrm>
            <a:off x="457200" y="1600200"/>
            <a:ext cx="5486400" cy="4525963"/>
          </a:xfrm>
        </p:spPr>
        <p:txBody>
          <a:bodyPr/>
          <a:lstStyle/>
          <a:p>
            <a:pPr algn="just" eaLnBrk="1" hangingPunct="1"/>
            <a:r>
              <a:rPr lang="en-US" sz="1800" dirty="0" smtClean="0"/>
              <a:t>In order for the system to index diffraction patterns, three material characteristics need to be known:</a:t>
            </a:r>
          </a:p>
          <a:p>
            <a:pPr lvl="1" algn="just" eaLnBrk="1" hangingPunct="1"/>
            <a:r>
              <a:rPr lang="en-US" sz="1600" dirty="0" smtClean="0"/>
              <a:t>Symmetry</a:t>
            </a:r>
          </a:p>
          <a:p>
            <a:pPr lvl="1" algn="just" eaLnBrk="1" hangingPunct="1"/>
            <a:r>
              <a:rPr lang="en-US" sz="1600" dirty="0" smtClean="0"/>
              <a:t>Lattice parameters</a:t>
            </a:r>
          </a:p>
          <a:p>
            <a:pPr lvl="1" algn="just" eaLnBrk="1" hangingPunct="1"/>
            <a:r>
              <a:rPr lang="en-US" sz="1600" dirty="0" smtClean="0"/>
              <a:t>Reflectors</a:t>
            </a:r>
          </a:p>
          <a:p>
            <a:pPr algn="just" eaLnBrk="1" hangingPunct="1"/>
            <a:r>
              <a:rPr lang="en-US" sz="1800" dirty="0" smtClean="0"/>
              <a:t>“Reflector” means a particular set of lattice planes (“</a:t>
            </a:r>
            <a:r>
              <a:rPr lang="en-US" sz="1800" dirty="0" err="1" smtClean="0"/>
              <a:t>hkl</a:t>
            </a:r>
            <a:r>
              <a:rPr lang="en-US" sz="1800" dirty="0" smtClean="0"/>
              <a:t>” values)</a:t>
            </a:r>
          </a:p>
          <a:p>
            <a:pPr algn="just" eaLnBrk="1" hangingPunct="1"/>
            <a:r>
              <a:rPr lang="en-US" sz="1800" dirty="0" smtClean="0"/>
              <a:t>Information for most materials exist in TSL .mat files</a:t>
            </a:r>
          </a:p>
          <a:p>
            <a:pPr algn="just" eaLnBrk="1" hangingPunct="1"/>
            <a:r>
              <a:rPr lang="en-US" sz="1800" dirty="0" smtClean="0"/>
              <a:t>“Custom” material files can be generated using the ICDD </a:t>
            </a:r>
            <a:r>
              <a:rPr lang="en-US" sz="1800" b="1" dirty="0" smtClean="0"/>
              <a:t>powder diffraction data files</a:t>
            </a:r>
            <a:endParaRPr lang="en-US" sz="1800" dirty="0" smtClean="0"/>
          </a:p>
          <a:p>
            <a:pPr algn="just" eaLnBrk="1" hangingPunct="1"/>
            <a:r>
              <a:rPr lang="en-US" sz="1800" dirty="0" smtClean="0"/>
              <a:t>Symmetry and Lattice parameters can be readily input from the ICDD data</a:t>
            </a:r>
          </a:p>
          <a:p>
            <a:pPr algn="just" eaLnBrk="1" hangingPunct="1"/>
            <a:r>
              <a:rPr lang="en-US" sz="1800" dirty="0" smtClean="0"/>
              <a:t>Reflectors with the highest intensity should be used (4-5 reflectors for high symmetry; up to 12 reflectors for low symmetry)</a:t>
            </a:r>
          </a:p>
          <a:p>
            <a:pPr eaLnBrk="1" hangingPunct="1"/>
            <a:endParaRPr lang="en-US" dirty="0" smtClean="0"/>
          </a:p>
        </p:txBody>
      </p:sp>
      <p:pic>
        <p:nvPicPr>
          <p:cNvPr id="29700" name="Picture 5"/>
          <p:cNvPicPr>
            <a:picLocks noChangeAspect="1" noChangeArrowheads="1"/>
          </p:cNvPicPr>
          <p:nvPr/>
        </p:nvPicPr>
        <p:blipFill>
          <a:blip r:embed="rId2"/>
          <a:srcRect/>
          <a:stretch>
            <a:fillRect/>
          </a:stretch>
        </p:blipFill>
        <p:spPr bwMode="auto">
          <a:xfrm>
            <a:off x="6169025" y="1752600"/>
            <a:ext cx="2517775" cy="4648200"/>
          </a:xfrm>
          <a:prstGeom prst="rect">
            <a:avLst/>
          </a:prstGeom>
          <a:noFill/>
          <a:ln w="9525">
            <a:noFill/>
            <a:miter lim="800000"/>
            <a:headEnd/>
            <a:tailEnd/>
          </a:ln>
        </p:spPr>
      </p:pic>
      <p:sp>
        <p:nvSpPr>
          <p:cNvPr id="29701" name="Slide Number Placeholder 4"/>
          <p:cNvSpPr>
            <a:spLocks noGrp="1"/>
          </p:cNvSpPr>
          <p:nvPr>
            <p:ph type="sldNum" sz="quarter" idx="12"/>
          </p:nvPr>
        </p:nvSpPr>
        <p:spPr bwMode="auto">
          <a:noFill/>
          <a:ln>
            <a:miter lim="800000"/>
            <a:headEnd/>
            <a:tailEnd/>
          </a:ln>
        </p:spPr>
        <p:txBody>
          <a:bodyPr/>
          <a:lstStyle/>
          <a:p>
            <a:fld id="{E5A461ED-E019-594F-8EB3-EC49740E78FB}" type="slidenum">
              <a:rPr lang="en-US"/>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pPr eaLnBrk="1" hangingPunct="1"/>
            <a:r>
              <a:rPr lang="en-US" smtClean="0"/>
              <a:t>System setup-Material data</a:t>
            </a:r>
          </a:p>
        </p:txBody>
      </p:sp>
      <p:pic>
        <p:nvPicPr>
          <p:cNvPr id="30723" name="Picture 10"/>
          <p:cNvPicPr>
            <a:picLocks noChangeAspect="1" noChangeArrowheads="1"/>
          </p:cNvPicPr>
          <p:nvPr/>
        </p:nvPicPr>
        <p:blipFill>
          <a:blip r:embed="rId2"/>
          <a:srcRect/>
          <a:stretch>
            <a:fillRect/>
          </a:stretch>
        </p:blipFill>
        <p:spPr bwMode="auto">
          <a:xfrm>
            <a:off x="3184525" y="1484313"/>
            <a:ext cx="5711825" cy="3384550"/>
          </a:xfrm>
          <a:prstGeom prst="rect">
            <a:avLst/>
          </a:prstGeom>
          <a:noFill/>
          <a:ln w="9525">
            <a:noFill/>
            <a:miter lim="800000"/>
            <a:headEnd/>
            <a:tailEnd/>
          </a:ln>
        </p:spPr>
      </p:pic>
      <p:pic>
        <p:nvPicPr>
          <p:cNvPr id="30724" name="Picture 12"/>
          <p:cNvPicPr>
            <a:picLocks noChangeAspect="1" noChangeArrowheads="1"/>
          </p:cNvPicPr>
          <p:nvPr/>
        </p:nvPicPr>
        <p:blipFill>
          <a:blip r:embed="rId3"/>
          <a:srcRect/>
          <a:stretch>
            <a:fillRect/>
          </a:stretch>
        </p:blipFill>
        <p:spPr bwMode="auto">
          <a:xfrm>
            <a:off x="484188" y="1462088"/>
            <a:ext cx="2551112" cy="4710112"/>
          </a:xfrm>
          <a:prstGeom prst="rect">
            <a:avLst/>
          </a:prstGeom>
          <a:noFill/>
          <a:ln w="9525">
            <a:noFill/>
            <a:miter lim="800000"/>
            <a:headEnd/>
            <a:tailEnd/>
          </a:ln>
        </p:spPr>
      </p:pic>
      <p:sp>
        <p:nvSpPr>
          <p:cNvPr id="30725" name="Text Box 34"/>
          <p:cNvSpPr txBox="1">
            <a:spLocks noChangeArrowheads="1"/>
          </p:cNvSpPr>
          <p:nvPr/>
        </p:nvSpPr>
        <p:spPr bwMode="auto">
          <a:xfrm>
            <a:off x="3051175" y="4876800"/>
            <a:ext cx="5789613" cy="1311275"/>
          </a:xfrm>
          <a:prstGeom prst="rect">
            <a:avLst/>
          </a:prstGeom>
          <a:noFill/>
          <a:ln w="9525">
            <a:noFill/>
            <a:miter lim="800000"/>
            <a:headEnd/>
            <a:tailEnd/>
          </a:ln>
        </p:spPr>
        <p:txBody>
          <a:bodyPr>
            <a:prstTxWarp prst="textNoShape">
              <a:avLst/>
            </a:prstTxWarp>
            <a:spAutoFit/>
          </a:bodyPr>
          <a:lstStyle/>
          <a:p>
            <a:pPr>
              <a:buFontTx/>
              <a:buChar char="•"/>
            </a:pPr>
            <a:r>
              <a:rPr lang="en-US" sz="2000" dirty="0">
                <a:latin typeface="Calibri" charset="0"/>
              </a:rPr>
              <a:t> Enter appropriate material parameters</a:t>
            </a:r>
          </a:p>
          <a:p>
            <a:pPr>
              <a:buFontTx/>
              <a:buChar char="•"/>
            </a:pPr>
            <a:r>
              <a:rPr lang="en-US" sz="2000" dirty="0">
                <a:latin typeface="Calibri" charset="0"/>
              </a:rPr>
              <a:t> Reflectors should be chosen based on:</a:t>
            </a:r>
          </a:p>
          <a:p>
            <a:pPr lvl="1">
              <a:buFontTx/>
              <a:buChar char="-"/>
            </a:pPr>
            <a:r>
              <a:rPr lang="en-US" sz="2000" dirty="0">
                <a:latin typeface="Calibri" charset="0"/>
              </a:rPr>
              <a:t> </a:t>
            </a:r>
            <a:r>
              <a:rPr lang="en-US" sz="2000" dirty="0" smtClean="0">
                <a:latin typeface="Calibri" charset="0"/>
              </a:rPr>
              <a:t>Intensity (higher intensity is better)</a:t>
            </a:r>
          </a:p>
          <a:p>
            <a:pPr lvl="1">
              <a:buFontTx/>
              <a:buChar char="-"/>
            </a:pPr>
            <a:r>
              <a:rPr lang="en-US" sz="2000" dirty="0">
                <a:latin typeface="Calibri" charset="0"/>
              </a:rPr>
              <a:t> The number per </a:t>
            </a:r>
            <a:r>
              <a:rPr lang="en-US" sz="2000" i="1" dirty="0">
                <a:solidFill>
                  <a:schemeClr val="accent2"/>
                </a:solidFill>
                <a:latin typeface="Calibri" charset="0"/>
              </a:rPr>
              <a:t>zone</a:t>
            </a:r>
            <a:endParaRPr lang="en-US" sz="2000" dirty="0">
              <a:latin typeface="Calibri" charset="0"/>
            </a:endParaRPr>
          </a:p>
        </p:txBody>
      </p:sp>
      <p:sp>
        <p:nvSpPr>
          <p:cNvPr id="30726" name="Slide Number Placeholder 5"/>
          <p:cNvSpPr>
            <a:spLocks noGrp="1"/>
          </p:cNvSpPr>
          <p:nvPr>
            <p:ph type="sldNum" sz="quarter" idx="12"/>
          </p:nvPr>
        </p:nvSpPr>
        <p:spPr bwMode="auto">
          <a:noFill/>
          <a:ln>
            <a:miter lim="800000"/>
            <a:headEnd/>
            <a:tailEnd/>
          </a:ln>
        </p:spPr>
        <p:txBody>
          <a:bodyPr/>
          <a:lstStyle/>
          <a:p>
            <a:fld id="{6BC8E3AB-F233-5540-827B-6B537BAA9C1D}" type="slidenum">
              <a:rPr lang="en-US"/>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p:cNvPicPr>
            <a:picLocks noChangeAspect="1" noChangeArrowheads="1"/>
          </p:cNvPicPr>
          <p:nvPr/>
        </p:nvPicPr>
        <p:blipFill>
          <a:blip r:embed="rId2"/>
          <a:srcRect/>
          <a:stretch>
            <a:fillRect/>
          </a:stretch>
        </p:blipFill>
        <p:spPr bwMode="auto">
          <a:xfrm>
            <a:off x="882650" y="1211263"/>
            <a:ext cx="3400425" cy="2960687"/>
          </a:xfrm>
          <a:prstGeom prst="rect">
            <a:avLst/>
          </a:prstGeom>
          <a:noFill/>
          <a:ln w="9525">
            <a:noFill/>
            <a:miter lim="800000"/>
            <a:headEnd/>
            <a:tailEnd/>
          </a:ln>
        </p:spPr>
      </p:pic>
      <p:pic>
        <p:nvPicPr>
          <p:cNvPr id="31748" name="Picture 7"/>
          <p:cNvPicPr>
            <a:picLocks noChangeAspect="1" noChangeArrowheads="1"/>
          </p:cNvPicPr>
          <p:nvPr/>
        </p:nvPicPr>
        <p:blipFill>
          <a:blip r:embed="rId3"/>
          <a:srcRect/>
          <a:stretch>
            <a:fillRect/>
          </a:stretch>
        </p:blipFill>
        <p:spPr bwMode="auto">
          <a:xfrm>
            <a:off x="4791075" y="1308100"/>
            <a:ext cx="3505200" cy="2686050"/>
          </a:xfrm>
          <a:prstGeom prst="rect">
            <a:avLst/>
          </a:prstGeom>
          <a:noFill/>
          <a:ln w="9525">
            <a:noFill/>
            <a:miter lim="800000"/>
            <a:headEnd/>
            <a:tailEnd/>
          </a:ln>
        </p:spPr>
      </p:pic>
      <p:sp>
        <p:nvSpPr>
          <p:cNvPr id="31746" name="Title 1"/>
          <p:cNvSpPr>
            <a:spLocks noGrp="1"/>
          </p:cNvSpPr>
          <p:nvPr>
            <p:ph type="title"/>
          </p:nvPr>
        </p:nvSpPr>
        <p:spPr>
          <a:xfrm>
            <a:off x="457200" y="0"/>
            <a:ext cx="8229600" cy="1143000"/>
          </a:xfrm>
        </p:spPr>
        <p:txBody>
          <a:bodyPr/>
          <a:lstStyle/>
          <a:p>
            <a:pPr eaLnBrk="1" hangingPunct="1"/>
            <a:r>
              <a:rPr lang="en-US" smtClean="0"/>
              <a:t>Pattern capture-Background</a:t>
            </a:r>
          </a:p>
        </p:txBody>
      </p:sp>
      <p:sp>
        <p:nvSpPr>
          <p:cNvPr id="31749" name="Text Box 8"/>
          <p:cNvSpPr txBox="1">
            <a:spLocks noChangeArrowheads="1"/>
          </p:cNvSpPr>
          <p:nvPr/>
        </p:nvSpPr>
        <p:spPr bwMode="auto">
          <a:xfrm>
            <a:off x="1951038" y="4281488"/>
            <a:ext cx="1263650" cy="366712"/>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Calibri" charset="0"/>
              </a:rPr>
              <a:t>Live signal</a:t>
            </a:r>
          </a:p>
        </p:txBody>
      </p:sp>
      <p:sp>
        <p:nvSpPr>
          <p:cNvPr id="31750" name="Text Box 9"/>
          <p:cNvSpPr txBox="1">
            <a:spLocks noChangeArrowheads="1"/>
          </p:cNvSpPr>
          <p:nvPr/>
        </p:nvSpPr>
        <p:spPr bwMode="auto">
          <a:xfrm>
            <a:off x="5632450" y="4281488"/>
            <a:ext cx="1824038" cy="366712"/>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Calibri" charset="0"/>
              </a:rPr>
              <a:t>Averaged signal</a:t>
            </a:r>
          </a:p>
        </p:txBody>
      </p:sp>
      <p:sp>
        <p:nvSpPr>
          <p:cNvPr id="31751" name="Rectangle 3"/>
          <p:cNvSpPr txBox="1">
            <a:spLocks noChangeArrowheads="1"/>
          </p:cNvSpPr>
          <p:nvPr/>
        </p:nvSpPr>
        <p:spPr bwMode="auto">
          <a:xfrm>
            <a:off x="704850" y="4648200"/>
            <a:ext cx="7726363" cy="1828800"/>
          </a:xfrm>
          <a:prstGeom prst="rect">
            <a:avLst/>
          </a:prstGeom>
          <a:noFill/>
          <a:ln w="9525">
            <a:noFill/>
            <a:miter lim="800000"/>
            <a:headEnd/>
            <a:tailEnd/>
          </a:ln>
        </p:spPr>
        <p:txBody>
          <a:bodyPr>
            <a:prstTxWarp prst="textNoShape">
              <a:avLst/>
            </a:prstTxWarp>
          </a:bodyPr>
          <a:lstStyle/>
          <a:p>
            <a:pPr marL="342900" indent="-342900" defTabSz="914400">
              <a:lnSpc>
                <a:spcPct val="90000"/>
              </a:lnSpc>
              <a:spcBef>
                <a:spcPct val="20000"/>
              </a:spcBef>
              <a:buFontTx/>
              <a:buChar char="•"/>
            </a:pPr>
            <a:r>
              <a:rPr lang="en-US" sz="1400">
                <a:latin typeface="Calibri" charset="0"/>
              </a:rPr>
              <a:t>The background is the fixed variation in the captured frames due to the spatial variation in intensity of the backscattered electrons</a:t>
            </a:r>
          </a:p>
          <a:p>
            <a:pPr marL="342900" indent="-342900" defTabSz="914400">
              <a:lnSpc>
                <a:spcPct val="90000"/>
              </a:lnSpc>
              <a:spcBef>
                <a:spcPct val="20000"/>
              </a:spcBef>
              <a:buFontTx/>
              <a:buChar char="•"/>
            </a:pPr>
            <a:r>
              <a:rPr lang="en-US" sz="1400">
                <a:latin typeface="Calibri" charset="0"/>
              </a:rPr>
              <a:t>Removal is done by averaging 8 frames (SEM in TV scan mode)</a:t>
            </a:r>
          </a:p>
          <a:p>
            <a:pPr marL="342900" indent="-342900" defTabSz="914400">
              <a:lnSpc>
                <a:spcPct val="90000"/>
              </a:lnSpc>
              <a:spcBef>
                <a:spcPct val="20000"/>
              </a:spcBef>
              <a:buFontTx/>
              <a:buChar char="•"/>
            </a:pPr>
            <a:r>
              <a:rPr lang="en-US" sz="1400">
                <a:latin typeface="Calibri" charset="0"/>
              </a:rPr>
              <a:t>Note the variation of intensity in the images. The brightest point (marked with </a:t>
            </a:r>
            <a:r>
              <a:rPr lang="en-US" sz="1400">
                <a:solidFill>
                  <a:srgbClr val="FF0909"/>
                </a:solidFill>
                <a:latin typeface="Calibri" charset="0"/>
              </a:rPr>
              <a:t>X</a:t>
            </a:r>
            <a:r>
              <a:rPr lang="en-US" sz="1400">
                <a:latin typeface="Calibri" charset="0"/>
              </a:rPr>
              <a:t>) should be close to the center of the captured circle. </a:t>
            </a:r>
          </a:p>
          <a:p>
            <a:pPr marL="342900" indent="-342900" defTabSz="914400">
              <a:lnSpc>
                <a:spcPct val="90000"/>
              </a:lnSpc>
              <a:spcBef>
                <a:spcPct val="20000"/>
              </a:spcBef>
              <a:buFontTx/>
              <a:buChar char="•"/>
            </a:pPr>
            <a:r>
              <a:rPr lang="en-US" sz="1400">
                <a:latin typeface="Calibri" charset="0"/>
              </a:rPr>
              <a:t>The location of this bright spot can be used to indicate how appropriate the Working Distance is. A low bright spot = WD is too large and vice versa</a:t>
            </a:r>
          </a:p>
        </p:txBody>
      </p:sp>
      <p:sp>
        <p:nvSpPr>
          <p:cNvPr id="31752" name="Slide Number Placeholder 7"/>
          <p:cNvSpPr>
            <a:spLocks noGrp="1"/>
          </p:cNvSpPr>
          <p:nvPr>
            <p:ph type="sldNum" sz="quarter" idx="12"/>
          </p:nvPr>
        </p:nvSpPr>
        <p:spPr bwMode="auto">
          <a:noFill/>
          <a:ln>
            <a:miter lim="800000"/>
            <a:headEnd/>
            <a:tailEnd/>
          </a:ln>
        </p:spPr>
        <p:txBody>
          <a:bodyPr/>
          <a:lstStyle/>
          <a:p>
            <a:fld id="{5BDF0499-8F76-AF47-8FB9-E6EC07A277CB}" type="slidenum">
              <a:rPr lang="en-US"/>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0"/>
            <a:ext cx="8534400" cy="1143000"/>
          </a:xfrm>
        </p:spPr>
        <p:txBody>
          <a:bodyPr/>
          <a:lstStyle/>
          <a:p>
            <a:pPr eaLnBrk="1" hangingPunct="1"/>
            <a:r>
              <a:rPr lang="en-US" sz="4000" smtClean="0"/>
              <a:t>Pattern capture-Background Subtraction</a:t>
            </a:r>
          </a:p>
        </p:txBody>
      </p:sp>
      <p:pic>
        <p:nvPicPr>
          <p:cNvPr id="32771" name="Picture 5"/>
          <p:cNvPicPr>
            <a:picLocks noChangeAspect="1" noChangeArrowheads="1"/>
          </p:cNvPicPr>
          <p:nvPr/>
        </p:nvPicPr>
        <p:blipFill>
          <a:blip r:embed="rId2"/>
          <a:srcRect/>
          <a:stretch>
            <a:fillRect/>
          </a:stretch>
        </p:blipFill>
        <p:spPr bwMode="auto">
          <a:xfrm>
            <a:off x="5684838" y="3905250"/>
            <a:ext cx="1809750" cy="523875"/>
          </a:xfrm>
          <a:prstGeom prst="rect">
            <a:avLst/>
          </a:prstGeom>
          <a:noFill/>
          <a:ln w="9525">
            <a:noFill/>
            <a:miter lim="800000"/>
            <a:headEnd/>
            <a:tailEnd/>
          </a:ln>
        </p:spPr>
      </p:pic>
      <p:pic>
        <p:nvPicPr>
          <p:cNvPr id="32772" name="Picture 6"/>
          <p:cNvPicPr>
            <a:picLocks noChangeAspect="1" noChangeArrowheads="1"/>
          </p:cNvPicPr>
          <p:nvPr/>
        </p:nvPicPr>
        <p:blipFill>
          <a:blip r:embed="rId3"/>
          <a:srcRect/>
          <a:stretch>
            <a:fillRect/>
          </a:stretch>
        </p:blipFill>
        <p:spPr bwMode="auto">
          <a:xfrm>
            <a:off x="4984750" y="1219200"/>
            <a:ext cx="3209925" cy="2695575"/>
          </a:xfrm>
          <a:prstGeom prst="rect">
            <a:avLst/>
          </a:prstGeom>
          <a:noFill/>
          <a:ln w="9525">
            <a:noFill/>
            <a:miter lim="800000"/>
            <a:headEnd/>
            <a:tailEnd/>
          </a:ln>
        </p:spPr>
      </p:pic>
      <p:pic>
        <p:nvPicPr>
          <p:cNvPr id="32773" name="Picture 7"/>
          <p:cNvPicPr>
            <a:picLocks noChangeAspect="1" noChangeArrowheads="1"/>
          </p:cNvPicPr>
          <p:nvPr/>
        </p:nvPicPr>
        <p:blipFill>
          <a:blip r:embed="rId4"/>
          <a:srcRect/>
          <a:stretch>
            <a:fillRect/>
          </a:stretch>
        </p:blipFill>
        <p:spPr bwMode="auto">
          <a:xfrm>
            <a:off x="1039813" y="1236663"/>
            <a:ext cx="3209925" cy="2686050"/>
          </a:xfrm>
          <a:prstGeom prst="rect">
            <a:avLst/>
          </a:prstGeom>
          <a:noFill/>
          <a:ln w="9525">
            <a:noFill/>
            <a:miter lim="800000"/>
            <a:headEnd/>
            <a:tailEnd/>
          </a:ln>
        </p:spPr>
      </p:pic>
      <p:pic>
        <p:nvPicPr>
          <p:cNvPr id="32774" name="Picture 8"/>
          <p:cNvPicPr>
            <a:picLocks noChangeAspect="1" noChangeArrowheads="1"/>
          </p:cNvPicPr>
          <p:nvPr/>
        </p:nvPicPr>
        <p:blipFill>
          <a:blip r:embed="rId5"/>
          <a:srcRect/>
          <a:stretch>
            <a:fillRect/>
          </a:stretch>
        </p:blipFill>
        <p:spPr bwMode="auto">
          <a:xfrm>
            <a:off x="1744663" y="3922713"/>
            <a:ext cx="1800225" cy="485775"/>
          </a:xfrm>
          <a:prstGeom prst="rect">
            <a:avLst/>
          </a:prstGeom>
          <a:noFill/>
          <a:ln w="9525">
            <a:noFill/>
            <a:miter lim="800000"/>
            <a:headEnd/>
            <a:tailEnd/>
          </a:ln>
        </p:spPr>
      </p:pic>
      <p:sp>
        <p:nvSpPr>
          <p:cNvPr id="32775" name="Text Box 9"/>
          <p:cNvSpPr txBox="1">
            <a:spLocks noChangeArrowheads="1"/>
          </p:cNvSpPr>
          <p:nvPr/>
        </p:nvSpPr>
        <p:spPr bwMode="auto">
          <a:xfrm>
            <a:off x="1662113" y="4343400"/>
            <a:ext cx="3062287" cy="457200"/>
          </a:xfrm>
          <a:prstGeom prst="rect">
            <a:avLst/>
          </a:prstGeom>
          <a:noFill/>
          <a:ln w="9525">
            <a:noFill/>
            <a:miter lim="800000"/>
            <a:headEnd/>
            <a:tailEnd/>
          </a:ln>
        </p:spPr>
        <p:txBody>
          <a:bodyPr wrap="none">
            <a:prstTxWarp prst="textNoShape">
              <a:avLst/>
            </a:prstTxWarp>
            <a:spAutoFit/>
          </a:bodyPr>
          <a:lstStyle/>
          <a:p>
            <a:r>
              <a:rPr lang="en-US">
                <a:latin typeface="Calibri" charset="0"/>
              </a:rPr>
              <a:t>Without subtraction</a:t>
            </a:r>
          </a:p>
        </p:txBody>
      </p:sp>
      <p:sp>
        <p:nvSpPr>
          <p:cNvPr id="32776" name="Text Box 10"/>
          <p:cNvSpPr txBox="1">
            <a:spLocks noChangeArrowheads="1"/>
          </p:cNvSpPr>
          <p:nvPr/>
        </p:nvSpPr>
        <p:spPr bwMode="auto">
          <a:xfrm>
            <a:off x="5789613" y="4343400"/>
            <a:ext cx="2589212" cy="457200"/>
          </a:xfrm>
          <a:prstGeom prst="rect">
            <a:avLst/>
          </a:prstGeom>
          <a:noFill/>
          <a:ln w="9525">
            <a:noFill/>
            <a:miter lim="800000"/>
            <a:headEnd/>
            <a:tailEnd/>
          </a:ln>
        </p:spPr>
        <p:txBody>
          <a:bodyPr wrap="none">
            <a:prstTxWarp prst="textNoShape">
              <a:avLst/>
            </a:prstTxWarp>
            <a:spAutoFit/>
          </a:bodyPr>
          <a:lstStyle/>
          <a:p>
            <a:r>
              <a:rPr lang="en-US">
                <a:latin typeface="Calibri" charset="0"/>
              </a:rPr>
              <a:t>With subtraction</a:t>
            </a:r>
          </a:p>
        </p:txBody>
      </p:sp>
      <p:sp>
        <p:nvSpPr>
          <p:cNvPr id="32777" name="Rectangle 3"/>
          <p:cNvSpPr txBox="1">
            <a:spLocks noChangeArrowheads="1"/>
          </p:cNvSpPr>
          <p:nvPr/>
        </p:nvSpPr>
        <p:spPr bwMode="auto">
          <a:xfrm>
            <a:off x="838200" y="4800600"/>
            <a:ext cx="7772400" cy="1493838"/>
          </a:xfrm>
          <a:prstGeom prst="rect">
            <a:avLst/>
          </a:prstGeom>
          <a:noFill/>
          <a:ln w="9525">
            <a:noFill/>
            <a:miter lim="800000"/>
            <a:headEnd/>
            <a:tailEnd/>
          </a:ln>
        </p:spPr>
        <p:txBody>
          <a:bodyPr>
            <a:prstTxWarp prst="textNoShape">
              <a:avLst/>
            </a:prstTxWarp>
          </a:bodyPr>
          <a:lstStyle/>
          <a:p>
            <a:pPr marL="342900" indent="-342900" defTabSz="914400">
              <a:lnSpc>
                <a:spcPct val="90000"/>
              </a:lnSpc>
              <a:spcBef>
                <a:spcPct val="20000"/>
              </a:spcBef>
              <a:buFontTx/>
              <a:buChar char="•"/>
            </a:pPr>
            <a:r>
              <a:rPr lang="en-US">
                <a:latin typeface="Calibri" charset="0"/>
              </a:rPr>
              <a:t>The background subtraction step is critical as it “brings out” the bands in the pattern</a:t>
            </a:r>
          </a:p>
          <a:p>
            <a:pPr marL="342900" indent="-342900" defTabSz="914400">
              <a:lnSpc>
                <a:spcPct val="90000"/>
              </a:lnSpc>
              <a:spcBef>
                <a:spcPct val="20000"/>
              </a:spcBef>
              <a:buFontTx/>
              <a:buChar char="•"/>
            </a:pPr>
            <a:r>
              <a:rPr lang="en-US">
                <a:latin typeface="Calibri" charset="0"/>
              </a:rPr>
              <a:t>The “Balance” slider can be used to aid band detection. Usually a slightly lower setting improves indexing </a:t>
            </a:r>
            <a:r>
              <a:rPr lang="en-US" i="1">
                <a:latin typeface="Calibri" charset="0"/>
              </a:rPr>
              <a:t>even though it may not appear better to the human eye</a:t>
            </a:r>
            <a:r>
              <a:rPr lang="en-US">
                <a:latin typeface="Calibri" charset="0"/>
              </a:rPr>
              <a:t> </a:t>
            </a:r>
          </a:p>
        </p:txBody>
      </p:sp>
      <p:sp>
        <p:nvSpPr>
          <p:cNvPr id="32778" name="Slide Number Placeholder 10"/>
          <p:cNvSpPr>
            <a:spLocks noGrp="1"/>
          </p:cNvSpPr>
          <p:nvPr>
            <p:ph type="sldNum" sz="quarter" idx="12"/>
          </p:nvPr>
        </p:nvSpPr>
        <p:spPr bwMode="auto">
          <a:noFill/>
          <a:ln>
            <a:miter lim="800000"/>
            <a:headEnd/>
            <a:tailEnd/>
          </a:ln>
        </p:spPr>
        <p:txBody>
          <a:bodyPr/>
          <a:lstStyle/>
          <a:p>
            <a:fld id="{B9476939-2AAF-C04D-BB45-BB1EC6C66DA0}" type="slidenum">
              <a:rPr lang="en-US"/>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792162"/>
          </a:xfrm>
        </p:spPr>
        <p:txBody>
          <a:bodyPr/>
          <a:lstStyle/>
          <a:p>
            <a:pPr eaLnBrk="1" hangingPunct="1"/>
            <a:r>
              <a:rPr lang="en-US" dirty="0" smtClean="0"/>
              <a:t>Overview</a:t>
            </a:r>
          </a:p>
        </p:txBody>
      </p:sp>
      <p:sp>
        <p:nvSpPr>
          <p:cNvPr id="16387" name="Content Placeholder 2"/>
          <p:cNvSpPr>
            <a:spLocks noGrp="1"/>
          </p:cNvSpPr>
          <p:nvPr>
            <p:ph idx="1"/>
          </p:nvPr>
        </p:nvSpPr>
        <p:spPr>
          <a:xfrm>
            <a:off x="762000" y="990600"/>
            <a:ext cx="8229600" cy="5502275"/>
          </a:xfrm>
        </p:spPr>
        <p:txBody>
          <a:bodyPr/>
          <a:lstStyle/>
          <a:p>
            <a:pPr eaLnBrk="1" hangingPunct="1"/>
            <a:r>
              <a:rPr lang="en-US" sz="2800" smtClean="0"/>
              <a:t>Understanding the diffraction patterns</a:t>
            </a:r>
          </a:p>
          <a:p>
            <a:pPr lvl="1" eaLnBrk="1" hangingPunct="1"/>
            <a:r>
              <a:rPr lang="en-US" sz="1700" smtClean="0"/>
              <a:t>Source of diffraction</a:t>
            </a:r>
          </a:p>
          <a:p>
            <a:pPr lvl="1" eaLnBrk="1" hangingPunct="1"/>
            <a:r>
              <a:rPr lang="en-US" sz="1700" smtClean="0"/>
              <a:t>SEM setup per required data</a:t>
            </a:r>
          </a:p>
          <a:p>
            <a:pPr lvl="1" eaLnBrk="1" hangingPunct="1"/>
            <a:r>
              <a:rPr lang="en-US" sz="1700" smtClean="0"/>
              <a:t>The makeup of a pattern</a:t>
            </a:r>
          </a:p>
          <a:p>
            <a:pPr eaLnBrk="1" hangingPunct="1"/>
            <a:r>
              <a:rPr lang="en-US" sz="2800" smtClean="0"/>
              <a:t>Setting up the data collection system</a:t>
            </a:r>
          </a:p>
          <a:p>
            <a:pPr lvl="1" eaLnBrk="1" hangingPunct="1"/>
            <a:r>
              <a:rPr lang="en-US" sz="1700" smtClean="0"/>
              <a:t>Environment variables</a:t>
            </a:r>
          </a:p>
          <a:p>
            <a:pPr lvl="1" eaLnBrk="1" hangingPunct="1"/>
            <a:r>
              <a:rPr lang="en-US" sz="1700" smtClean="0"/>
              <a:t>Phase and reflectors</a:t>
            </a:r>
          </a:p>
          <a:p>
            <a:pPr eaLnBrk="1" hangingPunct="1"/>
            <a:r>
              <a:rPr lang="en-US" sz="2800" smtClean="0"/>
              <a:t>Capturing patterns</a:t>
            </a:r>
          </a:p>
          <a:p>
            <a:pPr lvl="1" eaLnBrk="1" hangingPunct="1"/>
            <a:r>
              <a:rPr lang="en-US" sz="1700" smtClean="0"/>
              <a:t>Choosing video settings </a:t>
            </a:r>
          </a:p>
          <a:p>
            <a:pPr lvl="1" eaLnBrk="1" hangingPunct="1"/>
            <a:r>
              <a:rPr lang="en-US" sz="1700" smtClean="0"/>
              <a:t>Background subtraction</a:t>
            </a:r>
          </a:p>
          <a:p>
            <a:pPr eaLnBrk="1" hangingPunct="1"/>
            <a:r>
              <a:rPr lang="en-US" sz="2800" smtClean="0"/>
              <a:t>Image Processing</a:t>
            </a:r>
          </a:p>
          <a:p>
            <a:pPr lvl="1" eaLnBrk="1" hangingPunct="1"/>
            <a:r>
              <a:rPr lang="en-US" sz="1700" smtClean="0"/>
              <a:t>Detecting bands: Hough transform</a:t>
            </a:r>
          </a:p>
          <a:p>
            <a:pPr lvl="1" eaLnBrk="1" hangingPunct="1"/>
            <a:r>
              <a:rPr lang="en-US" sz="1700" smtClean="0"/>
              <a:t>Enhancing the transform: Butterfly mask</a:t>
            </a:r>
          </a:p>
          <a:p>
            <a:pPr lvl="1" eaLnBrk="1" hangingPunct="1"/>
            <a:r>
              <a:rPr lang="en-US" sz="1700" smtClean="0"/>
              <a:t>Selecting appropriate Hough settings</a:t>
            </a:r>
          </a:p>
          <a:p>
            <a:pPr lvl="1" eaLnBrk="1" hangingPunct="1"/>
            <a:r>
              <a:rPr lang="en-US" sz="1700" smtClean="0"/>
              <a:t>Origin of Image Quality (I.Q.)</a:t>
            </a:r>
          </a:p>
          <a:p>
            <a:pPr eaLnBrk="1" hangingPunct="1"/>
            <a:endParaRPr lang="en-US" sz="3000" smtClean="0"/>
          </a:p>
        </p:txBody>
      </p:sp>
      <p:sp>
        <p:nvSpPr>
          <p:cNvPr id="16388" name="Slide Number Placeholder 3"/>
          <p:cNvSpPr>
            <a:spLocks noGrp="1"/>
          </p:cNvSpPr>
          <p:nvPr>
            <p:ph type="sldNum" sz="quarter" idx="12"/>
          </p:nvPr>
        </p:nvSpPr>
        <p:spPr bwMode="auto">
          <a:noFill/>
          <a:ln>
            <a:miter lim="800000"/>
            <a:headEnd/>
            <a:tailEnd/>
          </a:ln>
        </p:spPr>
        <p:txBody>
          <a:bodyPr/>
          <a:lstStyle/>
          <a:p>
            <a:fld id="{BCF17FC2-B176-F44A-9E4C-A191487A0721}" type="slidenum">
              <a:rPr lang="en-US"/>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3733800" cy="2773362"/>
          </a:xfrm>
        </p:spPr>
        <p:txBody>
          <a:bodyPr/>
          <a:lstStyle/>
          <a:p>
            <a:r>
              <a:rPr lang="en-US" dirty="0" smtClean="0"/>
              <a:t>Hough: Accumulator Diagram (1)</a:t>
            </a:r>
            <a:endParaRPr lang="en-US" dirty="0"/>
          </a:p>
        </p:txBody>
      </p:sp>
      <p:sp>
        <p:nvSpPr>
          <p:cNvPr id="3" name="Content Placeholder 2"/>
          <p:cNvSpPr>
            <a:spLocks noGrp="1"/>
          </p:cNvSpPr>
          <p:nvPr>
            <p:ph idx="1"/>
          </p:nvPr>
        </p:nvSpPr>
        <p:spPr>
          <a:xfrm>
            <a:off x="228600" y="2667000"/>
            <a:ext cx="3429000" cy="3581400"/>
          </a:xfrm>
        </p:spPr>
        <p:txBody>
          <a:bodyPr/>
          <a:lstStyle/>
          <a:p>
            <a:r>
              <a:rPr lang="en-US" sz="1600" dirty="0" smtClean="0"/>
              <a:t>The most basic idea behind the Hough transform is to take each point in the image and “spread it out” along the line defined by the transform in Hough space (angle vs. radius).  </a:t>
            </a:r>
          </a:p>
          <a:p>
            <a:r>
              <a:rPr lang="en-US" sz="1600" dirty="0" smtClean="0">
                <a:solidFill>
                  <a:srgbClr val="660066"/>
                </a:solidFill>
              </a:rPr>
              <a:t>See: Illingworth and Kittler Computer Vision, Graphics and Image Processing, </a:t>
            </a:r>
            <a:r>
              <a:rPr lang="en-US" sz="1600" b="1" dirty="0" smtClean="0">
                <a:solidFill>
                  <a:srgbClr val="660066"/>
                </a:solidFill>
              </a:rPr>
              <a:t>44</a:t>
            </a:r>
            <a:r>
              <a:rPr lang="en-US" sz="1600" dirty="0" smtClean="0">
                <a:solidFill>
                  <a:srgbClr val="660066"/>
                </a:solidFill>
              </a:rPr>
              <a:t>, 87-116 (1988</a:t>
            </a:r>
            <a:r>
              <a:rPr lang="en-US" sz="1600" dirty="0">
                <a:solidFill>
                  <a:srgbClr val="660066"/>
                </a:solidFill>
              </a:rPr>
              <a:t>); </a:t>
            </a:r>
            <a:r>
              <a:rPr lang="en-US" sz="1600" dirty="0" err="1">
                <a:solidFill>
                  <a:srgbClr val="660066"/>
                </a:solidFill>
              </a:rPr>
              <a:t>Duda</a:t>
            </a:r>
            <a:r>
              <a:rPr lang="en-US" sz="1600" dirty="0">
                <a:solidFill>
                  <a:srgbClr val="660066"/>
                </a:solidFill>
              </a:rPr>
              <a:t>, R. O., &amp; Hart, P. E. (1972</a:t>
            </a:r>
            <a:r>
              <a:rPr lang="en-US" sz="1600" dirty="0" smtClean="0">
                <a:solidFill>
                  <a:srgbClr val="660066"/>
                </a:solidFill>
              </a:rPr>
              <a:t>), “Use </a:t>
            </a:r>
            <a:r>
              <a:rPr lang="en-US" sz="1600" dirty="0">
                <a:solidFill>
                  <a:srgbClr val="660066"/>
                </a:solidFill>
              </a:rPr>
              <a:t>of </a:t>
            </a:r>
            <a:r>
              <a:rPr lang="en-US" sz="1600" dirty="0" smtClean="0">
                <a:solidFill>
                  <a:srgbClr val="660066"/>
                </a:solidFill>
              </a:rPr>
              <a:t>Hough </a:t>
            </a:r>
            <a:r>
              <a:rPr lang="en-US" sz="1600" dirty="0">
                <a:solidFill>
                  <a:srgbClr val="660066"/>
                </a:solidFill>
              </a:rPr>
              <a:t>transform to detect lines and curves in </a:t>
            </a:r>
            <a:r>
              <a:rPr lang="en-US" sz="1600" dirty="0" smtClean="0">
                <a:solidFill>
                  <a:srgbClr val="660066"/>
                </a:solidFill>
              </a:rPr>
              <a:t>picture”, </a:t>
            </a:r>
            <a:r>
              <a:rPr lang="en-US" sz="1600" i="1" dirty="0">
                <a:solidFill>
                  <a:srgbClr val="660066"/>
                </a:solidFill>
              </a:rPr>
              <a:t>Communications of the ACM</a:t>
            </a:r>
            <a:r>
              <a:rPr lang="en-US" sz="1600" dirty="0">
                <a:solidFill>
                  <a:srgbClr val="660066"/>
                </a:solidFill>
              </a:rPr>
              <a:t>, </a:t>
            </a:r>
            <a:r>
              <a:rPr lang="en-US" sz="1600" b="1" dirty="0">
                <a:solidFill>
                  <a:srgbClr val="660066"/>
                </a:solidFill>
              </a:rPr>
              <a:t>15</a:t>
            </a:r>
            <a:r>
              <a:rPr lang="en-US" sz="1600" dirty="0">
                <a:solidFill>
                  <a:srgbClr val="660066"/>
                </a:solidFill>
              </a:rPr>
              <a:t>(1), 11-15</a:t>
            </a:r>
            <a:r>
              <a:rPr lang="en-US" sz="1600" dirty="0" smtClean="0">
                <a:solidFill>
                  <a:srgbClr val="660066"/>
                </a:solidFill>
              </a:rPr>
              <a:t>.</a:t>
            </a:r>
            <a:endParaRPr lang="en-US" sz="1600" dirty="0">
              <a:solidFill>
                <a:srgbClr val="660066"/>
              </a:solidFill>
            </a:endParaRPr>
          </a:p>
        </p:txBody>
      </p:sp>
      <p:sp>
        <p:nvSpPr>
          <p:cNvPr id="4" name="Slide Number Placeholder 3"/>
          <p:cNvSpPr>
            <a:spLocks noGrp="1"/>
          </p:cNvSpPr>
          <p:nvPr>
            <p:ph type="sldNum" sz="quarter" idx="12"/>
          </p:nvPr>
        </p:nvSpPr>
        <p:spPr/>
        <p:txBody>
          <a:bodyPr/>
          <a:lstStyle/>
          <a:p>
            <a:pPr>
              <a:defRPr/>
            </a:pPr>
            <a:fld id="{521555C8-F9B4-1044-A8FA-E090291BCE34}" type="slidenum">
              <a:rPr lang="en-US" smtClean="0"/>
              <a:pPr>
                <a:defRPr/>
              </a:pPr>
              <a:t>20</a:t>
            </a:fld>
            <a:endParaRPr lang="en-US"/>
          </a:p>
        </p:txBody>
      </p:sp>
      <p:pic>
        <p:nvPicPr>
          <p:cNvPr id="5" name="Picture 4" descr="Illingworth-Hough-fig_1.png"/>
          <p:cNvPicPr>
            <a:picLocks noChangeAspect="1"/>
          </p:cNvPicPr>
          <p:nvPr/>
        </p:nvPicPr>
        <p:blipFill>
          <a:blip r:embed="rId2"/>
          <a:stretch>
            <a:fillRect/>
          </a:stretch>
        </p:blipFill>
        <p:spPr>
          <a:xfrm>
            <a:off x="3555301" y="223837"/>
            <a:ext cx="5512499" cy="64817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1295400"/>
            <a:ext cx="7315200" cy="3657600"/>
          </a:xfrm>
          <a:prstGeom prst="rect">
            <a:avLst/>
          </a:prstGeom>
        </p:spPr>
      </p:pic>
      <p:sp>
        <p:nvSpPr>
          <p:cNvPr id="2" name="Title 1"/>
          <p:cNvSpPr>
            <a:spLocks noGrp="1"/>
          </p:cNvSpPr>
          <p:nvPr>
            <p:ph type="title"/>
          </p:nvPr>
        </p:nvSpPr>
        <p:spPr>
          <a:xfrm>
            <a:off x="457200" y="0"/>
            <a:ext cx="8229600" cy="1143000"/>
          </a:xfrm>
        </p:spPr>
        <p:txBody>
          <a:bodyPr/>
          <a:lstStyle/>
          <a:p>
            <a:r>
              <a:rPr lang="en-US" sz="4000" dirty="0" smtClean="0"/>
              <a:t>Hough: Accumulator Diagram (2)</a:t>
            </a:r>
            <a:endParaRPr lang="en-US" sz="4000" dirty="0"/>
          </a:p>
        </p:txBody>
      </p:sp>
      <p:sp>
        <p:nvSpPr>
          <p:cNvPr id="3" name="Content Placeholder 2"/>
          <p:cNvSpPr>
            <a:spLocks noGrp="1"/>
          </p:cNvSpPr>
          <p:nvPr>
            <p:ph idx="1"/>
          </p:nvPr>
        </p:nvSpPr>
        <p:spPr>
          <a:xfrm>
            <a:off x="457200" y="914400"/>
            <a:ext cx="8229600" cy="1447800"/>
          </a:xfrm>
        </p:spPr>
        <p:txBody>
          <a:bodyPr/>
          <a:lstStyle/>
          <a:p>
            <a:r>
              <a:rPr lang="en-US" sz="1400" dirty="0" smtClean="0"/>
              <a:t>The following is quoted (12 iv 14) </a:t>
            </a:r>
            <a:r>
              <a:rPr lang="en-US" sz="1400" dirty="0"/>
              <a:t>from: </a:t>
            </a:r>
            <a:r>
              <a:rPr lang="en-US" sz="1400" dirty="0">
                <a:hlinkClick r:id="rId3"/>
              </a:rPr>
              <a:t>http://www.ebsd-image.org/documentation/reference/ops/hough/op/</a:t>
            </a:r>
            <a:r>
              <a:rPr lang="en-US" sz="1400" dirty="0" smtClean="0">
                <a:hlinkClick r:id="rId3"/>
              </a:rPr>
              <a:t>houghtransform.html</a:t>
            </a:r>
            <a:endParaRPr lang="en-US" sz="1400" dirty="0" smtClean="0"/>
          </a:p>
        </p:txBody>
      </p:sp>
      <p:sp>
        <p:nvSpPr>
          <p:cNvPr id="4" name="Slide Number Placeholder 3"/>
          <p:cNvSpPr>
            <a:spLocks noGrp="1"/>
          </p:cNvSpPr>
          <p:nvPr>
            <p:ph type="sldNum" sz="quarter" idx="12"/>
          </p:nvPr>
        </p:nvSpPr>
        <p:spPr/>
        <p:txBody>
          <a:bodyPr/>
          <a:lstStyle/>
          <a:p>
            <a:pPr>
              <a:defRPr/>
            </a:pPr>
            <a:fld id="{521555C8-F9B4-1044-A8FA-E090291BCE34}" type="slidenum">
              <a:rPr lang="en-US" smtClean="0"/>
              <a:pPr>
                <a:defRPr/>
              </a:pPr>
              <a:t>21</a:t>
            </a:fld>
            <a:endParaRPr lang="en-US"/>
          </a:p>
        </p:txBody>
      </p:sp>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5988884"/>
            <a:ext cx="3225800" cy="335266"/>
          </a:xfrm>
          <a:prstGeom prst="rect">
            <a:avLst/>
          </a:prstGeom>
        </p:spPr>
      </p:pic>
      <p:sp>
        <p:nvSpPr>
          <p:cNvPr id="8" name="Rectangle 7"/>
          <p:cNvSpPr/>
          <p:nvPr/>
        </p:nvSpPr>
        <p:spPr>
          <a:xfrm>
            <a:off x="838200" y="4800600"/>
            <a:ext cx="7620000" cy="1015663"/>
          </a:xfrm>
          <a:prstGeom prst="rect">
            <a:avLst/>
          </a:prstGeom>
        </p:spPr>
        <p:txBody>
          <a:bodyPr wrap="square">
            <a:spAutoFit/>
          </a:bodyPr>
          <a:lstStyle/>
          <a:p>
            <a:r>
              <a:rPr lang="en-US" sz="1200" dirty="0" smtClean="0"/>
              <a:t>“Effectively</a:t>
            </a:r>
            <a:r>
              <a:rPr lang="en-US" sz="1200" dirty="0"/>
              <a:t>, this transformation converts each pixel of the image space into a sinusoidal curve in the Hough space. The calculated </a:t>
            </a:r>
            <a:r>
              <a:rPr lang="en-US" sz="1200" dirty="0" smtClean="0">
                <a:latin typeface="Symbol" charset="2"/>
                <a:cs typeface="Symbol" charset="2"/>
              </a:rPr>
              <a:t>r</a:t>
            </a:r>
            <a:r>
              <a:rPr lang="en-US" sz="1200" dirty="0" smtClean="0"/>
              <a:t> </a:t>
            </a:r>
            <a:r>
              <a:rPr lang="en-US" sz="1200" dirty="0"/>
              <a:t>value is rounded to the closest pixel </a:t>
            </a:r>
            <a:r>
              <a:rPr lang="en-US" sz="1200" dirty="0" err="1" smtClean="0">
                <a:latin typeface="Symbol" charset="2"/>
                <a:cs typeface="Symbol" charset="2"/>
              </a:rPr>
              <a:t>r</a:t>
            </a:r>
            <a:r>
              <a:rPr lang="en-US" sz="1200" baseline="-25000" dirty="0" err="1" smtClean="0"/>
              <a:t>j</a:t>
            </a:r>
            <a:r>
              <a:rPr lang="en-US" sz="1200" dirty="0"/>
              <a:t>. The intensity of the pixels </a:t>
            </a:r>
            <a:r>
              <a:rPr lang="en-US" sz="1200" dirty="0" smtClean="0"/>
              <a:t>(</a:t>
            </a:r>
            <a:r>
              <a:rPr lang="en-US" sz="1200" dirty="0" err="1" smtClean="0">
                <a:latin typeface="Symbol" charset="2"/>
                <a:cs typeface="Symbol" charset="2"/>
              </a:rPr>
              <a:t>q</a:t>
            </a:r>
            <a:r>
              <a:rPr lang="en-US" sz="1200" baseline="-25000" dirty="0" err="1" smtClean="0"/>
              <a:t>j</a:t>
            </a:r>
            <a:r>
              <a:rPr lang="en-US" sz="1200" dirty="0" smtClean="0"/>
              <a:t>,</a:t>
            </a:r>
            <a:r>
              <a:rPr lang="en-US" sz="1200" dirty="0">
                <a:latin typeface="Symbol" charset="2"/>
                <a:cs typeface="Symbol" charset="2"/>
              </a:rPr>
              <a:t> </a:t>
            </a:r>
            <a:r>
              <a:rPr lang="en-US" sz="1200" dirty="0" err="1">
                <a:latin typeface="Symbol" charset="2"/>
                <a:cs typeface="Symbol" charset="2"/>
              </a:rPr>
              <a:t>r</a:t>
            </a:r>
            <a:r>
              <a:rPr lang="en-US" sz="1200" baseline="-25000" dirty="0" err="1"/>
              <a:t>j</a:t>
            </a:r>
            <a:r>
              <a:rPr lang="en-US" sz="1200" dirty="0" smtClean="0"/>
              <a:t>) </a:t>
            </a:r>
            <a:r>
              <a:rPr lang="en-US" sz="1200" dirty="0"/>
              <a:t>that are part of the sinusoidal curve are augmented by the intensity of the corresponding pixel (</a:t>
            </a:r>
            <a:r>
              <a:rPr lang="en-US" sz="1200" dirty="0" err="1" smtClean="0"/>
              <a:t>x</a:t>
            </a:r>
            <a:r>
              <a:rPr lang="en-US" sz="1200" baseline="-25000" dirty="0" err="1" smtClean="0"/>
              <a:t>i</a:t>
            </a:r>
            <a:r>
              <a:rPr lang="en-US" sz="1200" dirty="0" err="1"/>
              <a:t>,</a:t>
            </a:r>
            <a:r>
              <a:rPr lang="en-US" sz="1200" dirty="0" err="1" smtClean="0"/>
              <a:t>y</a:t>
            </a:r>
            <a:r>
              <a:rPr lang="en-US" sz="1200" baseline="-25000" dirty="0" err="1" smtClean="0"/>
              <a:t>i</a:t>
            </a:r>
            <a:r>
              <a:rPr lang="en-US" sz="1200" dirty="0"/>
              <a:t>) in the image space. The accumulation of these intensities give rise to peaks in the Hough space which corresponds to the </a:t>
            </a:r>
            <a:r>
              <a:rPr lang="en-US" sz="1200" dirty="0" smtClean="0">
                <a:latin typeface="Symbol" charset="2"/>
                <a:cs typeface="Symbol" charset="2"/>
              </a:rPr>
              <a:t>q</a:t>
            </a:r>
            <a:r>
              <a:rPr lang="en-US" sz="1200" dirty="0" smtClean="0"/>
              <a:t> </a:t>
            </a:r>
            <a:r>
              <a:rPr lang="en-US" sz="1200" dirty="0"/>
              <a:t>and </a:t>
            </a:r>
            <a:r>
              <a:rPr lang="en-US" sz="1200" dirty="0" smtClean="0">
                <a:latin typeface="Symbol" charset="2"/>
                <a:cs typeface="Symbol" charset="2"/>
              </a:rPr>
              <a:t>r</a:t>
            </a:r>
            <a:r>
              <a:rPr lang="en-US" sz="1200" dirty="0" smtClean="0"/>
              <a:t> </a:t>
            </a:r>
            <a:r>
              <a:rPr lang="en-US" sz="1200" dirty="0"/>
              <a:t>coordinates of the bands in the image space</a:t>
            </a:r>
            <a:r>
              <a:rPr lang="en-US" sz="1200" dirty="0" smtClean="0"/>
              <a:t>.”</a:t>
            </a:r>
            <a:endParaRPr lang="en-US" sz="1200" dirty="0"/>
          </a:p>
        </p:txBody>
      </p:sp>
    </p:spTree>
    <p:extLst>
      <p:ext uri="{BB962C8B-B14F-4D97-AF65-F5344CB8AC3E}">
        <p14:creationId xmlns:p14="http://schemas.microsoft.com/office/powerpoint/2010/main" val="2666802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5400" y="1371600"/>
            <a:ext cx="6096000" cy="3048000"/>
          </a:xfrm>
          <a:prstGeom prst="rect">
            <a:avLst/>
          </a:prstGeom>
        </p:spPr>
      </p:pic>
      <p:sp>
        <p:nvSpPr>
          <p:cNvPr id="2" name="Title 1"/>
          <p:cNvSpPr>
            <a:spLocks noGrp="1"/>
          </p:cNvSpPr>
          <p:nvPr>
            <p:ph type="title"/>
          </p:nvPr>
        </p:nvSpPr>
        <p:spPr>
          <a:xfrm>
            <a:off x="457200" y="0"/>
            <a:ext cx="8229600" cy="1143000"/>
          </a:xfrm>
        </p:spPr>
        <p:txBody>
          <a:bodyPr/>
          <a:lstStyle/>
          <a:p>
            <a:r>
              <a:rPr lang="en-US" sz="4000" dirty="0"/>
              <a:t>Hough: Accumulator </a:t>
            </a:r>
            <a:r>
              <a:rPr lang="en-US" sz="4000" dirty="0" smtClean="0"/>
              <a:t>Diagram (3)</a:t>
            </a:r>
            <a:endParaRPr lang="en-US" sz="4000" dirty="0"/>
          </a:p>
        </p:txBody>
      </p:sp>
      <p:sp>
        <p:nvSpPr>
          <p:cNvPr id="3" name="Content Placeholder 2"/>
          <p:cNvSpPr>
            <a:spLocks noGrp="1"/>
          </p:cNvSpPr>
          <p:nvPr>
            <p:ph idx="1"/>
          </p:nvPr>
        </p:nvSpPr>
        <p:spPr>
          <a:xfrm>
            <a:off x="457200" y="914400"/>
            <a:ext cx="8229600" cy="838200"/>
          </a:xfrm>
        </p:spPr>
        <p:txBody>
          <a:bodyPr/>
          <a:lstStyle/>
          <a:p>
            <a:r>
              <a:rPr lang="en-US" sz="1400" dirty="0"/>
              <a:t>The following is quoted from: </a:t>
            </a:r>
            <a:r>
              <a:rPr lang="en-US" sz="1400" dirty="0">
                <a:hlinkClick r:id="rId3"/>
              </a:rPr>
              <a:t>http://www.ebsd-image.org/documentation/reference/ops/hough/op/</a:t>
            </a:r>
            <a:r>
              <a:rPr lang="en-US" sz="1400" dirty="0" smtClean="0">
                <a:hlinkClick r:id="rId3"/>
              </a:rPr>
              <a:t>houghtransform.html</a:t>
            </a:r>
            <a:endParaRPr lang="en-US" sz="1400" dirty="0"/>
          </a:p>
        </p:txBody>
      </p:sp>
      <p:sp>
        <p:nvSpPr>
          <p:cNvPr id="4" name="Slide Number Placeholder 3"/>
          <p:cNvSpPr>
            <a:spLocks noGrp="1"/>
          </p:cNvSpPr>
          <p:nvPr>
            <p:ph type="sldNum" sz="quarter" idx="12"/>
          </p:nvPr>
        </p:nvSpPr>
        <p:spPr/>
        <p:txBody>
          <a:bodyPr/>
          <a:lstStyle/>
          <a:p>
            <a:pPr>
              <a:defRPr/>
            </a:pPr>
            <a:fld id="{521555C8-F9B4-1044-A8FA-E090291BCE34}" type="slidenum">
              <a:rPr lang="en-US" smtClean="0"/>
              <a:pPr>
                <a:defRPr/>
              </a:pPr>
              <a:t>22</a:t>
            </a:fld>
            <a:endParaRPr lang="en-US"/>
          </a:p>
        </p:txBody>
      </p:sp>
      <p:sp>
        <p:nvSpPr>
          <p:cNvPr id="6" name="Rectangle 5"/>
          <p:cNvSpPr/>
          <p:nvPr/>
        </p:nvSpPr>
        <p:spPr>
          <a:xfrm>
            <a:off x="609600" y="4429542"/>
            <a:ext cx="8153400" cy="2123658"/>
          </a:xfrm>
          <a:prstGeom prst="rect">
            <a:avLst/>
          </a:prstGeom>
        </p:spPr>
        <p:txBody>
          <a:bodyPr wrap="square">
            <a:spAutoFit/>
          </a:bodyPr>
          <a:lstStyle/>
          <a:p>
            <a:r>
              <a:rPr lang="en-US" sz="1100" dirty="0" smtClean="0"/>
              <a:t>“From </a:t>
            </a:r>
            <a:r>
              <a:rPr lang="en-US" sz="1100" dirty="0"/>
              <a:t>the definition of the Hough transform, each pixel in the image space is transformed into a sinusoidal curve in the Hough space. The curve represents all the possible </a:t>
            </a:r>
            <a:r>
              <a:rPr lang="en-US" sz="1100" dirty="0" err="1" smtClean="0"/>
              <a:t>uni</a:t>
            </a:r>
            <a:r>
              <a:rPr lang="en-US" sz="1100" dirty="0" smtClean="0"/>
              <a:t>-dimensional </a:t>
            </a:r>
            <a:r>
              <a:rPr lang="en-US" sz="1100" dirty="0"/>
              <a:t>lines that can </a:t>
            </a:r>
            <a:r>
              <a:rPr lang="en-US" sz="1100" dirty="0" smtClean="0"/>
              <a:t>pass </a:t>
            </a:r>
            <a:r>
              <a:rPr lang="en-US" sz="1100" dirty="0"/>
              <a:t>through that pixel in the image space. A few lines are drawn in the figure above with their corresponding position in Hough space represented by circle markers. Only a small fraction of the lines are fully contained in the band, the rest of the lines cross it, but most of their pixels are outside the band.</a:t>
            </a:r>
          </a:p>
          <a:p>
            <a:r>
              <a:rPr lang="en-US" sz="1100" dirty="0" smtClean="0"/>
              <a:t>If </a:t>
            </a:r>
            <a:r>
              <a:rPr lang="en-US" sz="1100" dirty="0"/>
              <a:t>this geometrical construction is repeated for another pixel, B, of the band L, the same result is obtained. In the </a:t>
            </a:r>
            <a:r>
              <a:rPr lang="en-US" sz="1100" dirty="0" smtClean="0"/>
              <a:t>figure above, </a:t>
            </a:r>
            <a:r>
              <a:rPr lang="en-US" sz="1100" dirty="0"/>
              <a:t>the lines passing by B and their equivalent representation in Hough space using triangular marker. All the lines or curves related to pixel B are drawn as dashed lines</a:t>
            </a:r>
            <a:r>
              <a:rPr lang="en-US" sz="1100" dirty="0" smtClean="0"/>
              <a:t>.</a:t>
            </a:r>
          </a:p>
          <a:p>
            <a:r>
              <a:rPr lang="en-US" sz="1100" dirty="0"/>
              <a:t>The lines inside of band L and passing by pixel B are the same lines that are also passing by pixel A. In Hough space, these lines end up having the same coordinates </a:t>
            </a:r>
            <a:r>
              <a:rPr lang="en-US" sz="1100" dirty="0" smtClean="0">
                <a:latin typeface="Symbol" charset="2"/>
                <a:cs typeface="Symbol" charset="2"/>
              </a:rPr>
              <a:t>q</a:t>
            </a:r>
            <a:r>
              <a:rPr lang="en-US" sz="1100" dirty="0" smtClean="0"/>
              <a:t> </a:t>
            </a:r>
            <a:r>
              <a:rPr lang="en-US" sz="1100" dirty="0"/>
              <a:t>and </a:t>
            </a:r>
            <a:r>
              <a:rPr lang="en-US" sz="1100" dirty="0">
                <a:latin typeface="Symbol" charset="2"/>
                <a:cs typeface="Symbol" charset="2"/>
              </a:rPr>
              <a:t>r</a:t>
            </a:r>
            <a:r>
              <a:rPr lang="en-US" sz="1100" dirty="0" smtClean="0"/>
              <a:t>, </a:t>
            </a:r>
            <a:r>
              <a:rPr lang="en-US" sz="1100" dirty="0"/>
              <a:t>forming a peak. The intersection of the sinusoidal curves therefore corresponds to the lines that are fully inscribed inside the band in the image space. The intensity at this intersection is higher than the background because of two interlinked </a:t>
            </a:r>
            <a:r>
              <a:rPr lang="en-US" sz="1100" dirty="0" smtClean="0"/>
              <a:t>reasons: a) the </a:t>
            </a:r>
            <a:r>
              <a:rPr lang="en-US" sz="1100" dirty="0"/>
              <a:t>sinusoidal curve of the pixels in the band have a higher intensity that the one of the pixels outside of </a:t>
            </a:r>
            <a:r>
              <a:rPr lang="en-US" sz="1100" dirty="0" smtClean="0"/>
              <a:t>it; and b) </a:t>
            </a:r>
            <a:r>
              <a:rPr lang="en-US" sz="1100" dirty="0"/>
              <a:t>the intensity of many sinusoidal curves is added at this intersection</a:t>
            </a:r>
            <a:r>
              <a:rPr lang="en-US" sz="1100" dirty="0" smtClean="0"/>
              <a:t>.”</a:t>
            </a:r>
            <a:endParaRPr lang="en-US" sz="1100" dirty="0"/>
          </a:p>
        </p:txBody>
      </p:sp>
      <p:sp>
        <p:nvSpPr>
          <p:cNvPr id="7" name="Rectangle 6"/>
          <p:cNvSpPr/>
          <p:nvPr/>
        </p:nvSpPr>
        <p:spPr>
          <a:xfrm>
            <a:off x="7162800" y="1676400"/>
            <a:ext cx="1905000" cy="2516074"/>
          </a:xfrm>
          <a:prstGeom prst="rect">
            <a:avLst/>
          </a:prstGeom>
        </p:spPr>
        <p:txBody>
          <a:bodyPr wrap="square">
            <a:spAutoFit/>
          </a:bodyPr>
          <a:lstStyle/>
          <a:p>
            <a:r>
              <a:rPr lang="en-US" sz="1050" dirty="0" smtClean="0">
                <a:solidFill>
                  <a:srgbClr val="660066"/>
                </a:solidFill>
              </a:rPr>
              <a:t>Additional Refs:</a:t>
            </a:r>
          </a:p>
          <a:p>
            <a:r>
              <a:rPr lang="en-US" sz="1050" dirty="0" smtClean="0">
                <a:solidFill>
                  <a:srgbClr val="660066"/>
                </a:solidFill>
              </a:rPr>
              <a:t>• Krieger </a:t>
            </a:r>
            <a:r>
              <a:rPr lang="en-US" sz="1050" dirty="0">
                <a:solidFill>
                  <a:srgbClr val="660066"/>
                </a:solidFill>
              </a:rPr>
              <a:t>Lassen, N. C. (1994). Automated determination of crystal orientations from electron backscattering patterns. (Unpublished doctoral dissertation). The Technical </a:t>
            </a:r>
            <a:r>
              <a:rPr lang="en-US" sz="1050" dirty="0" smtClean="0">
                <a:solidFill>
                  <a:srgbClr val="660066"/>
                </a:solidFill>
              </a:rPr>
              <a:t>University </a:t>
            </a:r>
            <a:r>
              <a:rPr lang="en-US" sz="1050" dirty="0">
                <a:solidFill>
                  <a:srgbClr val="660066"/>
                </a:solidFill>
              </a:rPr>
              <a:t>of </a:t>
            </a:r>
            <a:r>
              <a:rPr lang="en-US" sz="1050" dirty="0" smtClean="0">
                <a:solidFill>
                  <a:srgbClr val="660066"/>
                </a:solidFill>
              </a:rPr>
              <a:t>Denmark</a:t>
            </a:r>
            <a:r>
              <a:rPr lang="en-US" sz="1050" dirty="0">
                <a:solidFill>
                  <a:srgbClr val="660066"/>
                </a:solidFill>
              </a:rPr>
              <a:t>.</a:t>
            </a:r>
          </a:p>
          <a:p>
            <a:r>
              <a:rPr lang="en-US" sz="1050" dirty="0" smtClean="0">
                <a:solidFill>
                  <a:srgbClr val="660066"/>
                </a:solidFill>
              </a:rPr>
              <a:t>• Tao</a:t>
            </a:r>
            <a:r>
              <a:rPr lang="en-US" sz="1050" dirty="0">
                <a:solidFill>
                  <a:srgbClr val="660066"/>
                </a:solidFill>
              </a:rPr>
              <a:t>, X., &amp; </a:t>
            </a:r>
            <a:r>
              <a:rPr lang="en-US" sz="1050" dirty="0" err="1">
                <a:solidFill>
                  <a:srgbClr val="660066"/>
                </a:solidFill>
              </a:rPr>
              <a:t>Eades</a:t>
            </a:r>
            <a:r>
              <a:rPr lang="en-US" sz="1050" dirty="0">
                <a:solidFill>
                  <a:srgbClr val="660066"/>
                </a:solidFill>
              </a:rPr>
              <a:t>, A. (2005). Errors, artifacts, and improvements in </a:t>
            </a:r>
            <a:r>
              <a:rPr lang="en-US" sz="1050" dirty="0" err="1">
                <a:solidFill>
                  <a:srgbClr val="660066"/>
                </a:solidFill>
              </a:rPr>
              <a:t>ebsd</a:t>
            </a:r>
            <a:r>
              <a:rPr lang="en-US" sz="1050" dirty="0">
                <a:solidFill>
                  <a:srgbClr val="660066"/>
                </a:solidFill>
              </a:rPr>
              <a:t> processing and mapping. </a:t>
            </a:r>
            <a:r>
              <a:rPr lang="en-US" sz="1050" i="1" dirty="0">
                <a:solidFill>
                  <a:srgbClr val="660066"/>
                </a:solidFill>
              </a:rPr>
              <a:t>Microscopy Microanalysis</a:t>
            </a:r>
            <a:r>
              <a:rPr lang="en-US" sz="1050" dirty="0">
                <a:solidFill>
                  <a:srgbClr val="660066"/>
                </a:solidFill>
              </a:rPr>
              <a:t>, </a:t>
            </a:r>
            <a:r>
              <a:rPr lang="en-US" sz="1050" b="1" dirty="0" smtClean="0">
                <a:solidFill>
                  <a:srgbClr val="660066"/>
                </a:solidFill>
              </a:rPr>
              <a:t>11</a:t>
            </a:r>
            <a:r>
              <a:rPr lang="en-US" sz="1050" dirty="0" smtClean="0">
                <a:solidFill>
                  <a:srgbClr val="660066"/>
                </a:solidFill>
              </a:rPr>
              <a:t> </a:t>
            </a:r>
            <a:r>
              <a:rPr lang="en-US" sz="1050" dirty="0">
                <a:solidFill>
                  <a:srgbClr val="660066"/>
                </a:solidFill>
              </a:rPr>
              <a:t>79-87. </a:t>
            </a:r>
          </a:p>
        </p:txBody>
      </p:sp>
    </p:spTree>
    <p:extLst>
      <p:ext uri="{BB962C8B-B14F-4D97-AF65-F5344CB8AC3E}">
        <p14:creationId xmlns:p14="http://schemas.microsoft.com/office/powerpoint/2010/main" val="40077447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1143000"/>
          </a:xfrm>
        </p:spPr>
        <p:txBody>
          <a:bodyPr/>
          <a:lstStyle/>
          <a:p>
            <a:r>
              <a:rPr lang="en-US" dirty="0"/>
              <a:t>Detecting Patterns-Hough Transform</a:t>
            </a:r>
          </a:p>
        </p:txBody>
      </p:sp>
      <p:sp>
        <p:nvSpPr>
          <p:cNvPr id="18435" name="Rectangle 3"/>
          <p:cNvSpPr>
            <a:spLocks noGrp="1" noChangeArrowheads="1"/>
          </p:cNvSpPr>
          <p:nvPr>
            <p:ph type="body" idx="1"/>
          </p:nvPr>
        </p:nvSpPr>
        <p:spPr>
          <a:xfrm>
            <a:off x="685800" y="1041400"/>
            <a:ext cx="7772400" cy="1495425"/>
          </a:xfrm>
        </p:spPr>
        <p:txBody>
          <a:bodyPr/>
          <a:lstStyle/>
          <a:p>
            <a:pPr>
              <a:lnSpc>
                <a:spcPct val="90000"/>
              </a:lnSpc>
            </a:pPr>
            <a:r>
              <a:rPr lang="en-US" sz="1600" dirty="0"/>
              <a:t>A modified Hough Transform is used, and </a:t>
            </a:r>
            <a:r>
              <a:rPr lang="en-US" sz="1600" dirty="0" smtClean="0"/>
              <a:t>transforms the </a:t>
            </a:r>
            <a:r>
              <a:rPr lang="en-US" sz="1600" dirty="0"/>
              <a:t>pattern </a:t>
            </a:r>
            <a:r>
              <a:rPr lang="en-US" sz="1600" dirty="0" smtClean="0"/>
              <a:t>so that it has a reference frame that is akin to polar coordinates </a:t>
            </a:r>
            <a:endParaRPr lang="en-US" sz="1600" dirty="0"/>
          </a:p>
          <a:p>
            <a:pPr>
              <a:lnSpc>
                <a:spcPct val="90000"/>
              </a:lnSpc>
            </a:pPr>
            <a:r>
              <a:rPr lang="en-US" sz="1600" dirty="0"/>
              <a:t>Lines in the captured pattern with points (</a:t>
            </a:r>
            <a:r>
              <a:rPr lang="en-US" sz="1600" i="1" dirty="0" err="1"/>
              <a:t>x</a:t>
            </a:r>
            <a:r>
              <a:rPr lang="en-US" sz="1600" i="1" baseline="-25000" dirty="0" err="1"/>
              <a:t>i</a:t>
            </a:r>
            <a:r>
              <a:rPr lang="en-US" sz="1600" i="1" dirty="0" err="1"/>
              <a:t>,y</a:t>
            </a:r>
            <a:r>
              <a:rPr lang="en-US" sz="1600" i="1" baseline="-25000" dirty="0" err="1"/>
              <a:t>i</a:t>
            </a:r>
            <a:r>
              <a:rPr lang="en-US" sz="1600" dirty="0"/>
              <a:t>) are transformed into the length of the orthogonal vector, </a:t>
            </a:r>
            <a:r>
              <a:rPr lang="en-US" sz="1600" i="1" dirty="0">
                <a:latin typeface="Symbol" pitchFamily="1" charset="2"/>
              </a:rPr>
              <a:t>r</a:t>
            </a:r>
            <a:r>
              <a:rPr lang="en-US" sz="1600" dirty="0"/>
              <a:t> and an angle </a:t>
            </a:r>
            <a:r>
              <a:rPr lang="en-US" sz="1600" i="1" dirty="0">
                <a:latin typeface="Symbol" pitchFamily="1" charset="2"/>
              </a:rPr>
              <a:t>q</a:t>
            </a:r>
          </a:p>
          <a:p>
            <a:pPr>
              <a:lnSpc>
                <a:spcPct val="90000"/>
              </a:lnSpc>
            </a:pPr>
            <a:r>
              <a:rPr lang="en-US" sz="1600" dirty="0"/>
              <a:t>The </a:t>
            </a:r>
            <a:r>
              <a:rPr lang="en-US" sz="1600" b="1" dirty="0"/>
              <a:t>average</a:t>
            </a:r>
            <a:r>
              <a:rPr lang="en-US" sz="1600" dirty="0"/>
              <a:t> </a:t>
            </a:r>
            <a:r>
              <a:rPr lang="en-US" sz="1600" dirty="0" err="1"/>
              <a:t>grayscale</a:t>
            </a:r>
            <a:r>
              <a:rPr lang="en-US" sz="1600" dirty="0"/>
              <a:t> of the line (</a:t>
            </a:r>
            <a:r>
              <a:rPr lang="en-US" sz="1600" i="1" dirty="0" err="1"/>
              <a:t>x</a:t>
            </a:r>
            <a:r>
              <a:rPr lang="en-US" sz="1600" i="1" baseline="-25000" dirty="0" err="1"/>
              <a:t>i</a:t>
            </a:r>
            <a:r>
              <a:rPr lang="en-US" sz="1600" i="1" dirty="0" err="1"/>
              <a:t>,y</a:t>
            </a:r>
            <a:r>
              <a:rPr lang="en-US" sz="1600" i="1" baseline="-25000" dirty="0" err="1"/>
              <a:t>i</a:t>
            </a:r>
            <a:r>
              <a:rPr lang="en-US" sz="1600" dirty="0"/>
              <a:t>) in Cartesian space is then assigned to the point (</a:t>
            </a:r>
            <a:r>
              <a:rPr lang="en-US" sz="1600" i="1" dirty="0" err="1">
                <a:latin typeface="Symbol" pitchFamily="1" charset="2"/>
              </a:rPr>
              <a:t>r,q</a:t>
            </a:r>
            <a:r>
              <a:rPr lang="en-US" sz="1600" dirty="0"/>
              <a:t>) in Hough space</a:t>
            </a:r>
          </a:p>
        </p:txBody>
      </p:sp>
      <p:sp>
        <p:nvSpPr>
          <p:cNvPr id="18437" name="Rectangle 5"/>
          <p:cNvSpPr>
            <a:spLocks noChangeArrowheads="1"/>
          </p:cNvSpPr>
          <p:nvPr/>
        </p:nvSpPr>
        <p:spPr bwMode="auto">
          <a:xfrm>
            <a:off x="635000" y="5537200"/>
            <a:ext cx="2549525" cy="741363"/>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1800" b="0" i="1">
                <a:latin typeface="Times" pitchFamily="1" charset="0"/>
              </a:rPr>
              <a:t>I: 0≤</a:t>
            </a:r>
            <a:r>
              <a:rPr lang="en-US" sz="1800" b="0" i="1">
                <a:latin typeface="Symbol" pitchFamily="1" charset="2"/>
              </a:rPr>
              <a:t>r</a:t>
            </a:r>
            <a:r>
              <a:rPr lang="en-US" sz="1800" b="0" i="1">
                <a:latin typeface="Times" pitchFamily="1" charset="0"/>
              </a:rPr>
              <a:t>≤n ; 0≤</a:t>
            </a:r>
            <a:r>
              <a:rPr lang="en-US" sz="1800" b="0" i="1">
                <a:latin typeface="Symbol" pitchFamily="1" charset="2"/>
              </a:rPr>
              <a:t>q</a:t>
            </a:r>
            <a:r>
              <a:rPr lang="en-US" sz="1800" b="0" i="1">
                <a:latin typeface="Times" pitchFamily="1" charset="0"/>
              </a:rPr>
              <a:t>≤</a:t>
            </a:r>
            <a:r>
              <a:rPr lang="en-US" sz="1800" b="0" i="1">
                <a:latin typeface="Symbol" pitchFamily="1" charset="2"/>
              </a:rPr>
              <a:t>p</a:t>
            </a:r>
            <a:r>
              <a:rPr lang="en-US" sz="1800" b="0" i="1">
                <a:latin typeface="Times" pitchFamily="1" charset="0"/>
              </a:rPr>
              <a:t>/2</a:t>
            </a:r>
          </a:p>
          <a:p>
            <a:pPr marL="342900" indent="-342900" eaLnBrk="1" hangingPunct="1">
              <a:spcBef>
                <a:spcPct val="20000"/>
              </a:spcBef>
            </a:pPr>
            <a:r>
              <a:rPr lang="en-US" sz="1800" b="0" i="1">
                <a:latin typeface="Times" pitchFamily="1" charset="0"/>
              </a:rPr>
              <a:t>III: -n≤</a:t>
            </a:r>
            <a:r>
              <a:rPr lang="en-US" sz="1800" b="0" i="1">
                <a:latin typeface="Symbol" pitchFamily="1" charset="2"/>
              </a:rPr>
              <a:t>r</a:t>
            </a:r>
            <a:r>
              <a:rPr lang="en-US" sz="1800" b="0" i="1">
                <a:latin typeface="Times" pitchFamily="1" charset="0"/>
              </a:rPr>
              <a:t>&lt;0 ; 0≤</a:t>
            </a:r>
            <a:r>
              <a:rPr lang="en-US" sz="1800" b="0" i="1">
                <a:latin typeface="Symbol" pitchFamily="1" charset="2"/>
              </a:rPr>
              <a:t>q</a:t>
            </a:r>
            <a:r>
              <a:rPr lang="en-US" sz="1800" b="0" i="1">
                <a:latin typeface="Times" pitchFamily="1" charset="0"/>
              </a:rPr>
              <a:t>≤</a:t>
            </a:r>
            <a:r>
              <a:rPr lang="en-US" sz="1800" b="0" i="1">
                <a:latin typeface="Symbol" pitchFamily="1" charset="2"/>
              </a:rPr>
              <a:t>p</a:t>
            </a:r>
            <a:r>
              <a:rPr lang="en-US" sz="1800" b="0" i="1">
                <a:latin typeface="Times" pitchFamily="1" charset="0"/>
              </a:rPr>
              <a:t>/2</a:t>
            </a:r>
          </a:p>
        </p:txBody>
      </p:sp>
      <p:grpSp>
        <p:nvGrpSpPr>
          <p:cNvPr id="2" name="Group 16"/>
          <p:cNvGrpSpPr>
            <a:grpSpLocks/>
          </p:cNvGrpSpPr>
          <p:nvPr/>
        </p:nvGrpSpPr>
        <p:grpSpPr bwMode="auto">
          <a:xfrm>
            <a:off x="2543175" y="3209925"/>
            <a:ext cx="2141538" cy="2139950"/>
            <a:chOff x="1914" y="1646"/>
            <a:chExt cx="1349" cy="1348"/>
          </a:xfrm>
        </p:grpSpPr>
        <p:pic>
          <p:nvPicPr>
            <p:cNvPr id="18446" name="Picture 14"/>
            <p:cNvPicPr>
              <a:picLocks noChangeAspect="1" noChangeArrowheads="1"/>
            </p:cNvPicPr>
            <p:nvPr/>
          </p:nvPicPr>
          <p:blipFill>
            <a:blip r:embed="rId3"/>
            <a:srcRect/>
            <a:stretch>
              <a:fillRect/>
            </a:stretch>
          </p:blipFill>
          <p:spPr bwMode="auto">
            <a:xfrm>
              <a:off x="1919" y="1646"/>
              <a:ext cx="1344" cy="1344"/>
            </a:xfrm>
            <a:prstGeom prst="rect">
              <a:avLst/>
            </a:prstGeom>
            <a:noFill/>
            <a:ln w="9525">
              <a:noFill/>
              <a:miter lim="800000"/>
              <a:headEnd/>
              <a:tailEnd/>
            </a:ln>
            <a:effectLst/>
          </p:spPr>
        </p:pic>
        <p:sp>
          <p:nvSpPr>
            <p:cNvPr id="18442" name="Line 10"/>
            <p:cNvSpPr>
              <a:spLocks noChangeShapeType="1"/>
            </p:cNvSpPr>
            <p:nvPr/>
          </p:nvSpPr>
          <p:spPr bwMode="auto">
            <a:xfrm>
              <a:off x="2595" y="1647"/>
              <a:ext cx="0" cy="1347"/>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8443" name="Line 11"/>
            <p:cNvSpPr>
              <a:spLocks noChangeShapeType="1"/>
            </p:cNvSpPr>
            <p:nvPr/>
          </p:nvSpPr>
          <p:spPr bwMode="auto">
            <a:xfrm rot="5400000">
              <a:off x="2588" y="1640"/>
              <a:ext cx="0" cy="1347"/>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8444" name="Oval 12"/>
            <p:cNvSpPr>
              <a:spLocks noChangeArrowheads="1"/>
            </p:cNvSpPr>
            <p:nvPr/>
          </p:nvSpPr>
          <p:spPr bwMode="auto">
            <a:xfrm>
              <a:off x="1922" y="1648"/>
              <a:ext cx="1338" cy="133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8450" name="Text Box 18"/>
          <p:cNvSpPr txBox="1">
            <a:spLocks noChangeArrowheads="1"/>
          </p:cNvSpPr>
          <p:nvPr/>
        </p:nvSpPr>
        <p:spPr bwMode="auto">
          <a:xfrm>
            <a:off x="3349625" y="4227513"/>
            <a:ext cx="330200" cy="336550"/>
          </a:xfrm>
          <a:prstGeom prst="rect">
            <a:avLst/>
          </a:prstGeom>
          <a:noFill/>
          <a:ln w="9525">
            <a:noFill/>
            <a:miter lim="800000"/>
            <a:headEnd/>
            <a:tailEnd/>
          </a:ln>
          <a:effectLst/>
        </p:spPr>
        <p:txBody>
          <a:bodyPr wrap="none">
            <a:prstTxWarp prst="textNoShape">
              <a:avLst/>
            </a:prstTxWarp>
            <a:spAutoFit/>
          </a:bodyPr>
          <a:lstStyle/>
          <a:p>
            <a:r>
              <a:rPr lang="en-US" sz="1600" i="1">
                <a:solidFill>
                  <a:srgbClr val="FF0909"/>
                </a:solidFill>
                <a:latin typeface="Times" pitchFamily="1" charset="0"/>
              </a:rPr>
              <a:t>O</a:t>
            </a:r>
          </a:p>
        </p:txBody>
      </p:sp>
      <p:sp>
        <p:nvSpPr>
          <p:cNvPr id="18451" name="Text Box 19"/>
          <p:cNvSpPr txBox="1">
            <a:spLocks noChangeArrowheads="1"/>
          </p:cNvSpPr>
          <p:nvPr/>
        </p:nvSpPr>
        <p:spPr bwMode="auto">
          <a:xfrm>
            <a:off x="3590925" y="3184525"/>
            <a:ext cx="26352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a:t>
            </a:r>
          </a:p>
        </p:txBody>
      </p:sp>
      <p:sp>
        <p:nvSpPr>
          <p:cNvPr id="18452" name="Text Box 20"/>
          <p:cNvSpPr txBox="1">
            <a:spLocks noChangeArrowheads="1"/>
          </p:cNvSpPr>
          <p:nvPr/>
        </p:nvSpPr>
        <p:spPr bwMode="auto">
          <a:xfrm>
            <a:off x="3324225" y="3184525"/>
            <a:ext cx="342900"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II</a:t>
            </a:r>
          </a:p>
        </p:txBody>
      </p:sp>
      <p:sp>
        <p:nvSpPr>
          <p:cNvPr id="18453" name="Text Box 21"/>
          <p:cNvSpPr txBox="1">
            <a:spLocks noChangeArrowheads="1"/>
          </p:cNvSpPr>
          <p:nvPr/>
        </p:nvSpPr>
        <p:spPr bwMode="auto">
          <a:xfrm>
            <a:off x="3252788" y="5022850"/>
            <a:ext cx="42227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III</a:t>
            </a:r>
          </a:p>
        </p:txBody>
      </p:sp>
      <p:sp>
        <p:nvSpPr>
          <p:cNvPr id="18454" name="Text Box 22"/>
          <p:cNvSpPr txBox="1">
            <a:spLocks noChangeArrowheads="1"/>
          </p:cNvSpPr>
          <p:nvPr/>
        </p:nvSpPr>
        <p:spPr bwMode="auto">
          <a:xfrm>
            <a:off x="3557588" y="5022850"/>
            <a:ext cx="40957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IV</a:t>
            </a:r>
          </a:p>
        </p:txBody>
      </p:sp>
      <p:grpSp>
        <p:nvGrpSpPr>
          <p:cNvPr id="3" name="Group 26"/>
          <p:cNvGrpSpPr>
            <a:grpSpLocks/>
          </p:cNvGrpSpPr>
          <p:nvPr/>
        </p:nvGrpSpPr>
        <p:grpSpPr bwMode="auto">
          <a:xfrm>
            <a:off x="5567363" y="3236913"/>
            <a:ext cx="2924175" cy="1958975"/>
            <a:chOff x="3507" y="1663"/>
            <a:chExt cx="1842" cy="1234"/>
          </a:xfrm>
        </p:grpSpPr>
        <p:sp>
          <p:nvSpPr>
            <p:cNvPr id="18447" name="Rectangle 15"/>
            <p:cNvSpPr>
              <a:spLocks noChangeArrowheads="1"/>
            </p:cNvSpPr>
            <p:nvPr/>
          </p:nvSpPr>
          <p:spPr bwMode="auto">
            <a:xfrm>
              <a:off x="3507" y="1663"/>
              <a:ext cx="922" cy="618"/>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8455" name="Rectangle 23"/>
            <p:cNvSpPr>
              <a:spLocks noChangeArrowheads="1"/>
            </p:cNvSpPr>
            <p:nvPr/>
          </p:nvSpPr>
          <p:spPr bwMode="auto">
            <a:xfrm>
              <a:off x="4427" y="1663"/>
              <a:ext cx="922" cy="618"/>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8456" name="Rectangle 24"/>
            <p:cNvSpPr>
              <a:spLocks noChangeArrowheads="1"/>
            </p:cNvSpPr>
            <p:nvPr/>
          </p:nvSpPr>
          <p:spPr bwMode="auto">
            <a:xfrm>
              <a:off x="3507" y="2279"/>
              <a:ext cx="922" cy="618"/>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8457" name="Rectangle 25"/>
            <p:cNvSpPr>
              <a:spLocks noChangeArrowheads="1"/>
            </p:cNvSpPr>
            <p:nvPr/>
          </p:nvSpPr>
          <p:spPr bwMode="auto">
            <a:xfrm>
              <a:off x="4427" y="2279"/>
              <a:ext cx="922" cy="618"/>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grpSp>
      <p:sp>
        <p:nvSpPr>
          <p:cNvPr id="18464" name="Text Box 32"/>
          <p:cNvSpPr txBox="1">
            <a:spLocks noChangeArrowheads="1"/>
          </p:cNvSpPr>
          <p:nvPr/>
        </p:nvSpPr>
        <p:spPr bwMode="auto">
          <a:xfrm>
            <a:off x="6751638" y="3249613"/>
            <a:ext cx="26352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a:t>
            </a:r>
          </a:p>
        </p:txBody>
      </p:sp>
      <p:sp>
        <p:nvSpPr>
          <p:cNvPr id="18466" name="Text Box 34"/>
          <p:cNvSpPr txBox="1">
            <a:spLocks noChangeArrowheads="1"/>
          </p:cNvSpPr>
          <p:nvPr/>
        </p:nvSpPr>
        <p:spPr bwMode="auto">
          <a:xfrm>
            <a:off x="8156575" y="3249613"/>
            <a:ext cx="342900"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II</a:t>
            </a:r>
          </a:p>
        </p:txBody>
      </p:sp>
      <p:sp>
        <p:nvSpPr>
          <p:cNvPr id="18467" name="Text Box 35"/>
          <p:cNvSpPr txBox="1">
            <a:spLocks noChangeArrowheads="1"/>
          </p:cNvSpPr>
          <p:nvPr/>
        </p:nvSpPr>
        <p:spPr bwMode="auto">
          <a:xfrm>
            <a:off x="8123238" y="4214813"/>
            <a:ext cx="40957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IV</a:t>
            </a:r>
          </a:p>
        </p:txBody>
      </p:sp>
      <p:sp>
        <p:nvSpPr>
          <p:cNvPr id="18468" name="Text Box 36"/>
          <p:cNvSpPr txBox="1">
            <a:spLocks noChangeArrowheads="1"/>
          </p:cNvSpPr>
          <p:nvPr/>
        </p:nvSpPr>
        <p:spPr bwMode="auto">
          <a:xfrm>
            <a:off x="6675438" y="4202113"/>
            <a:ext cx="42227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61FE00"/>
                </a:solidFill>
                <a:latin typeface="Times" pitchFamily="1" charset="0"/>
              </a:rPr>
              <a:t>III</a:t>
            </a:r>
          </a:p>
        </p:txBody>
      </p:sp>
      <p:grpSp>
        <p:nvGrpSpPr>
          <p:cNvPr id="4" name="Group 52"/>
          <p:cNvGrpSpPr>
            <a:grpSpLocks/>
          </p:cNvGrpSpPr>
          <p:nvPr/>
        </p:nvGrpSpPr>
        <p:grpSpPr bwMode="auto">
          <a:xfrm>
            <a:off x="649288" y="2967038"/>
            <a:ext cx="1884362" cy="1855787"/>
            <a:chOff x="409" y="1829"/>
            <a:chExt cx="1187" cy="1169"/>
          </a:xfrm>
        </p:grpSpPr>
        <p:sp>
          <p:nvSpPr>
            <p:cNvPr id="18449" name="Text Box 17"/>
            <p:cNvSpPr txBox="1">
              <a:spLocks noChangeArrowheads="1"/>
            </p:cNvSpPr>
            <p:nvPr/>
          </p:nvSpPr>
          <p:spPr bwMode="auto">
            <a:xfrm>
              <a:off x="409" y="2786"/>
              <a:ext cx="208" cy="212"/>
            </a:xfrm>
            <a:prstGeom prst="rect">
              <a:avLst/>
            </a:prstGeom>
            <a:noFill/>
            <a:ln w="9525">
              <a:noFill/>
              <a:miter lim="800000"/>
              <a:headEnd/>
              <a:tailEnd/>
            </a:ln>
            <a:effectLst/>
          </p:spPr>
          <p:txBody>
            <a:bodyPr wrap="none">
              <a:prstTxWarp prst="textNoShape">
                <a:avLst/>
              </a:prstTxWarp>
              <a:spAutoFit/>
            </a:bodyPr>
            <a:lstStyle/>
            <a:p>
              <a:r>
                <a:rPr lang="en-US" sz="1600" i="1">
                  <a:solidFill>
                    <a:srgbClr val="FF0909"/>
                  </a:solidFill>
                  <a:latin typeface="Times" pitchFamily="1" charset="0"/>
                </a:rPr>
                <a:t>O</a:t>
              </a:r>
            </a:p>
          </p:txBody>
        </p:sp>
        <p:sp>
          <p:nvSpPr>
            <p:cNvPr id="18460" name="Line 28"/>
            <p:cNvSpPr>
              <a:spLocks noChangeShapeType="1"/>
            </p:cNvSpPr>
            <p:nvPr/>
          </p:nvSpPr>
          <p:spPr bwMode="auto">
            <a:xfrm flipV="1">
              <a:off x="578" y="1949"/>
              <a:ext cx="0" cy="895"/>
            </a:xfrm>
            <a:prstGeom prst="line">
              <a:avLst/>
            </a:prstGeom>
            <a:noFill/>
            <a:ln w="25400">
              <a:solidFill>
                <a:schemeClr val="tx1"/>
              </a:solidFill>
              <a:round/>
              <a:headEnd/>
              <a:tailEnd type="stealth" w="med" len="med"/>
            </a:ln>
            <a:effectLst/>
          </p:spPr>
          <p:txBody>
            <a:bodyPr wrap="none" anchor="ctr">
              <a:prstTxWarp prst="textNoShape">
                <a:avLst/>
              </a:prstTxWarp>
            </a:bodyPr>
            <a:lstStyle/>
            <a:p>
              <a:endParaRPr lang="en-US"/>
            </a:p>
          </p:txBody>
        </p:sp>
        <p:sp>
          <p:nvSpPr>
            <p:cNvPr id="18461" name="Line 29"/>
            <p:cNvSpPr>
              <a:spLocks noChangeShapeType="1"/>
            </p:cNvSpPr>
            <p:nvPr/>
          </p:nvSpPr>
          <p:spPr bwMode="auto">
            <a:xfrm rot="5400000" flipV="1">
              <a:off x="1018" y="2397"/>
              <a:ext cx="0" cy="895"/>
            </a:xfrm>
            <a:prstGeom prst="line">
              <a:avLst/>
            </a:prstGeom>
            <a:noFill/>
            <a:ln w="25400">
              <a:solidFill>
                <a:schemeClr val="tx1"/>
              </a:solidFill>
              <a:round/>
              <a:headEnd/>
              <a:tailEnd type="stealth" w="med" len="med"/>
            </a:ln>
            <a:effectLst/>
          </p:spPr>
          <p:txBody>
            <a:bodyPr wrap="none" anchor="ctr">
              <a:prstTxWarp prst="textNoShape">
                <a:avLst/>
              </a:prstTxWarp>
            </a:bodyPr>
            <a:lstStyle/>
            <a:p>
              <a:endParaRPr lang="en-US"/>
            </a:p>
          </p:txBody>
        </p:sp>
        <p:sp>
          <p:nvSpPr>
            <p:cNvPr id="18462" name="Line 30"/>
            <p:cNvSpPr>
              <a:spLocks noChangeShapeType="1"/>
            </p:cNvSpPr>
            <p:nvPr/>
          </p:nvSpPr>
          <p:spPr bwMode="auto">
            <a:xfrm>
              <a:off x="674" y="1981"/>
              <a:ext cx="681" cy="681"/>
            </a:xfrm>
            <a:prstGeom prst="line">
              <a:avLst/>
            </a:prstGeom>
            <a:noFill/>
            <a:ln w="38100">
              <a:solidFill>
                <a:srgbClr val="FF0909"/>
              </a:solidFill>
              <a:round/>
              <a:headEnd/>
              <a:tailEnd/>
            </a:ln>
            <a:effectLst/>
          </p:spPr>
          <p:txBody>
            <a:bodyPr wrap="none" anchor="ctr">
              <a:prstTxWarp prst="textNoShape">
                <a:avLst/>
              </a:prstTxWarp>
            </a:bodyPr>
            <a:lstStyle/>
            <a:p>
              <a:endParaRPr lang="en-US"/>
            </a:p>
          </p:txBody>
        </p:sp>
        <p:sp>
          <p:nvSpPr>
            <p:cNvPr id="18463" name="Line 31"/>
            <p:cNvSpPr>
              <a:spLocks noChangeShapeType="1"/>
            </p:cNvSpPr>
            <p:nvPr/>
          </p:nvSpPr>
          <p:spPr bwMode="auto">
            <a:xfrm flipV="1">
              <a:off x="570" y="2361"/>
              <a:ext cx="468" cy="47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69" name="Text Box 37"/>
            <p:cNvSpPr txBox="1">
              <a:spLocks noChangeArrowheads="1"/>
            </p:cNvSpPr>
            <p:nvPr/>
          </p:nvSpPr>
          <p:spPr bwMode="auto">
            <a:xfrm>
              <a:off x="1416" y="2786"/>
              <a:ext cx="180" cy="212"/>
            </a:xfrm>
            <a:prstGeom prst="rect">
              <a:avLst/>
            </a:prstGeom>
            <a:noFill/>
            <a:ln w="9525">
              <a:noFill/>
              <a:miter lim="800000"/>
              <a:headEnd/>
              <a:tailEnd/>
            </a:ln>
            <a:effectLst/>
          </p:spPr>
          <p:txBody>
            <a:bodyPr wrap="none">
              <a:prstTxWarp prst="textNoShape">
                <a:avLst/>
              </a:prstTxWarp>
              <a:spAutoFit/>
            </a:bodyPr>
            <a:lstStyle/>
            <a:p>
              <a:r>
                <a:rPr lang="en-US" sz="1600" i="1">
                  <a:latin typeface="Times" pitchFamily="1" charset="0"/>
                </a:rPr>
                <a:t>x</a:t>
              </a:r>
            </a:p>
          </p:txBody>
        </p:sp>
        <p:sp>
          <p:nvSpPr>
            <p:cNvPr id="18471" name="Text Box 39"/>
            <p:cNvSpPr txBox="1">
              <a:spLocks noChangeArrowheads="1"/>
            </p:cNvSpPr>
            <p:nvPr/>
          </p:nvSpPr>
          <p:spPr bwMode="auto">
            <a:xfrm>
              <a:off x="415" y="1829"/>
              <a:ext cx="173" cy="212"/>
            </a:xfrm>
            <a:prstGeom prst="rect">
              <a:avLst/>
            </a:prstGeom>
            <a:noFill/>
            <a:ln w="9525">
              <a:noFill/>
              <a:miter lim="800000"/>
              <a:headEnd/>
              <a:tailEnd/>
            </a:ln>
            <a:effectLst/>
          </p:spPr>
          <p:txBody>
            <a:bodyPr wrap="none">
              <a:prstTxWarp prst="textNoShape">
                <a:avLst/>
              </a:prstTxWarp>
              <a:spAutoFit/>
            </a:bodyPr>
            <a:lstStyle/>
            <a:p>
              <a:r>
                <a:rPr lang="en-US" sz="1600" i="1">
                  <a:latin typeface="Times" pitchFamily="1" charset="0"/>
                </a:rPr>
                <a:t>y</a:t>
              </a:r>
            </a:p>
          </p:txBody>
        </p:sp>
        <p:sp>
          <p:nvSpPr>
            <p:cNvPr id="18472" name="Text Box 40"/>
            <p:cNvSpPr txBox="1">
              <a:spLocks noChangeArrowheads="1"/>
            </p:cNvSpPr>
            <p:nvPr/>
          </p:nvSpPr>
          <p:spPr bwMode="auto">
            <a:xfrm>
              <a:off x="657" y="2384"/>
              <a:ext cx="186" cy="212"/>
            </a:xfrm>
            <a:prstGeom prst="rect">
              <a:avLst/>
            </a:prstGeom>
            <a:noFill/>
            <a:ln w="9525">
              <a:noFill/>
              <a:miter lim="800000"/>
              <a:headEnd/>
              <a:tailEnd/>
            </a:ln>
            <a:effectLst/>
          </p:spPr>
          <p:txBody>
            <a:bodyPr wrap="none">
              <a:prstTxWarp prst="textNoShape">
                <a:avLst/>
              </a:prstTxWarp>
              <a:spAutoFit/>
            </a:bodyPr>
            <a:lstStyle/>
            <a:p>
              <a:r>
                <a:rPr lang="en-US" sz="1600" i="1">
                  <a:latin typeface="Symbol" pitchFamily="1" charset="2"/>
                </a:rPr>
                <a:t>r</a:t>
              </a:r>
              <a:endParaRPr lang="en-US" sz="1600" i="1">
                <a:latin typeface="Times" pitchFamily="1" charset="0"/>
              </a:endParaRPr>
            </a:p>
          </p:txBody>
        </p:sp>
        <p:sp>
          <p:nvSpPr>
            <p:cNvPr id="18473" name="Rectangle 41"/>
            <p:cNvSpPr>
              <a:spLocks noChangeArrowheads="1"/>
            </p:cNvSpPr>
            <p:nvPr/>
          </p:nvSpPr>
          <p:spPr bwMode="auto">
            <a:xfrm>
              <a:off x="813" y="2636"/>
              <a:ext cx="183" cy="212"/>
            </a:xfrm>
            <a:prstGeom prst="rect">
              <a:avLst/>
            </a:prstGeom>
            <a:noFill/>
            <a:ln w="9525">
              <a:noFill/>
              <a:miter lim="800000"/>
              <a:headEnd/>
              <a:tailEnd/>
            </a:ln>
            <a:effectLst/>
          </p:spPr>
          <p:txBody>
            <a:bodyPr wrap="none">
              <a:prstTxWarp prst="textNoShape">
                <a:avLst/>
              </a:prstTxWarp>
              <a:spAutoFit/>
            </a:bodyPr>
            <a:lstStyle/>
            <a:p>
              <a:pPr eaLnBrk="1" hangingPunct="1">
                <a:spcBef>
                  <a:spcPct val="20000"/>
                </a:spcBef>
              </a:pPr>
              <a:r>
                <a:rPr lang="en-US" sz="1600" b="0" i="1">
                  <a:latin typeface="Symbol" pitchFamily="1" charset="2"/>
                </a:rPr>
                <a:t>q</a:t>
              </a:r>
            </a:p>
          </p:txBody>
        </p:sp>
        <p:sp>
          <p:nvSpPr>
            <p:cNvPr id="18474" name="Freeform 42"/>
            <p:cNvSpPr>
              <a:spLocks/>
            </p:cNvSpPr>
            <p:nvPr/>
          </p:nvSpPr>
          <p:spPr bwMode="auto">
            <a:xfrm>
              <a:off x="784" y="2630"/>
              <a:ext cx="66" cy="198"/>
            </a:xfrm>
            <a:custGeom>
              <a:avLst/>
              <a:gdLst/>
              <a:ahLst/>
              <a:cxnLst>
                <a:cxn ang="0">
                  <a:pos x="63" y="198"/>
                </a:cxn>
                <a:cxn ang="0">
                  <a:pos x="56" y="87"/>
                </a:cxn>
                <a:cxn ang="0">
                  <a:pos x="0" y="0"/>
                </a:cxn>
              </a:cxnLst>
              <a:rect l="0" t="0" r="r" b="b"/>
              <a:pathLst>
                <a:path w="66" h="198">
                  <a:moveTo>
                    <a:pt x="63" y="198"/>
                  </a:moveTo>
                  <a:cubicBezTo>
                    <a:pt x="64" y="159"/>
                    <a:pt x="66" y="120"/>
                    <a:pt x="56" y="87"/>
                  </a:cubicBezTo>
                  <a:cubicBezTo>
                    <a:pt x="46" y="54"/>
                    <a:pt x="23" y="27"/>
                    <a:pt x="0" y="0"/>
                  </a:cubicBezTo>
                </a:path>
              </a:pathLst>
            </a:cu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8475" name="Line 43"/>
            <p:cNvSpPr>
              <a:spLocks noChangeShapeType="1"/>
            </p:cNvSpPr>
            <p:nvPr/>
          </p:nvSpPr>
          <p:spPr bwMode="auto">
            <a:xfrm flipV="1">
              <a:off x="874" y="2279"/>
              <a:ext cx="78" cy="7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76" name="Line 44"/>
            <p:cNvSpPr>
              <a:spLocks noChangeShapeType="1"/>
            </p:cNvSpPr>
            <p:nvPr/>
          </p:nvSpPr>
          <p:spPr bwMode="auto">
            <a:xfrm rot="5400000" flipV="1">
              <a:off x="878" y="2359"/>
              <a:ext cx="78" cy="7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18477" name="Rectangle 45"/>
          <p:cNvSpPr>
            <a:spLocks noChangeArrowheads="1"/>
          </p:cNvSpPr>
          <p:nvPr/>
        </p:nvSpPr>
        <p:spPr bwMode="auto">
          <a:xfrm>
            <a:off x="5024438" y="4040188"/>
            <a:ext cx="577850" cy="366712"/>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r</a:t>
            </a:r>
            <a:r>
              <a:rPr lang="en-US" sz="1800" b="0" i="1">
                <a:latin typeface="Times" pitchFamily="1" charset="0"/>
              </a:rPr>
              <a:t>=0</a:t>
            </a:r>
          </a:p>
        </p:txBody>
      </p:sp>
      <p:sp>
        <p:nvSpPr>
          <p:cNvPr id="18479" name="Rectangle 47"/>
          <p:cNvSpPr>
            <a:spLocks noChangeArrowheads="1"/>
          </p:cNvSpPr>
          <p:nvPr/>
        </p:nvSpPr>
        <p:spPr bwMode="auto">
          <a:xfrm>
            <a:off x="4948238" y="4967288"/>
            <a:ext cx="654050" cy="366712"/>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r</a:t>
            </a:r>
            <a:r>
              <a:rPr lang="en-US" sz="1800" b="0" i="1">
                <a:latin typeface="Times" pitchFamily="1" charset="0"/>
              </a:rPr>
              <a:t>=-n</a:t>
            </a:r>
          </a:p>
        </p:txBody>
      </p:sp>
      <p:sp>
        <p:nvSpPr>
          <p:cNvPr id="18480" name="Rectangle 48"/>
          <p:cNvSpPr>
            <a:spLocks noChangeArrowheads="1"/>
          </p:cNvSpPr>
          <p:nvPr/>
        </p:nvSpPr>
        <p:spPr bwMode="auto">
          <a:xfrm>
            <a:off x="5024438" y="3082925"/>
            <a:ext cx="577850" cy="366713"/>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r</a:t>
            </a:r>
            <a:r>
              <a:rPr lang="en-US" sz="1800" b="0" i="1">
                <a:latin typeface="Times" pitchFamily="1" charset="0"/>
              </a:rPr>
              <a:t>=n</a:t>
            </a:r>
          </a:p>
        </p:txBody>
      </p:sp>
      <p:sp>
        <p:nvSpPr>
          <p:cNvPr id="18481" name="Rectangle 49"/>
          <p:cNvSpPr>
            <a:spLocks noChangeArrowheads="1"/>
          </p:cNvSpPr>
          <p:nvPr/>
        </p:nvSpPr>
        <p:spPr bwMode="auto">
          <a:xfrm rot="-3600000">
            <a:off x="5225257" y="5261768"/>
            <a:ext cx="571500" cy="366713"/>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q</a:t>
            </a:r>
            <a:r>
              <a:rPr lang="en-US" sz="1800" b="0" i="1">
                <a:latin typeface="Times" pitchFamily="1" charset="0"/>
              </a:rPr>
              <a:t>=0</a:t>
            </a:r>
          </a:p>
        </p:txBody>
      </p:sp>
      <p:sp>
        <p:nvSpPr>
          <p:cNvPr id="18482" name="Rectangle 50"/>
          <p:cNvSpPr>
            <a:spLocks noChangeArrowheads="1"/>
          </p:cNvSpPr>
          <p:nvPr/>
        </p:nvSpPr>
        <p:spPr bwMode="auto">
          <a:xfrm rot="-3600000">
            <a:off x="6550025" y="5330826"/>
            <a:ext cx="731837" cy="366712"/>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q=p/2</a:t>
            </a:r>
            <a:endParaRPr lang="en-US" sz="1800" b="0" i="1">
              <a:latin typeface="Times" pitchFamily="1" charset="0"/>
            </a:endParaRPr>
          </a:p>
        </p:txBody>
      </p:sp>
      <p:sp>
        <p:nvSpPr>
          <p:cNvPr id="18483" name="Rectangle 51"/>
          <p:cNvSpPr>
            <a:spLocks noChangeArrowheads="1"/>
          </p:cNvSpPr>
          <p:nvPr/>
        </p:nvSpPr>
        <p:spPr bwMode="auto">
          <a:xfrm rot="-3600000">
            <a:off x="8081963" y="5254625"/>
            <a:ext cx="554037" cy="366713"/>
          </a:xfrm>
          <a:prstGeom prst="rect">
            <a:avLst/>
          </a:prstGeom>
          <a:noFill/>
          <a:ln w="9525">
            <a:noFill/>
            <a:miter lim="800000"/>
            <a:headEnd/>
            <a:tailEnd/>
          </a:ln>
          <a:effectLst/>
        </p:spPr>
        <p:txBody>
          <a:bodyPr wrap="none">
            <a:prstTxWarp prst="textNoShape">
              <a:avLst/>
            </a:prstTxWarp>
            <a:spAutoFit/>
          </a:bodyPr>
          <a:lstStyle/>
          <a:p>
            <a:r>
              <a:rPr lang="en-US" sz="1800" b="0" i="1">
                <a:latin typeface="Symbol" pitchFamily="1" charset="2"/>
              </a:rPr>
              <a:t>q=p</a:t>
            </a:r>
            <a:endParaRPr lang="en-US" sz="1800" b="0" i="1">
              <a:latin typeface="Times" pitchFamily="1" charset="0"/>
            </a:endParaRPr>
          </a:p>
        </p:txBody>
      </p:sp>
      <p:sp>
        <p:nvSpPr>
          <p:cNvPr id="18485" name="Rectangle 53"/>
          <p:cNvSpPr>
            <a:spLocks noChangeArrowheads="1"/>
          </p:cNvSpPr>
          <p:nvPr/>
        </p:nvSpPr>
        <p:spPr bwMode="auto">
          <a:xfrm>
            <a:off x="2806700" y="5575300"/>
            <a:ext cx="2549525" cy="741363"/>
          </a:xfrm>
          <a:prstGeom prst="rect">
            <a:avLst/>
          </a:prstGeom>
          <a:noFill/>
          <a:ln w="9525">
            <a:noFill/>
            <a:miter lim="800000"/>
            <a:headEnd/>
            <a:tailEnd/>
          </a:ln>
          <a:effectLst/>
        </p:spPr>
        <p:txBody>
          <a:bodyPr>
            <a:prstTxWarp prst="textNoShape">
              <a:avLst/>
            </a:prstTxWarp>
          </a:bodyPr>
          <a:lstStyle/>
          <a:p>
            <a:pPr marL="342900" indent="-342900"/>
            <a:r>
              <a:rPr lang="en-US" sz="1800" b="0" i="1">
                <a:latin typeface="Times" pitchFamily="1" charset="0"/>
              </a:rPr>
              <a:t>II: 0≤</a:t>
            </a:r>
            <a:r>
              <a:rPr lang="en-US" sz="1800" b="0" i="1">
                <a:latin typeface="Symbol" pitchFamily="1" charset="2"/>
              </a:rPr>
              <a:t>r</a:t>
            </a:r>
            <a:r>
              <a:rPr lang="en-US" sz="1800" b="0" i="1">
                <a:latin typeface="Times" pitchFamily="1" charset="0"/>
              </a:rPr>
              <a:t>≤n ; </a:t>
            </a:r>
            <a:r>
              <a:rPr lang="en-US" sz="1800" b="0" i="1">
                <a:latin typeface="Symbol" pitchFamily="1" charset="2"/>
              </a:rPr>
              <a:t>p</a:t>
            </a:r>
            <a:r>
              <a:rPr lang="en-US" sz="1800" b="0" i="1">
                <a:latin typeface="Times" pitchFamily="1" charset="0"/>
              </a:rPr>
              <a:t>/2&lt;</a:t>
            </a:r>
            <a:r>
              <a:rPr lang="en-US" sz="1800" b="0" i="1">
                <a:latin typeface="Symbol" pitchFamily="1" charset="2"/>
              </a:rPr>
              <a:t>q</a:t>
            </a:r>
            <a:r>
              <a:rPr lang="en-US" sz="1800" b="0" i="1">
                <a:latin typeface="Times" pitchFamily="1" charset="0"/>
              </a:rPr>
              <a:t>≤</a:t>
            </a:r>
            <a:r>
              <a:rPr lang="en-US" sz="1800" b="0" i="1">
                <a:latin typeface="Symbol" pitchFamily="1" charset="2"/>
              </a:rPr>
              <a:t>p</a:t>
            </a:r>
          </a:p>
          <a:p>
            <a:pPr marL="342900" indent="-342900"/>
            <a:r>
              <a:rPr lang="en-US" sz="1800" b="0" i="1">
                <a:latin typeface="Times" pitchFamily="1" charset="0"/>
              </a:rPr>
              <a:t>IV: -n≤</a:t>
            </a:r>
            <a:r>
              <a:rPr lang="en-US" sz="1800" b="0" i="1">
                <a:latin typeface="Symbol" pitchFamily="1" charset="2"/>
              </a:rPr>
              <a:t>r&lt;0</a:t>
            </a:r>
            <a:r>
              <a:rPr lang="en-US" sz="1800" b="0" i="1">
                <a:latin typeface="Times" pitchFamily="1" charset="0"/>
              </a:rPr>
              <a:t> ; </a:t>
            </a:r>
            <a:r>
              <a:rPr lang="en-US" sz="1800" b="0" i="1">
                <a:latin typeface="Symbol" pitchFamily="1" charset="2"/>
              </a:rPr>
              <a:t>p</a:t>
            </a:r>
            <a:r>
              <a:rPr lang="en-US" sz="1800" b="0" i="1">
                <a:latin typeface="Times" pitchFamily="1" charset="0"/>
              </a:rPr>
              <a:t>/2&lt;</a:t>
            </a:r>
            <a:r>
              <a:rPr lang="en-US" sz="1800" b="0" i="1">
                <a:latin typeface="Symbol" pitchFamily="1" charset="2"/>
              </a:rPr>
              <a:t>q</a:t>
            </a:r>
            <a:r>
              <a:rPr lang="en-US" sz="1800" b="0" i="1">
                <a:latin typeface="Times" pitchFamily="1" charset="0"/>
              </a:rPr>
              <a:t>≤</a:t>
            </a:r>
            <a:r>
              <a:rPr lang="en-US" sz="1800" b="0" i="1">
                <a:latin typeface="Symbol" pitchFamily="1" charset="2"/>
              </a:rPr>
              <a:t>p</a:t>
            </a:r>
          </a:p>
        </p:txBody>
      </p:sp>
      <p:sp>
        <p:nvSpPr>
          <p:cNvPr id="18486" name="Text Box 54"/>
          <p:cNvSpPr txBox="1">
            <a:spLocks noChangeArrowheads="1"/>
          </p:cNvSpPr>
          <p:nvPr/>
        </p:nvSpPr>
        <p:spPr bwMode="auto">
          <a:xfrm>
            <a:off x="1584325" y="2690813"/>
            <a:ext cx="1835150" cy="366712"/>
          </a:xfrm>
          <a:prstGeom prst="rect">
            <a:avLst/>
          </a:prstGeom>
          <a:noFill/>
          <a:ln w="9525">
            <a:noFill/>
            <a:miter lim="800000"/>
            <a:headEnd/>
            <a:tailEnd/>
          </a:ln>
          <a:effectLst/>
        </p:spPr>
        <p:txBody>
          <a:bodyPr wrap="none">
            <a:prstTxWarp prst="textNoShape">
              <a:avLst/>
            </a:prstTxWarp>
            <a:spAutoFit/>
          </a:bodyPr>
          <a:lstStyle/>
          <a:p>
            <a:r>
              <a:rPr lang="en-US" sz="1800" b="0" i="1"/>
              <a:t>Cartesian space</a:t>
            </a:r>
          </a:p>
        </p:txBody>
      </p:sp>
      <p:sp>
        <p:nvSpPr>
          <p:cNvPr id="18487" name="Text Box 55"/>
          <p:cNvSpPr txBox="1">
            <a:spLocks noChangeArrowheads="1"/>
          </p:cNvSpPr>
          <p:nvPr/>
        </p:nvSpPr>
        <p:spPr bwMode="auto">
          <a:xfrm>
            <a:off x="5495925" y="2690813"/>
            <a:ext cx="3041650" cy="366712"/>
          </a:xfrm>
          <a:prstGeom prst="rect">
            <a:avLst/>
          </a:prstGeom>
          <a:noFill/>
          <a:ln w="9525">
            <a:noFill/>
            <a:miter lim="800000"/>
            <a:headEnd/>
            <a:tailEnd/>
          </a:ln>
          <a:effectLst/>
        </p:spPr>
        <p:txBody>
          <a:bodyPr wrap="none">
            <a:prstTxWarp prst="textNoShape">
              <a:avLst/>
            </a:prstTxWarp>
            <a:spAutoFit/>
          </a:bodyPr>
          <a:lstStyle/>
          <a:p>
            <a:r>
              <a:rPr lang="en-US" sz="1800" b="0" i="1"/>
              <a:t>Transformed (Hough) space</a:t>
            </a:r>
          </a:p>
        </p:txBody>
      </p:sp>
      <p:sp>
        <p:nvSpPr>
          <p:cNvPr id="18488" name="Text Box 56"/>
          <p:cNvSpPr txBox="1">
            <a:spLocks noChangeArrowheads="1"/>
          </p:cNvSpPr>
          <p:nvPr/>
        </p:nvSpPr>
        <p:spPr bwMode="auto">
          <a:xfrm>
            <a:off x="5876925" y="5764213"/>
            <a:ext cx="2273300" cy="366712"/>
          </a:xfrm>
          <a:prstGeom prst="rect">
            <a:avLst/>
          </a:prstGeom>
          <a:noFill/>
          <a:ln w="9525">
            <a:noFill/>
            <a:miter lim="800000"/>
            <a:headEnd/>
            <a:tailEnd/>
          </a:ln>
          <a:effectLst/>
        </p:spPr>
        <p:txBody>
          <a:bodyPr wrap="none">
            <a:prstTxWarp prst="textNoShape">
              <a:avLst/>
            </a:prstTxWarp>
            <a:spAutoFit/>
          </a:bodyPr>
          <a:lstStyle/>
          <a:p>
            <a:r>
              <a:rPr lang="en-US" sz="1800" b="0" i="1"/>
              <a:t>2n = Hough bin size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p:cNvPicPr>
            <a:picLocks noChangeAspect="1" noChangeArrowheads="1"/>
          </p:cNvPicPr>
          <p:nvPr/>
        </p:nvPicPr>
        <p:blipFill>
          <a:blip r:embed="rId3"/>
          <a:srcRect/>
          <a:stretch>
            <a:fillRect/>
          </a:stretch>
        </p:blipFill>
        <p:spPr bwMode="auto">
          <a:xfrm>
            <a:off x="4668838" y="1631950"/>
            <a:ext cx="4062412" cy="2708275"/>
          </a:xfrm>
          <a:prstGeom prst="rect">
            <a:avLst/>
          </a:prstGeom>
          <a:noFill/>
          <a:ln w="9525">
            <a:noFill/>
            <a:miter lim="800000"/>
            <a:headEnd/>
            <a:tailEnd/>
          </a:ln>
        </p:spPr>
      </p:pic>
      <p:sp>
        <p:nvSpPr>
          <p:cNvPr id="33795" name="Rectangle 2"/>
          <p:cNvSpPr>
            <a:spLocks noGrp="1" noChangeArrowheads="1"/>
          </p:cNvSpPr>
          <p:nvPr>
            <p:ph type="title"/>
          </p:nvPr>
        </p:nvSpPr>
        <p:spPr>
          <a:xfrm>
            <a:off x="457200" y="0"/>
            <a:ext cx="8229600" cy="1143000"/>
          </a:xfrm>
        </p:spPr>
        <p:txBody>
          <a:bodyPr/>
          <a:lstStyle/>
          <a:p>
            <a:pPr eaLnBrk="1" hangingPunct="1"/>
            <a:r>
              <a:rPr lang="en-US" sz="3600" smtClean="0"/>
              <a:t>Detecting Patterns-The Hough of one band</a:t>
            </a:r>
          </a:p>
        </p:txBody>
      </p:sp>
      <p:sp>
        <p:nvSpPr>
          <p:cNvPr id="33796" name="Rectangle 3"/>
          <p:cNvSpPr>
            <a:spLocks noGrp="1" noChangeArrowheads="1"/>
          </p:cNvSpPr>
          <p:nvPr>
            <p:ph type="body" idx="1"/>
          </p:nvPr>
        </p:nvSpPr>
        <p:spPr>
          <a:xfrm>
            <a:off x="685800" y="4610100"/>
            <a:ext cx="7772400" cy="876300"/>
          </a:xfrm>
        </p:spPr>
        <p:txBody>
          <a:bodyPr/>
          <a:lstStyle/>
          <a:p>
            <a:pPr eaLnBrk="1" hangingPunct="1">
              <a:lnSpc>
                <a:spcPct val="90000"/>
              </a:lnSpc>
            </a:pPr>
            <a:r>
              <a:rPr lang="en-US" sz="2000" smtClean="0"/>
              <a:t>Since the patterns are composed of bands, and not lines, the observed peaks in Hough space are a collection of points and not just one discrete point</a:t>
            </a:r>
          </a:p>
          <a:p>
            <a:pPr eaLnBrk="1" hangingPunct="1">
              <a:lnSpc>
                <a:spcPct val="90000"/>
              </a:lnSpc>
            </a:pPr>
            <a:r>
              <a:rPr lang="en-US" sz="2000" smtClean="0"/>
              <a:t>Lines that intersect the band in Cartesian space are on average higher than those that do not intersect the band at all</a:t>
            </a:r>
          </a:p>
        </p:txBody>
      </p:sp>
      <p:sp>
        <p:nvSpPr>
          <p:cNvPr id="33797" name="Text Box 7"/>
          <p:cNvSpPr txBox="1">
            <a:spLocks noChangeArrowheads="1"/>
          </p:cNvSpPr>
          <p:nvPr/>
        </p:nvSpPr>
        <p:spPr bwMode="auto">
          <a:xfrm>
            <a:off x="1584325" y="1219200"/>
            <a:ext cx="1836738" cy="366713"/>
          </a:xfrm>
          <a:prstGeom prst="rect">
            <a:avLst/>
          </a:prstGeom>
          <a:noFill/>
          <a:ln w="9525">
            <a:noFill/>
            <a:miter lim="800000"/>
            <a:headEnd/>
            <a:tailEnd/>
          </a:ln>
        </p:spPr>
        <p:txBody>
          <a:bodyPr wrap="none">
            <a:prstTxWarp prst="textNoShape">
              <a:avLst/>
            </a:prstTxWarp>
            <a:spAutoFit/>
          </a:bodyPr>
          <a:lstStyle/>
          <a:p>
            <a:r>
              <a:rPr lang="en-US" i="1">
                <a:latin typeface="Calibri" charset="0"/>
              </a:rPr>
              <a:t>Cartesian space</a:t>
            </a:r>
          </a:p>
        </p:txBody>
      </p:sp>
      <p:sp>
        <p:nvSpPr>
          <p:cNvPr id="33798" name="Text Box 8"/>
          <p:cNvSpPr txBox="1">
            <a:spLocks noChangeArrowheads="1"/>
          </p:cNvSpPr>
          <p:nvPr/>
        </p:nvSpPr>
        <p:spPr bwMode="auto">
          <a:xfrm>
            <a:off x="5140325" y="1219200"/>
            <a:ext cx="3043238" cy="366713"/>
          </a:xfrm>
          <a:prstGeom prst="rect">
            <a:avLst/>
          </a:prstGeom>
          <a:noFill/>
          <a:ln w="9525">
            <a:noFill/>
            <a:miter lim="800000"/>
            <a:headEnd/>
            <a:tailEnd/>
          </a:ln>
        </p:spPr>
        <p:txBody>
          <a:bodyPr wrap="none">
            <a:prstTxWarp prst="textNoShape">
              <a:avLst/>
            </a:prstTxWarp>
            <a:spAutoFit/>
          </a:bodyPr>
          <a:lstStyle/>
          <a:p>
            <a:r>
              <a:rPr lang="en-US" i="1">
                <a:latin typeface="Calibri" charset="0"/>
              </a:rPr>
              <a:t>Transformed (Hough) space</a:t>
            </a:r>
          </a:p>
        </p:txBody>
      </p:sp>
      <p:pic>
        <p:nvPicPr>
          <p:cNvPr id="33799" name="Picture 12"/>
          <p:cNvPicPr>
            <a:picLocks noChangeAspect="1" noChangeArrowheads="1"/>
          </p:cNvPicPr>
          <p:nvPr/>
        </p:nvPicPr>
        <p:blipFill>
          <a:blip r:embed="rId4"/>
          <a:srcRect/>
          <a:stretch>
            <a:fillRect/>
          </a:stretch>
        </p:blipFill>
        <p:spPr bwMode="auto">
          <a:xfrm>
            <a:off x="1057275" y="1543050"/>
            <a:ext cx="2862263" cy="2862263"/>
          </a:xfrm>
          <a:prstGeom prst="rect">
            <a:avLst/>
          </a:prstGeom>
          <a:noFill/>
          <a:ln w="9525">
            <a:noFill/>
            <a:miter lim="800000"/>
            <a:headEnd/>
            <a:tailEnd/>
          </a:ln>
        </p:spPr>
      </p:pic>
      <p:pic>
        <p:nvPicPr>
          <p:cNvPr id="19474" name="Picture 18"/>
          <p:cNvPicPr>
            <a:picLocks noChangeAspect="1" noChangeArrowheads="1"/>
          </p:cNvPicPr>
          <p:nvPr/>
        </p:nvPicPr>
        <p:blipFill>
          <a:blip r:embed="rId5"/>
          <a:srcRect/>
          <a:stretch>
            <a:fillRect/>
          </a:stretch>
        </p:blipFill>
        <p:spPr bwMode="auto">
          <a:xfrm>
            <a:off x="4914900" y="1555750"/>
            <a:ext cx="2816225" cy="2816225"/>
          </a:xfrm>
          <a:prstGeom prst="rect">
            <a:avLst/>
          </a:prstGeom>
          <a:noFill/>
          <a:ln w="9525">
            <a:noFill/>
            <a:miter lim="800000"/>
            <a:headEnd/>
            <a:tailEnd/>
          </a:ln>
        </p:spPr>
      </p:pic>
      <p:grpSp>
        <p:nvGrpSpPr>
          <p:cNvPr id="2" name="Group 38"/>
          <p:cNvGrpSpPr>
            <a:grpSpLocks/>
          </p:cNvGrpSpPr>
          <p:nvPr/>
        </p:nvGrpSpPr>
        <p:grpSpPr bwMode="auto">
          <a:xfrm>
            <a:off x="1524000" y="2725738"/>
            <a:ext cx="5029200" cy="1352550"/>
            <a:chOff x="960" y="1717"/>
            <a:chExt cx="3168" cy="852"/>
          </a:xfrm>
        </p:grpSpPr>
        <p:sp>
          <p:nvSpPr>
            <p:cNvPr id="33831" name="Line 19"/>
            <p:cNvSpPr>
              <a:spLocks noChangeShapeType="1"/>
            </p:cNvSpPr>
            <p:nvPr/>
          </p:nvSpPr>
          <p:spPr bwMode="auto">
            <a:xfrm>
              <a:off x="960" y="1717"/>
              <a:ext cx="1489" cy="852"/>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nvGrpSpPr>
            <p:cNvPr id="33832" name="Group 25"/>
            <p:cNvGrpSpPr>
              <a:grpSpLocks/>
            </p:cNvGrpSpPr>
            <p:nvPr/>
          </p:nvGrpSpPr>
          <p:grpSpPr bwMode="auto">
            <a:xfrm>
              <a:off x="3904" y="2188"/>
              <a:ext cx="224" cy="224"/>
              <a:chOff x="3904" y="2188"/>
              <a:chExt cx="224" cy="224"/>
            </a:xfrm>
          </p:grpSpPr>
          <p:sp>
            <p:nvSpPr>
              <p:cNvPr id="33833" name="Line 20"/>
              <p:cNvSpPr>
                <a:spLocks noChangeShapeType="1"/>
              </p:cNvSpPr>
              <p:nvPr/>
            </p:nvSpPr>
            <p:spPr bwMode="auto">
              <a:xfrm>
                <a:off x="3904" y="2299"/>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3834" name="Line 21"/>
              <p:cNvSpPr>
                <a:spLocks noChangeShapeType="1"/>
              </p:cNvSpPr>
              <p:nvPr/>
            </p:nvSpPr>
            <p:spPr bwMode="auto">
              <a:xfrm rot="-5400000">
                <a:off x="3904" y="2300"/>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grpSp>
      <p:grpSp>
        <p:nvGrpSpPr>
          <p:cNvPr id="4" name="Group 40"/>
          <p:cNvGrpSpPr>
            <a:grpSpLocks/>
          </p:cNvGrpSpPr>
          <p:nvPr/>
        </p:nvGrpSpPr>
        <p:grpSpPr bwMode="auto">
          <a:xfrm>
            <a:off x="1524000" y="2725738"/>
            <a:ext cx="5207000" cy="1352550"/>
            <a:chOff x="960" y="1717"/>
            <a:chExt cx="3280" cy="852"/>
          </a:xfrm>
        </p:grpSpPr>
        <p:grpSp>
          <p:nvGrpSpPr>
            <p:cNvPr id="33827" name="Group 35"/>
            <p:cNvGrpSpPr>
              <a:grpSpLocks/>
            </p:cNvGrpSpPr>
            <p:nvPr/>
          </p:nvGrpSpPr>
          <p:grpSpPr bwMode="auto">
            <a:xfrm>
              <a:off x="4016" y="2188"/>
              <a:ext cx="224" cy="224"/>
              <a:chOff x="3904" y="2188"/>
              <a:chExt cx="224" cy="224"/>
            </a:xfrm>
          </p:grpSpPr>
          <p:sp>
            <p:nvSpPr>
              <p:cNvPr id="33829" name="Line 36"/>
              <p:cNvSpPr>
                <a:spLocks noChangeShapeType="1"/>
              </p:cNvSpPr>
              <p:nvPr/>
            </p:nvSpPr>
            <p:spPr bwMode="auto">
              <a:xfrm>
                <a:off x="3904" y="2299"/>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3830" name="Line 37"/>
              <p:cNvSpPr>
                <a:spLocks noChangeShapeType="1"/>
              </p:cNvSpPr>
              <p:nvPr/>
            </p:nvSpPr>
            <p:spPr bwMode="auto">
              <a:xfrm rot="-5400000">
                <a:off x="3904" y="2300"/>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3828" name="Line 39"/>
            <p:cNvSpPr>
              <a:spLocks noChangeShapeType="1"/>
            </p:cNvSpPr>
            <p:nvPr/>
          </p:nvSpPr>
          <p:spPr bwMode="auto">
            <a:xfrm rot="-193774">
              <a:off x="960" y="1717"/>
              <a:ext cx="1489" cy="852"/>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grpSp>
        <p:nvGrpSpPr>
          <p:cNvPr id="6" name="Group 42"/>
          <p:cNvGrpSpPr>
            <a:grpSpLocks/>
          </p:cNvGrpSpPr>
          <p:nvPr/>
        </p:nvGrpSpPr>
        <p:grpSpPr bwMode="auto">
          <a:xfrm>
            <a:off x="1524000" y="2725738"/>
            <a:ext cx="4851400" cy="1352550"/>
            <a:chOff x="960" y="1717"/>
            <a:chExt cx="3056" cy="852"/>
          </a:xfrm>
        </p:grpSpPr>
        <p:grpSp>
          <p:nvGrpSpPr>
            <p:cNvPr id="33823" name="Group 26"/>
            <p:cNvGrpSpPr>
              <a:grpSpLocks/>
            </p:cNvGrpSpPr>
            <p:nvPr/>
          </p:nvGrpSpPr>
          <p:grpSpPr bwMode="auto">
            <a:xfrm>
              <a:off x="3792" y="2188"/>
              <a:ext cx="224" cy="224"/>
              <a:chOff x="3904" y="2188"/>
              <a:chExt cx="224" cy="224"/>
            </a:xfrm>
          </p:grpSpPr>
          <p:sp>
            <p:nvSpPr>
              <p:cNvPr id="33825" name="Line 27"/>
              <p:cNvSpPr>
                <a:spLocks noChangeShapeType="1"/>
              </p:cNvSpPr>
              <p:nvPr/>
            </p:nvSpPr>
            <p:spPr bwMode="auto">
              <a:xfrm>
                <a:off x="3904" y="2299"/>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3826" name="Line 28"/>
              <p:cNvSpPr>
                <a:spLocks noChangeShapeType="1"/>
              </p:cNvSpPr>
              <p:nvPr/>
            </p:nvSpPr>
            <p:spPr bwMode="auto">
              <a:xfrm rot="-5400000">
                <a:off x="3904" y="2300"/>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3824" name="Line 41"/>
            <p:cNvSpPr>
              <a:spLocks noChangeShapeType="1"/>
            </p:cNvSpPr>
            <p:nvPr/>
          </p:nvSpPr>
          <p:spPr bwMode="auto">
            <a:xfrm rot="174749">
              <a:off x="960" y="1717"/>
              <a:ext cx="1489" cy="852"/>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grpSp>
        <p:nvGrpSpPr>
          <p:cNvPr id="8" name="Group 44"/>
          <p:cNvGrpSpPr>
            <a:grpSpLocks/>
          </p:cNvGrpSpPr>
          <p:nvPr/>
        </p:nvGrpSpPr>
        <p:grpSpPr bwMode="auto">
          <a:xfrm>
            <a:off x="1547813" y="1836738"/>
            <a:ext cx="5005387" cy="1352550"/>
            <a:chOff x="975" y="1667"/>
            <a:chExt cx="3153" cy="852"/>
          </a:xfrm>
        </p:grpSpPr>
        <p:grpSp>
          <p:nvGrpSpPr>
            <p:cNvPr id="33819" name="Group 29"/>
            <p:cNvGrpSpPr>
              <a:grpSpLocks/>
            </p:cNvGrpSpPr>
            <p:nvPr/>
          </p:nvGrpSpPr>
          <p:grpSpPr bwMode="auto">
            <a:xfrm>
              <a:off x="3904" y="2108"/>
              <a:ext cx="224" cy="224"/>
              <a:chOff x="3904" y="2188"/>
              <a:chExt cx="224" cy="224"/>
            </a:xfrm>
          </p:grpSpPr>
          <p:sp>
            <p:nvSpPr>
              <p:cNvPr id="33821" name="Line 30"/>
              <p:cNvSpPr>
                <a:spLocks noChangeShapeType="1"/>
              </p:cNvSpPr>
              <p:nvPr/>
            </p:nvSpPr>
            <p:spPr bwMode="auto">
              <a:xfrm>
                <a:off x="3904" y="2299"/>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3822" name="Line 31"/>
              <p:cNvSpPr>
                <a:spLocks noChangeShapeType="1"/>
              </p:cNvSpPr>
              <p:nvPr/>
            </p:nvSpPr>
            <p:spPr bwMode="auto">
              <a:xfrm rot="-5400000">
                <a:off x="3904" y="2300"/>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3820" name="Line 43"/>
            <p:cNvSpPr>
              <a:spLocks noChangeShapeType="1"/>
            </p:cNvSpPr>
            <p:nvPr/>
          </p:nvSpPr>
          <p:spPr bwMode="auto">
            <a:xfrm>
              <a:off x="975" y="1667"/>
              <a:ext cx="1489" cy="852"/>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grpSp>
        <p:nvGrpSpPr>
          <p:cNvPr id="10" name="Group 46"/>
          <p:cNvGrpSpPr>
            <a:grpSpLocks/>
          </p:cNvGrpSpPr>
          <p:nvPr/>
        </p:nvGrpSpPr>
        <p:grpSpPr bwMode="auto">
          <a:xfrm>
            <a:off x="1484313" y="2781300"/>
            <a:ext cx="5068887" cy="1352550"/>
            <a:chOff x="935" y="1752"/>
            <a:chExt cx="3193" cy="852"/>
          </a:xfrm>
        </p:grpSpPr>
        <p:grpSp>
          <p:nvGrpSpPr>
            <p:cNvPr id="33815" name="Group 32"/>
            <p:cNvGrpSpPr>
              <a:grpSpLocks/>
            </p:cNvGrpSpPr>
            <p:nvPr/>
          </p:nvGrpSpPr>
          <p:grpSpPr bwMode="auto">
            <a:xfrm>
              <a:off x="3904" y="2289"/>
              <a:ext cx="224" cy="224"/>
              <a:chOff x="3904" y="2188"/>
              <a:chExt cx="224" cy="224"/>
            </a:xfrm>
          </p:grpSpPr>
          <p:sp>
            <p:nvSpPr>
              <p:cNvPr id="33817" name="Line 33"/>
              <p:cNvSpPr>
                <a:spLocks noChangeShapeType="1"/>
              </p:cNvSpPr>
              <p:nvPr/>
            </p:nvSpPr>
            <p:spPr bwMode="auto">
              <a:xfrm>
                <a:off x="3904" y="2299"/>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3818" name="Line 34"/>
              <p:cNvSpPr>
                <a:spLocks noChangeShapeType="1"/>
              </p:cNvSpPr>
              <p:nvPr/>
            </p:nvSpPr>
            <p:spPr bwMode="auto">
              <a:xfrm rot="-5400000">
                <a:off x="3904" y="2300"/>
                <a:ext cx="224"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3816" name="Line 45"/>
            <p:cNvSpPr>
              <a:spLocks noChangeShapeType="1"/>
            </p:cNvSpPr>
            <p:nvPr/>
          </p:nvSpPr>
          <p:spPr bwMode="auto">
            <a:xfrm>
              <a:off x="935" y="1752"/>
              <a:ext cx="1489" cy="852"/>
            </a:xfrm>
            <a:prstGeom prst="line">
              <a:avLst/>
            </a:prstGeom>
            <a:noFill/>
            <a:ln w="25400">
              <a:solidFill>
                <a:srgbClr val="FF0909"/>
              </a:solidFill>
              <a:round/>
              <a:headEnd/>
              <a:tailEnd/>
            </a:ln>
          </p:spPr>
          <p:txBody>
            <a:bodyPr wrap="none" anchor="ctr">
              <a:prstTxWarp prst="textNoShape">
                <a:avLst/>
              </a:prstTxWarp>
            </a:bodyPr>
            <a:lstStyle/>
            <a:p>
              <a:endParaRPr lang="en-US"/>
            </a:p>
          </p:txBody>
        </p:sp>
      </p:grpSp>
      <p:grpSp>
        <p:nvGrpSpPr>
          <p:cNvPr id="12" name="Group 54"/>
          <p:cNvGrpSpPr>
            <a:grpSpLocks/>
          </p:cNvGrpSpPr>
          <p:nvPr/>
        </p:nvGrpSpPr>
        <p:grpSpPr bwMode="auto">
          <a:xfrm>
            <a:off x="1328738" y="2147888"/>
            <a:ext cx="5756275" cy="1719262"/>
            <a:chOff x="837" y="1840"/>
            <a:chExt cx="3626" cy="1083"/>
          </a:xfrm>
        </p:grpSpPr>
        <p:grpSp>
          <p:nvGrpSpPr>
            <p:cNvPr id="33808" name="Group 50"/>
            <p:cNvGrpSpPr>
              <a:grpSpLocks/>
            </p:cNvGrpSpPr>
            <p:nvPr/>
          </p:nvGrpSpPr>
          <p:grpSpPr bwMode="auto">
            <a:xfrm>
              <a:off x="864" y="2379"/>
              <a:ext cx="3599" cy="544"/>
              <a:chOff x="864" y="2379"/>
              <a:chExt cx="3599" cy="544"/>
            </a:xfrm>
          </p:grpSpPr>
          <p:sp>
            <p:nvSpPr>
              <p:cNvPr id="33812" name="Line 47"/>
              <p:cNvSpPr>
                <a:spLocks noChangeShapeType="1"/>
              </p:cNvSpPr>
              <p:nvPr/>
            </p:nvSpPr>
            <p:spPr bwMode="auto">
              <a:xfrm flipV="1">
                <a:off x="864" y="2379"/>
                <a:ext cx="1557" cy="544"/>
              </a:xfrm>
              <a:prstGeom prst="line">
                <a:avLst/>
              </a:prstGeom>
              <a:noFill/>
              <a:ln w="19050">
                <a:solidFill>
                  <a:srgbClr val="61FE00"/>
                </a:solidFill>
                <a:round/>
                <a:headEnd/>
                <a:tailEnd/>
              </a:ln>
            </p:spPr>
            <p:txBody>
              <a:bodyPr wrap="none" anchor="ctr">
                <a:prstTxWarp prst="textNoShape">
                  <a:avLst/>
                </a:prstTxWarp>
              </a:bodyPr>
              <a:lstStyle/>
              <a:p>
                <a:endParaRPr lang="en-US"/>
              </a:p>
            </p:txBody>
          </p:sp>
          <p:sp>
            <p:nvSpPr>
              <p:cNvPr id="33813" name="Line 48"/>
              <p:cNvSpPr>
                <a:spLocks noChangeShapeType="1"/>
              </p:cNvSpPr>
              <p:nvPr/>
            </p:nvSpPr>
            <p:spPr bwMode="auto">
              <a:xfrm>
                <a:off x="4335" y="2689"/>
                <a:ext cx="128" cy="0"/>
              </a:xfrm>
              <a:prstGeom prst="line">
                <a:avLst/>
              </a:prstGeom>
              <a:noFill/>
              <a:ln w="19050">
                <a:solidFill>
                  <a:srgbClr val="61FE00"/>
                </a:solidFill>
                <a:round/>
                <a:headEnd/>
                <a:tailEnd/>
              </a:ln>
            </p:spPr>
            <p:txBody>
              <a:bodyPr wrap="none" anchor="ctr">
                <a:prstTxWarp prst="textNoShape">
                  <a:avLst/>
                </a:prstTxWarp>
              </a:bodyPr>
              <a:lstStyle/>
              <a:p>
                <a:endParaRPr lang="en-US"/>
              </a:p>
            </p:txBody>
          </p:sp>
          <p:sp>
            <p:nvSpPr>
              <p:cNvPr id="33814" name="Line 49"/>
              <p:cNvSpPr>
                <a:spLocks noChangeShapeType="1"/>
              </p:cNvSpPr>
              <p:nvPr/>
            </p:nvSpPr>
            <p:spPr bwMode="auto">
              <a:xfrm rot="-5400000">
                <a:off x="4335" y="2689"/>
                <a:ext cx="128" cy="0"/>
              </a:xfrm>
              <a:prstGeom prst="line">
                <a:avLst/>
              </a:prstGeom>
              <a:noFill/>
              <a:ln w="19050">
                <a:solidFill>
                  <a:srgbClr val="61FE00"/>
                </a:solidFill>
                <a:round/>
                <a:headEnd/>
                <a:tailEnd/>
              </a:ln>
            </p:spPr>
            <p:txBody>
              <a:bodyPr wrap="none" anchor="ctr">
                <a:prstTxWarp prst="textNoShape">
                  <a:avLst/>
                </a:prstTxWarp>
              </a:bodyPr>
              <a:lstStyle/>
              <a:p>
                <a:endParaRPr lang="en-US"/>
              </a:p>
            </p:txBody>
          </p:sp>
        </p:grpSp>
        <p:sp>
          <p:nvSpPr>
            <p:cNvPr id="33809" name="Line 51"/>
            <p:cNvSpPr>
              <a:spLocks noChangeShapeType="1"/>
            </p:cNvSpPr>
            <p:nvPr/>
          </p:nvSpPr>
          <p:spPr bwMode="auto">
            <a:xfrm>
              <a:off x="837" y="1840"/>
              <a:ext cx="1558" cy="911"/>
            </a:xfrm>
            <a:prstGeom prst="line">
              <a:avLst/>
            </a:prstGeom>
            <a:noFill/>
            <a:ln w="19050">
              <a:solidFill>
                <a:srgbClr val="FFFD05"/>
              </a:solidFill>
              <a:round/>
              <a:headEnd/>
              <a:tailEnd/>
            </a:ln>
          </p:spPr>
          <p:txBody>
            <a:bodyPr wrap="none" anchor="ctr">
              <a:prstTxWarp prst="textNoShape">
                <a:avLst/>
              </a:prstTxWarp>
            </a:bodyPr>
            <a:lstStyle/>
            <a:p>
              <a:endParaRPr lang="en-US"/>
            </a:p>
          </p:txBody>
        </p:sp>
        <p:sp>
          <p:nvSpPr>
            <p:cNvPr id="33810" name="Line 52"/>
            <p:cNvSpPr>
              <a:spLocks noChangeShapeType="1"/>
            </p:cNvSpPr>
            <p:nvPr/>
          </p:nvSpPr>
          <p:spPr bwMode="auto">
            <a:xfrm>
              <a:off x="3754" y="2235"/>
              <a:ext cx="91" cy="0"/>
            </a:xfrm>
            <a:prstGeom prst="line">
              <a:avLst/>
            </a:prstGeom>
            <a:noFill/>
            <a:ln w="19050">
              <a:solidFill>
                <a:srgbClr val="FFFD05"/>
              </a:solidFill>
              <a:round/>
              <a:headEnd/>
              <a:tailEnd/>
            </a:ln>
          </p:spPr>
          <p:txBody>
            <a:bodyPr wrap="none" anchor="ctr">
              <a:prstTxWarp prst="textNoShape">
                <a:avLst/>
              </a:prstTxWarp>
            </a:bodyPr>
            <a:lstStyle/>
            <a:p>
              <a:endParaRPr lang="en-US"/>
            </a:p>
          </p:txBody>
        </p:sp>
        <p:sp>
          <p:nvSpPr>
            <p:cNvPr id="33811" name="Line 53"/>
            <p:cNvSpPr>
              <a:spLocks noChangeShapeType="1"/>
            </p:cNvSpPr>
            <p:nvPr/>
          </p:nvSpPr>
          <p:spPr bwMode="auto">
            <a:xfrm rot="-5400000">
              <a:off x="3749" y="2235"/>
              <a:ext cx="91" cy="0"/>
            </a:xfrm>
            <a:prstGeom prst="line">
              <a:avLst/>
            </a:prstGeom>
            <a:noFill/>
            <a:ln w="19050">
              <a:solidFill>
                <a:srgbClr val="FFFD05"/>
              </a:solidFill>
              <a:round/>
              <a:headEnd/>
              <a:tailEnd/>
            </a:ln>
          </p:spPr>
          <p:txBody>
            <a:bodyPr wrap="none" anchor="ctr">
              <a:prstTxWarp prst="textNoShape">
                <a:avLst/>
              </a:prstTxWarp>
            </a:bodyPr>
            <a:lstStyle/>
            <a:p>
              <a:endParaRPr lang="en-US"/>
            </a:p>
          </p:txBody>
        </p:sp>
      </p:grpSp>
      <p:sp>
        <p:nvSpPr>
          <p:cNvPr id="33807" name="Slide Number Placeholder 41"/>
          <p:cNvSpPr>
            <a:spLocks noGrp="1"/>
          </p:cNvSpPr>
          <p:nvPr>
            <p:ph type="sldNum" sz="quarter" idx="12"/>
          </p:nvPr>
        </p:nvSpPr>
        <p:spPr bwMode="auto">
          <a:noFill/>
          <a:ln>
            <a:miter lim="800000"/>
            <a:headEnd/>
            <a:tailEnd/>
          </a:ln>
        </p:spPr>
        <p:txBody>
          <a:bodyPr/>
          <a:lstStyle/>
          <a:p>
            <a:fld id="{8864B46B-048B-1A48-BC2E-1F61E94CAAC1}" type="slidenum">
              <a:rPr lang="en-US"/>
              <a:pPr/>
              <a:t>24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anim calcmode="lin" valueType="num">
                                      <p:cBhvr additive="base">
                                        <p:cTn id="7" dur="500" fill="hold"/>
                                        <p:tgtEl>
                                          <p:spTgt spid="19474"/>
                                        </p:tgtEl>
                                        <p:attrNameLst>
                                          <p:attrName>ppt_x</p:attrName>
                                        </p:attrNameLst>
                                      </p:cBhvr>
                                      <p:tavLst>
                                        <p:tav tm="0">
                                          <p:val>
                                            <p:strVal val="1+#ppt_w/2"/>
                                          </p:val>
                                        </p:tav>
                                        <p:tav tm="100000">
                                          <p:val>
                                            <p:strVal val="#ppt_x"/>
                                          </p:val>
                                        </p:tav>
                                      </p:tavLst>
                                    </p:anim>
                                    <p:anim calcmode="lin" valueType="num">
                                      <p:cBhvr additive="base">
                                        <p:cTn id="8"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499"/>
                                          </p:stCondLst>
                                        </p:cTn>
                                        <p:tgtEl>
                                          <p:spTgt spid="1947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76200"/>
            <a:ext cx="8229600" cy="1143000"/>
          </a:xfrm>
        </p:spPr>
        <p:txBody>
          <a:bodyPr/>
          <a:lstStyle/>
          <a:p>
            <a:pPr eaLnBrk="1" hangingPunct="1"/>
            <a:r>
              <a:rPr lang="en-US" smtClean="0"/>
              <a:t>Setting up binning/mask</a:t>
            </a:r>
          </a:p>
        </p:txBody>
      </p:sp>
      <p:sp>
        <p:nvSpPr>
          <p:cNvPr id="35844" name="Rectangle 3"/>
          <p:cNvSpPr>
            <a:spLocks noGrp="1" noChangeArrowheads="1"/>
          </p:cNvSpPr>
          <p:nvPr>
            <p:ph type="body" idx="1"/>
          </p:nvPr>
        </p:nvSpPr>
        <p:spPr>
          <a:xfrm>
            <a:off x="685800" y="1143000"/>
            <a:ext cx="7772400" cy="1231900"/>
          </a:xfrm>
        </p:spPr>
        <p:txBody>
          <a:bodyPr/>
          <a:lstStyle/>
          <a:p>
            <a:pPr eaLnBrk="1" hangingPunct="1">
              <a:lnSpc>
                <a:spcPct val="90000"/>
              </a:lnSpc>
            </a:pPr>
            <a:r>
              <a:rPr lang="en-US" sz="1800" smtClean="0"/>
              <a:t>Due to the shape of a band in Hough space, a multiplicative mask can be used to intensify the band grayscale</a:t>
            </a:r>
          </a:p>
          <a:p>
            <a:pPr eaLnBrk="1" hangingPunct="1">
              <a:lnSpc>
                <a:spcPct val="90000"/>
              </a:lnSpc>
            </a:pPr>
            <a:r>
              <a:rPr lang="en-US" sz="1800" smtClean="0"/>
              <a:t>Three mask sizes are available: 5 x 5, 9 x 9, 13 x 13. These numbers refer to the </a:t>
            </a:r>
            <a:r>
              <a:rPr lang="en-US" sz="1800" i="1" smtClean="0"/>
              <a:t>pixel size</a:t>
            </a:r>
            <a:r>
              <a:rPr lang="en-US" sz="1800" smtClean="0"/>
              <a:t> of the mask</a:t>
            </a:r>
            <a:endParaRPr lang="en-US" sz="1800" i="1" smtClean="0"/>
          </a:p>
        </p:txBody>
      </p:sp>
      <p:graphicFrame>
        <p:nvGraphicFramePr>
          <p:cNvPr id="35842" name="Object 2"/>
          <p:cNvGraphicFramePr>
            <a:graphicFrameLocks noChangeAspect="1"/>
          </p:cNvGraphicFramePr>
          <p:nvPr/>
        </p:nvGraphicFramePr>
        <p:xfrm>
          <a:off x="1155700" y="2454275"/>
          <a:ext cx="1657350" cy="1276350"/>
        </p:xfrm>
        <a:graphic>
          <a:graphicData uri="http://schemas.openxmlformats.org/presentationml/2006/ole">
            <mc:AlternateContent xmlns:mc="http://schemas.openxmlformats.org/markup-compatibility/2006">
              <mc:Choice xmlns:v="urn:schemas-microsoft-com:vml" Requires="v">
                <p:oleObj spid="_x0000_s35850" name="Worksheet" r:id="rId4" imgW="1658112" imgH="1277112" progId="Excel.Sheet.8">
                  <p:embed/>
                </p:oleObj>
              </mc:Choice>
              <mc:Fallback>
                <p:oleObj name="Worksheet" r:id="rId4" imgW="1658112" imgH="1277112"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454275"/>
                        <a:ext cx="1657350"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5" name="Rectangle 5"/>
          <p:cNvSpPr>
            <a:spLocks noChangeArrowheads="1"/>
          </p:cNvSpPr>
          <p:nvPr/>
        </p:nvSpPr>
        <p:spPr bwMode="auto">
          <a:xfrm>
            <a:off x="1387475" y="3702050"/>
            <a:ext cx="1212850" cy="336550"/>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5 x 5 mask</a:t>
            </a:r>
          </a:p>
        </p:txBody>
      </p:sp>
      <p:sp>
        <p:nvSpPr>
          <p:cNvPr id="35846" name="Rectangle 6"/>
          <p:cNvSpPr>
            <a:spLocks noChangeArrowheads="1"/>
          </p:cNvSpPr>
          <p:nvPr/>
        </p:nvSpPr>
        <p:spPr bwMode="auto">
          <a:xfrm>
            <a:off x="2887663" y="2466975"/>
            <a:ext cx="5622925" cy="1558925"/>
          </a:xfrm>
          <a:prstGeom prst="rect">
            <a:avLst/>
          </a:prstGeom>
          <a:noFill/>
          <a:ln w="9525">
            <a:noFill/>
            <a:miter lim="800000"/>
            <a:headEnd/>
            <a:tailEnd/>
          </a:ln>
        </p:spPr>
        <p:txBody>
          <a:bodyPr>
            <a:prstTxWarp prst="textNoShape">
              <a:avLst/>
            </a:prstTxWarp>
            <a:spAutoFit/>
          </a:bodyPr>
          <a:lstStyle/>
          <a:p>
            <a:pPr>
              <a:buFontTx/>
              <a:buChar char="•"/>
            </a:pPr>
            <a:r>
              <a:rPr lang="en-US" sz="1600">
                <a:solidFill>
                  <a:schemeClr val="accent2"/>
                </a:solidFill>
                <a:latin typeface="Calibri" charset="0"/>
              </a:rPr>
              <a:t> A 5 x 5 block of pixels is processed at a time</a:t>
            </a:r>
          </a:p>
          <a:p>
            <a:pPr>
              <a:buFontTx/>
              <a:buChar char="•"/>
            </a:pPr>
            <a:r>
              <a:rPr lang="en-US" sz="1600">
                <a:solidFill>
                  <a:schemeClr val="accent2"/>
                </a:solidFill>
                <a:latin typeface="Calibri" charset="0"/>
              </a:rPr>
              <a:t> The grayscale value of each pixel is multiplied by the corresponding mask value</a:t>
            </a:r>
          </a:p>
          <a:p>
            <a:pPr>
              <a:buFontTx/>
              <a:buChar char="•"/>
            </a:pPr>
            <a:r>
              <a:rPr lang="en-US" sz="1600">
                <a:solidFill>
                  <a:schemeClr val="accent2"/>
                </a:solidFill>
                <a:latin typeface="Calibri" charset="0"/>
              </a:rPr>
              <a:t> The total value is added to the grayscale value at the center of the mask</a:t>
            </a:r>
          </a:p>
          <a:p>
            <a:pPr>
              <a:buFontTx/>
              <a:buChar char="•"/>
            </a:pPr>
            <a:r>
              <a:rPr lang="en-US" sz="1600">
                <a:solidFill>
                  <a:schemeClr val="accent2"/>
                </a:solidFill>
                <a:latin typeface="Calibri" charset="0"/>
              </a:rPr>
              <a:t> Note that the sum of the mask elements = zero</a:t>
            </a:r>
          </a:p>
        </p:txBody>
      </p:sp>
      <p:grpSp>
        <p:nvGrpSpPr>
          <p:cNvPr id="35847" name="Group 642"/>
          <p:cNvGrpSpPr>
            <a:grpSpLocks/>
          </p:cNvGrpSpPr>
          <p:nvPr/>
        </p:nvGrpSpPr>
        <p:grpSpPr bwMode="auto">
          <a:xfrm>
            <a:off x="1000125" y="4133850"/>
            <a:ext cx="1404938" cy="936625"/>
            <a:chOff x="807" y="2958"/>
            <a:chExt cx="885" cy="590"/>
          </a:xfrm>
        </p:grpSpPr>
        <p:grpSp>
          <p:nvGrpSpPr>
            <p:cNvPr id="48473" name="Group 424"/>
            <p:cNvGrpSpPr>
              <a:grpSpLocks/>
            </p:cNvGrpSpPr>
            <p:nvPr/>
          </p:nvGrpSpPr>
          <p:grpSpPr bwMode="auto">
            <a:xfrm>
              <a:off x="807" y="2958"/>
              <a:ext cx="295" cy="295"/>
              <a:chOff x="807" y="2958"/>
              <a:chExt cx="295" cy="295"/>
            </a:xfrm>
          </p:grpSpPr>
          <p:grpSp>
            <p:nvGrpSpPr>
              <p:cNvPr id="48629" name="Group 399"/>
              <p:cNvGrpSpPr>
                <a:grpSpLocks/>
              </p:cNvGrpSpPr>
              <p:nvPr/>
            </p:nvGrpSpPr>
            <p:grpSpPr bwMode="auto">
              <a:xfrm>
                <a:off x="807" y="2958"/>
                <a:ext cx="295" cy="59"/>
                <a:chOff x="807" y="2958"/>
                <a:chExt cx="295" cy="59"/>
              </a:xfrm>
            </p:grpSpPr>
            <p:sp>
              <p:nvSpPr>
                <p:cNvPr id="48654" name="Rectangle 3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5" name="Rectangle 3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6" name="Rectangle 3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7" name="Rectangle 3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8" name="Rectangle 3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30" name="Group 400"/>
              <p:cNvGrpSpPr>
                <a:grpSpLocks/>
              </p:cNvGrpSpPr>
              <p:nvPr/>
            </p:nvGrpSpPr>
            <p:grpSpPr bwMode="auto">
              <a:xfrm>
                <a:off x="807" y="3017"/>
                <a:ext cx="295" cy="59"/>
                <a:chOff x="807" y="2958"/>
                <a:chExt cx="295" cy="59"/>
              </a:xfrm>
            </p:grpSpPr>
            <p:sp>
              <p:nvSpPr>
                <p:cNvPr id="48649" name="Rectangle 4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0" name="Rectangle 4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1" name="Rectangle 4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2" name="Rectangle 4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53" name="Rectangle 4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31" name="Group 406"/>
              <p:cNvGrpSpPr>
                <a:grpSpLocks/>
              </p:cNvGrpSpPr>
              <p:nvPr/>
            </p:nvGrpSpPr>
            <p:grpSpPr bwMode="auto">
              <a:xfrm>
                <a:off x="807" y="3076"/>
                <a:ext cx="295" cy="59"/>
                <a:chOff x="807" y="2958"/>
                <a:chExt cx="295" cy="59"/>
              </a:xfrm>
            </p:grpSpPr>
            <p:sp>
              <p:nvSpPr>
                <p:cNvPr id="48644" name="Rectangle 4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5" name="Rectangle 4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6" name="Rectangle 4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7" name="Rectangle 4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8" name="Rectangle 4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32" name="Group 412"/>
              <p:cNvGrpSpPr>
                <a:grpSpLocks/>
              </p:cNvGrpSpPr>
              <p:nvPr/>
            </p:nvGrpSpPr>
            <p:grpSpPr bwMode="auto">
              <a:xfrm>
                <a:off x="807" y="3135"/>
                <a:ext cx="295" cy="59"/>
                <a:chOff x="807" y="2958"/>
                <a:chExt cx="295" cy="59"/>
              </a:xfrm>
            </p:grpSpPr>
            <p:sp>
              <p:nvSpPr>
                <p:cNvPr id="48639" name="Rectangle 4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0" name="Rectangle 4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1" name="Rectangle 4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2" name="Rectangle 4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43" name="Rectangle 4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33" name="Group 418"/>
              <p:cNvGrpSpPr>
                <a:grpSpLocks/>
              </p:cNvGrpSpPr>
              <p:nvPr/>
            </p:nvGrpSpPr>
            <p:grpSpPr bwMode="auto">
              <a:xfrm>
                <a:off x="807" y="3194"/>
                <a:ext cx="295" cy="59"/>
                <a:chOff x="807" y="2958"/>
                <a:chExt cx="295" cy="59"/>
              </a:xfrm>
            </p:grpSpPr>
            <p:sp>
              <p:nvSpPr>
                <p:cNvPr id="48634" name="Rectangle 4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35" name="Rectangle 4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36" name="Rectangle 4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37" name="Rectangle 4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38" name="Rectangle 4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474" name="Group 425"/>
            <p:cNvGrpSpPr>
              <a:grpSpLocks/>
            </p:cNvGrpSpPr>
            <p:nvPr/>
          </p:nvGrpSpPr>
          <p:grpSpPr bwMode="auto">
            <a:xfrm>
              <a:off x="1397" y="2958"/>
              <a:ext cx="295" cy="295"/>
              <a:chOff x="807" y="2958"/>
              <a:chExt cx="295" cy="295"/>
            </a:xfrm>
          </p:grpSpPr>
          <p:grpSp>
            <p:nvGrpSpPr>
              <p:cNvPr id="48599" name="Group 426"/>
              <p:cNvGrpSpPr>
                <a:grpSpLocks/>
              </p:cNvGrpSpPr>
              <p:nvPr/>
            </p:nvGrpSpPr>
            <p:grpSpPr bwMode="auto">
              <a:xfrm>
                <a:off x="807" y="2958"/>
                <a:ext cx="295" cy="59"/>
                <a:chOff x="807" y="2958"/>
                <a:chExt cx="295" cy="59"/>
              </a:xfrm>
            </p:grpSpPr>
            <p:sp>
              <p:nvSpPr>
                <p:cNvPr id="48624" name="Rectangle 42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5" name="Rectangle 42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6" name="Rectangle 42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7" name="Rectangle 43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8" name="Rectangle 43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00" name="Group 432"/>
              <p:cNvGrpSpPr>
                <a:grpSpLocks/>
              </p:cNvGrpSpPr>
              <p:nvPr/>
            </p:nvGrpSpPr>
            <p:grpSpPr bwMode="auto">
              <a:xfrm>
                <a:off x="807" y="3017"/>
                <a:ext cx="295" cy="59"/>
                <a:chOff x="807" y="2958"/>
                <a:chExt cx="295" cy="59"/>
              </a:xfrm>
            </p:grpSpPr>
            <p:sp>
              <p:nvSpPr>
                <p:cNvPr id="48619" name="Rectangle 43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0" name="Rectangle 43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1" name="Rectangle 43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2" name="Rectangle 43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23" name="Rectangle 43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01" name="Group 438"/>
              <p:cNvGrpSpPr>
                <a:grpSpLocks/>
              </p:cNvGrpSpPr>
              <p:nvPr/>
            </p:nvGrpSpPr>
            <p:grpSpPr bwMode="auto">
              <a:xfrm>
                <a:off x="807" y="3076"/>
                <a:ext cx="295" cy="59"/>
                <a:chOff x="807" y="2958"/>
                <a:chExt cx="295" cy="59"/>
              </a:xfrm>
            </p:grpSpPr>
            <p:sp>
              <p:nvSpPr>
                <p:cNvPr id="48614" name="Rectangle 43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5" name="Rectangle 44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6" name="Rectangle 44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7" name="Rectangle 44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8" name="Rectangle 44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02" name="Group 444"/>
              <p:cNvGrpSpPr>
                <a:grpSpLocks/>
              </p:cNvGrpSpPr>
              <p:nvPr/>
            </p:nvGrpSpPr>
            <p:grpSpPr bwMode="auto">
              <a:xfrm>
                <a:off x="807" y="3135"/>
                <a:ext cx="295" cy="59"/>
                <a:chOff x="807" y="2958"/>
                <a:chExt cx="295" cy="59"/>
              </a:xfrm>
            </p:grpSpPr>
            <p:sp>
              <p:nvSpPr>
                <p:cNvPr id="48609" name="Rectangle 44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0" name="Rectangle 44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1" name="Rectangle 44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2" name="Rectangle 44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13" name="Rectangle 44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603" name="Group 450"/>
              <p:cNvGrpSpPr>
                <a:grpSpLocks/>
              </p:cNvGrpSpPr>
              <p:nvPr/>
            </p:nvGrpSpPr>
            <p:grpSpPr bwMode="auto">
              <a:xfrm>
                <a:off x="807" y="3194"/>
                <a:ext cx="295" cy="59"/>
                <a:chOff x="807" y="2958"/>
                <a:chExt cx="295" cy="59"/>
              </a:xfrm>
            </p:grpSpPr>
            <p:sp>
              <p:nvSpPr>
                <p:cNvPr id="48604" name="Rectangle 4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05" name="Rectangle 4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06" name="Rectangle 4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07" name="Rectangle 4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608" name="Rectangle 4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475" name="Group 456"/>
            <p:cNvGrpSpPr>
              <a:grpSpLocks/>
            </p:cNvGrpSpPr>
            <p:nvPr/>
          </p:nvGrpSpPr>
          <p:grpSpPr bwMode="auto">
            <a:xfrm>
              <a:off x="1102" y="2958"/>
              <a:ext cx="295" cy="295"/>
              <a:chOff x="807" y="2958"/>
              <a:chExt cx="295" cy="295"/>
            </a:xfrm>
          </p:grpSpPr>
          <p:grpSp>
            <p:nvGrpSpPr>
              <p:cNvPr id="48569" name="Group 457"/>
              <p:cNvGrpSpPr>
                <a:grpSpLocks/>
              </p:cNvGrpSpPr>
              <p:nvPr/>
            </p:nvGrpSpPr>
            <p:grpSpPr bwMode="auto">
              <a:xfrm>
                <a:off x="807" y="2958"/>
                <a:ext cx="295" cy="59"/>
                <a:chOff x="807" y="2958"/>
                <a:chExt cx="295" cy="59"/>
              </a:xfrm>
            </p:grpSpPr>
            <p:sp>
              <p:nvSpPr>
                <p:cNvPr id="48594" name="Rectangle 45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5" name="Rectangle 45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6" name="Rectangle 46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7" name="Rectangle 46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8" name="Rectangle 46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70" name="Group 463"/>
              <p:cNvGrpSpPr>
                <a:grpSpLocks/>
              </p:cNvGrpSpPr>
              <p:nvPr/>
            </p:nvGrpSpPr>
            <p:grpSpPr bwMode="auto">
              <a:xfrm>
                <a:off x="807" y="3017"/>
                <a:ext cx="295" cy="59"/>
                <a:chOff x="807" y="2958"/>
                <a:chExt cx="295" cy="59"/>
              </a:xfrm>
            </p:grpSpPr>
            <p:sp>
              <p:nvSpPr>
                <p:cNvPr id="48589" name="Rectangle 46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0" name="Rectangle 46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1" name="Rectangle 46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2" name="Rectangle 46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93" name="Rectangle 46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71" name="Group 469"/>
              <p:cNvGrpSpPr>
                <a:grpSpLocks/>
              </p:cNvGrpSpPr>
              <p:nvPr/>
            </p:nvGrpSpPr>
            <p:grpSpPr bwMode="auto">
              <a:xfrm>
                <a:off x="807" y="3076"/>
                <a:ext cx="295" cy="59"/>
                <a:chOff x="807" y="2958"/>
                <a:chExt cx="295" cy="59"/>
              </a:xfrm>
            </p:grpSpPr>
            <p:sp>
              <p:nvSpPr>
                <p:cNvPr id="48584" name="Rectangle 4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5" name="Rectangle 4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6" name="Rectangle 4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7" name="Rectangle 4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8" name="Rectangle 4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72" name="Group 475"/>
              <p:cNvGrpSpPr>
                <a:grpSpLocks/>
              </p:cNvGrpSpPr>
              <p:nvPr/>
            </p:nvGrpSpPr>
            <p:grpSpPr bwMode="auto">
              <a:xfrm>
                <a:off x="807" y="3135"/>
                <a:ext cx="295" cy="59"/>
                <a:chOff x="807" y="2958"/>
                <a:chExt cx="295" cy="59"/>
              </a:xfrm>
            </p:grpSpPr>
            <p:sp>
              <p:nvSpPr>
                <p:cNvPr id="48579" name="Rectangle 4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0" name="Rectangle 4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1" name="Rectangle 4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2" name="Rectangle 4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83" name="Rectangle 4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73" name="Group 481"/>
              <p:cNvGrpSpPr>
                <a:grpSpLocks/>
              </p:cNvGrpSpPr>
              <p:nvPr/>
            </p:nvGrpSpPr>
            <p:grpSpPr bwMode="auto">
              <a:xfrm>
                <a:off x="807" y="3194"/>
                <a:ext cx="295" cy="59"/>
                <a:chOff x="807" y="2958"/>
                <a:chExt cx="295" cy="59"/>
              </a:xfrm>
            </p:grpSpPr>
            <p:sp>
              <p:nvSpPr>
                <p:cNvPr id="48574" name="Rectangle 4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75" name="Rectangle 4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76" name="Rectangle 4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77" name="Rectangle 4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78" name="Rectangle 4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476" name="Group 487"/>
            <p:cNvGrpSpPr>
              <a:grpSpLocks/>
            </p:cNvGrpSpPr>
            <p:nvPr/>
          </p:nvGrpSpPr>
          <p:grpSpPr bwMode="auto">
            <a:xfrm>
              <a:off x="807" y="3253"/>
              <a:ext cx="295" cy="295"/>
              <a:chOff x="807" y="2958"/>
              <a:chExt cx="295" cy="295"/>
            </a:xfrm>
          </p:grpSpPr>
          <p:grpSp>
            <p:nvGrpSpPr>
              <p:cNvPr id="48539" name="Group 488"/>
              <p:cNvGrpSpPr>
                <a:grpSpLocks/>
              </p:cNvGrpSpPr>
              <p:nvPr/>
            </p:nvGrpSpPr>
            <p:grpSpPr bwMode="auto">
              <a:xfrm>
                <a:off x="807" y="2958"/>
                <a:ext cx="295" cy="59"/>
                <a:chOff x="807" y="2958"/>
                <a:chExt cx="295" cy="59"/>
              </a:xfrm>
            </p:grpSpPr>
            <p:sp>
              <p:nvSpPr>
                <p:cNvPr id="48564" name="Rectangle 48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5" name="Rectangle 49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6" name="Rectangle 49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7" name="Rectangle 49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8" name="Rectangle 49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40" name="Group 494"/>
              <p:cNvGrpSpPr>
                <a:grpSpLocks/>
              </p:cNvGrpSpPr>
              <p:nvPr/>
            </p:nvGrpSpPr>
            <p:grpSpPr bwMode="auto">
              <a:xfrm>
                <a:off x="807" y="3017"/>
                <a:ext cx="295" cy="59"/>
                <a:chOff x="807" y="2958"/>
                <a:chExt cx="295" cy="59"/>
              </a:xfrm>
            </p:grpSpPr>
            <p:sp>
              <p:nvSpPr>
                <p:cNvPr id="48559" name="Rectangle 49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0" name="Rectangle 49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1" name="Rectangle 49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2" name="Rectangle 49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63" name="Rectangle 49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41" name="Group 500"/>
              <p:cNvGrpSpPr>
                <a:grpSpLocks/>
              </p:cNvGrpSpPr>
              <p:nvPr/>
            </p:nvGrpSpPr>
            <p:grpSpPr bwMode="auto">
              <a:xfrm>
                <a:off x="807" y="3076"/>
                <a:ext cx="295" cy="59"/>
                <a:chOff x="807" y="2958"/>
                <a:chExt cx="295" cy="59"/>
              </a:xfrm>
            </p:grpSpPr>
            <p:sp>
              <p:nvSpPr>
                <p:cNvPr id="48554" name="Rectangle 5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5" name="Rectangle 5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6" name="Rectangle 5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7" name="Rectangle 5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8" name="Rectangle 5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42" name="Group 506"/>
              <p:cNvGrpSpPr>
                <a:grpSpLocks/>
              </p:cNvGrpSpPr>
              <p:nvPr/>
            </p:nvGrpSpPr>
            <p:grpSpPr bwMode="auto">
              <a:xfrm>
                <a:off x="807" y="3135"/>
                <a:ext cx="295" cy="59"/>
                <a:chOff x="807" y="2958"/>
                <a:chExt cx="295" cy="59"/>
              </a:xfrm>
            </p:grpSpPr>
            <p:sp>
              <p:nvSpPr>
                <p:cNvPr id="48549" name="Rectangle 5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0" name="Rectangle 5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1" name="Rectangle 5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2" name="Rectangle 5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53" name="Rectangle 5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43" name="Group 512"/>
              <p:cNvGrpSpPr>
                <a:grpSpLocks/>
              </p:cNvGrpSpPr>
              <p:nvPr/>
            </p:nvGrpSpPr>
            <p:grpSpPr bwMode="auto">
              <a:xfrm>
                <a:off x="807" y="3194"/>
                <a:ext cx="295" cy="59"/>
                <a:chOff x="807" y="2958"/>
                <a:chExt cx="295" cy="59"/>
              </a:xfrm>
            </p:grpSpPr>
            <p:sp>
              <p:nvSpPr>
                <p:cNvPr id="48544" name="Rectangle 5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45" name="Rectangle 5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46" name="Rectangle 5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47" name="Rectangle 5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48" name="Rectangle 5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477" name="Group 518"/>
            <p:cNvGrpSpPr>
              <a:grpSpLocks/>
            </p:cNvGrpSpPr>
            <p:nvPr/>
          </p:nvGrpSpPr>
          <p:grpSpPr bwMode="auto">
            <a:xfrm>
              <a:off x="1102" y="3253"/>
              <a:ext cx="295" cy="295"/>
              <a:chOff x="807" y="2958"/>
              <a:chExt cx="295" cy="295"/>
            </a:xfrm>
          </p:grpSpPr>
          <p:grpSp>
            <p:nvGrpSpPr>
              <p:cNvPr id="48509" name="Group 519"/>
              <p:cNvGrpSpPr>
                <a:grpSpLocks/>
              </p:cNvGrpSpPr>
              <p:nvPr/>
            </p:nvGrpSpPr>
            <p:grpSpPr bwMode="auto">
              <a:xfrm>
                <a:off x="807" y="2958"/>
                <a:ext cx="295" cy="59"/>
                <a:chOff x="807" y="2958"/>
                <a:chExt cx="295" cy="59"/>
              </a:xfrm>
            </p:grpSpPr>
            <p:sp>
              <p:nvSpPr>
                <p:cNvPr id="48534" name="Rectangle 5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5" name="Rectangle 5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6" name="Rectangle 5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7" name="Rectangle 5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8" name="Rectangle 52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10" name="Group 525"/>
              <p:cNvGrpSpPr>
                <a:grpSpLocks/>
              </p:cNvGrpSpPr>
              <p:nvPr/>
            </p:nvGrpSpPr>
            <p:grpSpPr bwMode="auto">
              <a:xfrm>
                <a:off x="807" y="3017"/>
                <a:ext cx="295" cy="59"/>
                <a:chOff x="807" y="2958"/>
                <a:chExt cx="295" cy="59"/>
              </a:xfrm>
            </p:grpSpPr>
            <p:sp>
              <p:nvSpPr>
                <p:cNvPr id="48529" name="Rectangle 52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0" name="Rectangle 52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1" name="Rectangle 52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2" name="Rectangle 52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33" name="Rectangle 53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11" name="Group 531"/>
              <p:cNvGrpSpPr>
                <a:grpSpLocks/>
              </p:cNvGrpSpPr>
              <p:nvPr/>
            </p:nvGrpSpPr>
            <p:grpSpPr bwMode="auto">
              <a:xfrm>
                <a:off x="807" y="3076"/>
                <a:ext cx="295" cy="59"/>
                <a:chOff x="807" y="2958"/>
                <a:chExt cx="295" cy="59"/>
              </a:xfrm>
            </p:grpSpPr>
            <p:sp>
              <p:nvSpPr>
                <p:cNvPr id="48524" name="Rectangle 5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5" name="Rectangle 5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6" name="Rectangle 5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7" name="Rectangle 5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8" name="Rectangle 5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12" name="Group 537"/>
              <p:cNvGrpSpPr>
                <a:grpSpLocks/>
              </p:cNvGrpSpPr>
              <p:nvPr/>
            </p:nvGrpSpPr>
            <p:grpSpPr bwMode="auto">
              <a:xfrm>
                <a:off x="807" y="3135"/>
                <a:ext cx="295" cy="59"/>
                <a:chOff x="807" y="2958"/>
                <a:chExt cx="295" cy="59"/>
              </a:xfrm>
            </p:grpSpPr>
            <p:sp>
              <p:nvSpPr>
                <p:cNvPr id="48519" name="Rectangle 5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0" name="Rectangle 5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1" name="Rectangle 5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2" name="Rectangle 5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23" name="Rectangle 5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513" name="Group 543"/>
              <p:cNvGrpSpPr>
                <a:grpSpLocks/>
              </p:cNvGrpSpPr>
              <p:nvPr/>
            </p:nvGrpSpPr>
            <p:grpSpPr bwMode="auto">
              <a:xfrm>
                <a:off x="807" y="3194"/>
                <a:ext cx="295" cy="59"/>
                <a:chOff x="807" y="2958"/>
                <a:chExt cx="295" cy="59"/>
              </a:xfrm>
            </p:grpSpPr>
            <p:sp>
              <p:nvSpPr>
                <p:cNvPr id="48514" name="Rectangle 5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15" name="Rectangle 5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16" name="Rectangle 5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17" name="Rectangle 5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18" name="Rectangle 5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478" name="Group 549"/>
            <p:cNvGrpSpPr>
              <a:grpSpLocks/>
            </p:cNvGrpSpPr>
            <p:nvPr/>
          </p:nvGrpSpPr>
          <p:grpSpPr bwMode="auto">
            <a:xfrm>
              <a:off x="1397" y="3253"/>
              <a:ext cx="295" cy="295"/>
              <a:chOff x="807" y="2958"/>
              <a:chExt cx="295" cy="295"/>
            </a:xfrm>
          </p:grpSpPr>
          <p:grpSp>
            <p:nvGrpSpPr>
              <p:cNvPr id="48479" name="Group 550"/>
              <p:cNvGrpSpPr>
                <a:grpSpLocks/>
              </p:cNvGrpSpPr>
              <p:nvPr/>
            </p:nvGrpSpPr>
            <p:grpSpPr bwMode="auto">
              <a:xfrm>
                <a:off x="807" y="2958"/>
                <a:ext cx="295" cy="59"/>
                <a:chOff x="807" y="2958"/>
                <a:chExt cx="295" cy="59"/>
              </a:xfrm>
            </p:grpSpPr>
            <p:sp>
              <p:nvSpPr>
                <p:cNvPr id="48504" name="Rectangle 5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5" name="Rectangle 5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6" name="Rectangle 5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7" name="Rectangle 5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8" name="Rectangle 5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80" name="Group 556"/>
              <p:cNvGrpSpPr>
                <a:grpSpLocks/>
              </p:cNvGrpSpPr>
              <p:nvPr/>
            </p:nvGrpSpPr>
            <p:grpSpPr bwMode="auto">
              <a:xfrm>
                <a:off x="807" y="3017"/>
                <a:ext cx="295" cy="59"/>
                <a:chOff x="807" y="2958"/>
                <a:chExt cx="295" cy="59"/>
              </a:xfrm>
            </p:grpSpPr>
            <p:sp>
              <p:nvSpPr>
                <p:cNvPr id="48499" name="Rectangle 5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0" name="Rectangle 5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1" name="Rectangle 5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2" name="Rectangle 5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503" name="Rectangle 5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81" name="Group 562"/>
              <p:cNvGrpSpPr>
                <a:grpSpLocks/>
              </p:cNvGrpSpPr>
              <p:nvPr/>
            </p:nvGrpSpPr>
            <p:grpSpPr bwMode="auto">
              <a:xfrm>
                <a:off x="807" y="3076"/>
                <a:ext cx="295" cy="59"/>
                <a:chOff x="807" y="2958"/>
                <a:chExt cx="295" cy="59"/>
              </a:xfrm>
            </p:grpSpPr>
            <p:sp>
              <p:nvSpPr>
                <p:cNvPr id="48494" name="Rectangle 5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5" name="Rectangle 5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6" name="Rectangle 5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7" name="Rectangle 5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8" name="Rectangle 5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82" name="Group 568"/>
              <p:cNvGrpSpPr>
                <a:grpSpLocks/>
              </p:cNvGrpSpPr>
              <p:nvPr/>
            </p:nvGrpSpPr>
            <p:grpSpPr bwMode="auto">
              <a:xfrm>
                <a:off x="807" y="3135"/>
                <a:ext cx="295" cy="59"/>
                <a:chOff x="807" y="2958"/>
                <a:chExt cx="295" cy="59"/>
              </a:xfrm>
            </p:grpSpPr>
            <p:sp>
              <p:nvSpPr>
                <p:cNvPr id="48489" name="Rectangle 5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0" name="Rectangle 5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1" name="Rectangle 5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2" name="Rectangle 5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93" name="Rectangle 5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83" name="Group 574"/>
              <p:cNvGrpSpPr>
                <a:grpSpLocks/>
              </p:cNvGrpSpPr>
              <p:nvPr/>
            </p:nvGrpSpPr>
            <p:grpSpPr bwMode="auto">
              <a:xfrm>
                <a:off x="807" y="3194"/>
                <a:ext cx="295" cy="59"/>
                <a:chOff x="807" y="2958"/>
                <a:chExt cx="295" cy="59"/>
              </a:xfrm>
            </p:grpSpPr>
            <p:sp>
              <p:nvSpPr>
                <p:cNvPr id="48484" name="Rectangle 5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85" name="Rectangle 5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86" name="Rectangle 5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87" name="Rectangle 5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88" name="Rectangle 5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48" name="Group 643"/>
          <p:cNvGrpSpPr>
            <a:grpSpLocks/>
          </p:cNvGrpSpPr>
          <p:nvPr/>
        </p:nvGrpSpPr>
        <p:grpSpPr bwMode="auto">
          <a:xfrm>
            <a:off x="2405063" y="4133850"/>
            <a:ext cx="1404937" cy="936625"/>
            <a:chOff x="807" y="2958"/>
            <a:chExt cx="885" cy="590"/>
          </a:xfrm>
        </p:grpSpPr>
        <p:grpSp>
          <p:nvGrpSpPr>
            <p:cNvPr id="48287" name="Group 644"/>
            <p:cNvGrpSpPr>
              <a:grpSpLocks/>
            </p:cNvGrpSpPr>
            <p:nvPr/>
          </p:nvGrpSpPr>
          <p:grpSpPr bwMode="auto">
            <a:xfrm>
              <a:off x="807" y="2958"/>
              <a:ext cx="295" cy="295"/>
              <a:chOff x="807" y="2958"/>
              <a:chExt cx="295" cy="295"/>
            </a:xfrm>
          </p:grpSpPr>
          <p:grpSp>
            <p:nvGrpSpPr>
              <p:cNvPr id="48443" name="Group 645"/>
              <p:cNvGrpSpPr>
                <a:grpSpLocks/>
              </p:cNvGrpSpPr>
              <p:nvPr/>
            </p:nvGrpSpPr>
            <p:grpSpPr bwMode="auto">
              <a:xfrm>
                <a:off x="807" y="2958"/>
                <a:ext cx="295" cy="59"/>
                <a:chOff x="807" y="2958"/>
                <a:chExt cx="295" cy="59"/>
              </a:xfrm>
            </p:grpSpPr>
            <p:sp>
              <p:nvSpPr>
                <p:cNvPr id="48468" name="Rectangle 64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9" name="Rectangle 64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70" name="Rectangle 64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71" name="Rectangle 64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72" name="Rectangle 65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44" name="Group 651"/>
              <p:cNvGrpSpPr>
                <a:grpSpLocks/>
              </p:cNvGrpSpPr>
              <p:nvPr/>
            </p:nvGrpSpPr>
            <p:grpSpPr bwMode="auto">
              <a:xfrm>
                <a:off x="807" y="3017"/>
                <a:ext cx="295" cy="59"/>
                <a:chOff x="807" y="2958"/>
                <a:chExt cx="295" cy="59"/>
              </a:xfrm>
            </p:grpSpPr>
            <p:sp>
              <p:nvSpPr>
                <p:cNvPr id="48463" name="Rectangle 65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4" name="Rectangle 65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5" name="Rectangle 65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6" name="Rectangle 65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7" name="Rectangle 65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45" name="Group 657"/>
              <p:cNvGrpSpPr>
                <a:grpSpLocks/>
              </p:cNvGrpSpPr>
              <p:nvPr/>
            </p:nvGrpSpPr>
            <p:grpSpPr bwMode="auto">
              <a:xfrm>
                <a:off x="807" y="3076"/>
                <a:ext cx="295" cy="59"/>
                <a:chOff x="807" y="2958"/>
                <a:chExt cx="295" cy="59"/>
              </a:xfrm>
            </p:grpSpPr>
            <p:sp>
              <p:nvSpPr>
                <p:cNvPr id="48458" name="Rectangle 65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9" name="Rectangle 65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0" name="Rectangle 66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1" name="Rectangle 66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62" name="Rectangle 66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46" name="Group 663"/>
              <p:cNvGrpSpPr>
                <a:grpSpLocks/>
              </p:cNvGrpSpPr>
              <p:nvPr/>
            </p:nvGrpSpPr>
            <p:grpSpPr bwMode="auto">
              <a:xfrm>
                <a:off x="807" y="3135"/>
                <a:ext cx="295" cy="59"/>
                <a:chOff x="807" y="2958"/>
                <a:chExt cx="295" cy="59"/>
              </a:xfrm>
            </p:grpSpPr>
            <p:sp>
              <p:nvSpPr>
                <p:cNvPr id="48453" name="Rectangle 66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4" name="Rectangle 66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5" name="Rectangle 66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6" name="Rectangle 66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7" name="Rectangle 66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47" name="Group 669"/>
              <p:cNvGrpSpPr>
                <a:grpSpLocks/>
              </p:cNvGrpSpPr>
              <p:nvPr/>
            </p:nvGrpSpPr>
            <p:grpSpPr bwMode="auto">
              <a:xfrm>
                <a:off x="807" y="3194"/>
                <a:ext cx="295" cy="59"/>
                <a:chOff x="807" y="2958"/>
                <a:chExt cx="295" cy="59"/>
              </a:xfrm>
            </p:grpSpPr>
            <p:sp>
              <p:nvSpPr>
                <p:cNvPr id="48448" name="Rectangle 6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49" name="Rectangle 6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0" name="Rectangle 6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1" name="Rectangle 6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52" name="Rectangle 6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288" name="Group 675"/>
            <p:cNvGrpSpPr>
              <a:grpSpLocks/>
            </p:cNvGrpSpPr>
            <p:nvPr/>
          </p:nvGrpSpPr>
          <p:grpSpPr bwMode="auto">
            <a:xfrm>
              <a:off x="1397" y="2958"/>
              <a:ext cx="295" cy="295"/>
              <a:chOff x="807" y="2958"/>
              <a:chExt cx="295" cy="295"/>
            </a:xfrm>
          </p:grpSpPr>
          <p:grpSp>
            <p:nvGrpSpPr>
              <p:cNvPr id="48413" name="Group 676"/>
              <p:cNvGrpSpPr>
                <a:grpSpLocks/>
              </p:cNvGrpSpPr>
              <p:nvPr/>
            </p:nvGrpSpPr>
            <p:grpSpPr bwMode="auto">
              <a:xfrm>
                <a:off x="807" y="2958"/>
                <a:ext cx="295" cy="59"/>
                <a:chOff x="807" y="2958"/>
                <a:chExt cx="295" cy="59"/>
              </a:xfrm>
            </p:grpSpPr>
            <p:sp>
              <p:nvSpPr>
                <p:cNvPr id="48438" name="Rectangle 67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9" name="Rectangle 67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40" name="Rectangle 67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41" name="Rectangle 68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42" name="Rectangle 68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14" name="Group 682"/>
              <p:cNvGrpSpPr>
                <a:grpSpLocks/>
              </p:cNvGrpSpPr>
              <p:nvPr/>
            </p:nvGrpSpPr>
            <p:grpSpPr bwMode="auto">
              <a:xfrm>
                <a:off x="807" y="3017"/>
                <a:ext cx="295" cy="59"/>
                <a:chOff x="807" y="2958"/>
                <a:chExt cx="295" cy="59"/>
              </a:xfrm>
            </p:grpSpPr>
            <p:sp>
              <p:nvSpPr>
                <p:cNvPr id="48433" name="Rectangle 68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4" name="Rectangle 68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5" name="Rectangle 68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6" name="Rectangle 68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7" name="Rectangle 68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15" name="Group 688"/>
              <p:cNvGrpSpPr>
                <a:grpSpLocks/>
              </p:cNvGrpSpPr>
              <p:nvPr/>
            </p:nvGrpSpPr>
            <p:grpSpPr bwMode="auto">
              <a:xfrm>
                <a:off x="807" y="3076"/>
                <a:ext cx="295" cy="59"/>
                <a:chOff x="807" y="2958"/>
                <a:chExt cx="295" cy="59"/>
              </a:xfrm>
            </p:grpSpPr>
            <p:sp>
              <p:nvSpPr>
                <p:cNvPr id="48428" name="Rectangle 68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9" name="Rectangle 69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0" name="Rectangle 69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1" name="Rectangle 69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32" name="Rectangle 69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16" name="Group 694"/>
              <p:cNvGrpSpPr>
                <a:grpSpLocks/>
              </p:cNvGrpSpPr>
              <p:nvPr/>
            </p:nvGrpSpPr>
            <p:grpSpPr bwMode="auto">
              <a:xfrm>
                <a:off x="807" y="3135"/>
                <a:ext cx="295" cy="59"/>
                <a:chOff x="807" y="2958"/>
                <a:chExt cx="295" cy="59"/>
              </a:xfrm>
            </p:grpSpPr>
            <p:sp>
              <p:nvSpPr>
                <p:cNvPr id="48423" name="Rectangle 69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4" name="Rectangle 69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5" name="Rectangle 69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6" name="Rectangle 69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7" name="Rectangle 69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417" name="Group 700"/>
              <p:cNvGrpSpPr>
                <a:grpSpLocks/>
              </p:cNvGrpSpPr>
              <p:nvPr/>
            </p:nvGrpSpPr>
            <p:grpSpPr bwMode="auto">
              <a:xfrm>
                <a:off x="807" y="3194"/>
                <a:ext cx="295" cy="59"/>
                <a:chOff x="807" y="2958"/>
                <a:chExt cx="295" cy="59"/>
              </a:xfrm>
            </p:grpSpPr>
            <p:sp>
              <p:nvSpPr>
                <p:cNvPr id="48418" name="Rectangle 7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19" name="Rectangle 7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0" name="Rectangle 7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1" name="Rectangle 7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22" name="Rectangle 7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289" name="Group 706"/>
            <p:cNvGrpSpPr>
              <a:grpSpLocks/>
            </p:cNvGrpSpPr>
            <p:nvPr/>
          </p:nvGrpSpPr>
          <p:grpSpPr bwMode="auto">
            <a:xfrm>
              <a:off x="1102" y="2958"/>
              <a:ext cx="295" cy="295"/>
              <a:chOff x="807" y="2958"/>
              <a:chExt cx="295" cy="295"/>
            </a:xfrm>
          </p:grpSpPr>
          <p:grpSp>
            <p:nvGrpSpPr>
              <p:cNvPr id="48383" name="Group 707"/>
              <p:cNvGrpSpPr>
                <a:grpSpLocks/>
              </p:cNvGrpSpPr>
              <p:nvPr/>
            </p:nvGrpSpPr>
            <p:grpSpPr bwMode="auto">
              <a:xfrm>
                <a:off x="807" y="2958"/>
                <a:ext cx="295" cy="59"/>
                <a:chOff x="807" y="2958"/>
                <a:chExt cx="295" cy="59"/>
              </a:xfrm>
            </p:grpSpPr>
            <p:sp>
              <p:nvSpPr>
                <p:cNvPr id="48408" name="Rectangle 70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9" name="Rectangle 70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10" name="Rectangle 71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11" name="Rectangle 71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12" name="Rectangle 71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84" name="Group 713"/>
              <p:cNvGrpSpPr>
                <a:grpSpLocks/>
              </p:cNvGrpSpPr>
              <p:nvPr/>
            </p:nvGrpSpPr>
            <p:grpSpPr bwMode="auto">
              <a:xfrm>
                <a:off x="807" y="3017"/>
                <a:ext cx="295" cy="59"/>
                <a:chOff x="807" y="2958"/>
                <a:chExt cx="295" cy="59"/>
              </a:xfrm>
            </p:grpSpPr>
            <p:sp>
              <p:nvSpPr>
                <p:cNvPr id="48403" name="Rectangle 71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4" name="Rectangle 71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5" name="Rectangle 71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6" name="Rectangle 71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7" name="Rectangle 71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85" name="Group 719"/>
              <p:cNvGrpSpPr>
                <a:grpSpLocks/>
              </p:cNvGrpSpPr>
              <p:nvPr/>
            </p:nvGrpSpPr>
            <p:grpSpPr bwMode="auto">
              <a:xfrm>
                <a:off x="807" y="3076"/>
                <a:ext cx="295" cy="59"/>
                <a:chOff x="807" y="2958"/>
                <a:chExt cx="295" cy="59"/>
              </a:xfrm>
            </p:grpSpPr>
            <p:sp>
              <p:nvSpPr>
                <p:cNvPr id="48398" name="Rectangle 7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9" name="Rectangle 7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0" name="Rectangle 7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1" name="Rectangle 7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402" name="Rectangle 72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86" name="Group 725"/>
              <p:cNvGrpSpPr>
                <a:grpSpLocks/>
              </p:cNvGrpSpPr>
              <p:nvPr/>
            </p:nvGrpSpPr>
            <p:grpSpPr bwMode="auto">
              <a:xfrm>
                <a:off x="807" y="3135"/>
                <a:ext cx="295" cy="59"/>
                <a:chOff x="807" y="2958"/>
                <a:chExt cx="295" cy="59"/>
              </a:xfrm>
            </p:grpSpPr>
            <p:sp>
              <p:nvSpPr>
                <p:cNvPr id="48393" name="Rectangle 72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4" name="Rectangle 72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5" name="Rectangle 72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6" name="Rectangle 72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7" name="Rectangle 73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87" name="Group 731"/>
              <p:cNvGrpSpPr>
                <a:grpSpLocks/>
              </p:cNvGrpSpPr>
              <p:nvPr/>
            </p:nvGrpSpPr>
            <p:grpSpPr bwMode="auto">
              <a:xfrm>
                <a:off x="807" y="3194"/>
                <a:ext cx="295" cy="59"/>
                <a:chOff x="807" y="2958"/>
                <a:chExt cx="295" cy="59"/>
              </a:xfrm>
            </p:grpSpPr>
            <p:sp>
              <p:nvSpPr>
                <p:cNvPr id="48388" name="Rectangle 7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89" name="Rectangle 7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0" name="Rectangle 7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1" name="Rectangle 7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92" name="Rectangle 7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290" name="Group 737"/>
            <p:cNvGrpSpPr>
              <a:grpSpLocks/>
            </p:cNvGrpSpPr>
            <p:nvPr/>
          </p:nvGrpSpPr>
          <p:grpSpPr bwMode="auto">
            <a:xfrm>
              <a:off x="807" y="3253"/>
              <a:ext cx="295" cy="295"/>
              <a:chOff x="807" y="2958"/>
              <a:chExt cx="295" cy="295"/>
            </a:xfrm>
          </p:grpSpPr>
          <p:grpSp>
            <p:nvGrpSpPr>
              <p:cNvPr id="48353" name="Group 738"/>
              <p:cNvGrpSpPr>
                <a:grpSpLocks/>
              </p:cNvGrpSpPr>
              <p:nvPr/>
            </p:nvGrpSpPr>
            <p:grpSpPr bwMode="auto">
              <a:xfrm>
                <a:off x="807" y="2958"/>
                <a:ext cx="295" cy="59"/>
                <a:chOff x="807" y="2958"/>
                <a:chExt cx="295" cy="59"/>
              </a:xfrm>
            </p:grpSpPr>
            <p:sp>
              <p:nvSpPr>
                <p:cNvPr id="48378" name="Rectangle 73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9" name="Rectangle 74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80" name="Rectangle 74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81" name="Rectangle 74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82" name="Rectangle 74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54" name="Group 744"/>
              <p:cNvGrpSpPr>
                <a:grpSpLocks/>
              </p:cNvGrpSpPr>
              <p:nvPr/>
            </p:nvGrpSpPr>
            <p:grpSpPr bwMode="auto">
              <a:xfrm>
                <a:off x="807" y="3017"/>
                <a:ext cx="295" cy="59"/>
                <a:chOff x="807" y="2958"/>
                <a:chExt cx="295" cy="59"/>
              </a:xfrm>
            </p:grpSpPr>
            <p:sp>
              <p:nvSpPr>
                <p:cNvPr id="48373" name="Rectangle 74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4" name="Rectangle 74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5" name="Rectangle 74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6" name="Rectangle 74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7" name="Rectangle 74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55" name="Group 750"/>
              <p:cNvGrpSpPr>
                <a:grpSpLocks/>
              </p:cNvGrpSpPr>
              <p:nvPr/>
            </p:nvGrpSpPr>
            <p:grpSpPr bwMode="auto">
              <a:xfrm>
                <a:off x="807" y="3076"/>
                <a:ext cx="295" cy="59"/>
                <a:chOff x="807" y="2958"/>
                <a:chExt cx="295" cy="59"/>
              </a:xfrm>
            </p:grpSpPr>
            <p:sp>
              <p:nvSpPr>
                <p:cNvPr id="48368" name="Rectangle 7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9" name="Rectangle 7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0" name="Rectangle 7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1" name="Rectangle 7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72" name="Rectangle 7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56" name="Group 756"/>
              <p:cNvGrpSpPr>
                <a:grpSpLocks/>
              </p:cNvGrpSpPr>
              <p:nvPr/>
            </p:nvGrpSpPr>
            <p:grpSpPr bwMode="auto">
              <a:xfrm>
                <a:off x="807" y="3135"/>
                <a:ext cx="295" cy="59"/>
                <a:chOff x="807" y="2958"/>
                <a:chExt cx="295" cy="59"/>
              </a:xfrm>
            </p:grpSpPr>
            <p:sp>
              <p:nvSpPr>
                <p:cNvPr id="48363" name="Rectangle 7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4" name="Rectangle 7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5" name="Rectangle 7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6" name="Rectangle 7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7" name="Rectangle 7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57" name="Group 762"/>
              <p:cNvGrpSpPr>
                <a:grpSpLocks/>
              </p:cNvGrpSpPr>
              <p:nvPr/>
            </p:nvGrpSpPr>
            <p:grpSpPr bwMode="auto">
              <a:xfrm>
                <a:off x="807" y="3194"/>
                <a:ext cx="295" cy="59"/>
                <a:chOff x="807" y="2958"/>
                <a:chExt cx="295" cy="59"/>
              </a:xfrm>
            </p:grpSpPr>
            <p:sp>
              <p:nvSpPr>
                <p:cNvPr id="48358" name="Rectangle 7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59" name="Rectangle 7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0" name="Rectangle 7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1" name="Rectangle 7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62" name="Rectangle 7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291" name="Group 768"/>
            <p:cNvGrpSpPr>
              <a:grpSpLocks/>
            </p:cNvGrpSpPr>
            <p:nvPr/>
          </p:nvGrpSpPr>
          <p:grpSpPr bwMode="auto">
            <a:xfrm>
              <a:off x="1102" y="3253"/>
              <a:ext cx="295" cy="295"/>
              <a:chOff x="807" y="2958"/>
              <a:chExt cx="295" cy="295"/>
            </a:xfrm>
          </p:grpSpPr>
          <p:grpSp>
            <p:nvGrpSpPr>
              <p:cNvPr id="48323" name="Group 769"/>
              <p:cNvGrpSpPr>
                <a:grpSpLocks/>
              </p:cNvGrpSpPr>
              <p:nvPr/>
            </p:nvGrpSpPr>
            <p:grpSpPr bwMode="auto">
              <a:xfrm>
                <a:off x="807" y="2958"/>
                <a:ext cx="295" cy="59"/>
                <a:chOff x="807" y="2958"/>
                <a:chExt cx="295" cy="59"/>
              </a:xfrm>
            </p:grpSpPr>
            <p:sp>
              <p:nvSpPr>
                <p:cNvPr id="48348" name="Rectangle 7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9" name="Rectangle 7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50" name="Rectangle 7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51" name="Rectangle 7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52" name="Rectangle 7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24" name="Group 775"/>
              <p:cNvGrpSpPr>
                <a:grpSpLocks/>
              </p:cNvGrpSpPr>
              <p:nvPr/>
            </p:nvGrpSpPr>
            <p:grpSpPr bwMode="auto">
              <a:xfrm>
                <a:off x="807" y="3017"/>
                <a:ext cx="295" cy="59"/>
                <a:chOff x="807" y="2958"/>
                <a:chExt cx="295" cy="59"/>
              </a:xfrm>
            </p:grpSpPr>
            <p:sp>
              <p:nvSpPr>
                <p:cNvPr id="48343" name="Rectangle 7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4" name="Rectangle 7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5" name="Rectangle 7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6" name="Rectangle 7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7" name="Rectangle 7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25" name="Group 781"/>
              <p:cNvGrpSpPr>
                <a:grpSpLocks/>
              </p:cNvGrpSpPr>
              <p:nvPr/>
            </p:nvGrpSpPr>
            <p:grpSpPr bwMode="auto">
              <a:xfrm>
                <a:off x="807" y="3076"/>
                <a:ext cx="295" cy="59"/>
                <a:chOff x="807" y="2958"/>
                <a:chExt cx="295" cy="59"/>
              </a:xfrm>
            </p:grpSpPr>
            <p:sp>
              <p:nvSpPr>
                <p:cNvPr id="48338" name="Rectangle 7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9" name="Rectangle 7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0" name="Rectangle 7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1" name="Rectangle 7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42" name="Rectangle 7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26" name="Group 787"/>
              <p:cNvGrpSpPr>
                <a:grpSpLocks/>
              </p:cNvGrpSpPr>
              <p:nvPr/>
            </p:nvGrpSpPr>
            <p:grpSpPr bwMode="auto">
              <a:xfrm>
                <a:off x="807" y="3135"/>
                <a:ext cx="295" cy="59"/>
                <a:chOff x="807" y="2958"/>
                <a:chExt cx="295" cy="59"/>
              </a:xfrm>
            </p:grpSpPr>
            <p:sp>
              <p:nvSpPr>
                <p:cNvPr id="48333" name="Rectangle 7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4" name="Rectangle 7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5" name="Rectangle 7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6" name="Rectangle 7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7" name="Rectangle 7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327" name="Group 793"/>
              <p:cNvGrpSpPr>
                <a:grpSpLocks/>
              </p:cNvGrpSpPr>
              <p:nvPr/>
            </p:nvGrpSpPr>
            <p:grpSpPr bwMode="auto">
              <a:xfrm>
                <a:off x="807" y="3194"/>
                <a:ext cx="295" cy="59"/>
                <a:chOff x="807" y="2958"/>
                <a:chExt cx="295" cy="59"/>
              </a:xfrm>
            </p:grpSpPr>
            <p:sp>
              <p:nvSpPr>
                <p:cNvPr id="48328" name="Rectangle 7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29" name="Rectangle 7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0" name="Rectangle 7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1" name="Rectangle 7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32" name="Rectangle 7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48292" name="Group 799"/>
            <p:cNvGrpSpPr>
              <a:grpSpLocks/>
            </p:cNvGrpSpPr>
            <p:nvPr/>
          </p:nvGrpSpPr>
          <p:grpSpPr bwMode="auto">
            <a:xfrm>
              <a:off x="1397" y="3253"/>
              <a:ext cx="295" cy="295"/>
              <a:chOff x="807" y="2958"/>
              <a:chExt cx="295" cy="295"/>
            </a:xfrm>
          </p:grpSpPr>
          <p:grpSp>
            <p:nvGrpSpPr>
              <p:cNvPr id="48293" name="Group 800"/>
              <p:cNvGrpSpPr>
                <a:grpSpLocks/>
              </p:cNvGrpSpPr>
              <p:nvPr/>
            </p:nvGrpSpPr>
            <p:grpSpPr bwMode="auto">
              <a:xfrm>
                <a:off x="807" y="2958"/>
                <a:ext cx="295" cy="59"/>
                <a:chOff x="807" y="2958"/>
                <a:chExt cx="295" cy="59"/>
              </a:xfrm>
            </p:grpSpPr>
            <p:sp>
              <p:nvSpPr>
                <p:cNvPr id="48318" name="Rectangle 8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9" name="Rectangle 8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20" name="Rectangle 8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21" name="Rectangle 8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22" name="Rectangle 8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94" name="Group 806"/>
              <p:cNvGrpSpPr>
                <a:grpSpLocks/>
              </p:cNvGrpSpPr>
              <p:nvPr/>
            </p:nvGrpSpPr>
            <p:grpSpPr bwMode="auto">
              <a:xfrm>
                <a:off x="807" y="3017"/>
                <a:ext cx="295" cy="59"/>
                <a:chOff x="807" y="2958"/>
                <a:chExt cx="295" cy="59"/>
              </a:xfrm>
            </p:grpSpPr>
            <p:sp>
              <p:nvSpPr>
                <p:cNvPr id="48313" name="Rectangle 8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4" name="Rectangle 8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5" name="Rectangle 8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6" name="Rectangle 8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7" name="Rectangle 8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95" name="Group 812"/>
              <p:cNvGrpSpPr>
                <a:grpSpLocks/>
              </p:cNvGrpSpPr>
              <p:nvPr/>
            </p:nvGrpSpPr>
            <p:grpSpPr bwMode="auto">
              <a:xfrm>
                <a:off x="807" y="3076"/>
                <a:ext cx="295" cy="59"/>
                <a:chOff x="807" y="2958"/>
                <a:chExt cx="295" cy="59"/>
              </a:xfrm>
            </p:grpSpPr>
            <p:sp>
              <p:nvSpPr>
                <p:cNvPr id="48308" name="Rectangle 8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9" name="Rectangle 8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0" name="Rectangle 8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1" name="Rectangle 8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12" name="Rectangle 8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96" name="Group 818"/>
              <p:cNvGrpSpPr>
                <a:grpSpLocks/>
              </p:cNvGrpSpPr>
              <p:nvPr/>
            </p:nvGrpSpPr>
            <p:grpSpPr bwMode="auto">
              <a:xfrm>
                <a:off x="807" y="3135"/>
                <a:ext cx="295" cy="59"/>
                <a:chOff x="807" y="2958"/>
                <a:chExt cx="295" cy="59"/>
              </a:xfrm>
            </p:grpSpPr>
            <p:sp>
              <p:nvSpPr>
                <p:cNvPr id="48303" name="Rectangle 8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4" name="Rectangle 8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5" name="Rectangle 8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6" name="Rectangle 8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7" name="Rectangle 8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97" name="Group 824"/>
              <p:cNvGrpSpPr>
                <a:grpSpLocks/>
              </p:cNvGrpSpPr>
              <p:nvPr/>
            </p:nvGrpSpPr>
            <p:grpSpPr bwMode="auto">
              <a:xfrm>
                <a:off x="807" y="3194"/>
                <a:ext cx="295" cy="59"/>
                <a:chOff x="807" y="2958"/>
                <a:chExt cx="295" cy="59"/>
              </a:xfrm>
            </p:grpSpPr>
            <p:sp>
              <p:nvSpPr>
                <p:cNvPr id="48298" name="Rectangle 82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99" name="Rectangle 82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0" name="Rectangle 82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1" name="Rectangle 82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302" name="Rectangle 82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49" name="Group 830"/>
          <p:cNvGrpSpPr>
            <a:grpSpLocks/>
          </p:cNvGrpSpPr>
          <p:nvPr/>
        </p:nvGrpSpPr>
        <p:grpSpPr bwMode="auto">
          <a:xfrm>
            <a:off x="1000125" y="5070475"/>
            <a:ext cx="1404938" cy="936625"/>
            <a:chOff x="807" y="2958"/>
            <a:chExt cx="885" cy="590"/>
          </a:xfrm>
        </p:grpSpPr>
        <p:grpSp>
          <p:nvGrpSpPr>
            <p:cNvPr id="36837" name="Group 831"/>
            <p:cNvGrpSpPr>
              <a:grpSpLocks/>
            </p:cNvGrpSpPr>
            <p:nvPr/>
          </p:nvGrpSpPr>
          <p:grpSpPr bwMode="auto">
            <a:xfrm>
              <a:off x="807" y="2958"/>
              <a:ext cx="295" cy="295"/>
              <a:chOff x="807" y="2958"/>
              <a:chExt cx="295" cy="295"/>
            </a:xfrm>
          </p:grpSpPr>
          <p:grpSp>
            <p:nvGrpSpPr>
              <p:cNvPr id="48257" name="Group 832"/>
              <p:cNvGrpSpPr>
                <a:grpSpLocks/>
              </p:cNvGrpSpPr>
              <p:nvPr/>
            </p:nvGrpSpPr>
            <p:grpSpPr bwMode="auto">
              <a:xfrm>
                <a:off x="807" y="2958"/>
                <a:ext cx="295" cy="59"/>
                <a:chOff x="807" y="2958"/>
                <a:chExt cx="295" cy="59"/>
              </a:xfrm>
            </p:grpSpPr>
            <p:sp>
              <p:nvSpPr>
                <p:cNvPr id="48282" name="Rectangle 83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3" name="Rectangle 83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4" name="Rectangle 83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5" name="Rectangle 83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6" name="Rectangle 83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58" name="Group 838"/>
              <p:cNvGrpSpPr>
                <a:grpSpLocks/>
              </p:cNvGrpSpPr>
              <p:nvPr/>
            </p:nvGrpSpPr>
            <p:grpSpPr bwMode="auto">
              <a:xfrm>
                <a:off x="807" y="3017"/>
                <a:ext cx="295" cy="59"/>
                <a:chOff x="807" y="2958"/>
                <a:chExt cx="295" cy="59"/>
              </a:xfrm>
            </p:grpSpPr>
            <p:sp>
              <p:nvSpPr>
                <p:cNvPr id="48277" name="Rectangle 83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8" name="Rectangle 84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9" name="Rectangle 84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0" name="Rectangle 84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81" name="Rectangle 84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59" name="Group 844"/>
              <p:cNvGrpSpPr>
                <a:grpSpLocks/>
              </p:cNvGrpSpPr>
              <p:nvPr/>
            </p:nvGrpSpPr>
            <p:grpSpPr bwMode="auto">
              <a:xfrm>
                <a:off x="807" y="3076"/>
                <a:ext cx="295" cy="59"/>
                <a:chOff x="807" y="2958"/>
                <a:chExt cx="295" cy="59"/>
              </a:xfrm>
            </p:grpSpPr>
            <p:sp>
              <p:nvSpPr>
                <p:cNvPr id="48272" name="Rectangle 84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3" name="Rectangle 84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4" name="Rectangle 84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5" name="Rectangle 84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6" name="Rectangle 84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60" name="Group 850"/>
              <p:cNvGrpSpPr>
                <a:grpSpLocks/>
              </p:cNvGrpSpPr>
              <p:nvPr/>
            </p:nvGrpSpPr>
            <p:grpSpPr bwMode="auto">
              <a:xfrm>
                <a:off x="807" y="3135"/>
                <a:ext cx="295" cy="59"/>
                <a:chOff x="807" y="2958"/>
                <a:chExt cx="295" cy="59"/>
              </a:xfrm>
            </p:grpSpPr>
            <p:sp>
              <p:nvSpPr>
                <p:cNvPr id="48267" name="Rectangle 8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8" name="Rectangle 8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9" name="Rectangle 8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0" name="Rectangle 8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71" name="Rectangle 8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61" name="Group 856"/>
              <p:cNvGrpSpPr>
                <a:grpSpLocks/>
              </p:cNvGrpSpPr>
              <p:nvPr/>
            </p:nvGrpSpPr>
            <p:grpSpPr bwMode="auto">
              <a:xfrm>
                <a:off x="807" y="3194"/>
                <a:ext cx="295" cy="59"/>
                <a:chOff x="807" y="2958"/>
                <a:chExt cx="295" cy="59"/>
              </a:xfrm>
            </p:grpSpPr>
            <p:sp>
              <p:nvSpPr>
                <p:cNvPr id="48262" name="Rectangle 8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3" name="Rectangle 8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4" name="Rectangle 8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5" name="Rectangle 8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66" name="Rectangle 8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838" name="Group 862"/>
            <p:cNvGrpSpPr>
              <a:grpSpLocks/>
            </p:cNvGrpSpPr>
            <p:nvPr/>
          </p:nvGrpSpPr>
          <p:grpSpPr bwMode="auto">
            <a:xfrm>
              <a:off x="1397" y="2958"/>
              <a:ext cx="295" cy="295"/>
              <a:chOff x="807" y="2958"/>
              <a:chExt cx="295" cy="295"/>
            </a:xfrm>
          </p:grpSpPr>
          <p:grpSp>
            <p:nvGrpSpPr>
              <p:cNvPr id="48227" name="Group 863"/>
              <p:cNvGrpSpPr>
                <a:grpSpLocks/>
              </p:cNvGrpSpPr>
              <p:nvPr/>
            </p:nvGrpSpPr>
            <p:grpSpPr bwMode="auto">
              <a:xfrm>
                <a:off x="807" y="2958"/>
                <a:ext cx="295" cy="59"/>
                <a:chOff x="807" y="2958"/>
                <a:chExt cx="295" cy="59"/>
              </a:xfrm>
            </p:grpSpPr>
            <p:sp>
              <p:nvSpPr>
                <p:cNvPr id="48252" name="Rectangle 86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3" name="Rectangle 86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4" name="Rectangle 86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5" name="Rectangle 86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6" name="Rectangle 86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28" name="Group 869"/>
              <p:cNvGrpSpPr>
                <a:grpSpLocks/>
              </p:cNvGrpSpPr>
              <p:nvPr/>
            </p:nvGrpSpPr>
            <p:grpSpPr bwMode="auto">
              <a:xfrm>
                <a:off x="807" y="3017"/>
                <a:ext cx="295" cy="59"/>
                <a:chOff x="807" y="2958"/>
                <a:chExt cx="295" cy="59"/>
              </a:xfrm>
            </p:grpSpPr>
            <p:sp>
              <p:nvSpPr>
                <p:cNvPr id="48247" name="Rectangle 8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8" name="Rectangle 8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9" name="Rectangle 8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0" name="Rectangle 8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51" name="Rectangle 8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29" name="Group 875"/>
              <p:cNvGrpSpPr>
                <a:grpSpLocks/>
              </p:cNvGrpSpPr>
              <p:nvPr/>
            </p:nvGrpSpPr>
            <p:grpSpPr bwMode="auto">
              <a:xfrm>
                <a:off x="807" y="3076"/>
                <a:ext cx="295" cy="59"/>
                <a:chOff x="807" y="2958"/>
                <a:chExt cx="295" cy="59"/>
              </a:xfrm>
            </p:grpSpPr>
            <p:sp>
              <p:nvSpPr>
                <p:cNvPr id="48242" name="Rectangle 8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3" name="Rectangle 8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4" name="Rectangle 8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5" name="Rectangle 8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6" name="Rectangle 8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30" name="Group 881"/>
              <p:cNvGrpSpPr>
                <a:grpSpLocks/>
              </p:cNvGrpSpPr>
              <p:nvPr/>
            </p:nvGrpSpPr>
            <p:grpSpPr bwMode="auto">
              <a:xfrm>
                <a:off x="807" y="3135"/>
                <a:ext cx="295" cy="59"/>
                <a:chOff x="807" y="2958"/>
                <a:chExt cx="295" cy="59"/>
              </a:xfrm>
            </p:grpSpPr>
            <p:sp>
              <p:nvSpPr>
                <p:cNvPr id="48237" name="Rectangle 8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8" name="Rectangle 8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9" name="Rectangle 8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0" name="Rectangle 8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41" name="Rectangle 8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31" name="Group 887"/>
              <p:cNvGrpSpPr>
                <a:grpSpLocks/>
              </p:cNvGrpSpPr>
              <p:nvPr/>
            </p:nvGrpSpPr>
            <p:grpSpPr bwMode="auto">
              <a:xfrm>
                <a:off x="807" y="3194"/>
                <a:ext cx="295" cy="59"/>
                <a:chOff x="807" y="2958"/>
                <a:chExt cx="295" cy="59"/>
              </a:xfrm>
            </p:grpSpPr>
            <p:sp>
              <p:nvSpPr>
                <p:cNvPr id="48232" name="Rectangle 8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3" name="Rectangle 8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4" name="Rectangle 8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5" name="Rectangle 8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36" name="Rectangle 8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839" name="Group 893"/>
            <p:cNvGrpSpPr>
              <a:grpSpLocks/>
            </p:cNvGrpSpPr>
            <p:nvPr/>
          </p:nvGrpSpPr>
          <p:grpSpPr bwMode="auto">
            <a:xfrm>
              <a:off x="1102" y="2958"/>
              <a:ext cx="295" cy="295"/>
              <a:chOff x="807" y="2958"/>
              <a:chExt cx="295" cy="295"/>
            </a:xfrm>
          </p:grpSpPr>
          <p:grpSp>
            <p:nvGrpSpPr>
              <p:cNvPr id="48197" name="Group 894"/>
              <p:cNvGrpSpPr>
                <a:grpSpLocks/>
              </p:cNvGrpSpPr>
              <p:nvPr/>
            </p:nvGrpSpPr>
            <p:grpSpPr bwMode="auto">
              <a:xfrm>
                <a:off x="807" y="2958"/>
                <a:ext cx="295" cy="59"/>
                <a:chOff x="807" y="2958"/>
                <a:chExt cx="295" cy="59"/>
              </a:xfrm>
            </p:grpSpPr>
            <p:sp>
              <p:nvSpPr>
                <p:cNvPr id="48222" name="Rectangle 89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3" name="Rectangle 89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4" name="Rectangle 89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5" name="Rectangle 89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6" name="Rectangle 89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98" name="Group 900"/>
              <p:cNvGrpSpPr>
                <a:grpSpLocks/>
              </p:cNvGrpSpPr>
              <p:nvPr/>
            </p:nvGrpSpPr>
            <p:grpSpPr bwMode="auto">
              <a:xfrm>
                <a:off x="807" y="3017"/>
                <a:ext cx="295" cy="59"/>
                <a:chOff x="807" y="2958"/>
                <a:chExt cx="295" cy="59"/>
              </a:xfrm>
            </p:grpSpPr>
            <p:sp>
              <p:nvSpPr>
                <p:cNvPr id="48217" name="Rectangle 9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8" name="Rectangle 9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9" name="Rectangle 9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0" name="Rectangle 9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21" name="Rectangle 9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99" name="Group 906"/>
              <p:cNvGrpSpPr>
                <a:grpSpLocks/>
              </p:cNvGrpSpPr>
              <p:nvPr/>
            </p:nvGrpSpPr>
            <p:grpSpPr bwMode="auto">
              <a:xfrm>
                <a:off x="807" y="3076"/>
                <a:ext cx="295" cy="59"/>
                <a:chOff x="807" y="2958"/>
                <a:chExt cx="295" cy="59"/>
              </a:xfrm>
            </p:grpSpPr>
            <p:sp>
              <p:nvSpPr>
                <p:cNvPr id="48212" name="Rectangle 9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3" name="Rectangle 9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4" name="Rectangle 9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5" name="Rectangle 9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6" name="Rectangle 9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00" name="Group 912"/>
              <p:cNvGrpSpPr>
                <a:grpSpLocks/>
              </p:cNvGrpSpPr>
              <p:nvPr/>
            </p:nvGrpSpPr>
            <p:grpSpPr bwMode="auto">
              <a:xfrm>
                <a:off x="807" y="3135"/>
                <a:ext cx="295" cy="59"/>
                <a:chOff x="807" y="2958"/>
                <a:chExt cx="295" cy="59"/>
              </a:xfrm>
            </p:grpSpPr>
            <p:sp>
              <p:nvSpPr>
                <p:cNvPr id="48207" name="Rectangle 9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8" name="Rectangle 9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9" name="Rectangle 9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0" name="Rectangle 9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11" name="Rectangle 9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201" name="Group 918"/>
              <p:cNvGrpSpPr>
                <a:grpSpLocks/>
              </p:cNvGrpSpPr>
              <p:nvPr/>
            </p:nvGrpSpPr>
            <p:grpSpPr bwMode="auto">
              <a:xfrm>
                <a:off x="807" y="3194"/>
                <a:ext cx="295" cy="59"/>
                <a:chOff x="807" y="2958"/>
                <a:chExt cx="295" cy="59"/>
              </a:xfrm>
            </p:grpSpPr>
            <p:sp>
              <p:nvSpPr>
                <p:cNvPr id="48202" name="Rectangle 9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3" name="Rectangle 9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4" name="Rectangle 9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5" name="Rectangle 9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206" name="Rectangle 9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840" name="Group 924"/>
            <p:cNvGrpSpPr>
              <a:grpSpLocks/>
            </p:cNvGrpSpPr>
            <p:nvPr/>
          </p:nvGrpSpPr>
          <p:grpSpPr bwMode="auto">
            <a:xfrm>
              <a:off x="807" y="3253"/>
              <a:ext cx="295" cy="295"/>
              <a:chOff x="807" y="2958"/>
              <a:chExt cx="295" cy="295"/>
            </a:xfrm>
          </p:grpSpPr>
          <p:grpSp>
            <p:nvGrpSpPr>
              <p:cNvPr id="48167" name="Group 925"/>
              <p:cNvGrpSpPr>
                <a:grpSpLocks/>
              </p:cNvGrpSpPr>
              <p:nvPr/>
            </p:nvGrpSpPr>
            <p:grpSpPr bwMode="auto">
              <a:xfrm>
                <a:off x="807" y="2958"/>
                <a:ext cx="295" cy="59"/>
                <a:chOff x="807" y="2958"/>
                <a:chExt cx="295" cy="59"/>
              </a:xfrm>
            </p:grpSpPr>
            <p:sp>
              <p:nvSpPr>
                <p:cNvPr id="48192" name="Rectangle 92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3" name="Rectangle 92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4" name="Rectangle 92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5" name="Rectangle 92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6" name="Rectangle 93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68" name="Group 931"/>
              <p:cNvGrpSpPr>
                <a:grpSpLocks/>
              </p:cNvGrpSpPr>
              <p:nvPr/>
            </p:nvGrpSpPr>
            <p:grpSpPr bwMode="auto">
              <a:xfrm>
                <a:off x="807" y="3017"/>
                <a:ext cx="295" cy="59"/>
                <a:chOff x="807" y="2958"/>
                <a:chExt cx="295" cy="59"/>
              </a:xfrm>
            </p:grpSpPr>
            <p:sp>
              <p:nvSpPr>
                <p:cNvPr id="48187" name="Rectangle 9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8" name="Rectangle 9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9" name="Rectangle 9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0" name="Rectangle 9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91" name="Rectangle 9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69" name="Group 937"/>
              <p:cNvGrpSpPr>
                <a:grpSpLocks/>
              </p:cNvGrpSpPr>
              <p:nvPr/>
            </p:nvGrpSpPr>
            <p:grpSpPr bwMode="auto">
              <a:xfrm>
                <a:off x="807" y="3076"/>
                <a:ext cx="295" cy="59"/>
                <a:chOff x="807" y="2958"/>
                <a:chExt cx="295" cy="59"/>
              </a:xfrm>
            </p:grpSpPr>
            <p:sp>
              <p:nvSpPr>
                <p:cNvPr id="48182" name="Rectangle 9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3" name="Rectangle 9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4" name="Rectangle 9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5" name="Rectangle 9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6" name="Rectangle 9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70" name="Group 943"/>
              <p:cNvGrpSpPr>
                <a:grpSpLocks/>
              </p:cNvGrpSpPr>
              <p:nvPr/>
            </p:nvGrpSpPr>
            <p:grpSpPr bwMode="auto">
              <a:xfrm>
                <a:off x="807" y="3135"/>
                <a:ext cx="295" cy="59"/>
                <a:chOff x="807" y="2958"/>
                <a:chExt cx="295" cy="59"/>
              </a:xfrm>
            </p:grpSpPr>
            <p:sp>
              <p:nvSpPr>
                <p:cNvPr id="48177" name="Rectangle 9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8" name="Rectangle 9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9" name="Rectangle 9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0" name="Rectangle 9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81" name="Rectangle 9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71" name="Group 949"/>
              <p:cNvGrpSpPr>
                <a:grpSpLocks/>
              </p:cNvGrpSpPr>
              <p:nvPr/>
            </p:nvGrpSpPr>
            <p:grpSpPr bwMode="auto">
              <a:xfrm>
                <a:off x="807" y="3194"/>
                <a:ext cx="295" cy="59"/>
                <a:chOff x="807" y="2958"/>
                <a:chExt cx="295" cy="59"/>
              </a:xfrm>
            </p:grpSpPr>
            <p:sp>
              <p:nvSpPr>
                <p:cNvPr id="48172" name="Rectangle 95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3" name="Rectangle 95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4" name="Rectangle 95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5" name="Rectangle 95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76" name="Rectangle 95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841" name="Group 955"/>
            <p:cNvGrpSpPr>
              <a:grpSpLocks/>
            </p:cNvGrpSpPr>
            <p:nvPr/>
          </p:nvGrpSpPr>
          <p:grpSpPr bwMode="auto">
            <a:xfrm>
              <a:off x="1102" y="3253"/>
              <a:ext cx="295" cy="295"/>
              <a:chOff x="807" y="2958"/>
              <a:chExt cx="295" cy="295"/>
            </a:xfrm>
          </p:grpSpPr>
          <p:grpSp>
            <p:nvGrpSpPr>
              <p:cNvPr id="48137" name="Group 956"/>
              <p:cNvGrpSpPr>
                <a:grpSpLocks/>
              </p:cNvGrpSpPr>
              <p:nvPr/>
            </p:nvGrpSpPr>
            <p:grpSpPr bwMode="auto">
              <a:xfrm>
                <a:off x="807" y="2958"/>
                <a:ext cx="295" cy="59"/>
                <a:chOff x="807" y="2958"/>
                <a:chExt cx="295" cy="59"/>
              </a:xfrm>
            </p:grpSpPr>
            <p:sp>
              <p:nvSpPr>
                <p:cNvPr id="48162" name="Rectangle 9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3" name="Rectangle 9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4" name="Rectangle 9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5" name="Rectangle 9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6" name="Rectangle 9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38" name="Group 962"/>
              <p:cNvGrpSpPr>
                <a:grpSpLocks/>
              </p:cNvGrpSpPr>
              <p:nvPr/>
            </p:nvGrpSpPr>
            <p:grpSpPr bwMode="auto">
              <a:xfrm>
                <a:off x="807" y="3017"/>
                <a:ext cx="295" cy="59"/>
                <a:chOff x="807" y="2958"/>
                <a:chExt cx="295" cy="59"/>
              </a:xfrm>
            </p:grpSpPr>
            <p:sp>
              <p:nvSpPr>
                <p:cNvPr id="48157" name="Rectangle 9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8" name="Rectangle 9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9" name="Rectangle 9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0" name="Rectangle 9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61" name="Rectangle 9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39" name="Group 968"/>
              <p:cNvGrpSpPr>
                <a:grpSpLocks/>
              </p:cNvGrpSpPr>
              <p:nvPr/>
            </p:nvGrpSpPr>
            <p:grpSpPr bwMode="auto">
              <a:xfrm>
                <a:off x="807" y="3076"/>
                <a:ext cx="295" cy="59"/>
                <a:chOff x="807" y="2958"/>
                <a:chExt cx="295" cy="59"/>
              </a:xfrm>
            </p:grpSpPr>
            <p:sp>
              <p:nvSpPr>
                <p:cNvPr id="48152" name="Rectangle 9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3" name="Rectangle 9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4" name="Rectangle 9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5" name="Rectangle 9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6" name="Rectangle 9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40" name="Group 974"/>
              <p:cNvGrpSpPr>
                <a:grpSpLocks/>
              </p:cNvGrpSpPr>
              <p:nvPr/>
            </p:nvGrpSpPr>
            <p:grpSpPr bwMode="auto">
              <a:xfrm>
                <a:off x="807" y="3135"/>
                <a:ext cx="295" cy="59"/>
                <a:chOff x="807" y="2958"/>
                <a:chExt cx="295" cy="59"/>
              </a:xfrm>
            </p:grpSpPr>
            <p:sp>
              <p:nvSpPr>
                <p:cNvPr id="48147" name="Rectangle 9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8" name="Rectangle 9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9" name="Rectangle 9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0" name="Rectangle 9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51" name="Rectangle 9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48141" name="Group 980"/>
              <p:cNvGrpSpPr>
                <a:grpSpLocks/>
              </p:cNvGrpSpPr>
              <p:nvPr/>
            </p:nvGrpSpPr>
            <p:grpSpPr bwMode="auto">
              <a:xfrm>
                <a:off x="807" y="3194"/>
                <a:ext cx="295" cy="59"/>
                <a:chOff x="807" y="2958"/>
                <a:chExt cx="295" cy="59"/>
              </a:xfrm>
            </p:grpSpPr>
            <p:sp>
              <p:nvSpPr>
                <p:cNvPr id="48142" name="Rectangle 98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3" name="Rectangle 98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4" name="Rectangle 98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5" name="Rectangle 98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46" name="Rectangle 98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842" name="Group 986"/>
            <p:cNvGrpSpPr>
              <a:grpSpLocks/>
            </p:cNvGrpSpPr>
            <p:nvPr/>
          </p:nvGrpSpPr>
          <p:grpSpPr bwMode="auto">
            <a:xfrm>
              <a:off x="1397" y="3253"/>
              <a:ext cx="295" cy="295"/>
              <a:chOff x="807" y="2958"/>
              <a:chExt cx="295" cy="295"/>
            </a:xfrm>
          </p:grpSpPr>
          <p:grpSp>
            <p:nvGrpSpPr>
              <p:cNvPr id="36843" name="Group 987"/>
              <p:cNvGrpSpPr>
                <a:grpSpLocks/>
              </p:cNvGrpSpPr>
              <p:nvPr/>
            </p:nvGrpSpPr>
            <p:grpSpPr bwMode="auto">
              <a:xfrm>
                <a:off x="807" y="2958"/>
                <a:ext cx="295" cy="59"/>
                <a:chOff x="807" y="2958"/>
                <a:chExt cx="295" cy="59"/>
              </a:xfrm>
            </p:grpSpPr>
            <p:sp>
              <p:nvSpPr>
                <p:cNvPr id="48132" name="Rectangle 9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3" name="Rectangle 9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4" name="Rectangle 9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5" name="Rectangle 9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6" name="Rectangle 9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44" name="Group 993"/>
              <p:cNvGrpSpPr>
                <a:grpSpLocks/>
              </p:cNvGrpSpPr>
              <p:nvPr/>
            </p:nvGrpSpPr>
            <p:grpSpPr bwMode="auto">
              <a:xfrm>
                <a:off x="807" y="3017"/>
                <a:ext cx="295" cy="59"/>
                <a:chOff x="807" y="2958"/>
                <a:chExt cx="295" cy="59"/>
              </a:xfrm>
            </p:grpSpPr>
            <p:sp>
              <p:nvSpPr>
                <p:cNvPr id="36863" name="Rectangle 9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28" name="Rectangle 9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29" name="Rectangle 9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0" name="Rectangle 9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8131" name="Rectangle 9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45" name="Group 999"/>
              <p:cNvGrpSpPr>
                <a:grpSpLocks/>
              </p:cNvGrpSpPr>
              <p:nvPr/>
            </p:nvGrpSpPr>
            <p:grpSpPr bwMode="auto">
              <a:xfrm>
                <a:off x="807" y="3076"/>
                <a:ext cx="295" cy="59"/>
                <a:chOff x="807" y="2958"/>
                <a:chExt cx="295" cy="59"/>
              </a:xfrm>
            </p:grpSpPr>
            <p:sp>
              <p:nvSpPr>
                <p:cNvPr id="36858" name="Rectangle 100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9" name="Rectangle 100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60" name="Rectangle 100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61" name="Rectangle 100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62" name="Rectangle 100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46" name="Group 1005"/>
              <p:cNvGrpSpPr>
                <a:grpSpLocks/>
              </p:cNvGrpSpPr>
              <p:nvPr/>
            </p:nvGrpSpPr>
            <p:grpSpPr bwMode="auto">
              <a:xfrm>
                <a:off x="807" y="3135"/>
                <a:ext cx="295" cy="59"/>
                <a:chOff x="807" y="2958"/>
                <a:chExt cx="295" cy="59"/>
              </a:xfrm>
            </p:grpSpPr>
            <p:sp>
              <p:nvSpPr>
                <p:cNvPr id="36853" name="Rectangle 100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4" name="Rectangle 100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5" name="Rectangle 100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6" name="Rectangle 100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7" name="Rectangle 101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47" name="Group 1011"/>
              <p:cNvGrpSpPr>
                <a:grpSpLocks/>
              </p:cNvGrpSpPr>
              <p:nvPr/>
            </p:nvGrpSpPr>
            <p:grpSpPr bwMode="auto">
              <a:xfrm>
                <a:off x="807" y="3194"/>
                <a:ext cx="295" cy="59"/>
                <a:chOff x="807" y="2958"/>
                <a:chExt cx="295" cy="59"/>
              </a:xfrm>
            </p:grpSpPr>
            <p:sp>
              <p:nvSpPr>
                <p:cNvPr id="36848" name="Rectangle 101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49" name="Rectangle 101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0" name="Rectangle 101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1" name="Rectangle 101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52" name="Rectangle 101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50" name="Group 1017"/>
          <p:cNvGrpSpPr>
            <a:grpSpLocks/>
          </p:cNvGrpSpPr>
          <p:nvPr/>
        </p:nvGrpSpPr>
        <p:grpSpPr bwMode="auto">
          <a:xfrm>
            <a:off x="2405063" y="5070475"/>
            <a:ext cx="1404937" cy="936625"/>
            <a:chOff x="807" y="2958"/>
            <a:chExt cx="885" cy="590"/>
          </a:xfrm>
        </p:grpSpPr>
        <p:grpSp>
          <p:nvGrpSpPr>
            <p:cNvPr id="36651" name="Group 1018"/>
            <p:cNvGrpSpPr>
              <a:grpSpLocks/>
            </p:cNvGrpSpPr>
            <p:nvPr/>
          </p:nvGrpSpPr>
          <p:grpSpPr bwMode="auto">
            <a:xfrm>
              <a:off x="807" y="2958"/>
              <a:ext cx="295" cy="295"/>
              <a:chOff x="807" y="2958"/>
              <a:chExt cx="295" cy="295"/>
            </a:xfrm>
          </p:grpSpPr>
          <p:grpSp>
            <p:nvGrpSpPr>
              <p:cNvPr id="36807" name="Group 1019"/>
              <p:cNvGrpSpPr>
                <a:grpSpLocks/>
              </p:cNvGrpSpPr>
              <p:nvPr/>
            </p:nvGrpSpPr>
            <p:grpSpPr bwMode="auto">
              <a:xfrm>
                <a:off x="807" y="2958"/>
                <a:ext cx="295" cy="59"/>
                <a:chOff x="807" y="2958"/>
                <a:chExt cx="295" cy="59"/>
              </a:xfrm>
            </p:grpSpPr>
            <p:sp>
              <p:nvSpPr>
                <p:cNvPr id="36832" name="Rectangle 10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3" name="Rectangle 10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4" name="Rectangle 10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5" name="Rectangle 10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6" name="Rectangle 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08" name="Group 1"/>
              <p:cNvGrpSpPr>
                <a:grpSpLocks/>
              </p:cNvGrpSpPr>
              <p:nvPr/>
            </p:nvGrpSpPr>
            <p:grpSpPr bwMode="auto">
              <a:xfrm>
                <a:off x="807" y="3017"/>
                <a:ext cx="295" cy="59"/>
                <a:chOff x="807" y="2958"/>
                <a:chExt cx="295" cy="59"/>
              </a:xfrm>
            </p:grpSpPr>
            <p:sp>
              <p:nvSpPr>
                <p:cNvPr id="36827" name="Rectangle 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8" name="Rectangle 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9" name="Rectangle 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0" name="Rectangle 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31" name="Rectangle 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09" name="Group 7"/>
              <p:cNvGrpSpPr>
                <a:grpSpLocks/>
              </p:cNvGrpSpPr>
              <p:nvPr/>
            </p:nvGrpSpPr>
            <p:grpSpPr bwMode="auto">
              <a:xfrm>
                <a:off x="807" y="3076"/>
                <a:ext cx="295" cy="59"/>
                <a:chOff x="807" y="2958"/>
                <a:chExt cx="295" cy="59"/>
              </a:xfrm>
            </p:grpSpPr>
            <p:sp>
              <p:nvSpPr>
                <p:cNvPr id="36822" name="Rectangle 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3" name="Rectangle 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4" name="Rectangle 1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5" name="Rectangle 1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6" name="Rectangle 1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10" name="Group 13"/>
              <p:cNvGrpSpPr>
                <a:grpSpLocks/>
              </p:cNvGrpSpPr>
              <p:nvPr/>
            </p:nvGrpSpPr>
            <p:grpSpPr bwMode="auto">
              <a:xfrm>
                <a:off x="807" y="3135"/>
                <a:ext cx="295" cy="59"/>
                <a:chOff x="807" y="2958"/>
                <a:chExt cx="295" cy="59"/>
              </a:xfrm>
            </p:grpSpPr>
            <p:sp>
              <p:nvSpPr>
                <p:cNvPr id="36817" name="Rectangle 1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8" name="Rectangle 1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9" name="Rectangle 1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0" name="Rectangle 1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21" name="Rectangle 1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811" name="Group 19"/>
              <p:cNvGrpSpPr>
                <a:grpSpLocks/>
              </p:cNvGrpSpPr>
              <p:nvPr/>
            </p:nvGrpSpPr>
            <p:grpSpPr bwMode="auto">
              <a:xfrm>
                <a:off x="807" y="3194"/>
                <a:ext cx="295" cy="59"/>
                <a:chOff x="807" y="2958"/>
                <a:chExt cx="295" cy="59"/>
              </a:xfrm>
            </p:grpSpPr>
            <p:sp>
              <p:nvSpPr>
                <p:cNvPr id="36812" name="Rectangle 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3" name="Rectangle 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4" name="Rectangle 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5" name="Rectangle 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16" name="Rectangle 2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652" name="Group 25"/>
            <p:cNvGrpSpPr>
              <a:grpSpLocks/>
            </p:cNvGrpSpPr>
            <p:nvPr/>
          </p:nvGrpSpPr>
          <p:grpSpPr bwMode="auto">
            <a:xfrm>
              <a:off x="1397" y="2958"/>
              <a:ext cx="295" cy="295"/>
              <a:chOff x="807" y="2958"/>
              <a:chExt cx="295" cy="295"/>
            </a:xfrm>
          </p:grpSpPr>
          <p:grpSp>
            <p:nvGrpSpPr>
              <p:cNvPr id="36777" name="Group 26"/>
              <p:cNvGrpSpPr>
                <a:grpSpLocks/>
              </p:cNvGrpSpPr>
              <p:nvPr/>
            </p:nvGrpSpPr>
            <p:grpSpPr bwMode="auto">
              <a:xfrm>
                <a:off x="807" y="2958"/>
                <a:ext cx="295" cy="59"/>
                <a:chOff x="807" y="2958"/>
                <a:chExt cx="295" cy="59"/>
              </a:xfrm>
            </p:grpSpPr>
            <p:sp>
              <p:nvSpPr>
                <p:cNvPr id="36802" name="Rectangle 2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3" name="Rectangle 2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4" name="Rectangle 2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5" name="Rectangle 3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6" name="Rectangle 3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78" name="Group 32"/>
              <p:cNvGrpSpPr>
                <a:grpSpLocks/>
              </p:cNvGrpSpPr>
              <p:nvPr/>
            </p:nvGrpSpPr>
            <p:grpSpPr bwMode="auto">
              <a:xfrm>
                <a:off x="807" y="3017"/>
                <a:ext cx="295" cy="59"/>
                <a:chOff x="807" y="2958"/>
                <a:chExt cx="295" cy="59"/>
              </a:xfrm>
            </p:grpSpPr>
            <p:sp>
              <p:nvSpPr>
                <p:cNvPr id="36797" name="Rectangle 3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8" name="Rectangle 3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9" name="Rectangle 3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0" name="Rectangle 3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801" name="Rectangle 3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79" name="Group 38"/>
              <p:cNvGrpSpPr>
                <a:grpSpLocks/>
              </p:cNvGrpSpPr>
              <p:nvPr/>
            </p:nvGrpSpPr>
            <p:grpSpPr bwMode="auto">
              <a:xfrm>
                <a:off x="807" y="3076"/>
                <a:ext cx="295" cy="59"/>
                <a:chOff x="807" y="2958"/>
                <a:chExt cx="295" cy="59"/>
              </a:xfrm>
            </p:grpSpPr>
            <p:sp>
              <p:nvSpPr>
                <p:cNvPr id="36792" name="Rectangle 3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3" name="Rectangle 4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4" name="Rectangle 4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5" name="Rectangle 4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6" name="Rectangle 4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80" name="Group 44"/>
              <p:cNvGrpSpPr>
                <a:grpSpLocks/>
              </p:cNvGrpSpPr>
              <p:nvPr/>
            </p:nvGrpSpPr>
            <p:grpSpPr bwMode="auto">
              <a:xfrm>
                <a:off x="807" y="3135"/>
                <a:ext cx="295" cy="59"/>
                <a:chOff x="807" y="2958"/>
                <a:chExt cx="295" cy="59"/>
              </a:xfrm>
            </p:grpSpPr>
            <p:sp>
              <p:nvSpPr>
                <p:cNvPr id="36787" name="Rectangle 4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8" name="Rectangle 4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9" name="Rectangle 4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0" name="Rectangle 4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91" name="Rectangle 4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81" name="Group 50"/>
              <p:cNvGrpSpPr>
                <a:grpSpLocks/>
              </p:cNvGrpSpPr>
              <p:nvPr/>
            </p:nvGrpSpPr>
            <p:grpSpPr bwMode="auto">
              <a:xfrm>
                <a:off x="807" y="3194"/>
                <a:ext cx="295" cy="59"/>
                <a:chOff x="807" y="2958"/>
                <a:chExt cx="295" cy="59"/>
              </a:xfrm>
            </p:grpSpPr>
            <p:sp>
              <p:nvSpPr>
                <p:cNvPr id="36782" name="Rectangle 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3" name="Rectangle 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4" name="Rectangle 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5" name="Rectangle 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86" name="Rectangle 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653" name="Group 56"/>
            <p:cNvGrpSpPr>
              <a:grpSpLocks/>
            </p:cNvGrpSpPr>
            <p:nvPr/>
          </p:nvGrpSpPr>
          <p:grpSpPr bwMode="auto">
            <a:xfrm>
              <a:off x="1102" y="2958"/>
              <a:ext cx="295" cy="295"/>
              <a:chOff x="807" y="2958"/>
              <a:chExt cx="295" cy="295"/>
            </a:xfrm>
          </p:grpSpPr>
          <p:grpSp>
            <p:nvGrpSpPr>
              <p:cNvPr id="36747" name="Group 57"/>
              <p:cNvGrpSpPr>
                <a:grpSpLocks/>
              </p:cNvGrpSpPr>
              <p:nvPr/>
            </p:nvGrpSpPr>
            <p:grpSpPr bwMode="auto">
              <a:xfrm>
                <a:off x="807" y="2958"/>
                <a:ext cx="295" cy="59"/>
                <a:chOff x="807" y="2958"/>
                <a:chExt cx="295" cy="59"/>
              </a:xfrm>
            </p:grpSpPr>
            <p:sp>
              <p:nvSpPr>
                <p:cNvPr id="36772" name="Rectangle 5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3" name="Rectangle 5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4" name="Rectangle 6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5" name="Rectangle 6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6" name="Rectangle 6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48" name="Group 63"/>
              <p:cNvGrpSpPr>
                <a:grpSpLocks/>
              </p:cNvGrpSpPr>
              <p:nvPr/>
            </p:nvGrpSpPr>
            <p:grpSpPr bwMode="auto">
              <a:xfrm>
                <a:off x="807" y="3017"/>
                <a:ext cx="295" cy="59"/>
                <a:chOff x="807" y="2958"/>
                <a:chExt cx="295" cy="59"/>
              </a:xfrm>
            </p:grpSpPr>
            <p:sp>
              <p:nvSpPr>
                <p:cNvPr id="36767" name="Rectangle 6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8" name="Rectangle 6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9" name="Rectangle 6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0" name="Rectangle 6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71" name="Rectangle 6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49" name="Group 69"/>
              <p:cNvGrpSpPr>
                <a:grpSpLocks/>
              </p:cNvGrpSpPr>
              <p:nvPr/>
            </p:nvGrpSpPr>
            <p:grpSpPr bwMode="auto">
              <a:xfrm>
                <a:off x="807" y="3076"/>
                <a:ext cx="295" cy="59"/>
                <a:chOff x="807" y="2958"/>
                <a:chExt cx="295" cy="59"/>
              </a:xfrm>
            </p:grpSpPr>
            <p:sp>
              <p:nvSpPr>
                <p:cNvPr id="36762" name="Rectangle 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3" name="Rectangle 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4" name="Rectangle 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5" name="Rectangle 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6" name="Rectangle 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50" name="Group 75"/>
              <p:cNvGrpSpPr>
                <a:grpSpLocks/>
              </p:cNvGrpSpPr>
              <p:nvPr/>
            </p:nvGrpSpPr>
            <p:grpSpPr bwMode="auto">
              <a:xfrm>
                <a:off x="807" y="3135"/>
                <a:ext cx="295" cy="59"/>
                <a:chOff x="807" y="2958"/>
                <a:chExt cx="295" cy="59"/>
              </a:xfrm>
            </p:grpSpPr>
            <p:sp>
              <p:nvSpPr>
                <p:cNvPr id="36757" name="Rectangle 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8" name="Rectangle 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9" name="Rectangle 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0" name="Rectangle 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61" name="Rectangle 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51" name="Group 81"/>
              <p:cNvGrpSpPr>
                <a:grpSpLocks/>
              </p:cNvGrpSpPr>
              <p:nvPr/>
            </p:nvGrpSpPr>
            <p:grpSpPr bwMode="auto">
              <a:xfrm>
                <a:off x="807" y="3194"/>
                <a:ext cx="295" cy="59"/>
                <a:chOff x="807" y="2958"/>
                <a:chExt cx="295" cy="59"/>
              </a:xfrm>
            </p:grpSpPr>
            <p:sp>
              <p:nvSpPr>
                <p:cNvPr id="36752" name="Rectangle 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3" name="Rectangle 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4" name="Rectangle 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5" name="Rectangle 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56" name="Rectangle 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654" name="Group 87"/>
            <p:cNvGrpSpPr>
              <a:grpSpLocks/>
            </p:cNvGrpSpPr>
            <p:nvPr/>
          </p:nvGrpSpPr>
          <p:grpSpPr bwMode="auto">
            <a:xfrm>
              <a:off x="807" y="3253"/>
              <a:ext cx="295" cy="295"/>
              <a:chOff x="807" y="2958"/>
              <a:chExt cx="295" cy="295"/>
            </a:xfrm>
          </p:grpSpPr>
          <p:grpSp>
            <p:nvGrpSpPr>
              <p:cNvPr id="36717" name="Group 88"/>
              <p:cNvGrpSpPr>
                <a:grpSpLocks/>
              </p:cNvGrpSpPr>
              <p:nvPr/>
            </p:nvGrpSpPr>
            <p:grpSpPr bwMode="auto">
              <a:xfrm>
                <a:off x="807" y="2958"/>
                <a:ext cx="295" cy="59"/>
                <a:chOff x="807" y="2958"/>
                <a:chExt cx="295" cy="59"/>
              </a:xfrm>
            </p:grpSpPr>
            <p:sp>
              <p:nvSpPr>
                <p:cNvPr id="36742" name="Rectangle 8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3" name="Rectangle 9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4" name="Rectangle 9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5" name="Rectangle 9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6" name="Rectangle 9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18" name="Group 94"/>
              <p:cNvGrpSpPr>
                <a:grpSpLocks/>
              </p:cNvGrpSpPr>
              <p:nvPr/>
            </p:nvGrpSpPr>
            <p:grpSpPr bwMode="auto">
              <a:xfrm>
                <a:off x="807" y="3017"/>
                <a:ext cx="295" cy="59"/>
                <a:chOff x="807" y="2958"/>
                <a:chExt cx="295" cy="59"/>
              </a:xfrm>
            </p:grpSpPr>
            <p:sp>
              <p:nvSpPr>
                <p:cNvPr id="36737" name="Rectangle 9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8" name="Rectangle 9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9" name="Rectangle 9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0" name="Rectangle 9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41" name="Rectangle 9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19" name="Group 100"/>
              <p:cNvGrpSpPr>
                <a:grpSpLocks/>
              </p:cNvGrpSpPr>
              <p:nvPr/>
            </p:nvGrpSpPr>
            <p:grpSpPr bwMode="auto">
              <a:xfrm>
                <a:off x="807" y="3076"/>
                <a:ext cx="295" cy="59"/>
                <a:chOff x="807" y="2958"/>
                <a:chExt cx="295" cy="59"/>
              </a:xfrm>
            </p:grpSpPr>
            <p:sp>
              <p:nvSpPr>
                <p:cNvPr id="36732" name="Rectangle 1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3" name="Rectangle 1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4" name="Rectangle 1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5" name="Rectangle 1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6" name="Rectangle 1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20" name="Group 106"/>
              <p:cNvGrpSpPr>
                <a:grpSpLocks/>
              </p:cNvGrpSpPr>
              <p:nvPr/>
            </p:nvGrpSpPr>
            <p:grpSpPr bwMode="auto">
              <a:xfrm>
                <a:off x="807" y="3135"/>
                <a:ext cx="295" cy="59"/>
                <a:chOff x="807" y="2958"/>
                <a:chExt cx="295" cy="59"/>
              </a:xfrm>
            </p:grpSpPr>
            <p:sp>
              <p:nvSpPr>
                <p:cNvPr id="36727" name="Rectangle 1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8" name="Rectangle 1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9" name="Rectangle 1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0" name="Rectangle 1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31" name="Rectangle 1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721" name="Group 112"/>
              <p:cNvGrpSpPr>
                <a:grpSpLocks/>
              </p:cNvGrpSpPr>
              <p:nvPr/>
            </p:nvGrpSpPr>
            <p:grpSpPr bwMode="auto">
              <a:xfrm>
                <a:off x="807" y="3194"/>
                <a:ext cx="295" cy="59"/>
                <a:chOff x="807" y="2958"/>
                <a:chExt cx="295" cy="59"/>
              </a:xfrm>
            </p:grpSpPr>
            <p:sp>
              <p:nvSpPr>
                <p:cNvPr id="36722" name="Rectangle 1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3" name="Rectangle 1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4" name="Rectangle 1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5" name="Rectangle 1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26" name="Rectangle 1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655" name="Group 118"/>
            <p:cNvGrpSpPr>
              <a:grpSpLocks/>
            </p:cNvGrpSpPr>
            <p:nvPr/>
          </p:nvGrpSpPr>
          <p:grpSpPr bwMode="auto">
            <a:xfrm>
              <a:off x="1102" y="3253"/>
              <a:ext cx="295" cy="295"/>
              <a:chOff x="807" y="2958"/>
              <a:chExt cx="295" cy="295"/>
            </a:xfrm>
          </p:grpSpPr>
          <p:grpSp>
            <p:nvGrpSpPr>
              <p:cNvPr id="36687" name="Group 119"/>
              <p:cNvGrpSpPr>
                <a:grpSpLocks/>
              </p:cNvGrpSpPr>
              <p:nvPr/>
            </p:nvGrpSpPr>
            <p:grpSpPr bwMode="auto">
              <a:xfrm>
                <a:off x="807" y="2958"/>
                <a:ext cx="295" cy="59"/>
                <a:chOff x="807" y="2958"/>
                <a:chExt cx="295" cy="59"/>
              </a:xfrm>
            </p:grpSpPr>
            <p:sp>
              <p:nvSpPr>
                <p:cNvPr id="36712" name="Rectangle 1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3" name="Rectangle 1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4" name="Rectangle 1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5" name="Rectangle 1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6" name="Rectangle 12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88" name="Group 125"/>
              <p:cNvGrpSpPr>
                <a:grpSpLocks/>
              </p:cNvGrpSpPr>
              <p:nvPr/>
            </p:nvGrpSpPr>
            <p:grpSpPr bwMode="auto">
              <a:xfrm>
                <a:off x="807" y="3017"/>
                <a:ext cx="295" cy="59"/>
                <a:chOff x="807" y="2958"/>
                <a:chExt cx="295" cy="59"/>
              </a:xfrm>
            </p:grpSpPr>
            <p:sp>
              <p:nvSpPr>
                <p:cNvPr id="36707" name="Rectangle 12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8" name="Rectangle 12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9" name="Rectangle 12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0" name="Rectangle 12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11" name="Rectangle 13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89" name="Group 131"/>
              <p:cNvGrpSpPr>
                <a:grpSpLocks/>
              </p:cNvGrpSpPr>
              <p:nvPr/>
            </p:nvGrpSpPr>
            <p:grpSpPr bwMode="auto">
              <a:xfrm>
                <a:off x="807" y="3076"/>
                <a:ext cx="295" cy="59"/>
                <a:chOff x="807" y="2958"/>
                <a:chExt cx="295" cy="59"/>
              </a:xfrm>
            </p:grpSpPr>
            <p:sp>
              <p:nvSpPr>
                <p:cNvPr id="36702" name="Rectangle 1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3" name="Rectangle 1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4" name="Rectangle 1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5" name="Rectangle 1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6" name="Rectangle 1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90" name="Group 137"/>
              <p:cNvGrpSpPr>
                <a:grpSpLocks/>
              </p:cNvGrpSpPr>
              <p:nvPr/>
            </p:nvGrpSpPr>
            <p:grpSpPr bwMode="auto">
              <a:xfrm>
                <a:off x="807" y="3135"/>
                <a:ext cx="295" cy="59"/>
                <a:chOff x="807" y="2958"/>
                <a:chExt cx="295" cy="59"/>
              </a:xfrm>
            </p:grpSpPr>
            <p:sp>
              <p:nvSpPr>
                <p:cNvPr id="36697" name="Rectangle 1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8" name="Rectangle 1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9" name="Rectangle 1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0" name="Rectangle 1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701" name="Rectangle 1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91" name="Group 143"/>
              <p:cNvGrpSpPr>
                <a:grpSpLocks/>
              </p:cNvGrpSpPr>
              <p:nvPr/>
            </p:nvGrpSpPr>
            <p:grpSpPr bwMode="auto">
              <a:xfrm>
                <a:off x="807" y="3194"/>
                <a:ext cx="295" cy="59"/>
                <a:chOff x="807" y="2958"/>
                <a:chExt cx="295" cy="59"/>
              </a:xfrm>
            </p:grpSpPr>
            <p:sp>
              <p:nvSpPr>
                <p:cNvPr id="36692" name="Rectangle 1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3" name="Rectangle 1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4" name="Rectangle 1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5" name="Rectangle 1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96" name="Rectangle 1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656" name="Group 149"/>
            <p:cNvGrpSpPr>
              <a:grpSpLocks/>
            </p:cNvGrpSpPr>
            <p:nvPr/>
          </p:nvGrpSpPr>
          <p:grpSpPr bwMode="auto">
            <a:xfrm>
              <a:off x="1397" y="3253"/>
              <a:ext cx="295" cy="295"/>
              <a:chOff x="807" y="2958"/>
              <a:chExt cx="295" cy="295"/>
            </a:xfrm>
          </p:grpSpPr>
          <p:grpSp>
            <p:nvGrpSpPr>
              <p:cNvPr id="36657" name="Group 150"/>
              <p:cNvGrpSpPr>
                <a:grpSpLocks/>
              </p:cNvGrpSpPr>
              <p:nvPr/>
            </p:nvGrpSpPr>
            <p:grpSpPr bwMode="auto">
              <a:xfrm>
                <a:off x="807" y="2958"/>
                <a:ext cx="295" cy="59"/>
                <a:chOff x="807" y="2958"/>
                <a:chExt cx="295" cy="59"/>
              </a:xfrm>
            </p:grpSpPr>
            <p:sp>
              <p:nvSpPr>
                <p:cNvPr id="36682" name="Rectangle 1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3" name="Rectangle 1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4" name="Rectangle 1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5" name="Rectangle 1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6" name="Rectangle 1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58" name="Group 156"/>
              <p:cNvGrpSpPr>
                <a:grpSpLocks/>
              </p:cNvGrpSpPr>
              <p:nvPr/>
            </p:nvGrpSpPr>
            <p:grpSpPr bwMode="auto">
              <a:xfrm>
                <a:off x="807" y="3017"/>
                <a:ext cx="295" cy="59"/>
                <a:chOff x="807" y="2958"/>
                <a:chExt cx="295" cy="59"/>
              </a:xfrm>
            </p:grpSpPr>
            <p:sp>
              <p:nvSpPr>
                <p:cNvPr id="36677" name="Rectangle 1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8" name="Rectangle 1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9" name="Rectangle 1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0" name="Rectangle 1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81" name="Rectangle 1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59" name="Group 162"/>
              <p:cNvGrpSpPr>
                <a:grpSpLocks/>
              </p:cNvGrpSpPr>
              <p:nvPr/>
            </p:nvGrpSpPr>
            <p:grpSpPr bwMode="auto">
              <a:xfrm>
                <a:off x="807" y="3076"/>
                <a:ext cx="295" cy="59"/>
                <a:chOff x="807" y="2958"/>
                <a:chExt cx="295" cy="59"/>
              </a:xfrm>
            </p:grpSpPr>
            <p:sp>
              <p:nvSpPr>
                <p:cNvPr id="36672" name="Rectangle 1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3" name="Rectangle 1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4" name="Rectangle 1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5" name="Rectangle 1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6" name="Rectangle 1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60" name="Group 168"/>
              <p:cNvGrpSpPr>
                <a:grpSpLocks/>
              </p:cNvGrpSpPr>
              <p:nvPr/>
            </p:nvGrpSpPr>
            <p:grpSpPr bwMode="auto">
              <a:xfrm>
                <a:off x="807" y="3135"/>
                <a:ext cx="295" cy="59"/>
                <a:chOff x="807" y="2958"/>
                <a:chExt cx="295" cy="59"/>
              </a:xfrm>
            </p:grpSpPr>
            <p:sp>
              <p:nvSpPr>
                <p:cNvPr id="36667" name="Rectangle 1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8" name="Rectangle 1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9" name="Rectangle 1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0" name="Rectangle 1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71" name="Rectangle 1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61" name="Group 174"/>
              <p:cNvGrpSpPr>
                <a:grpSpLocks/>
              </p:cNvGrpSpPr>
              <p:nvPr/>
            </p:nvGrpSpPr>
            <p:grpSpPr bwMode="auto">
              <a:xfrm>
                <a:off x="807" y="3194"/>
                <a:ext cx="295" cy="59"/>
                <a:chOff x="807" y="2958"/>
                <a:chExt cx="295" cy="59"/>
              </a:xfrm>
            </p:grpSpPr>
            <p:sp>
              <p:nvSpPr>
                <p:cNvPr id="36662" name="Rectangle 1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3" name="Rectangle 1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4" name="Rectangle 1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5" name="Rectangle 1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66" name="Rectangle 1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51" name="Group 180"/>
          <p:cNvGrpSpPr>
            <a:grpSpLocks/>
          </p:cNvGrpSpPr>
          <p:nvPr/>
        </p:nvGrpSpPr>
        <p:grpSpPr bwMode="auto">
          <a:xfrm>
            <a:off x="5068888" y="4133850"/>
            <a:ext cx="1404937" cy="936625"/>
            <a:chOff x="807" y="2958"/>
            <a:chExt cx="885" cy="590"/>
          </a:xfrm>
        </p:grpSpPr>
        <p:grpSp>
          <p:nvGrpSpPr>
            <p:cNvPr id="36465" name="Group 181"/>
            <p:cNvGrpSpPr>
              <a:grpSpLocks/>
            </p:cNvGrpSpPr>
            <p:nvPr/>
          </p:nvGrpSpPr>
          <p:grpSpPr bwMode="auto">
            <a:xfrm>
              <a:off x="807" y="2958"/>
              <a:ext cx="295" cy="295"/>
              <a:chOff x="807" y="2958"/>
              <a:chExt cx="295" cy="295"/>
            </a:xfrm>
          </p:grpSpPr>
          <p:grpSp>
            <p:nvGrpSpPr>
              <p:cNvPr id="36621" name="Group 182"/>
              <p:cNvGrpSpPr>
                <a:grpSpLocks/>
              </p:cNvGrpSpPr>
              <p:nvPr/>
            </p:nvGrpSpPr>
            <p:grpSpPr bwMode="auto">
              <a:xfrm>
                <a:off x="807" y="2958"/>
                <a:ext cx="295" cy="59"/>
                <a:chOff x="807" y="2958"/>
                <a:chExt cx="295" cy="59"/>
              </a:xfrm>
            </p:grpSpPr>
            <p:sp>
              <p:nvSpPr>
                <p:cNvPr id="36646" name="Rectangle 18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7" name="Rectangle 18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8" name="Rectangle 18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9" name="Rectangle 18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50" name="Rectangle 18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22" name="Group 188"/>
              <p:cNvGrpSpPr>
                <a:grpSpLocks/>
              </p:cNvGrpSpPr>
              <p:nvPr/>
            </p:nvGrpSpPr>
            <p:grpSpPr bwMode="auto">
              <a:xfrm>
                <a:off x="807" y="3017"/>
                <a:ext cx="295" cy="59"/>
                <a:chOff x="807" y="2958"/>
                <a:chExt cx="295" cy="59"/>
              </a:xfrm>
            </p:grpSpPr>
            <p:sp>
              <p:nvSpPr>
                <p:cNvPr id="36641" name="Rectangle 18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2" name="Rectangle 19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3" name="Rectangle 19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4" name="Rectangle 19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5" name="Rectangle 19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23" name="Group 194"/>
              <p:cNvGrpSpPr>
                <a:grpSpLocks/>
              </p:cNvGrpSpPr>
              <p:nvPr/>
            </p:nvGrpSpPr>
            <p:grpSpPr bwMode="auto">
              <a:xfrm>
                <a:off x="807" y="3076"/>
                <a:ext cx="295" cy="59"/>
                <a:chOff x="807" y="2958"/>
                <a:chExt cx="295" cy="59"/>
              </a:xfrm>
            </p:grpSpPr>
            <p:sp>
              <p:nvSpPr>
                <p:cNvPr id="36636" name="Rectangle 19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7" name="Rectangle 19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8" name="Rectangle 19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9" name="Rectangle 19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40" name="Rectangle 19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24" name="Group 200"/>
              <p:cNvGrpSpPr>
                <a:grpSpLocks/>
              </p:cNvGrpSpPr>
              <p:nvPr/>
            </p:nvGrpSpPr>
            <p:grpSpPr bwMode="auto">
              <a:xfrm>
                <a:off x="807" y="3135"/>
                <a:ext cx="295" cy="59"/>
                <a:chOff x="807" y="2958"/>
                <a:chExt cx="295" cy="59"/>
              </a:xfrm>
            </p:grpSpPr>
            <p:sp>
              <p:nvSpPr>
                <p:cNvPr id="36631" name="Rectangle 2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2" name="Rectangle 2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3" name="Rectangle 2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4" name="Rectangle 2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5" name="Rectangle 2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625" name="Group 206"/>
              <p:cNvGrpSpPr>
                <a:grpSpLocks/>
              </p:cNvGrpSpPr>
              <p:nvPr/>
            </p:nvGrpSpPr>
            <p:grpSpPr bwMode="auto">
              <a:xfrm>
                <a:off x="807" y="3194"/>
                <a:ext cx="295" cy="59"/>
                <a:chOff x="807" y="2958"/>
                <a:chExt cx="295" cy="59"/>
              </a:xfrm>
            </p:grpSpPr>
            <p:sp>
              <p:nvSpPr>
                <p:cNvPr id="36626" name="Rectangle 2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27" name="Rectangle 2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28" name="Rectangle 2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29" name="Rectangle 2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30" name="Rectangle 2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466" name="Group 212"/>
            <p:cNvGrpSpPr>
              <a:grpSpLocks/>
            </p:cNvGrpSpPr>
            <p:nvPr/>
          </p:nvGrpSpPr>
          <p:grpSpPr bwMode="auto">
            <a:xfrm>
              <a:off x="1397" y="2958"/>
              <a:ext cx="295" cy="295"/>
              <a:chOff x="807" y="2958"/>
              <a:chExt cx="295" cy="295"/>
            </a:xfrm>
          </p:grpSpPr>
          <p:grpSp>
            <p:nvGrpSpPr>
              <p:cNvPr id="36591" name="Group 213"/>
              <p:cNvGrpSpPr>
                <a:grpSpLocks/>
              </p:cNvGrpSpPr>
              <p:nvPr/>
            </p:nvGrpSpPr>
            <p:grpSpPr bwMode="auto">
              <a:xfrm>
                <a:off x="807" y="2958"/>
                <a:ext cx="295" cy="59"/>
                <a:chOff x="807" y="2958"/>
                <a:chExt cx="295" cy="59"/>
              </a:xfrm>
            </p:grpSpPr>
            <p:sp>
              <p:nvSpPr>
                <p:cNvPr id="36616" name="Rectangle 21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7" name="Rectangle 21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8" name="Rectangle 21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9" name="Rectangle 21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20" name="Rectangle 21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92" name="Group 219"/>
              <p:cNvGrpSpPr>
                <a:grpSpLocks/>
              </p:cNvGrpSpPr>
              <p:nvPr/>
            </p:nvGrpSpPr>
            <p:grpSpPr bwMode="auto">
              <a:xfrm>
                <a:off x="807" y="3017"/>
                <a:ext cx="295" cy="59"/>
                <a:chOff x="807" y="2958"/>
                <a:chExt cx="295" cy="59"/>
              </a:xfrm>
            </p:grpSpPr>
            <p:sp>
              <p:nvSpPr>
                <p:cNvPr id="36611" name="Rectangle 22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2" name="Rectangle 22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3" name="Rectangle 22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4" name="Rectangle 22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5" name="Rectangle 22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93" name="Group 225"/>
              <p:cNvGrpSpPr>
                <a:grpSpLocks/>
              </p:cNvGrpSpPr>
              <p:nvPr/>
            </p:nvGrpSpPr>
            <p:grpSpPr bwMode="auto">
              <a:xfrm>
                <a:off x="807" y="3076"/>
                <a:ext cx="295" cy="59"/>
                <a:chOff x="807" y="2958"/>
                <a:chExt cx="295" cy="59"/>
              </a:xfrm>
            </p:grpSpPr>
            <p:sp>
              <p:nvSpPr>
                <p:cNvPr id="36606" name="Rectangle 22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7" name="Rectangle 22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8" name="Rectangle 22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9" name="Rectangle 22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10" name="Rectangle 23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94" name="Group 231"/>
              <p:cNvGrpSpPr>
                <a:grpSpLocks/>
              </p:cNvGrpSpPr>
              <p:nvPr/>
            </p:nvGrpSpPr>
            <p:grpSpPr bwMode="auto">
              <a:xfrm>
                <a:off x="807" y="3135"/>
                <a:ext cx="295" cy="59"/>
                <a:chOff x="807" y="2958"/>
                <a:chExt cx="295" cy="59"/>
              </a:xfrm>
            </p:grpSpPr>
            <p:sp>
              <p:nvSpPr>
                <p:cNvPr id="36601" name="Rectangle 2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2" name="Rectangle 2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3" name="Rectangle 2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4" name="Rectangle 2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5" name="Rectangle 2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95" name="Group 237"/>
              <p:cNvGrpSpPr>
                <a:grpSpLocks/>
              </p:cNvGrpSpPr>
              <p:nvPr/>
            </p:nvGrpSpPr>
            <p:grpSpPr bwMode="auto">
              <a:xfrm>
                <a:off x="807" y="3194"/>
                <a:ext cx="295" cy="59"/>
                <a:chOff x="807" y="2958"/>
                <a:chExt cx="295" cy="59"/>
              </a:xfrm>
            </p:grpSpPr>
            <p:sp>
              <p:nvSpPr>
                <p:cNvPr id="36596" name="Rectangle 2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97" name="Rectangle 2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98" name="Rectangle 2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99" name="Rectangle 2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600" name="Rectangle 2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467" name="Group 243"/>
            <p:cNvGrpSpPr>
              <a:grpSpLocks/>
            </p:cNvGrpSpPr>
            <p:nvPr/>
          </p:nvGrpSpPr>
          <p:grpSpPr bwMode="auto">
            <a:xfrm>
              <a:off x="1102" y="2958"/>
              <a:ext cx="295" cy="295"/>
              <a:chOff x="807" y="2958"/>
              <a:chExt cx="295" cy="295"/>
            </a:xfrm>
          </p:grpSpPr>
          <p:grpSp>
            <p:nvGrpSpPr>
              <p:cNvPr id="36561" name="Group 244"/>
              <p:cNvGrpSpPr>
                <a:grpSpLocks/>
              </p:cNvGrpSpPr>
              <p:nvPr/>
            </p:nvGrpSpPr>
            <p:grpSpPr bwMode="auto">
              <a:xfrm>
                <a:off x="807" y="2958"/>
                <a:ext cx="295" cy="59"/>
                <a:chOff x="807" y="2958"/>
                <a:chExt cx="295" cy="59"/>
              </a:xfrm>
            </p:grpSpPr>
            <p:sp>
              <p:nvSpPr>
                <p:cNvPr id="36586" name="Rectangle 24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7" name="Rectangle 24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8" name="Rectangle 24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9" name="Rectangle 24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90" name="Rectangle 24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62" name="Group 250"/>
              <p:cNvGrpSpPr>
                <a:grpSpLocks/>
              </p:cNvGrpSpPr>
              <p:nvPr/>
            </p:nvGrpSpPr>
            <p:grpSpPr bwMode="auto">
              <a:xfrm>
                <a:off x="807" y="3017"/>
                <a:ext cx="295" cy="59"/>
                <a:chOff x="807" y="2958"/>
                <a:chExt cx="295" cy="59"/>
              </a:xfrm>
            </p:grpSpPr>
            <p:sp>
              <p:nvSpPr>
                <p:cNvPr id="36581" name="Rectangle 25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2" name="Rectangle 25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3" name="Rectangle 25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4" name="Rectangle 25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5" name="Rectangle 25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63" name="Group 256"/>
              <p:cNvGrpSpPr>
                <a:grpSpLocks/>
              </p:cNvGrpSpPr>
              <p:nvPr/>
            </p:nvGrpSpPr>
            <p:grpSpPr bwMode="auto">
              <a:xfrm>
                <a:off x="807" y="3076"/>
                <a:ext cx="295" cy="59"/>
                <a:chOff x="807" y="2958"/>
                <a:chExt cx="295" cy="59"/>
              </a:xfrm>
            </p:grpSpPr>
            <p:sp>
              <p:nvSpPr>
                <p:cNvPr id="36576" name="Rectangle 2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7" name="Rectangle 2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8" name="Rectangle 2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9" name="Rectangle 2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80" name="Rectangle 2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64" name="Group 262"/>
              <p:cNvGrpSpPr>
                <a:grpSpLocks/>
              </p:cNvGrpSpPr>
              <p:nvPr/>
            </p:nvGrpSpPr>
            <p:grpSpPr bwMode="auto">
              <a:xfrm>
                <a:off x="807" y="3135"/>
                <a:ext cx="295" cy="59"/>
                <a:chOff x="807" y="2958"/>
                <a:chExt cx="295" cy="59"/>
              </a:xfrm>
            </p:grpSpPr>
            <p:sp>
              <p:nvSpPr>
                <p:cNvPr id="36571" name="Rectangle 2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2" name="Rectangle 2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3" name="Rectangle 2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4" name="Rectangle 2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5" name="Rectangle 2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65" name="Group 268"/>
              <p:cNvGrpSpPr>
                <a:grpSpLocks/>
              </p:cNvGrpSpPr>
              <p:nvPr/>
            </p:nvGrpSpPr>
            <p:grpSpPr bwMode="auto">
              <a:xfrm>
                <a:off x="807" y="3194"/>
                <a:ext cx="295" cy="59"/>
                <a:chOff x="807" y="2958"/>
                <a:chExt cx="295" cy="59"/>
              </a:xfrm>
            </p:grpSpPr>
            <p:sp>
              <p:nvSpPr>
                <p:cNvPr id="36566" name="Rectangle 2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67" name="Rectangle 2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68" name="Rectangle 2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69" name="Rectangle 2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70" name="Rectangle 2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468" name="Group 274"/>
            <p:cNvGrpSpPr>
              <a:grpSpLocks/>
            </p:cNvGrpSpPr>
            <p:nvPr/>
          </p:nvGrpSpPr>
          <p:grpSpPr bwMode="auto">
            <a:xfrm>
              <a:off x="807" y="3253"/>
              <a:ext cx="295" cy="295"/>
              <a:chOff x="807" y="2958"/>
              <a:chExt cx="295" cy="295"/>
            </a:xfrm>
          </p:grpSpPr>
          <p:grpSp>
            <p:nvGrpSpPr>
              <p:cNvPr id="36531" name="Group 275"/>
              <p:cNvGrpSpPr>
                <a:grpSpLocks/>
              </p:cNvGrpSpPr>
              <p:nvPr/>
            </p:nvGrpSpPr>
            <p:grpSpPr bwMode="auto">
              <a:xfrm>
                <a:off x="807" y="2958"/>
                <a:ext cx="295" cy="59"/>
                <a:chOff x="807" y="2958"/>
                <a:chExt cx="295" cy="59"/>
              </a:xfrm>
            </p:grpSpPr>
            <p:sp>
              <p:nvSpPr>
                <p:cNvPr id="36556" name="Rectangle 2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7" name="Rectangle 2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8" name="Rectangle 2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9" name="Rectangle 2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60" name="Rectangle 2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32" name="Group 281"/>
              <p:cNvGrpSpPr>
                <a:grpSpLocks/>
              </p:cNvGrpSpPr>
              <p:nvPr/>
            </p:nvGrpSpPr>
            <p:grpSpPr bwMode="auto">
              <a:xfrm>
                <a:off x="807" y="3017"/>
                <a:ext cx="295" cy="59"/>
                <a:chOff x="807" y="2958"/>
                <a:chExt cx="295" cy="59"/>
              </a:xfrm>
            </p:grpSpPr>
            <p:sp>
              <p:nvSpPr>
                <p:cNvPr id="36551" name="Rectangle 2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2" name="Rectangle 2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3" name="Rectangle 2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4" name="Rectangle 2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5" name="Rectangle 2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33" name="Group 287"/>
              <p:cNvGrpSpPr>
                <a:grpSpLocks/>
              </p:cNvGrpSpPr>
              <p:nvPr/>
            </p:nvGrpSpPr>
            <p:grpSpPr bwMode="auto">
              <a:xfrm>
                <a:off x="807" y="3076"/>
                <a:ext cx="295" cy="59"/>
                <a:chOff x="807" y="2958"/>
                <a:chExt cx="295" cy="59"/>
              </a:xfrm>
            </p:grpSpPr>
            <p:sp>
              <p:nvSpPr>
                <p:cNvPr id="36546" name="Rectangle 2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7" name="Rectangle 2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8" name="Rectangle 2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9" name="Rectangle 2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50" name="Rectangle 2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34" name="Group 293"/>
              <p:cNvGrpSpPr>
                <a:grpSpLocks/>
              </p:cNvGrpSpPr>
              <p:nvPr/>
            </p:nvGrpSpPr>
            <p:grpSpPr bwMode="auto">
              <a:xfrm>
                <a:off x="807" y="3135"/>
                <a:ext cx="295" cy="59"/>
                <a:chOff x="807" y="2958"/>
                <a:chExt cx="295" cy="59"/>
              </a:xfrm>
            </p:grpSpPr>
            <p:sp>
              <p:nvSpPr>
                <p:cNvPr id="36541" name="Rectangle 2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2" name="Rectangle 2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3" name="Rectangle 2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4" name="Rectangle 2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5" name="Rectangle 2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35" name="Group 299"/>
              <p:cNvGrpSpPr>
                <a:grpSpLocks/>
              </p:cNvGrpSpPr>
              <p:nvPr/>
            </p:nvGrpSpPr>
            <p:grpSpPr bwMode="auto">
              <a:xfrm>
                <a:off x="807" y="3194"/>
                <a:ext cx="295" cy="59"/>
                <a:chOff x="807" y="2958"/>
                <a:chExt cx="295" cy="59"/>
              </a:xfrm>
            </p:grpSpPr>
            <p:sp>
              <p:nvSpPr>
                <p:cNvPr id="36536" name="Rectangle 30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37" name="Rectangle 30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38" name="Rectangle 30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39" name="Rectangle 30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40" name="Rectangle 30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469" name="Group 305"/>
            <p:cNvGrpSpPr>
              <a:grpSpLocks/>
            </p:cNvGrpSpPr>
            <p:nvPr/>
          </p:nvGrpSpPr>
          <p:grpSpPr bwMode="auto">
            <a:xfrm>
              <a:off x="1102" y="3253"/>
              <a:ext cx="295" cy="295"/>
              <a:chOff x="807" y="2958"/>
              <a:chExt cx="295" cy="295"/>
            </a:xfrm>
          </p:grpSpPr>
          <p:grpSp>
            <p:nvGrpSpPr>
              <p:cNvPr id="36501" name="Group 306"/>
              <p:cNvGrpSpPr>
                <a:grpSpLocks/>
              </p:cNvGrpSpPr>
              <p:nvPr/>
            </p:nvGrpSpPr>
            <p:grpSpPr bwMode="auto">
              <a:xfrm>
                <a:off x="807" y="2958"/>
                <a:ext cx="295" cy="59"/>
                <a:chOff x="807" y="2958"/>
                <a:chExt cx="295" cy="59"/>
              </a:xfrm>
            </p:grpSpPr>
            <p:sp>
              <p:nvSpPr>
                <p:cNvPr id="36526" name="Rectangle 3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7" name="Rectangle 3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8" name="Rectangle 3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9" name="Rectangle 3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30" name="Rectangle 3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02" name="Group 312"/>
              <p:cNvGrpSpPr>
                <a:grpSpLocks/>
              </p:cNvGrpSpPr>
              <p:nvPr/>
            </p:nvGrpSpPr>
            <p:grpSpPr bwMode="auto">
              <a:xfrm>
                <a:off x="807" y="3017"/>
                <a:ext cx="295" cy="59"/>
                <a:chOff x="807" y="2958"/>
                <a:chExt cx="295" cy="59"/>
              </a:xfrm>
            </p:grpSpPr>
            <p:sp>
              <p:nvSpPr>
                <p:cNvPr id="36521" name="Rectangle 3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2" name="Rectangle 3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3" name="Rectangle 3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4" name="Rectangle 3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5" name="Rectangle 3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03" name="Group 318"/>
              <p:cNvGrpSpPr>
                <a:grpSpLocks/>
              </p:cNvGrpSpPr>
              <p:nvPr/>
            </p:nvGrpSpPr>
            <p:grpSpPr bwMode="auto">
              <a:xfrm>
                <a:off x="807" y="3076"/>
                <a:ext cx="295" cy="59"/>
                <a:chOff x="807" y="2958"/>
                <a:chExt cx="295" cy="59"/>
              </a:xfrm>
            </p:grpSpPr>
            <p:sp>
              <p:nvSpPr>
                <p:cNvPr id="36516" name="Rectangle 3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7" name="Rectangle 3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8" name="Rectangle 3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9" name="Rectangle 3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20" name="Rectangle 3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04" name="Group 324"/>
              <p:cNvGrpSpPr>
                <a:grpSpLocks/>
              </p:cNvGrpSpPr>
              <p:nvPr/>
            </p:nvGrpSpPr>
            <p:grpSpPr bwMode="auto">
              <a:xfrm>
                <a:off x="807" y="3135"/>
                <a:ext cx="295" cy="59"/>
                <a:chOff x="807" y="2958"/>
                <a:chExt cx="295" cy="59"/>
              </a:xfrm>
            </p:grpSpPr>
            <p:sp>
              <p:nvSpPr>
                <p:cNvPr id="36511" name="Rectangle 32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2" name="Rectangle 32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3" name="Rectangle 32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4" name="Rectangle 32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5" name="Rectangle 32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505" name="Group 330"/>
              <p:cNvGrpSpPr>
                <a:grpSpLocks/>
              </p:cNvGrpSpPr>
              <p:nvPr/>
            </p:nvGrpSpPr>
            <p:grpSpPr bwMode="auto">
              <a:xfrm>
                <a:off x="807" y="3194"/>
                <a:ext cx="295" cy="59"/>
                <a:chOff x="807" y="2958"/>
                <a:chExt cx="295" cy="59"/>
              </a:xfrm>
            </p:grpSpPr>
            <p:sp>
              <p:nvSpPr>
                <p:cNvPr id="36506" name="Rectangle 33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07" name="Rectangle 33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08" name="Rectangle 33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09" name="Rectangle 33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10" name="Rectangle 33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470" name="Group 336"/>
            <p:cNvGrpSpPr>
              <a:grpSpLocks/>
            </p:cNvGrpSpPr>
            <p:nvPr/>
          </p:nvGrpSpPr>
          <p:grpSpPr bwMode="auto">
            <a:xfrm>
              <a:off x="1397" y="3253"/>
              <a:ext cx="295" cy="295"/>
              <a:chOff x="807" y="2958"/>
              <a:chExt cx="295" cy="295"/>
            </a:xfrm>
          </p:grpSpPr>
          <p:grpSp>
            <p:nvGrpSpPr>
              <p:cNvPr id="36471" name="Group 337"/>
              <p:cNvGrpSpPr>
                <a:grpSpLocks/>
              </p:cNvGrpSpPr>
              <p:nvPr/>
            </p:nvGrpSpPr>
            <p:grpSpPr bwMode="auto">
              <a:xfrm>
                <a:off x="807" y="2958"/>
                <a:ext cx="295" cy="59"/>
                <a:chOff x="807" y="2958"/>
                <a:chExt cx="295" cy="59"/>
              </a:xfrm>
            </p:grpSpPr>
            <p:sp>
              <p:nvSpPr>
                <p:cNvPr id="36496" name="Rectangle 3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7" name="Rectangle 3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8" name="Rectangle 3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9" name="Rectangle 3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500" name="Rectangle 3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72" name="Group 343"/>
              <p:cNvGrpSpPr>
                <a:grpSpLocks/>
              </p:cNvGrpSpPr>
              <p:nvPr/>
            </p:nvGrpSpPr>
            <p:grpSpPr bwMode="auto">
              <a:xfrm>
                <a:off x="807" y="3017"/>
                <a:ext cx="295" cy="59"/>
                <a:chOff x="807" y="2958"/>
                <a:chExt cx="295" cy="59"/>
              </a:xfrm>
            </p:grpSpPr>
            <p:sp>
              <p:nvSpPr>
                <p:cNvPr id="36491" name="Rectangle 3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2" name="Rectangle 3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3" name="Rectangle 3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4" name="Rectangle 3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5" name="Rectangle 3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73" name="Group 349"/>
              <p:cNvGrpSpPr>
                <a:grpSpLocks/>
              </p:cNvGrpSpPr>
              <p:nvPr/>
            </p:nvGrpSpPr>
            <p:grpSpPr bwMode="auto">
              <a:xfrm>
                <a:off x="807" y="3076"/>
                <a:ext cx="295" cy="59"/>
                <a:chOff x="807" y="2958"/>
                <a:chExt cx="295" cy="59"/>
              </a:xfrm>
            </p:grpSpPr>
            <p:sp>
              <p:nvSpPr>
                <p:cNvPr id="36486" name="Rectangle 35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7" name="Rectangle 35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8" name="Rectangle 35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9" name="Rectangle 35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90" name="Rectangle 35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74" name="Group 355"/>
              <p:cNvGrpSpPr>
                <a:grpSpLocks/>
              </p:cNvGrpSpPr>
              <p:nvPr/>
            </p:nvGrpSpPr>
            <p:grpSpPr bwMode="auto">
              <a:xfrm>
                <a:off x="807" y="3135"/>
                <a:ext cx="295" cy="59"/>
                <a:chOff x="807" y="2958"/>
                <a:chExt cx="295" cy="59"/>
              </a:xfrm>
            </p:grpSpPr>
            <p:sp>
              <p:nvSpPr>
                <p:cNvPr id="36481" name="Rectangle 35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2" name="Rectangle 35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3" name="Rectangle 35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4" name="Rectangle 35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5" name="Rectangle 36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75" name="Group 361"/>
              <p:cNvGrpSpPr>
                <a:grpSpLocks/>
              </p:cNvGrpSpPr>
              <p:nvPr/>
            </p:nvGrpSpPr>
            <p:grpSpPr bwMode="auto">
              <a:xfrm>
                <a:off x="807" y="3194"/>
                <a:ext cx="295" cy="59"/>
                <a:chOff x="807" y="2958"/>
                <a:chExt cx="295" cy="59"/>
              </a:xfrm>
            </p:grpSpPr>
            <p:sp>
              <p:nvSpPr>
                <p:cNvPr id="36476" name="Rectangle 36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77" name="Rectangle 36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78" name="Rectangle 36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79" name="Rectangle 36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80" name="Rectangle 36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52" name="Group 367"/>
          <p:cNvGrpSpPr>
            <a:grpSpLocks/>
          </p:cNvGrpSpPr>
          <p:nvPr/>
        </p:nvGrpSpPr>
        <p:grpSpPr bwMode="auto">
          <a:xfrm>
            <a:off x="6473825" y="4133850"/>
            <a:ext cx="1404938" cy="936625"/>
            <a:chOff x="807" y="2958"/>
            <a:chExt cx="885" cy="590"/>
          </a:xfrm>
        </p:grpSpPr>
        <p:grpSp>
          <p:nvGrpSpPr>
            <p:cNvPr id="36279" name="Group 368"/>
            <p:cNvGrpSpPr>
              <a:grpSpLocks/>
            </p:cNvGrpSpPr>
            <p:nvPr/>
          </p:nvGrpSpPr>
          <p:grpSpPr bwMode="auto">
            <a:xfrm>
              <a:off x="807" y="2958"/>
              <a:ext cx="295" cy="295"/>
              <a:chOff x="807" y="2958"/>
              <a:chExt cx="295" cy="295"/>
            </a:xfrm>
          </p:grpSpPr>
          <p:grpSp>
            <p:nvGrpSpPr>
              <p:cNvPr id="36435" name="Group 369"/>
              <p:cNvGrpSpPr>
                <a:grpSpLocks/>
              </p:cNvGrpSpPr>
              <p:nvPr/>
            </p:nvGrpSpPr>
            <p:grpSpPr bwMode="auto">
              <a:xfrm>
                <a:off x="807" y="2958"/>
                <a:ext cx="295" cy="59"/>
                <a:chOff x="807" y="2958"/>
                <a:chExt cx="295" cy="59"/>
              </a:xfrm>
            </p:grpSpPr>
            <p:sp>
              <p:nvSpPr>
                <p:cNvPr id="36460" name="Rectangle 37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61" name="Rectangle 37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62" name="Rectangle 37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63" name="Rectangle 37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64" name="Rectangle 37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36" name="Group 375"/>
              <p:cNvGrpSpPr>
                <a:grpSpLocks/>
              </p:cNvGrpSpPr>
              <p:nvPr/>
            </p:nvGrpSpPr>
            <p:grpSpPr bwMode="auto">
              <a:xfrm>
                <a:off x="807" y="3017"/>
                <a:ext cx="295" cy="59"/>
                <a:chOff x="807" y="2958"/>
                <a:chExt cx="295" cy="59"/>
              </a:xfrm>
            </p:grpSpPr>
            <p:sp>
              <p:nvSpPr>
                <p:cNvPr id="36455" name="Rectangle 37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6" name="Rectangle 37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7" name="Rectangle 37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8" name="Rectangle 37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9" name="Rectangle 38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37" name="Group 381"/>
              <p:cNvGrpSpPr>
                <a:grpSpLocks/>
              </p:cNvGrpSpPr>
              <p:nvPr/>
            </p:nvGrpSpPr>
            <p:grpSpPr bwMode="auto">
              <a:xfrm>
                <a:off x="807" y="3076"/>
                <a:ext cx="295" cy="59"/>
                <a:chOff x="807" y="2958"/>
                <a:chExt cx="295" cy="59"/>
              </a:xfrm>
            </p:grpSpPr>
            <p:sp>
              <p:nvSpPr>
                <p:cNvPr id="36450" name="Rectangle 38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1" name="Rectangle 38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2" name="Rectangle 38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3" name="Rectangle 38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54" name="Rectangle 38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38" name="Group 387"/>
              <p:cNvGrpSpPr>
                <a:grpSpLocks/>
              </p:cNvGrpSpPr>
              <p:nvPr/>
            </p:nvGrpSpPr>
            <p:grpSpPr bwMode="auto">
              <a:xfrm>
                <a:off x="807" y="3135"/>
                <a:ext cx="295" cy="59"/>
                <a:chOff x="807" y="2958"/>
                <a:chExt cx="295" cy="59"/>
              </a:xfrm>
            </p:grpSpPr>
            <p:sp>
              <p:nvSpPr>
                <p:cNvPr id="36445" name="Rectangle 3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6" name="Rectangle 3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7" name="Rectangle 3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8" name="Rectangle 3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9" name="Rectangle 3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39" name="Group 393"/>
              <p:cNvGrpSpPr>
                <a:grpSpLocks/>
              </p:cNvGrpSpPr>
              <p:nvPr/>
            </p:nvGrpSpPr>
            <p:grpSpPr bwMode="auto">
              <a:xfrm>
                <a:off x="807" y="3194"/>
                <a:ext cx="295" cy="59"/>
                <a:chOff x="807" y="2958"/>
                <a:chExt cx="295" cy="59"/>
              </a:xfrm>
            </p:grpSpPr>
            <p:sp>
              <p:nvSpPr>
                <p:cNvPr id="36440" name="Rectangle 3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1" name="Rectangle 3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2" name="Rectangle 3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3" name="Rectangle 3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44" name="Rectangle 3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280" name="Group 399"/>
            <p:cNvGrpSpPr>
              <a:grpSpLocks/>
            </p:cNvGrpSpPr>
            <p:nvPr/>
          </p:nvGrpSpPr>
          <p:grpSpPr bwMode="auto">
            <a:xfrm>
              <a:off x="1397" y="2958"/>
              <a:ext cx="295" cy="295"/>
              <a:chOff x="807" y="2958"/>
              <a:chExt cx="295" cy="295"/>
            </a:xfrm>
          </p:grpSpPr>
          <p:grpSp>
            <p:nvGrpSpPr>
              <p:cNvPr id="36405" name="Group 400"/>
              <p:cNvGrpSpPr>
                <a:grpSpLocks/>
              </p:cNvGrpSpPr>
              <p:nvPr/>
            </p:nvGrpSpPr>
            <p:grpSpPr bwMode="auto">
              <a:xfrm>
                <a:off x="807" y="2958"/>
                <a:ext cx="295" cy="59"/>
                <a:chOff x="807" y="2958"/>
                <a:chExt cx="295" cy="59"/>
              </a:xfrm>
            </p:grpSpPr>
            <p:sp>
              <p:nvSpPr>
                <p:cNvPr id="36430" name="Rectangle 40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31" name="Rectangle 40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32" name="Rectangle 40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33" name="Rectangle 40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34" name="Rectangle 40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06" name="Group 406"/>
              <p:cNvGrpSpPr>
                <a:grpSpLocks/>
              </p:cNvGrpSpPr>
              <p:nvPr/>
            </p:nvGrpSpPr>
            <p:grpSpPr bwMode="auto">
              <a:xfrm>
                <a:off x="807" y="3017"/>
                <a:ext cx="295" cy="59"/>
                <a:chOff x="807" y="2958"/>
                <a:chExt cx="295" cy="59"/>
              </a:xfrm>
            </p:grpSpPr>
            <p:sp>
              <p:nvSpPr>
                <p:cNvPr id="36425" name="Rectangle 40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6" name="Rectangle 40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7" name="Rectangle 40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8" name="Rectangle 41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9" name="Rectangle 41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07" name="Group 412"/>
              <p:cNvGrpSpPr>
                <a:grpSpLocks/>
              </p:cNvGrpSpPr>
              <p:nvPr/>
            </p:nvGrpSpPr>
            <p:grpSpPr bwMode="auto">
              <a:xfrm>
                <a:off x="807" y="3076"/>
                <a:ext cx="295" cy="59"/>
                <a:chOff x="807" y="2958"/>
                <a:chExt cx="295" cy="59"/>
              </a:xfrm>
            </p:grpSpPr>
            <p:sp>
              <p:nvSpPr>
                <p:cNvPr id="36420" name="Rectangle 41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1" name="Rectangle 41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2" name="Rectangle 41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3" name="Rectangle 41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24" name="Rectangle 41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08" name="Group 418"/>
              <p:cNvGrpSpPr>
                <a:grpSpLocks/>
              </p:cNvGrpSpPr>
              <p:nvPr/>
            </p:nvGrpSpPr>
            <p:grpSpPr bwMode="auto">
              <a:xfrm>
                <a:off x="807" y="3135"/>
                <a:ext cx="295" cy="59"/>
                <a:chOff x="807" y="2958"/>
                <a:chExt cx="295" cy="59"/>
              </a:xfrm>
            </p:grpSpPr>
            <p:sp>
              <p:nvSpPr>
                <p:cNvPr id="36415" name="Rectangle 4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6" name="Rectangle 4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7" name="Rectangle 4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8" name="Rectangle 4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9" name="Rectangle 4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409" name="Group 424"/>
              <p:cNvGrpSpPr>
                <a:grpSpLocks/>
              </p:cNvGrpSpPr>
              <p:nvPr/>
            </p:nvGrpSpPr>
            <p:grpSpPr bwMode="auto">
              <a:xfrm>
                <a:off x="807" y="3194"/>
                <a:ext cx="295" cy="59"/>
                <a:chOff x="807" y="2958"/>
                <a:chExt cx="295" cy="59"/>
              </a:xfrm>
            </p:grpSpPr>
            <p:sp>
              <p:nvSpPr>
                <p:cNvPr id="36410" name="Rectangle 42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1" name="Rectangle 42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2" name="Rectangle 42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3" name="Rectangle 42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14" name="Rectangle 42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281" name="Group 430"/>
            <p:cNvGrpSpPr>
              <a:grpSpLocks/>
            </p:cNvGrpSpPr>
            <p:nvPr/>
          </p:nvGrpSpPr>
          <p:grpSpPr bwMode="auto">
            <a:xfrm>
              <a:off x="1102" y="2958"/>
              <a:ext cx="295" cy="295"/>
              <a:chOff x="807" y="2958"/>
              <a:chExt cx="295" cy="295"/>
            </a:xfrm>
          </p:grpSpPr>
          <p:grpSp>
            <p:nvGrpSpPr>
              <p:cNvPr id="36375" name="Group 431"/>
              <p:cNvGrpSpPr>
                <a:grpSpLocks/>
              </p:cNvGrpSpPr>
              <p:nvPr/>
            </p:nvGrpSpPr>
            <p:grpSpPr bwMode="auto">
              <a:xfrm>
                <a:off x="807" y="2958"/>
                <a:ext cx="295" cy="59"/>
                <a:chOff x="807" y="2958"/>
                <a:chExt cx="295" cy="59"/>
              </a:xfrm>
            </p:grpSpPr>
            <p:sp>
              <p:nvSpPr>
                <p:cNvPr id="36400" name="Rectangle 43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01" name="Rectangle 43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02" name="Rectangle 43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03" name="Rectangle 43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404" name="Rectangle 43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76" name="Group 437"/>
              <p:cNvGrpSpPr>
                <a:grpSpLocks/>
              </p:cNvGrpSpPr>
              <p:nvPr/>
            </p:nvGrpSpPr>
            <p:grpSpPr bwMode="auto">
              <a:xfrm>
                <a:off x="807" y="3017"/>
                <a:ext cx="295" cy="59"/>
                <a:chOff x="807" y="2958"/>
                <a:chExt cx="295" cy="59"/>
              </a:xfrm>
            </p:grpSpPr>
            <p:sp>
              <p:nvSpPr>
                <p:cNvPr id="36395" name="Rectangle 43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6" name="Rectangle 43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7" name="Rectangle 44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8" name="Rectangle 44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9" name="Rectangle 44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77" name="Group 443"/>
              <p:cNvGrpSpPr>
                <a:grpSpLocks/>
              </p:cNvGrpSpPr>
              <p:nvPr/>
            </p:nvGrpSpPr>
            <p:grpSpPr bwMode="auto">
              <a:xfrm>
                <a:off x="807" y="3076"/>
                <a:ext cx="295" cy="59"/>
                <a:chOff x="807" y="2958"/>
                <a:chExt cx="295" cy="59"/>
              </a:xfrm>
            </p:grpSpPr>
            <p:sp>
              <p:nvSpPr>
                <p:cNvPr id="36390" name="Rectangle 4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1" name="Rectangle 4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2" name="Rectangle 4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3" name="Rectangle 4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94" name="Rectangle 4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78" name="Group 449"/>
              <p:cNvGrpSpPr>
                <a:grpSpLocks/>
              </p:cNvGrpSpPr>
              <p:nvPr/>
            </p:nvGrpSpPr>
            <p:grpSpPr bwMode="auto">
              <a:xfrm>
                <a:off x="807" y="3135"/>
                <a:ext cx="295" cy="59"/>
                <a:chOff x="807" y="2958"/>
                <a:chExt cx="295" cy="59"/>
              </a:xfrm>
            </p:grpSpPr>
            <p:sp>
              <p:nvSpPr>
                <p:cNvPr id="36385" name="Rectangle 45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6" name="Rectangle 45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7" name="Rectangle 45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8" name="Rectangle 45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9" name="Rectangle 45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79" name="Group 455"/>
              <p:cNvGrpSpPr>
                <a:grpSpLocks/>
              </p:cNvGrpSpPr>
              <p:nvPr/>
            </p:nvGrpSpPr>
            <p:grpSpPr bwMode="auto">
              <a:xfrm>
                <a:off x="807" y="3194"/>
                <a:ext cx="295" cy="59"/>
                <a:chOff x="807" y="2958"/>
                <a:chExt cx="295" cy="59"/>
              </a:xfrm>
            </p:grpSpPr>
            <p:sp>
              <p:nvSpPr>
                <p:cNvPr id="36380" name="Rectangle 45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1" name="Rectangle 45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2" name="Rectangle 45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3" name="Rectangle 45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84" name="Rectangle 46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282" name="Group 461"/>
            <p:cNvGrpSpPr>
              <a:grpSpLocks/>
            </p:cNvGrpSpPr>
            <p:nvPr/>
          </p:nvGrpSpPr>
          <p:grpSpPr bwMode="auto">
            <a:xfrm>
              <a:off x="807" y="3253"/>
              <a:ext cx="295" cy="295"/>
              <a:chOff x="807" y="2958"/>
              <a:chExt cx="295" cy="295"/>
            </a:xfrm>
          </p:grpSpPr>
          <p:grpSp>
            <p:nvGrpSpPr>
              <p:cNvPr id="36345" name="Group 462"/>
              <p:cNvGrpSpPr>
                <a:grpSpLocks/>
              </p:cNvGrpSpPr>
              <p:nvPr/>
            </p:nvGrpSpPr>
            <p:grpSpPr bwMode="auto">
              <a:xfrm>
                <a:off x="807" y="2958"/>
                <a:ext cx="295" cy="59"/>
                <a:chOff x="807" y="2958"/>
                <a:chExt cx="295" cy="59"/>
              </a:xfrm>
            </p:grpSpPr>
            <p:sp>
              <p:nvSpPr>
                <p:cNvPr id="36370" name="Rectangle 4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71" name="Rectangle 4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72" name="Rectangle 4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73" name="Rectangle 4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74" name="Rectangle 4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46" name="Group 468"/>
              <p:cNvGrpSpPr>
                <a:grpSpLocks/>
              </p:cNvGrpSpPr>
              <p:nvPr/>
            </p:nvGrpSpPr>
            <p:grpSpPr bwMode="auto">
              <a:xfrm>
                <a:off x="807" y="3017"/>
                <a:ext cx="295" cy="59"/>
                <a:chOff x="807" y="2958"/>
                <a:chExt cx="295" cy="59"/>
              </a:xfrm>
            </p:grpSpPr>
            <p:sp>
              <p:nvSpPr>
                <p:cNvPr id="36365" name="Rectangle 4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6" name="Rectangle 4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7" name="Rectangle 4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8" name="Rectangle 4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9" name="Rectangle 4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47" name="Group 474"/>
              <p:cNvGrpSpPr>
                <a:grpSpLocks/>
              </p:cNvGrpSpPr>
              <p:nvPr/>
            </p:nvGrpSpPr>
            <p:grpSpPr bwMode="auto">
              <a:xfrm>
                <a:off x="807" y="3076"/>
                <a:ext cx="295" cy="59"/>
                <a:chOff x="807" y="2958"/>
                <a:chExt cx="295" cy="59"/>
              </a:xfrm>
            </p:grpSpPr>
            <p:sp>
              <p:nvSpPr>
                <p:cNvPr id="36360" name="Rectangle 4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1" name="Rectangle 4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2" name="Rectangle 4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3" name="Rectangle 4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64" name="Rectangle 4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48" name="Group 480"/>
              <p:cNvGrpSpPr>
                <a:grpSpLocks/>
              </p:cNvGrpSpPr>
              <p:nvPr/>
            </p:nvGrpSpPr>
            <p:grpSpPr bwMode="auto">
              <a:xfrm>
                <a:off x="807" y="3135"/>
                <a:ext cx="295" cy="59"/>
                <a:chOff x="807" y="2958"/>
                <a:chExt cx="295" cy="59"/>
              </a:xfrm>
            </p:grpSpPr>
            <p:sp>
              <p:nvSpPr>
                <p:cNvPr id="36355" name="Rectangle 48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6" name="Rectangle 48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7" name="Rectangle 48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8" name="Rectangle 48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9" name="Rectangle 48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49" name="Group 486"/>
              <p:cNvGrpSpPr>
                <a:grpSpLocks/>
              </p:cNvGrpSpPr>
              <p:nvPr/>
            </p:nvGrpSpPr>
            <p:grpSpPr bwMode="auto">
              <a:xfrm>
                <a:off x="807" y="3194"/>
                <a:ext cx="295" cy="59"/>
                <a:chOff x="807" y="2958"/>
                <a:chExt cx="295" cy="59"/>
              </a:xfrm>
            </p:grpSpPr>
            <p:sp>
              <p:nvSpPr>
                <p:cNvPr id="36350" name="Rectangle 48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1" name="Rectangle 48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2" name="Rectangle 48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3" name="Rectangle 49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54" name="Rectangle 49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283" name="Group 492"/>
            <p:cNvGrpSpPr>
              <a:grpSpLocks/>
            </p:cNvGrpSpPr>
            <p:nvPr/>
          </p:nvGrpSpPr>
          <p:grpSpPr bwMode="auto">
            <a:xfrm>
              <a:off x="1102" y="3253"/>
              <a:ext cx="295" cy="295"/>
              <a:chOff x="807" y="2958"/>
              <a:chExt cx="295" cy="295"/>
            </a:xfrm>
          </p:grpSpPr>
          <p:grpSp>
            <p:nvGrpSpPr>
              <p:cNvPr id="36315" name="Group 493"/>
              <p:cNvGrpSpPr>
                <a:grpSpLocks/>
              </p:cNvGrpSpPr>
              <p:nvPr/>
            </p:nvGrpSpPr>
            <p:grpSpPr bwMode="auto">
              <a:xfrm>
                <a:off x="807" y="2958"/>
                <a:ext cx="295" cy="59"/>
                <a:chOff x="807" y="2958"/>
                <a:chExt cx="295" cy="59"/>
              </a:xfrm>
            </p:grpSpPr>
            <p:sp>
              <p:nvSpPr>
                <p:cNvPr id="36340" name="Rectangle 4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41" name="Rectangle 4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42" name="Rectangle 4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43" name="Rectangle 4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44" name="Rectangle 4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16" name="Group 499"/>
              <p:cNvGrpSpPr>
                <a:grpSpLocks/>
              </p:cNvGrpSpPr>
              <p:nvPr/>
            </p:nvGrpSpPr>
            <p:grpSpPr bwMode="auto">
              <a:xfrm>
                <a:off x="807" y="3017"/>
                <a:ext cx="295" cy="59"/>
                <a:chOff x="807" y="2958"/>
                <a:chExt cx="295" cy="59"/>
              </a:xfrm>
            </p:grpSpPr>
            <p:sp>
              <p:nvSpPr>
                <p:cNvPr id="36335" name="Rectangle 50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6" name="Rectangle 50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7" name="Rectangle 50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8" name="Rectangle 50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9" name="Rectangle 50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17" name="Group 505"/>
              <p:cNvGrpSpPr>
                <a:grpSpLocks/>
              </p:cNvGrpSpPr>
              <p:nvPr/>
            </p:nvGrpSpPr>
            <p:grpSpPr bwMode="auto">
              <a:xfrm>
                <a:off x="807" y="3076"/>
                <a:ext cx="295" cy="59"/>
                <a:chOff x="807" y="2958"/>
                <a:chExt cx="295" cy="59"/>
              </a:xfrm>
            </p:grpSpPr>
            <p:sp>
              <p:nvSpPr>
                <p:cNvPr id="36330" name="Rectangle 50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1" name="Rectangle 50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2" name="Rectangle 50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3" name="Rectangle 50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34" name="Rectangle 51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18" name="Group 511"/>
              <p:cNvGrpSpPr>
                <a:grpSpLocks/>
              </p:cNvGrpSpPr>
              <p:nvPr/>
            </p:nvGrpSpPr>
            <p:grpSpPr bwMode="auto">
              <a:xfrm>
                <a:off x="807" y="3135"/>
                <a:ext cx="295" cy="59"/>
                <a:chOff x="807" y="2958"/>
                <a:chExt cx="295" cy="59"/>
              </a:xfrm>
            </p:grpSpPr>
            <p:sp>
              <p:nvSpPr>
                <p:cNvPr id="36325" name="Rectangle 51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6" name="Rectangle 51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7" name="Rectangle 51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8" name="Rectangle 51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9" name="Rectangle 51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319" name="Group 517"/>
              <p:cNvGrpSpPr>
                <a:grpSpLocks/>
              </p:cNvGrpSpPr>
              <p:nvPr/>
            </p:nvGrpSpPr>
            <p:grpSpPr bwMode="auto">
              <a:xfrm>
                <a:off x="807" y="3194"/>
                <a:ext cx="295" cy="59"/>
                <a:chOff x="807" y="2958"/>
                <a:chExt cx="295" cy="59"/>
              </a:xfrm>
            </p:grpSpPr>
            <p:sp>
              <p:nvSpPr>
                <p:cNvPr id="36320" name="Rectangle 51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1" name="Rectangle 51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2" name="Rectangle 52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3" name="Rectangle 52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24" name="Rectangle 52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284" name="Group 523"/>
            <p:cNvGrpSpPr>
              <a:grpSpLocks/>
            </p:cNvGrpSpPr>
            <p:nvPr/>
          </p:nvGrpSpPr>
          <p:grpSpPr bwMode="auto">
            <a:xfrm>
              <a:off x="1397" y="3253"/>
              <a:ext cx="295" cy="295"/>
              <a:chOff x="807" y="2958"/>
              <a:chExt cx="295" cy="295"/>
            </a:xfrm>
          </p:grpSpPr>
          <p:grpSp>
            <p:nvGrpSpPr>
              <p:cNvPr id="36285" name="Group 524"/>
              <p:cNvGrpSpPr>
                <a:grpSpLocks/>
              </p:cNvGrpSpPr>
              <p:nvPr/>
            </p:nvGrpSpPr>
            <p:grpSpPr bwMode="auto">
              <a:xfrm>
                <a:off x="807" y="2958"/>
                <a:ext cx="295" cy="59"/>
                <a:chOff x="807" y="2958"/>
                <a:chExt cx="295" cy="59"/>
              </a:xfrm>
            </p:grpSpPr>
            <p:sp>
              <p:nvSpPr>
                <p:cNvPr id="36310" name="Rectangle 52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11" name="Rectangle 52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12" name="Rectangle 52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13" name="Rectangle 52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14" name="Rectangle 52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86" name="Group 530"/>
              <p:cNvGrpSpPr>
                <a:grpSpLocks/>
              </p:cNvGrpSpPr>
              <p:nvPr/>
            </p:nvGrpSpPr>
            <p:grpSpPr bwMode="auto">
              <a:xfrm>
                <a:off x="807" y="3017"/>
                <a:ext cx="295" cy="59"/>
                <a:chOff x="807" y="2958"/>
                <a:chExt cx="295" cy="59"/>
              </a:xfrm>
            </p:grpSpPr>
            <p:sp>
              <p:nvSpPr>
                <p:cNvPr id="36305" name="Rectangle 53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6" name="Rectangle 53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7" name="Rectangle 53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8" name="Rectangle 53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9" name="Rectangle 53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87" name="Group 536"/>
              <p:cNvGrpSpPr>
                <a:grpSpLocks/>
              </p:cNvGrpSpPr>
              <p:nvPr/>
            </p:nvGrpSpPr>
            <p:grpSpPr bwMode="auto">
              <a:xfrm>
                <a:off x="807" y="3076"/>
                <a:ext cx="295" cy="59"/>
                <a:chOff x="807" y="2958"/>
                <a:chExt cx="295" cy="59"/>
              </a:xfrm>
            </p:grpSpPr>
            <p:sp>
              <p:nvSpPr>
                <p:cNvPr id="36300" name="Rectangle 53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1" name="Rectangle 53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2" name="Rectangle 53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3" name="Rectangle 54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304" name="Rectangle 54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88" name="Group 542"/>
              <p:cNvGrpSpPr>
                <a:grpSpLocks/>
              </p:cNvGrpSpPr>
              <p:nvPr/>
            </p:nvGrpSpPr>
            <p:grpSpPr bwMode="auto">
              <a:xfrm>
                <a:off x="807" y="3135"/>
                <a:ext cx="295" cy="59"/>
                <a:chOff x="807" y="2958"/>
                <a:chExt cx="295" cy="59"/>
              </a:xfrm>
            </p:grpSpPr>
            <p:sp>
              <p:nvSpPr>
                <p:cNvPr id="36295" name="Rectangle 54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6" name="Rectangle 54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7" name="Rectangle 54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8" name="Rectangle 54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9" name="Rectangle 54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89" name="Group 548"/>
              <p:cNvGrpSpPr>
                <a:grpSpLocks/>
              </p:cNvGrpSpPr>
              <p:nvPr/>
            </p:nvGrpSpPr>
            <p:grpSpPr bwMode="auto">
              <a:xfrm>
                <a:off x="807" y="3194"/>
                <a:ext cx="295" cy="59"/>
                <a:chOff x="807" y="2958"/>
                <a:chExt cx="295" cy="59"/>
              </a:xfrm>
            </p:grpSpPr>
            <p:sp>
              <p:nvSpPr>
                <p:cNvPr id="36290" name="Rectangle 54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1" name="Rectangle 55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2" name="Rectangle 55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3" name="Rectangle 55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94" name="Rectangle 55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53" name="Group 554"/>
          <p:cNvGrpSpPr>
            <a:grpSpLocks/>
          </p:cNvGrpSpPr>
          <p:nvPr/>
        </p:nvGrpSpPr>
        <p:grpSpPr bwMode="auto">
          <a:xfrm>
            <a:off x="5068888" y="5070475"/>
            <a:ext cx="1404937" cy="936625"/>
            <a:chOff x="807" y="2958"/>
            <a:chExt cx="885" cy="590"/>
          </a:xfrm>
        </p:grpSpPr>
        <p:grpSp>
          <p:nvGrpSpPr>
            <p:cNvPr id="36093" name="Group 555"/>
            <p:cNvGrpSpPr>
              <a:grpSpLocks/>
            </p:cNvGrpSpPr>
            <p:nvPr/>
          </p:nvGrpSpPr>
          <p:grpSpPr bwMode="auto">
            <a:xfrm>
              <a:off x="807" y="2958"/>
              <a:ext cx="295" cy="295"/>
              <a:chOff x="807" y="2958"/>
              <a:chExt cx="295" cy="295"/>
            </a:xfrm>
          </p:grpSpPr>
          <p:grpSp>
            <p:nvGrpSpPr>
              <p:cNvPr id="36249" name="Group 556"/>
              <p:cNvGrpSpPr>
                <a:grpSpLocks/>
              </p:cNvGrpSpPr>
              <p:nvPr/>
            </p:nvGrpSpPr>
            <p:grpSpPr bwMode="auto">
              <a:xfrm>
                <a:off x="807" y="2958"/>
                <a:ext cx="295" cy="59"/>
                <a:chOff x="807" y="2958"/>
                <a:chExt cx="295" cy="59"/>
              </a:xfrm>
            </p:grpSpPr>
            <p:sp>
              <p:nvSpPr>
                <p:cNvPr id="36274" name="Rectangle 55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5" name="Rectangle 55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6" name="Rectangle 55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7" name="Rectangle 56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8" name="Rectangle 56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50" name="Group 562"/>
              <p:cNvGrpSpPr>
                <a:grpSpLocks/>
              </p:cNvGrpSpPr>
              <p:nvPr/>
            </p:nvGrpSpPr>
            <p:grpSpPr bwMode="auto">
              <a:xfrm>
                <a:off x="807" y="3017"/>
                <a:ext cx="295" cy="59"/>
                <a:chOff x="807" y="2958"/>
                <a:chExt cx="295" cy="59"/>
              </a:xfrm>
            </p:grpSpPr>
            <p:sp>
              <p:nvSpPr>
                <p:cNvPr id="36269" name="Rectangle 56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0" name="Rectangle 56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1" name="Rectangle 56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2" name="Rectangle 56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73" name="Rectangle 56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51" name="Group 568"/>
              <p:cNvGrpSpPr>
                <a:grpSpLocks/>
              </p:cNvGrpSpPr>
              <p:nvPr/>
            </p:nvGrpSpPr>
            <p:grpSpPr bwMode="auto">
              <a:xfrm>
                <a:off x="807" y="3076"/>
                <a:ext cx="295" cy="59"/>
                <a:chOff x="807" y="2958"/>
                <a:chExt cx="295" cy="59"/>
              </a:xfrm>
            </p:grpSpPr>
            <p:sp>
              <p:nvSpPr>
                <p:cNvPr id="36264" name="Rectangle 56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5" name="Rectangle 57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6" name="Rectangle 57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7" name="Rectangle 57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8" name="Rectangle 57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52" name="Group 574"/>
              <p:cNvGrpSpPr>
                <a:grpSpLocks/>
              </p:cNvGrpSpPr>
              <p:nvPr/>
            </p:nvGrpSpPr>
            <p:grpSpPr bwMode="auto">
              <a:xfrm>
                <a:off x="807" y="3135"/>
                <a:ext cx="295" cy="59"/>
                <a:chOff x="807" y="2958"/>
                <a:chExt cx="295" cy="59"/>
              </a:xfrm>
            </p:grpSpPr>
            <p:sp>
              <p:nvSpPr>
                <p:cNvPr id="36259" name="Rectangle 5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0" name="Rectangle 5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1" name="Rectangle 5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2" name="Rectangle 5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63" name="Rectangle 5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53" name="Group 580"/>
              <p:cNvGrpSpPr>
                <a:grpSpLocks/>
              </p:cNvGrpSpPr>
              <p:nvPr/>
            </p:nvGrpSpPr>
            <p:grpSpPr bwMode="auto">
              <a:xfrm>
                <a:off x="807" y="3194"/>
                <a:ext cx="295" cy="59"/>
                <a:chOff x="807" y="2958"/>
                <a:chExt cx="295" cy="59"/>
              </a:xfrm>
            </p:grpSpPr>
            <p:sp>
              <p:nvSpPr>
                <p:cNvPr id="36254" name="Rectangle 58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55" name="Rectangle 58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56" name="Rectangle 58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57" name="Rectangle 58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58" name="Rectangle 58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094" name="Group 586"/>
            <p:cNvGrpSpPr>
              <a:grpSpLocks/>
            </p:cNvGrpSpPr>
            <p:nvPr/>
          </p:nvGrpSpPr>
          <p:grpSpPr bwMode="auto">
            <a:xfrm>
              <a:off x="1397" y="2958"/>
              <a:ext cx="295" cy="295"/>
              <a:chOff x="807" y="2958"/>
              <a:chExt cx="295" cy="295"/>
            </a:xfrm>
          </p:grpSpPr>
          <p:grpSp>
            <p:nvGrpSpPr>
              <p:cNvPr id="36219" name="Group 587"/>
              <p:cNvGrpSpPr>
                <a:grpSpLocks/>
              </p:cNvGrpSpPr>
              <p:nvPr/>
            </p:nvGrpSpPr>
            <p:grpSpPr bwMode="auto">
              <a:xfrm>
                <a:off x="807" y="2958"/>
                <a:ext cx="295" cy="59"/>
                <a:chOff x="807" y="2958"/>
                <a:chExt cx="295" cy="59"/>
              </a:xfrm>
            </p:grpSpPr>
            <p:sp>
              <p:nvSpPr>
                <p:cNvPr id="36244" name="Rectangle 58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5" name="Rectangle 58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6" name="Rectangle 59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7" name="Rectangle 59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8" name="Rectangle 59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20" name="Group 593"/>
              <p:cNvGrpSpPr>
                <a:grpSpLocks/>
              </p:cNvGrpSpPr>
              <p:nvPr/>
            </p:nvGrpSpPr>
            <p:grpSpPr bwMode="auto">
              <a:xfrm>
                <a:off x="807" y="3017"/>
                <a:ext cx="295" cy="59"/>
                <a:chOff x="807" y="2958"/>
                <a:chExt cx="295" cy="59"/>
              </a:xfrm>
            </p:grpSpPr>
            <p:sp>
              <p:nvSpPr>
                <p:cNvPr id="36239" name="Rectangle 59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0" name="Rectangle 59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1" name="Rectangle 59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2" name="Rectangle 59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43" name="Rectangle 59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21" name="Group 599"/>
              <p:cNvGrpSpPr>
                <a:grpSpLocks/>
              </p:cNvGrpSpPr>
              <p:nvPr/>
            </p:nvGrpSpPr>
            <p:grpSpPr bwMode="auto">
              <a:xfrm>
                <a:off x="807" y="3076"/>
                <a:ext cx="295" cy="59"/>
                <a:chOff x="807" y="2958"/>
                <a:chExt cx="295" cy="59"/>
              </a:xfrm>
            </p:grpSpPr>
            <p:sp>
              <p:nvSpPr>
                <p:cNvPr id="36234" name="Rectangle 60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5" name="Rectangle 60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6" name="Rectangle 60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7" name="Rectangle 60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8" name="Rectangle 60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22" name="Group 605"/>
              <p:cNvGrpSpPr>
                <a:grpSpLocks/>
              </p:cNvGrpSpPr>
              <p:nvPr/>
            </p:nvGrpSpPr>
            <p:grpSpPr bwMode="auto">
              <a:xfrm>
                <a:off x="807" y="3135"/>
                <a:ext cx="295" cy="59"/>
                <a:chOff x="807" y="2958"/>
                <a:chExt cx="295" cy="59"/>
              </a:xfrm>
            </p:grpSpPr>
            <p:sp>
              <p:nvSpPr>
                <p:cNvPr id="36229" name="Rectangle 60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0" name="Rectangle 60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1" name="Rectangle 60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2" name="Rectangle 60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33" name="Rectangle 61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223" name="Group 611"/>
              <p:cNvGrpSpPr>
                <a:grpSpLocks/>
              </p:cNvGrpSpPr>
              <p:nvPr/>
            </p:nvGrpSpPr>
            <p:grpSpPr bwMode="auto">
              <a:xfrm>
                <a:off x="807" y="3194"/>
                <a:ext cx="295" cy="59"/>
                <a:chOff x="807" y="2958"/>
                <a:chExt cx="295" cy="59"/>
              </a:xfrm>
            </p:grpSpPr>
            <p:sp>
              <p:nvSpPr>
                <p:cNvPr id="36224" name="Rectangle 61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25" name="Rectangle 61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26" name="Rectangle 61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27" name="Rectangle 61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28" name="Rectangle 61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095" name="Group 617"/>
            <p:cNvGrpSpPr>
              <a:grpSpLocks/>
            </p:cNvGrpSpPr>
            <p:nvPr/>
          </p:nvGrpSpPr>
          <p:grpSpPr bwMode="auto">
            <a:xfrm>
              <a:off x="1102" y="2958"/>
              <a:ext cx="295" cy="295"/>
              <a:chOff x="807" y="2958"/>
              <a:chExt cx="295" cy="295"/>
            </a:xfrm>
          </p:grpSpPr>
          <p:grpSp>
            <p:nvGrpSpPr>
              <p:cNvPr id="36189" name="Group 618"/>
              <p:cNvGrpSpPr>
                <a:grpSpLocks/>
              </p:cNvGrpSpPr>
              <p:nvPr/>
            </p:nvGrpSpPr>
            <p:grpSpPr bwMode="auto">
              <a:xfrm>
                <a:off x="807" y="2958"/>
                <a:ext cx="295" cy="59"/>
                <a:chOff x="807" y="2958"/>
                <a:chExt cx="295" cy="59"/>
              </a:xfrm>
            </p:grpSpPr>
            <p:sp>
              <p:nvSpPr>
                <p:cNvPr id="36214" name="Rectangle 61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5" name="Rectangle 62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6" name="Rectangle 62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7" name="Rectangle 62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8" name="Rectangle 62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90" name="Group 624"/>
              <p:cNvGrpSpPr>
                <a:grpSpLocks/>
              </p:cNvGrpSpPr>
              <p:nvPr/>
            </p:nvGrpSpPr>
            <p:grpSpPr bwMode="auto">
              <a:xfrm>
                <a:off x="807" y="3017"/>
                <a:ext cx="295" cy="59"/>
                <a:chOff x="807" y="2958"/>
                <a:chExt cx="295" cy="59"/>
              </a:xfrm>
            </p:grpSpPr>
            <p:sp>
              <p:nvSpPr>
                <p:cNvPr id="36209" name="Rectangle 62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0" name="Rectangle 62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1" name="Rectangle 62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2" name="Rectangle 62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13" name="Rectangle 62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91" name="Group 630"/>
              <p:cNvGrpSpPr>
                <a:grpSpLocks/>
              </p:cNvGrpSpPr>
              <p:nvPr/>
            </p:nvGrpSpPr>
            <p:grpSpPr bwMode="auto">
              <a:xfrm>
                <a:off x="807" y="3076"/>
                <a:ext cx="295" cy="59"/>
                <a:chOff x="807" y="2958"/>
                <a:chExt cx="295" cy="59"/>
              </a:xfrm>
            </p:grpSpPr>
            <p:sp>
              <p:nvSpPr>
                <p:cNvPr id="36204" name="Rectangle 63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5" name="Rectangle 63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6" name="Rectangle 63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7" name="Rectangle 63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8" name="Rectangle 63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92" name="Group 636"/>
              <p:cNvGrpSpPr>
                <a:grpSpLocks/>
              </p:cNvGrpSpPr>
              <p:nvPr/>
            </p:nvGrpSpPr>
            <p:grpSpPr bwMode="auto">
              <a:xfrm>
                <a:off x="807" y="3135"/>
                <a:ext cx="295" cy="59"/>
                <a:chOff x="807" y="2958"/>
                <a:chExt cx="295" cy="59"/>
              </a:xfrm>
            </p:grpSpPr>
            <p:sp>
              <p:nvSpPr>
                <p:cNvPr id="36199" name="Rectangle 63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0" name="Rectangle 63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1" name="Rectangle 63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2" name="Rectangle 64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203" name="Rectangle 64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93" name="Group 642"/>
              <p:cNvGrpSpPr>
                <a:grpSpLocks/>
              </p:cNvGrpSpPr>
              <p:nvPr/>
            </p:nvGrpSpPr>
            <p:grpSpPr bwMode="auto">
              <a:xfrm>
                <a:off x="807" y="3194"/>
                <a:ext cx="295" cy="59"/>
                <a:chOff x="807" y="2958"/>
                <a:chExt cx="295" cy="59"/>
              </a:xfrm>
            </p:grpSpPr>
            <p:sp>
              <p:nvSpPr>
                <p:cNvPr id="36194" name="Rectangle 64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95" name="Rectangle 64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96" name="Rectangle 64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97" name="Rectangle 64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98" name="Rectangle 64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096" name="Group 648"/>
            <p:cNvGrpSpPr>
              <a:grpSpLocks/>
            </p:cNvGrpSpPr>
            <p:nvPr/>
          </p:nvGrpSpPr>
          <p:grpSpPr bwMode="auto">
            <a:xfrm>
              <a:off x="807" y="3253"/>
              <a:ext cx="295" cy="295"/>
              <a:chOff x="807" y="2958"/>
              <a:chExt cx="295" cy="295"/>
            </a:xfrm>
          </p:grpSpPr>
          <p:grpSp>
            <p:nvGrpSpPr>
              <p:cNvPr id="36159" name="Group 649"/>
              <p:cNvGrpSpPr>
                <a:grpSpLocks/>
              </p:cNvGrpSpPr>
              <p:nvPr/>
            </p:nvGrpSpPr>
            <p:grpSpPr bwMode="auto">
              <a:xfrm>
                <a:off x="807" y="2958"/>
                <a:ext cx="295" cy="59"/>
                <a:chOff x="807" y="2958"/>
                <a:chExt cx="295" cy="59"/>
              </a:xfrm>
            </p:grpSpPr>
            <p:sp>
              <p:nvSpPr>
                <p:cNvPr id="36184" name="Rectangle 65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5" name="Rectangle 65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6" name="Rectangle 65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7" name="Rectangle 65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8" name="Rectangle 65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60" name="Group 655"/>
              <p:cNvGrpSpPr>
                <a:grpSpLocks/>
              </p:cNvGrpSpPr>
              <p:nvPr/>
            </p:nvGrpSpPr>
            <p:grpSpPr bwMode="auto">
              <a:xfrm>
                <a:off x="807" y="3017"/>
                <a:ext cx="295" cy="59"/>
                <a:chOff x="807" y="2958"/>
                <a:chExt cx="295" cy="59"/>
              </a:xfrm>
            </p:grpSpPr>
            <p:sp>
              <p:nvSpPr>
                <p:cNvPr id="36179" name="Rectangle 65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0" name="Rectangle 65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1" name="Rectangle 65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2" name="Rectangle 65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83" name="Rectangle 66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61" name="Group 661"/>
              <p:cNvGrpSpPr>
                <a:grpSpLocks/>
              </p:cNvGrpSpPr>
              <p:nvPr/>
            </p:nvGrpSpPr>
            <p:grpSpPr bwMode="auto">
              <a:xfrm>
                <a:off x="807" y="3076"/>
                <a:ext cx="295" cy="59"/>
                <a:chOff x="807" y="2958"/>
                <a:chExt cx="295" cy="59"/>
              </a:xfrm>
            </p:grpSpPr>
            <p:sp>
              <p:nvSpPr>
                <p:cNvPr id="36174" name="Rectangle 66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5" name="Rectangle 66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6" name="Rectangle 66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7" name="Rectangle 66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8" name="Rectangle 66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62" name="Group 667"/>
              <p:cNvGrpSpPr>
                <a:grpSpLocks/>
              </p:cNvGrpSpPr>
              <p:nvPr/>
            </p:nvGrpSpPr>
            <p:grpSpPr bwMode="auto">
              <a:xfrm>
                <a:off x="807" y="3135"/>
                <a:ext cx="295" cy="59"/>
                <a:chOff x="807" y="2958"/>
                <a:chExt cx="295" cy="59"/>
              </a:xfrm>
            </p:grpSpPr>
            <p:sp>
              <p:nvSpPr>
                <p:cNvPr id="36169" name="Rectangle 66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0" name="Rectangle 66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1" name="Rectangle 67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2" name="Rectangle 67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73" name="Rectangle 67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63" name="Group 673"/>
              <p:cNvGrpSpPr>
                <a:grpSpLocks/>
              </p:cNvGrpSpPr>
              <p:nvPr/>
            </p:nvGrpSpPr>
            <p:grpSpPr bwMode="auto">
              <a:xfrm>
                <a:off x="807" y="3194"/>
                <a:ext cx="295" cy="59"/>
                <a:chOff x="807" y="2958"/>
                <a:chExt cx="295" cy="59"/>
              </a:xfrm>
            </p:grpSpPr>
            <p:sp>
              <p:nvSpPr>
                <p:cNvPr id="36164" name="Rectangle 67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65" name="Rectangle 67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66" name="Rectangle 67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67" name="Rectangle 67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68" name="Rectangle 67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097" name="Group 679"/>
            <p:cNvGrpSpPr>
              <a:grpSpLocks/>
            </p:cNvGrpSpPr>
            <p:nvPr/>
          </p:nvGrpSpPr>
          <p:grpSpPr bwMode="auto">
            <a:xfrm>
              <a:off x="1102" y="3253"/>
              <a:ext cx="295" cy="295"/>
              <a:chOff x="807" y="2958"/>
              <a:chExt cx="295" cy="295"/>
            </a:xfrm>
          </p:grpSpPr>
          <p:grpSp>
            <p:nvGrpSpPr>
              <p:cNvPr id="36129" name="Group 680"/>
              <p:cNvGrpSpPr>
                <a:grpSpLocks/>
              </p:cNvGrpSpPr>
              <p:nvPr/>
            </p:nvGrpSpPr>
            <p:grpSpPr bwMode="auto">
              <a:xfrm>
                <a:off x="807" y="2958"/>
                <a:ext cx="295" cy="59"/>
                <a:chOff x="807" y="2958"/>
                <a:chExt cx="295" cy="59"/>
              </a:xfrm>
            </p:grpSpPr>
            <p:sp>
              <p:nvSpPr>
                <p:cNvPr id="36154" name="Rectangle 68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5" name="Rectangle 68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6" name="Rectangle 68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7" name="Rectangle 68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8" name="Rectangle 68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30" name="Group 686"/>
              <p:cNvGrpSpPr>
                <a:grpSpLocks/>
              </p:cNvGrpSpPr>
              <p:nvPr/>
            </p:nvGrpSpPr>
            <p:grpSpPr bwMode="auto">
              <a:xfrm>
                <a:off x="807" y="3017"/>
                <a:ext cx="295" cy="59"/>
                <a:chOff x="807" y="2958"/>
                <a:chExt cx="295" cy="59"/>
              </a:xfrm>
            </p:grpSpPr>
            <p:sp>
              <p:nvSpPr>
                <p:cNvPr id="36149" name="Rectangle 68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0" name="Rectangle 68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1" name="Rectangle 68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2" name="Rectangle 69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53" name="Rectangle 69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31" name="Group 692"/>
              <p:cNvGrpSpPr>
                <a:grpSpLocks/>
              </p:cNvGrpSpPr>
              <p:nvPr/>
            </p:nvGrpSpPr>
            <p:grpSpPr bwMode="auto">
              <a:xfrm>
                <a:off x="807" y="3076"/>
                <a:ext cx="295" cy="59"/>
                <a:chOff x="807" y="2958"/>
                <a:chExt cx="295" cy="59"/>
              </a:xfrm>
            </p:grpSpPr>
            <p:sp>
              <p:nvSpPr>
                <p:cNvPr id="36144" name="Rectangle 69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5" name="Rectangle 69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6" name="Rectangle 69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7" name="Rectangle 69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8" name="Rectangle 69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32" name="Group 698"/>
              <p:cNvGrpSpPr>
                <a:grpSpLocks/>
              </p:cNvGrpSpPr>
              <p:nvPr/>
            </p:nvGrpSpPr>
            <p:grpSpPr bwMode="auto">
              <a:xfrm>
                <a:off x="807" y="3135"/>
                <a:ext cx="295" cy="59"/>
                <a:chOff x="807" y="2958"/>
                <a:chExt cx="295" cy="59"/>
              </a:xfrm>
            </p:grpSpPr>
            <p:sp>
              <p:nvSpPr>
                <p:cNvPr id="36139" name="Rectangle 69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0" name="Rectangle 70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1" name="Rectangle 70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2" name="Rectangle 70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43" name="Rectangle 70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33" name="Group 704"/>
              <p:cNvGrpSpPr>
                <a:grpSpLocks/>
              </p:cNvGrpSpPr>
              <p:nvPr/>
            </p:nvGrpSpPr>
            <p:grpSpPr bwMode="auto">
              <a:xfrm>
                <a:off x="807" y="3194"/>
                <a:ext cx="295" cy="59"/>
                <a:chOff x="807" y="2958"/>
                <a:chExt cx="295" cy="59"/>
              </a:xfrm>
            </p:grpSpPr>
            <p:sp>
              <p:nvSpPr>
                <p:cNvPr id="36134" name="Rectangle 70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35" name="Rectangle 70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36" name="Rectangle 70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37" name="Rectangle 70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38" name="Rectangle 70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6098" name="Group 710"/>
            <p:cNvGrpSpPr>
              <a:grpSpLocks/>
            </p:cNvGrpSpPr>
            <p:nvPr/>
          </p:nvGrpSpPr>
          <p:grpSpPr bwMode="auto">
            <a:xfrm>
              <a:off x="1397" y="3253"/>
              <a:ext cx="295" cy="295"/>
              <a:chOff x="807" y="2958"/>
              <a:chExt cx="295" cy="295"/>
            </a:xfrm>
          </p:grpSpPr>
          <p:grpSp>
            <p:nvGrpSpPr>
              <p:cNvPr id="36099" name="Group 711"/>
              <p:cNvGrpSpPr>
                <a:grpSpLocks/>
              </p:cNvGrpSpPr>
              <p:nvPr/>
            </p:nvGrpSpPr>
            <p:grpSpPr bwMode="auto">
              <a:xfrm>
                <a:off x="807" y="2958"/>
                <a:ext cx="295" cy="59"/>
                <a:chOff x="807" y="2958"/>
                <a:chExt cx="295" cy="59"/>
              </a:xfrm>
            </p:grpSpPr>
            <p:sp>
              <p:nvSpPr>
                <p:cNvPr id="36124" name="Rectangle 71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5" name="Rectangle 71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6" name="Rectangle 71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7" name="Rectangle 71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8" name="Rectangle 71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00" name="Group 717"/>
              <p:cNvGrpSpPr>
                <a:grpSpLocks/>
              </p:cNvGrpSpPr>
              <p:nvPr/>
            </p:nvGrpSpPr>
            <p:grpSpPr bwMode="auto">
              <a:xfrm>
                <a:off x="807" y="3017"/>
                <a:ext cx="295" cy="59"/>
                <a:chOff x="807" y="2958"/>
                <a:chExt cx="295" cy="59"/>
              </a:xfrm>
            </p:grpSpPr>
            <p:sp>
              <p:nvSpPr>
                <p:cNvPr id="36119" name="Rectangle 71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0" name="Rectangle 71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1" name="Rectangle 72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2" name="Rectangle 72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23" name="Rectangle 72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01" name="Group 723"/>
              <p:cNvGrpSpPr>
                <a:grpSpLocks/>
              </p:cNvGrpSpPr>
              <p:nvPr/>
            </p:nvGrpSpPr>
            <p:grpSpPr bwMode="auto">
              <a:xfrm>
                <a:off x="807" y="3076"/>
                <a:ext cx="295" cy="59"/>
                <a:chOff x="807" y="2958"/>
                <a:chExt cx="295" cy="59"/>
              </a:xfrm>
            </p:grpSpPr>
            <p:sp>
              <p:nvSpPr>
                <p:cNvPr id="36114" name="Rectangle 72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5" name="Rectangle 72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6" name="Rectangle 72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7" name="Rectangle 72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8" name="Rectangle 72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02" name="Group 729"/>
              <p:cNvGrpSpPr>
                <a:grpSpLocks/>
              </p:cNvGrpSpPr>
              <p:nvPr/>
            </p:nvGrpSpPr>
            <p:grpSpPr bwMode="auto">
              <a:xfrm>
                <a:off x="807" y="3135"/>
                <a:ext cx="295" cy="59"/>
                <a:chOff x="807" y="2958"/>
                <a:chExt cx="295" cy="59"/>
              </a:xfrm>
            </p:grpSpPr>
            <p:sp>
              <p:nvSpPr>
                <p:cNvPr id="36109" name="Rectangle 73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0" name="Rectangle 73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1" name="Rectangle 73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2" name="Rectangle 73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13" name="Rectangle 73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103" name="Group 735"/>
              <p:cNvGrpSpPr>
                <a:grpSpLocks/>
              </p:cNvGrpSpPr>
              <p:nvPr/>
            </p:nvGrpSpPr>
            <p:grpSpPr bwMode="auto">
              <a:xfrm>
                <a:off x="807" y="3194"/>
                <a:ext cx="295" cy="59"/>
                <a:chOff x="807" y="2958"/>
                <a:chExt cx="295" cy="59"/>
              </a:xfrm>
            </p:grpSpPr>
            <p:sp>
              <p:nvSpPr>
                <p:cNvPr id="36104" name="Rectangle 73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05" name="Rectangle 73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06" name="Rectangle 73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07" name="Rectangle 73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108" name="Rectangle 74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35854" name="Group 741"/>
          <p:cNvGrpSpPr>
            <a:grpSpLocks/>
          </p:cNvGrpSpPr>
          <p:nvPr/>
        </p:nvGrpSpPr>
        <p:grpSpPr bwMode="auto">
          <a:xfrm>
            <a:off x="6473825" y="5070475"/>
            <a:ext cx="1404938" cy="936625"/>
            <a:chOff x="807" y="2958"/>
            <a:chExt cx="885" cy="590"/>
          </a:xfrm>
        </p:grpSpPr>
        <p:grpSp>
          <p:nvGrpSpPr>
            <p:cNvPr id="35907" name="Group 742"/>
            <p:cNvGrpSpPr>
              <a:grpSpLocks/>
            </p:cNvGrpSpPr>
            <p:nvPr/>
          </p:nvGrpSpPr>
          <p:grpSpPr bwMode="auto">
            <a:xfrm>
              <a:off x="807" y="2958"/>
              <a:ext cx="295" cy="295"/>
              <a:chOff x="807" y="2958"/>
              <a:chExt cx="295" cy="295"/>
            </a:xfrm>
          </p:grpSpPr>
          <p:grpSp>
            <p:nvGrpSpPr>
              <p:cNvPr id="36063" name="Group 743"/>
              <p:cNvGrpSpPr>
                <a:grpSpLocks/>
              </p:cNvGrpSpPr>
              <p:nvPr/>
            </p:nvGrpSpPr>
            <p:grpSpPr bwMode="auto">
              <a:xfrm>
                <a:off x="807" y="2958"/>
                <a:ext cx="295" cy="59"/>
                <a:chOff x="807" y="2958"/>
                <a:chExt cx="295" cy="59"/>
              </a:xfrm>
            </p:grpSpPr>
            <p:sp>
              <p:nvSpPr>
                <p:cNvPr id="36088" name="Rectangle 74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9" name="Rectangle 74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90" name="Rectangle 74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91" name="Rectangle 74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92" name="Rectangle 74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64" name="Group 749"/>
              <p:cNvGrpSpPr>
                <a:grpSpLocks/>
              </p:cNvGrpSpPr>
              <p:nvPr/>
            </p:nvGrpSpPr>
            <p:grpSpPr bwMode="auto">
              <a:xfrm>
                <a:off x="807" y="3017"/>
                <a:ext cx="295" cy="59"/>
                <a:chOff x="807" y="2958"/>
                <a:chExt cx="295" cy="59"/>
              </a:xfrm>
            </p:grpSpPr>
            <p:sp>
              <p:nvSpPr>
                <p:cNvPr id="36083" name="Rectangle 75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4" name="Rectangle 75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5" name="Rectangle 75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6" name="Rectangle 75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7" name="Rectangle 75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65" name="Group 755"/>
              <p:cNvGrpSpPr>
                <a:grpSpLocks/>
              </p:cNvGrpSpPr>
              <p:nvPr/>
            </p:nvGrpSpPr>
            <p:grpSpPr bwMode="auto">
              <a:xfrm>
                <a:off x="807" y="3076"/>
                <a:ext cx="295" cy="59"/>
                <a:chOff x="807" y="2958"/>
                <a:chExt cx="295" cy="59"/>
              </a:xfrm>
            </p:grpSpPr>
            <p:sp>
              <p:nvSpPr>
                <p:cNvPr id="36078" name="Rectangle 75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9" name="Rectangle 75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0" name="Rectangle 75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1" name="Rectangle 75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82" name="Rectangle 76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66" name="Group 761"/>
              <p:cNvGrpSpPr>
                <a:grpSpLocks/>
              </p:cNvGrpSpPr>
              <p:nvPr/>
            </p:nvGrpSpPr>
            <p:grpSpPr bwMode="auto">
              <a:xfrm>
                <a:off x="807" y="3135"/>
                <a:ext cx="295" cy="59"/>
                <a:chOff x="807" y="2958"/>
                <a:chExt cx="295" cy="59"/>
              </a:xfrm>
            </p:grpSpPr>
            <p:sp>
              <p:nvSpPr>
                <p:cNvPr id="36073" name="Rectangle 76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4" name="Rectangle 76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5" name="Rectangle 76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6" name="Rectangle 76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7" name="Rectangle 76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67" name="Group 767"/>
              <p:cNvGrpSpPr>
                <a:grpSpLocks/>
              </p:cNvGrpSpPr>
              <p:nvPr/>
            </p:nvGrpSpPr>
            <p:grpSpPr bwMode="auto">
              <a:xfrm>
                <a:off x="807" y="3194"/>
                <a:ext cx="295" cy="59"/>
                <a:chOff x="807" y="2958"/>
                <a:chExt cx="295" cy="59"/>
              </a:xfrm>
            </p:grpSpPr>
            <p:sp>
              <p:nvSpPr>
                <p:cNvPr id="36068" name="Rectangle 76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69" name="Rectangle 76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0" name="Rectangle 77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1" name="Rectangle 77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72" name="Rectangle 77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5908" name="Group 773"/>
            <p:cNvGrpSpPr>
              <a:grpSpLocks/>
            </p:cNvGrpSpPr>
            <p:nvPr/>
          </p:nvGrpSpPr>
          <p:grpSpPr bwMode="auto">
            <a:xfrm>
              <a:off x="1397" y="2958"/>
              <a:ext cx="295" cy="295"/>
              <a:chOff x="807" y="2958"/>
              <a:chExt cx="295" cy="295"/>
            </a:xfrm>
          </p:grpSpPr>
          <p:grpSp>
            <p:nvGrpSpPr>
              <p:cNvPr id="36033" name="Group 774"/>
              <p:cNvGrpSpPr>
                <a:grpSpLocks/>
              </p:cNvGrpSpPr>
              <p:nvPr/>
            </p:nvGrpSpPr>
            <p:grpSpPr bwMode="auto">
              <a:xfrm>
                <a:off x="807" y="2958"/>
                <a:ext cx="295" cy="59"/>
                <a:chOff x="807" y="2958"/>
                <a:chExt cx="295" cy="59"/>
              </a:xfrm>
            </p:grpSpPr>
            <p:sp>
              <p:nvSpPr>
                <p:cNvPr id="36058" name="Rectangle 77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9" name="Rectangle 77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60" name="Rectangle 77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61" name="Rectangle 77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62" name="Rectangle 77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34" name="Group 780"/>
              <p:cNvGrpSpPr>
                <a:grpSpLocks/>
              </p:cNvGrpSpPr>
              <p:nvPr/>
            </p:nvGrpSpPr>
            <p:grpSpPr bwMode="auto">
              <a:xfrm>
                <a:off x="807" y="3017"/>
                <a:ext cx="295" cy="59"/>
                <a:chOff x="807" y="2958"/>
                <a:chExt cx="295" cy="59"/>
              </a:xfrm>
            </p:grpSpPr>
            <p:sp>
              <p:nvSpPr>
                <p:cNvPr id="36053" name="Rectangle 78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4" name="Rectangle 78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5" name="Rectangle 78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6" name="Rectangle 78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7" name="Rectangle 78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35" name="Group 786"/>
              <p:cNvGrpSpPr>
                <a:grpSpLocks/>
              </p:cNvGrpSpPr>
              <p:nvPr/>
            </p:nvGrpSpPr>
            <p:grpSpPr bwMode="auto">
              <a:xfrm>
                <a:off x="807" y="3076"/>
                <a:ext cx="295" cy="59"/>
                <a:chOff x="807" y="2958"/>
                <a:chExt cx="295" cy="59"/>
              </a:xfrm>
            </p:grpSpPr>
            <p:sp>
              <p:nvSpPr>
                <p:cNvPr id="36048" name="Rectangle 78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9" name="Rectangle 78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0" name="Rectangle 78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1" name="Rectangle 79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52" name="Rectangle 79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36" name="Group 792"/>
              <p:cNvGrpSpPr>
                <a:grpSpLocks/>
              </p:cNvGrpSpPr>
              <p:nvPr/>
            </p:nvGrpSpPr>
            <p:grpSpPr bwMode="auto">
              <a:xfrm>
                <a:off x="807" y="3135"/>
                <a:ext cx="295" cy="59"/>
                <a:chOff x="807" y="2958"/>
                <a:chExt cx="295" cy="59"/>
              </a:xfrm>
            </p:grpSpPr>
            <p:sp>
              <p:nvSpPr>
                <p:cNvPr id="36043" name="Rectangle 79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4" name="Rectangle 79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5" name="Rectangle 79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6" name="Rectangle 79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7" name="Rectangle 79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37" name="Group 798"/>
              <p:cNvGrpSpPr>
                <a:grpSpLocks/>
              </p:cNvGrpSpPr>
              <p:nvPr/>
            </p:nvGrpSpPr>
            <p:grpSpPr bwMode="auto">
              <a:xfrm>
                <a:off x="807" y="3194"/>
                <a:ext cx="295" cy="59"/>
                <a:chOff x="807" y="2958"/>
                <a:chExt cx="295" cy="59"/>
              </a:xfrm>
            </p:grpSpPr>
            <p:sp>
              <p:nvSpPr>
                <p:cNvPr id="36038" name="Rectangle 79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39" name="Rectangle 80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0" name="Rectangle 80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1" name="Rectangle 80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42" name="Rectangle 80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5909" name="Group 804"/>
            <p:cNvGrpSpPr>
              <a:grpSpLocks/>
            </p:cNvGrpSpPr>
            <p:nvPr/>
          </p:nvGrpSpPr>
          <p:grpSpPr bwMode="auto">
            <a:xfrm>
              <a:off x="1102" y="2958"/>
              <a:ext cx="295" cy="295"/>
              <a:chOff x="807" y="2958"/>
              <a:chExt cx="295" cy="295"/>
            </a:xfrm>
          </p:grpSpPr>
          <p:grpSp>
            <p:nvGrpSpPr>
              <p:cNvPr id="36003" name="Group 805"/>
              <p:cNvGrpSpPr>
                <a:grpSpLocks/>
              </p:cNvGrpSpPr>
              <p:nvPr/>
            </p:nvGrpSpPr>
            <p:grpSpPr bwMode="auto">
              <a:xfrm>
                <a:off x="807" y="2958"/>
                <a:ext cx="295" cy="59"/>
                <a:chOff x="807" y="2958"/>
                <a:chExt cx="295" cy="59"/>
              </a:xfrm>
            </p:grpSpPr>
            <p:sp>
              <p:nvSpPr>
                <p:cNvPr id="36028" name="Rectangle 80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9" name="Rectangle 80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30" name="Rectangle 80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31" name="Rectangle 80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32" name="Rectangle 81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04" name="Group 811"/>
              <p:cNvGrpSpPr>
                <a:grpSpLocks/>
              </p:cNvGrpSpPr>
              <p:nvPr/>
            </p:nvGrpSpPr>
            <p:grpSpPr bwMode="auto">
              <a:xfrm>
                <a:off x="807" y="3017"/>
                <a:ext cx="295" cy="59"/>
                <a:chOff x="807" y="2958"/>
                <a:chExt cx="295" cy="59"/>
              </a:xfrm>
            </p:grpSpPr>
            <p:sp>
              <p:nvSpPr>
                <p:cNvPr id="36023" name="Rectangle 81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4" name="Rectangle 81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5" name="Rectangle 81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6" name="Rectangle 81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7" name="Rectangle 81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05" name="Group 817"/>
              <p:cNvGrpSpPr>
                <a:grpSpLocks/>
              </p:cNvGrpSpPr>
              <p:nvPr/>
            </p:nvGrpSpPr>
            <p:grpSpPr bwMode="auto">
              <a:xfrm>
                <a:off x="807" y="3076"/>
                <a:ext cx="295" cy="59"/>
                <a:chOff x="807" y="2958"/>
                <a:chExt cx="295" cy="59"/>
              </a:xfrm>
            </p:grpSpPr>
            <p:sp>
              <p:nvSpPr>
                <p:cNvPr id="36018" name="Rectangle 81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9" name="Rectangle 81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0" name="Rectangle 82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1" name="Rectangle 82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22" name="Rectangle 82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06" name="Group 823"/>
              <p:cNvGrpSpPr>
                <a:grpSpLocks/>
              </p:cNvGrpSpPr>
              <p:nvPr/>
            </p:nvGrpSpPr>
            <p:grpSpPr bwMode="auto">
              <a:xfrm>
                <a:off x="807" y="3135"/>
                <a:ext cx="295" cy="59"/>
                <a:chOff x="807" y="2958"/>
                <a:chExt cx="295" cy="59"/>
              </a:xfrm>
            </p:grpSpPr>
            <p:sp>
              <p:nvSpPr>
                <p:cNvPr id="36013" name="Rectangle 82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4" name="Rectangle 82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5" name="Rectangle 82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6" name="Rectangle 82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7" name="Rectangle 82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6007" name="Group 829"/>
              <p:cNvGrpSpPr>
                <a:grpSpLocks/>
              </p:cNvGrpSpPr>
              <p:nvPr/>
            </p:nvGrpSpPr>
            <p:grpSpPr bwMode="auto">
              <a:xfrm>
                <a:off x="807" y="3194"/>
                <a:ext cx="295" cy="59"/>
                <a:chOff x="807" y="2958"/>
                <a:chExt cx="295" cy="59"/>
              </a:xfrm>
            </p:grpSpPr>
            <p:sp>
              <p:nvSpPr>
                <p:cNvPr id="36008" name="Rectangle 83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09" name="Rectangle 83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0" name="Rectangle 83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1" name="Rectangle 83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12" name="Rectangle 83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5910" name="Group 835"/>
            <p:cNvGrpSpPr>
              <a:grpSpLocks/>
            </p:cNvGrpSpPr>
            <p:nvPr/>
          </p:nvGrpSpPr>
          <p:grpSpPr bwMode="auto">
            <a:xfrm>
              <a:off x="807" y="3253"/>
              <a:ext cx="295" cy="295"/>
              <a:chOff x="807" y="2958"/>
              <a:chExt cx="295" cy="295"/>
            </a:xfrm>
          </p:grpSpPr>
          <p:grpSp>
            <p:nvGrpSpPr>
              <p:cNvPr id="35973" name="Group 836"/>
              <p:cNvGrpSpPr>
                <a:grpSpLocks/>
              </p:cNvGrpSpPr>
              <p:nvPr/>
            </p:nvGrpSpPr>
            <p:grpSpPr bwMode="auto">
              <a:xfrm>
                <a:off x="807" y="2958"/>
                <a:ext cx="295" cy="59"/>
                <a:chOff x="807" y="2958"/>
                <a:chExt cx="295" cy="59"/>
              </a:xfrm>
            </p:grpSpPr>
            <p:sp>
              <p:nvSpPr>
                <p:cNvPr id="35998" name="Rectangle 83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9" name="Rectangle 83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00" name="Rectangle 83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01" name="Rectangle 84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6002" name="Rectangle 84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74" name="Group 842"/>
              <p:cNvGrpSpPr>
                <a:grpSpLocks/>
              </p:cNvGrpSpPr>
              <p:nvPr/>
            </p:nvGrpSpPr>
            <p:grpSpPr bwMode="auto">
              <a:xfrm>
                <a:off x="807" y="3017"/>
                <a:ext cx="295" cy="59"/>
                <a:chOff x="807" y="2958"/>
                <a:chExt cx="295" cy="59"/>
              </a:xfrm>
            </p:grpSpPr>
            <p:sp>
              <p:nvSpPr>
                <p:cNvPr id="35993" name="Rectangle 84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4" name="Rectangle 84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5" name="Rectangle 84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6" name="Rectangle 84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7" name="Rectangle 84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75" name="Group 848"/>
              <p:cNvGrpSpPr>
                <a:grpSpLocks/>
              </p:cNvGrpSpPr>
              <p:nvPr/>
            </p:nvGrpSpPr>
            <p:grpSpPr bwMode="auto">
              <a:xfrm>
                <a:off x="807" y="3076"/>
                <a:ext cx="295" cy="59"/>
                <a:chOff x="807" y="2958"/>
                <a:chExt cx="295" cy="59"/>
              </a:xfrm>
            </p:grpSpPr>
            <p:sp>
              <p:nvSpPr>
                <p:cNvPr id="35988" name="Rectangle 84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9" name="Rectangle 85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0" name="Rectangle 85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1" name="Rectangle 85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92" name="Rectangle 85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76" name="Group 854"/>
              <p:cNvGrpSpPr>
                <a:grpSpLocks/>
              </p:cNvGrpSpPr>
              <p:nvPr/>
            </p:nvGrpSpPr>
            <p:grpSpPr bwMode="auto">
              <a:xfrm>
                <a:off x="807" y="3135"/>
                <a:ext cx="295" cy="59"/>
                <a:chOff x="807" y="2958"/>
                <a:chExt cx="295" cy="59"/>
              </a:xfrm>
            </p:grpSpPr>
            <p:sp>
              <p:nvSpPr>
                <p:cNvPr id="35983" name="Rectangle 85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4" name="Rectangle 85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5" name="Rectangle 85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6" name="Rectangle 85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7" name="Rectangle 85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77" name="Group 860"/>
              <p:cNvGrpSpPr>
                <a:grpSpLocks/>
              </p:cNvGrpSpPr>
              <p:nvPr/>
            </p:nvGrpSpPr>
            <p:grpSpPr bwMode="auto">
              <a:xfrm>
                <a:off x="807" y="3194"/>
                <a:ext cx="295" cy="59"/>
                <a:chOff x="807" y="2958"/>
                <a:chExt cx="295" cy="59"/>
              </a:xfrm>
            </p:grpSpPr>
            <p:sp>
              <p:nvSpPr>
                <p:cNvPr id="35978" name="Rectangle 86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79" name="Rectangle 86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0" name="Rectangle 86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1" name="Rectangle 86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82" name="Rectangle 86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5911" name="Group 866"/>
            <p:cNvGrpSpPr>
              <a:grpSpLocks/>
            </p:cNvGrpSpPr>
            <p:nvPr/>
          </p:nvGrpSpPr>
          <p:grpSpPr bwMode="auto">
            <a:xfrm>
              <a:off x="1102" y="3253"/>
              <a:ext cx="295" cy="295"/>
              <a:chOff x="807" y="2958"/>
              <a:chExt cx="295" cy="295"/>
            </a:xfrm>
          </p:grpSpPr>
          <p:grpSp>
            <p:nvGrpSpPr>
              <p:cNvPr id="35943" name="Group 867"/>
              <p:cNvGrpSpPr>
                <a:grpSpLocks/>
              </p:cNvGrpSpPr>
              <p:nvPr/>
            </p:nvGrpSpPr>
            <p:grpSpPr bwMode="auto">
              <a:xfrm>
                <a:off x="807" y="2958"/>
                <a:ext cx="295" cy="59"/>
                <a:chOff x="807" y="2958"/>
                <a:chExt cx="295" cy="59"/>
              </a:xfrm>
            </p:grpSpPr>
            <p:sp>
              <p:nvSpPr>
                <p:cNvPr id="35968" name="Rectangle 868"/>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9" name="Rectangle 869"/>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70" name="Rectangle 870"/>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71" name="Rectangle 871"/>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72" name="Rectangle 872"/>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44" name="Group 873"/>
              <p:cNvGrpSpPr>
                <a:grpSpLocks/>
              </p:cNvGrpSpPr>
              <p:nvPr/>
            </p:nvGrpSpPr>
            <p:grpSpPr bwMode="auto">
              <a:xfrm>
                <a:off x="807" y="3017"/>
                <a:ext cx="295" cy="59"/>
                <a:chOff x="807" y="2958"/>
                <a:chExt cx="295" cy="59"/>
              </a:xfrm>
            </p:grpSpPr>
            <p:sp>
              <p:nvSpPr>
                <p:cNvPr id="35963" name="Rectangle 874"/>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4" name="Rectangle 875"/>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5" name="Rectangle 876"/>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6" name="Rectangle 877"/>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7" name="Rectangle 878"/>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45" name="Group 879"/>
              <p:cNvGrpSpPr>
                <a:grpSpLocks/>
              </p:cNvGrpSpPr>
              <p:nvPr/>
            </p:nvGrpSpPr>
            <p:grpSpPr bwMode="auto">
              <a:xfrm>
                <a:off x="807" y="3076"/>
                <a:ext cx="295" cy="59"/>
                <a:chOff x="807" y="2958"/>
                <a:chExt cx="295" cy="59"/>
              </a:xfrm>
            </p:grpSpPr>
            <p:sp>
              <p:nvSpPr>
                <p:cNvPr id="35958" name="Rectangle 880"/>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9" name="Rectangle 881"/>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0" name="Rectangle 882"/>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1" name="Rectangle 883"/>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62" name="Rectangle 884"/>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46" name="Group 885"/>
              <p:cNvGrpSpPr>
                <a:grpSpLocks/>
              </p:cNvGrpSpPr>
              <p:nvPr/>
            </p:nvGrpSpPr>
            <p:grpSpPr bwMode="auto">
              <a:xfrm>
                <a:off x="807" y="3135"/>
                <a:ext cx="295" cy="59"/>
                <a:chOff x="807" y="2958"/>
                <a:chExt cx="295" cy="59"/>
              </a:xfrm>
            </p:grpSpPr>
            <p:sp>
              <p:nvSpPr>
                <p:cNvPr id="35953" name="Rectangle 886"/>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4" name="Rectangle 887"/>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5" name="Rectangle 888"/>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6" name="Rectangle 889"/>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7" name="Rectangle 890"/>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47" name="Group 891"/>
              <p:cNvGrpSpPr>
                <a:grpSpLocks/>
              </p:cNvGrpSpPr>
              <p:nvPr/>
            </p:nvGrpSpPr>
            <p:grpSpPr bwMode="auto">
              <a:xfrm>
                <a:off x="807" y="3194"/>
                <a:ext cx="295" cy="59"/>
                <a:chOff x="807" y="2958"/>
                <a:chExt cx="295" cy="59"/>
              </a:xfrm>
            </p:grpSpPr>
            <p:sp>
              <p:nvSpPr>
                <p:cNvPr id="35948" name="Rectangle 892"/>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49" name="Rectangle 893"/>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0" name="Rectangle 894"/>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1" name="Rectangle 895"/>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52" name="Rectangle 896"/>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nvGrpSpPr>
            <p:cNvPr id="35912" name="Group 897"/>
            <p:cNvGrpSpPr>
              <a:grpSpLocks/>
            </p:cNvGrpSpPr>
            <p:nvPr/>
          </p:nvGrpSpPr>
          <p:grpSpPr bwMode="auto">
            <a:xfrm>
              <a:off x="1397" y="3253"/>
              <a:ext cx="295" cy="295"/>
              <a:chOff x="807" y="2958"/>
              <a:chExt cx="295" cy="295"/>
            </a:xfrm>
          </p:grpSpPr>
          <p:grpSp>
            <p:nvGrpSpPr>
              <p:cNvPr id="35913" name="Group 898"/>
              <p:cNvGrpSpPr>
                <a:grpSpLocks/>
              </p:cNvGrpSpPr>
              <p:nvPr/>
            </p:nvGrpSpPr>
            <p:grpSpPr bwMode="auto">
              <a:xfrm>
                <a:off x="807" y="2958"/>
                <a:ext cx="295" cy="59"/>
                <a:chOff x="807" y="2958"/>
                <a:chExt cx="295" cy="59"/>
              </a:xfrm>
            </p:grpSpPr>
            <p:sp>
              <p:nvSpPr>
                <p:cNvPr id="35938" name="Rectangle 899"/>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9" name="Rectangle 900"/>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40" name="Rectangle 901"/>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41" name="Rectangle 902"/>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42" name="Rectangle 903"/>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14" name="Group 904"/>
              <p:cNvGrpSpPr>
                <a:grpSpLocks/>
              </p:cNvGrpSpPr>
              <p:nvPr/>
            </p:nvGrpSpPr>
            <p:grpSpPr bwMode="auto">
              <a:xfrm>
                <a:off x="807" y="3017"/>
                <a:ext cx="295" cy="59"/>
                <a:chOff x="807" y="2958"/>
                <a:chExt cx="295" cy="59"/>
              </a:xfrm>
            </p:grpSpPr>
            <p:sp>
              <p:nvSpPr>
                <p:cNvPr id="35933" name="Rectangle 905"/>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4" name="Rectangle 906"/>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5" name="Rectangle 907"/>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6" name="Rectangle 908"/>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7" name="Rectangle 909"/>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15" name="Group 910"/>
              <p:cNvGrpSpPr>
                <a:grpSpLocks/>
              </p:cNvGrpSpPr>
              <p:nvPr/>
            </p:nvGrpSpPr>
            <p:grpSpPr bwMode="auto">
              <a:xfrm>
                <a:off x="807" y="3076"/>
                <a:ext cx="295" cy="59"/>
                <a:chOff x="807" y="2958"/>
                <a:chExt cx="295" cy="59"/>
              </a:xfrm>
            </p:grpSpPr>
            <p:sp>
              <p:nvSpPr>
                <p:cNvPr id="35928" name="Rectangle 911"/>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9" name="Rectangle 912"/>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0" name="Rectangle 913"/>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1" name="Rectangle 914"/>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32" name="Rectangle 915"/>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16" name="Group 916"/>
              <p:cNvGrpSpPr>
                <a:grpSpLocks/>
              </p:cNvGrpSpPr>
              <p:nvPr/>
            </p:nvGrpSpPr>
            <p:grpSpPr bwMode="auto">
              <a:xfrm>
                <a:off x="807" y="3135"/>
                <a:ext cx="295" cy="59"/>
                <a:chOff x="807" y="2958"/>
                <a:chExt cx="295" cy="59"/>
              </a:xfrm>
            </p:grpSpPr>
            <p:sp>
              <p:nvSpPr>
                <p:cNvPr id="35923" name="Rectangle 917"/>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4" name="Rectangle 918"/>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5" name="Rectangle 919"/>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6" name="Rectangle 920"/>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7" name="Rectangle 921"/>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nvGrpSpPr>
              <p:cNvPr id="35917" name="Group 922"/>
              <p:cNvGrpSpPr>
                <a:grpSpLocks/>
              </p:cNvGrpSpPr>
              <p:nvPr/>
            </p:nvGrpSpPr>
            <p:grpSpPr bwMode="auto">
              <a:xfrm>
                <a:off x="807" y="3194"/>
                <a:ext cx="295" cy="59"/>
                <a:chOff x="807" y="2958"/>
                <a:chExt cx="295" cy="59"/>
              </a:xfrm>
            </p:grpSpPr>
            <p:sp>
              <p:nvSpPr>
                <p:cNvPr id="35918" name="Rectangle 923"/>
                <p:cNvSpPr>
                  <a:spLocks noChangeArrowheads="1"/>
                </p:cNvSpPr>
                <p:nvPr/>
              </p:nvSpPr>
              <p:spPr bwMode="auto">
                <a:xfrm>
                  <a:off x="807"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19" name="Rectangle 924"/>
                <p:cNvSpPr>
                  <a:spLocks noChangeArrowheads="1"/>
                </p:cNvSpPr>
                <p:nvPr/>
              </p:nvSpPr>
              <p:spPr bwMode="auto">
                <a:xfrm>
                  <a:off x="866"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0" name="Rectangle 925"/>
                <p:cNvSpPr>
                  <a:spLocks noChangeArrowheads="1"/>
                </p:cNvSpPr>
                <p:nvPr/>
              </p:nvSpPr>
              <p:spPr bwMode="auto">
                <a:xfrm>
                  <a:off x="925"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1" name="Rectangle 926"/>
                <p:cNvSpPr>
                  <a:spLocks noChangeArrowheads="1"/>
                </p:cNvSpPr>
                <p:nvPr/>
              </p:nvSpPr>
              <p:spPr bwMode="auto">
                <a:xfrm>
                  <a:off x="984"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922" name="Rectangle 927"/>
                <p:cNvSpPr>
                  <a:spLocks noChangeArrowheads="1"/>
                </p:cNvSpPr>
                <p:nvPr/>
              </p:nvSpPr>
              <p:spPr bwMode="auto">
                <a:xfrm>
                  <a:off x="1043" y="2958"/>
                  <a:ext cx="59" cy="59"/>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pSp>
        </p:grpSp>
      </p:grpSp>
      <p:grpSp>
        <p:nvGrpSpPr>
          <p:cNvPr id="1542" name="Group 932"/>
          <p:cNvGrpSpPr>
            <a:grpSpLocks/>
          </p:cNvGrpSpPr>
          <p:nvPr/>
        </p:nvGrpSpPr>
        <p:grpSpPr bwMode="auto">
          <a:xfrm>
            <a:off x="1000125" y="4133850"/>
            <a:ext cx="4349750" cy="468313"/>
            <a:chOff x="630" y="2604"/>
            <a:chExt cx="2740" cy="295"/>
          </a:xfrm>
        </p:grpSpPr>
        <p:sp>
          <p:nvSpPr>
            <p:cNvPr id="35903" name="Rectangle 928"/>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904" name="Group 931"/>
            <p:cNvGrpSpPr>
              <a:grpSpLocks/>
            </p:cNvGrpSpPr>
            <p:nvPr/>
          </p:nvGrpSpPr>
          <p:grpSpPr bwMode="auto">
            <a:xfrm>
              <a:off x="3311" y="2722"/>
              <a:ext cx="59" cy="59"/>
              <a:chOff x="2341" y="2604"/>
              <a:chExt cx="59" cy="59"/>
            </a:xfrm>
          </p:grpSpPr>
          <p:sp>
            <p:nvSpPr>
              <p:cNvPr id="35905" name="Line 929"/>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906" name="Line 930"/>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44" name="Group 933"/>
          <p:cNvGrpSpPr>
            <a:grpSpLocks/>
          </p:cNvGrpSpPr>
          <p:nvPr/>
        </p:nvGrpSpPr>
        <p:grpSpPr bwMode="auto">
          <a:xfrm>
            <a:off x="1093788" y="4133850"/>
            <a:ext cx="4349750" cy="468313"/>
            <a:chOff x="630" y="2604"/>
            <a:chExt cx="2740" cy="295"/>
          </a:xfrm>
        </p:grpSpPr>
        <p:sp>
          <p:nvSpPr>
            <p:cNvPr id="35899" name="Rectangle 934"/>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900" name="Group 935"/>
            <p:cNvGrpSpPr>
              <a:grpSpLocks/>
            </p:cNvGrpSpPr>
            <p:nvPr/>
          </p:nvGrpSpPr>
          <p:grpSpPr bwMode="auto">
            <a:xfrm>
              <a:off x="3311" y="2722"/>
              <a:ext cx="59" cy="59"/>
              <a:chOff x="2341" y="2604"/>
              <a:chExt cx="59" cy="59"/>
            </a:xfrm>
          </p:grpSpPr>
          <p:sp>
            <p:nvSpPr>
              <p:cNvPr id="35901" name="Line 936"/>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902" name="Line 937"/>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46" name="Group 938"/>
          <p:cNvGrpSpPr>
            <a:grpSpLocks/>
          </p:cNvGrpSpPr>
          <p:nvPr/>
        </p:nvGrpSpPr>
        <p:grpSpPr bwMode="auto">
          <a:xfrm>
            <a:off x="1187450" y="4133850"/>
            <a:ext cx="4349750" cy="468313"/>
            <a:chOff x="630" y="2604"/>
            <a:chExt cx="2740" cy="295"/>
          </a:xfrm>
        </p:grpSpPr>
        <p:sp>
          <p:nvSpPr>
            <p:cNvPr id="35895" name="Rectangle 939"/>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96" name="Group 940"/>
            <p:cNvGrpSpPr>
              <a:grpSpLocks/>
            </p:cNvGrpSpPr>
            <p:nvPr/>
          </p:nvGrpSpPr>
          <p:grpSpPr bwMode="auto">
            <a:xfrm>
              <a:off x="3311" y="2722"/>
              <a:ext cx="59" cy="59"/>
              <a:chOff x="2341" y="2604"/>
              <a:chExt cx="59" cy="59"/>
            </a:xfrm>
          </p:grpSpPr>
          <p:sp>
            <p:nvSpPr>
              <p:cNvPr id="35897" name="Line 941"/>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98" name="Line 942"/>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48" name="Group 943"/>
          <p:cNvGrpSpPr>
            <a:grpSpLocks/>
          </p:cNvGrpSpPr>
          <p:nvPr/>
        </p:nvGrpSpPr>
        <p:grpSpPr bwMode="auto">
          <a:xfrm>
            <a:off x="1281113" y="4133850"/>
            <a:ext cx="4349750" cy="468313"/>
            <a:chOff x="630" y="2604"/>
            <a:chExt cx="2740" cy="295"/>
          </a:xfrm>
        </p:grpSpPr>
        <p:sp>
          <p:nvSpPr>
            <p:cNvPr id="35891" name="Rectangle 944"/>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92" name="Group 945"/>
            <p:cNvGrpSpPr>
              <a:grpSpLocks/>
            </p:cNvGrpSpPr>
            <p:nvPr/>
          </p:nvGrpSpPr>
          <p:grpSpPr bwMode="auto">
            <a:xfrm>
              <a:off x="3311" y="2722"/>
              <a:ext cx="59" cy="59"/>
              <a:chOff x="2341" y="2604"/>
              <a:chExt cx="59" cy="59"/>
            </a:xfrm>
          </p:grpSpPr>
          <p:sp>
            <p:nvSpPr>
              <p:cNvPr id="35893" name="Line 946"/>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94" name="Line 947"/>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50" name="Group 948"/>
          <p:cNvGrpSpPr>
            <a:grpSpLocks/>
          </p:cNvGrpSpPr>
          <p:nvPr/>
        </p:nvGrpSpPr>
        <p:grpSpPr bwMode="auto">
          <a:xfrm>
            <a:off x="1374775" y="4133850"/>
            <a:ext cx="4349750" cy="468313"/>
            <a:chOff x="630" y="2604"/>
            <a:chExt cx="2740" cy="295"/>
          </a:xfrm>
        </p:grpSpPr>
        <p:sp>
          <p:nvSpPr>
            <p:cNvPr id="35887" name="Rectangle 949"/>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88" name="Group 950"/>
            <p:cNvGrpSpPr>
              <a:grpSpLocks/>
            </p:cNvGrpSpPr>
            <p:nvPr/>
          </p:nvGrpSpPr>
          <p:grpSpPr bwMode="auto">
            <a:xfrm>
              <a:off x="3311" y="2722"/>
              <a:ext cx="59" cy="59"/>
              <a:chOff x="2341" y="2604"/>
              <a:chExt cx="59" cy="59"/>
            </a:xfrm>
          </p:grpSpPr>
          <p:sp>
            <p:nvSpPr>
              <p:cNvPr id="35889" name="Line 951"/>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90" name="Line 952"/>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52" name="Group 953"/>
          <p:cNvGrpSpPr>
            <a:grpSpLocks/>
          </p:cNvGrpSpPr>
          <p:nvPr/>
        </p:nvGrpSpPr>
        <p:grpSpPr bwMode="auto">
          <a:xfrm>
            <a:off x="1468438" y="4133850"/>
            <a:ext cx="4349750" cy="468313"/>
            <a:chOff x="630" y="2604"/>
            <a:chExt cx="2740" cy="295"/>
          </a:xfrm>
        </p:grpSpPr>
        <p:sp>
          <p:nvSpPr>
            <p:cNvPr id="35883" name="Rectangle 954"/>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84" name="Group 955"/>
            <p:cNvGrpSpPr>
              <a:grpSpLocks/>
            </p:cNvGrpSpPr>
            <p:nvPr/>
          </p:nvGrpSpPr>
          <p:grpSpPr bwMode="auto">
            <a:xfrm>
              <a:off x="3311" y="2722"/>
              <a:ext cx="59" cy="59"/>
              <a:chOff x="2341" y="2604"/>
              <a:chExt cx="59" cy="59"/>
            </a:xfrm>
          </p:grpSpPr>
          <p:sp>
            <p:nvSpPr>
              <p:cNvPr id="35885" name="Line 956"/>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86" name="Line 957"/>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55" name="Group 958"/>
          <p:cNvGrpSpPr>
            <a:grpSpLocks/>
          </p:cNvGrpSpPr>
          <p:nvPr/>
        </p:nvGrpSpPr>
        <p:grpSpPr bwMode="auto">
          <a:xfrm>
            <a:off x="1562100" y="4133850"/>
            <a:ext cx="4349750" cy="468313"/>
            <a:chOff x="630" y="2604"/>
            <a:chExt cx="2740" cy="295"/>
          </a:xfrm>
        </p:grpSpPr>
        <p:sp>
          <p:nvSpPr>
            <p:cNvPr id="35879" name="Rectangle 959"/>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80" name="Group 960"/>
            <p:cNvGrpSpPr>
              <a:grpSpLocks/>
            </p:cNvGrpSpPr>
            <p:nvPr/>
          </p:nvGrpSpPr>
          <p:grpSpPr bwMode="auto">
            <a:xfrm>
              <a:off x="3311" y="2722"/>
              <a:ext cx="59" cy="59"/>
              <a:chOff x="2341" y="2604"/>
              <a:chExt cx="59" cy="59"/>
            </a:xfrm>
          </p:grpSpPr>
          <p:sp>
            <p:nvSpPr>
              <p:cNvPr id="35881" name="Line 961"/>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82" name="Line 962"/>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57" name="Group 963"/>
          <p:cNvGrpSpPr>
            <a:grpSpLocks/>
          </p:cNvGrpSpPr>
          <p:nvPr/>
        </p:nvGrpSpPr>
        <p:grpSpPr bwMode="auto">
          <a:xfrm>
            <a:off x="1655763" y="4133850"/>
            <a:ext cx="4349750" cy="468313"/>
            <a:chOff x="630" y="2604"/>
            <a:chExt cx="2740" cy="295"/>
          </a:xfrm>
        </p:grpSpPr>
        <p:sp>
          <p:nvSpPr>
            <p:cNvPr id="35875" name="Rectangle 964"/>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76" name="Group 965"/>
            <p:cNvGrpSpPr>
              <a:grpSpLocks/>
            </p:cNvGrpSpPr>
            <p:nvPr/>
          </p:nvGrpSpPr>
          <p:grpSpPr bwMode="auto">
            <a:xfrm>
              <a:off x="3311" y="2722"/>
              <a:ext cx="59" cy="59"/>
              <a:chOff x="2341" y="2604"/>
              <a:chExt cx="59" cy="59"/>
            </a:xfrm>
          </p:grpSpPr>
          <p:sp>
            <p:nvSpPr>
              <p:cNvPr id="35877" name="Line 966"/>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78" name="Line 967"/>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59" name="Group 968"/>
          <p:cNvGrpSpPr>
            <a:grpSpLocks/>
          </p:cNvGrpSpPr>
          <p:nvPr/>
        </p:nvGrpSpPr>
        <p:grpSpPr bwMode="auto">
          <a:xfrm>
            <a:off x="1749425" y="4133850"/>
            <a:ext cx="4349750" cy="468313"/>
            <a:chOff x="630" y="2604"/>
            <a:chExt cx="2740" cy="295"/>
          </a:xfrm>
        </p:grpSpPr>
        <p:sp>
          <p:nvSpPr>
            <p:cNvPr id="35871" name="Rectangle 969"/>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72" name="Group 970"/>
            <p:cNvGrpSpPr>
              <a:grpSpLocks/>
            </p:cNvGrpSpPr>
            <p:nvPr/>
          </p:nvGrpSpPr>
          <p:grpSpPr bwMode="auto">
            <a:xfrm>
              <a:off x="3311" y="2722"/>
              <a:ext cx="59" cy="59"/>
              <a:chOff x="2341" y="2604"/>
              <a:chExt cx="59" cy="59"/>
            </a:xfrm>
          </p:grpSpPr>
          <p:sp>
            <p:nvSpPr>
              <p:cNvPr id="35873" name="Line 971"/>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74" name="Line 972"/>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grpSp>
        <p:nvGrpSpPr>
          <p:cNvPr id="1561" name="Group 973"/>
          <p:cNvGrpSpPr>
            <a:grpSpLocks/>
          </p:cNvGrpSpPr>
          <p:nvPr/>
        </p:nvGrpSpPr>
        <p:grpSpPr bwMode="auto">
          <a:xfrm>
            <a:off x="1843088" y="4133850"/>
            <a:ext cx="4349750" cy="468313"/>
            <a:chOff x="630" y="2604"/>
            <a:chExt cx="2740" cy="295"/>
          </a:xfrm>
        </p:grpSpPr>
        <p:sp>
          <p:nvSpPr>
            <p:cNvPr id="35867" name="Rectangle 974"/>
            <p:cNvSpPr>
              <a:spLocks noChangeArrowheads="1"/>
            </p:cNvSpPr>
            <p:nvPr/>
          </p:nvSpPr>
          <p:spPr bwMode="auto">
            <a:xfrm>
              <a:off x="630" y="2604"/>
              <a:ext cx="295" cy="295"/>
            </a:xfrm>
            <a:prstGeom prst="rect">
              <a:avLst/>
            </a:prstGeom>
            <a:noFill/>
            <a:ln w="19050">
              <a:solidFill>
                <a:srgbClr val="FF0909"/>
              </a:solidFill>
              <a:miter lim="800000"/>
              <a:headEnd/>
              <a:tailEnd/>
            </a:ln>
          </p:spPr>
          <p:txBody>
            <a:bodyPr wrap="none" anchor="ctr">
              <a:prstTxWarp prst="textNoShape">
                <a:avLst/>
              </a:prstTxWarp>
            </a:bodyPr>
            <a:lstStyle/>
            <a:p>
              <a:endParaRPr lang="en-US">
                <a:latin typeface="Calibri" charset="0"/>
              </a:endParaRPr>
            </a:p>
          </p:txBody>
        </p:sp>
        <p:grpSp>
          <p:nvGrpSpPr>
            <p:cNvPr id="35868" name="Group 975"/>
            <p:cNvGrpSpPr>
              <a:grpSpLocks/>
            </p:cNvGrpSpPr>
            <p:nvPr/>
          </p:nvGrpSpPr>
          <p:grpSpPr bwMode="auto">
            <a:xfrm>
              <a:off x="3311" y="2722"/>
              <a:ext cx="59" cy="59"/>
              <a:chOff x="2341" y="2604"/>
              <a:chExt cx="59" cy="59"/>
            </a:xfrm>
          </p:grpSpPr>
          <p:sp>
            <p:nvSpPr>
              <p:cNvPr id="35869" name="Line 976"/>
              <p:cNvSpPr>
                <a:spLocks noChangeShapeType="1"/>
              </p:cNvSpPr>
              <p:nvPr/>
            </p:nvSpPr>
            <p:spPr bwMode="auto">
              <a:xfrm>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sp>
            <p:nvSpPr>
              <p:cNvPr id="35870" name="Line 977"/>
              <p:cNvSpPr>
                <a:spLocks noChangeShapeType="1"/>
              </p:cNvSpPr>
              <p:nvPr/>
            </p:nvSpPr>
            <p:spPr bwMode="auto">
              <a:xfrm flipV="1">
                <a:off x="2341" y="2604"/>
                <a:ext cx="59" cy="59"/>
              </a:xfrm>
              <a:prstGeom prst="line">
                <a:avLst/>
              </a:prstGeom>
              <a:noFill/>
              <a:ln w="12700">
                <a:solidFill>
                  <a:srgbClr val="FF0909"/>
                </a:solidFill>
                <a:round/>
                <a:headEnd/>
                <a:tailEnd/>
              </a:ln>
            </p:spPr>
            <p:txBody>
              <a:bodyPr wrap="none" anchor="ctr">
                <a:prstTxWarp prst="textNoShape">
                  <a:avLst/>
                </a:prstTxWarp>
              </a:bodyPr>
              <a:lstStyle/>
              <a:p>
                <a:endParaRPr lang="en-US"/>
              </a:p>
            </p:txBody>
          </p:sp>
        </p:grpSp>
      </p:grpSp>
      <p:sp>
        <p:nvSpPr>
          <p:cNvPr id="35865" name="AutoShape 978"/>
          <p:cNvSpPr>
            <a:spLocks noChangeArrowheads="1"/>
          </p:cNvSpPr>
          <p:nvPr/>
        </p:nvSpPr>
        <p:spPr bwMode="auto">
          <a:xfrm>
            <a:off x="4079875" y="4884738"/>
            <a:ext cx="804863" cy="381000"/>
          </a:xfrm>
          <a:prstGeom prst="rightArrow">
            <a:avLst>
              <a:gd name="adj1" fmla="val 50000"/>
              <a:gd name="adj2" fmla="val 52813"/>
            </a:avLst>
          </a:prstGeom>
          <a:solidFill>
            <a:srgbClr val="FF0909"/>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866" name="Slide Number Placeholder 1553"/>
          <p:cNvSpPr>
            <a:spLocks noGrp="1"/>
          </p:cNvSpPr>
          <p:nvPr>
            <p:ph type="sldNum" sz="quarter" idx="12"/>
          </p:nvPr>
        </p:nvSpPr>
        <p:spPr bwMode="auto">
          <a:noFill/>
          <a:ln>
            <a:miter lim="800000"/>
            <a:headEnd/>
            <a:tailEnd/>
          </a:ln>
        </p:spPr>
        <p:txBody>
          <a:bodyPr/>
          <a:lstStyle/>
          <a:p>
            <a:fld id="{21E7BAE3-A431-A647-A480-DBE33D5FD88B}" type="slidenum">
              <a:rPr lang="en-US"/>
              <a:pPr/>
              <a:t>25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42"/>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1000"/>
                                  </p:stCondLst>
                                  <p:childTnLst>
                                    <p:set>
                                      <p:cBhvr>
                                        <p:cTn id="9" dur="1" fill="hold">
                                          <p:stCondLst>
                                            <p:cond delay="499"/>
                                          </p:stCondLst>
                                        </p:cTn>
                                        <p:tgtEl>
                                          <p:spTgt spid="1542"/>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499"/>
                                          </p:stCondLst>
                                        </p:cTn>
                                        <p:tgtEl>
                                          <p:spTgt spid="1544"/>
                                        </p:tgtEl>
                                        <p:attrNameLst>
                                          <p:attrName>style.visibility</p:attrName>
                                        </p:attrNameLst>
                                      </p:cBhvr>
                                      <p:to>
                                        <p:strVal val="visible"/>
                                      </p:to>
                                    </p:set>
                                  </p:childTnLst>
                                </p:cTn>
                              </p:par>
                            </p:childTnLst>
                          </p:cTn>
                        </p:par>
                        <p:par>
                          <p:cTn id="13" fill="hold">
                            <p:stCondLst>
                              <p:cond delay="2500"/>
                            </p:stCondLst>
                            <p:childTnLst>
                              <p:par>
                                <p:cTn id="14" presetID="1" presetClass="exit" presetSubtype="0" fill="hold" nodeType="afterEffect">
                                  <p:stCondLst>
                                    <p:cond delay="1000"/>
                                  </p:stCondLst>
                                  <p:childTnLst>
                                    <p:set>
                                      <p:cBhvr>
                                        <p:cTn id="15" dur="1" fill="hold">
                                          <p:stCondLst>
                                            <p:cond delay="499"/>
                                          </p:stCondLst>
                                        </p:cTn>
                                        <p:tgtEl>
                                          <p:spTgt spid="1544"/>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499"/>
                                          </p:stCondLst>
                                        </p:cTn>
                                        <p:tgtEl>
                                          <p:spTgt spid="1546"/>
                                        </p:tgtEl>
                                        <p:attrNameLst>
                                          <p:attrName>style.visibility</p:attrName>
                                        </p:attrNameLst>
                                      </p:cBhvr>
                                      <p:to>
                                        <p:strVal val="visible"/>
                                      </p:to>
                                    </p:set>
                                  </p:childTnLst>
                                </p:cTn>
                              </p:par>
                            </p:childTnLst>
                          </p:cTn>
                        </p:par>
                        <p:par>
                          <p:cTn id="19" fill="hold">
                            <p:stCondLst>
                              <p:cond delay="4500"/>
                            </p:stCondLst>
                            <p:childTnLst>
                              <p:par>
                                <p:cTn id="20" presetID="1" presetClass="exit" presetSubtype="0" fill="hold" nodeType="afterEffect">
                                  <p:stCondLst>
                                    <p:cond delay="1000"/>
                                  </p:stCondLst>
                                  <p:childTnLst>
                                    <p:set>
                                      <p:cBhvr>
                                        <p:cTn id="21" dur="1" fill="hold">
                                          <p:stCondLst>
                                            <p:cond delay="499"/>
                                          </p:stCondLst>
                                        </p:cTn>
                                        <p:tgtEl>
                                          <p:spTgt spid="1546"/>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499"/>
                                          </p:stCondLst>
                                        </p:cTn>
                                        <p:tgtEl>
                                          <p:spTgt spid="1548"/>
                                        </p:tgtEl>
                                        <p:attrNameLst>
                                          <p:attrName>style.visibility</p:attrName>
                                        </p:attrNameLst>
                                      </p:cBhvr>
                                      <p:to>
                                        <p:strVal val="visible"/>
                                      </p:to>
                                    </p:set>
                                  </p:childTnLst>
                                </p:cTn>
                              </p:par>
                            </p:childTnLst>
                          </p:cTn>
                        </p:par>
                        <p:par>
                          <p:cTn id="25" fill="hold">
                            <p:stCondLst>
                              <p:cond delay="6500"/>
                            </p:stCondLst>
                            <p:childTnLst>
                              <p:par>
                                <p:cTn id="26" presetID="1" presetClass="exit" presetSubtype="0" fill="hold" nodeType="afterEffect">
                                  <p:stCondLst>
                                    <p:cond delay="1000"/>
                                  </p:stCondLst>
                                  <p:childTnLst>
                                    <p:set>
                                      <p:cBhvr>
                                        <p:cTn id="27" dur="1" fill="hold">
                                          <p:stCondLst>
                                            <p:cond delay="499"/>
                                          </p:stCondLst>
                                        </p:cTn>
                                        <p:tgtEl>
                                          <p:spTgt spid="1548"/>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499"/>
                                          </p:stCondLst>
                                        </p:cTn>
                                        <p:tgtEl>
                                          <p:spTgt spid="1550"/>
                                        </p:tgtEl>
                                        <p:attrNameLst>
                                          <p:attrName>style.visibility</p:attrName>
                                        </p:attrNameLst>
                                      </p:cBhvr>
                                      <p:to>
                                        <p:strVal val="visible"/>
                                      </p:to>
                                    </p:set>
                                  </p:childTnLst>
                                </p:cTn>
                              </p:par>
                            </p:childTnLst>
                          </p:cTn>
                        </p:par>
                        <p:par>
                          <p:cTn id="31" fill="hold">
                            <p:stCondLst>
                              <p:cond delay="8500"/>
                            </p:stCondLst>
                            <p:childTnLst>
                              <p:par>
                                <p:cTn id="32" presetID="1" presetClass="exit" presetSubtype="0" fill="hold" nodeType="afterEffect">
                                  <p:stCondLst>
                                    <p:cond delay="1000"/>
                                  </p:stCondLst>
                                  <p:childTnLst>
                                    <p:set>
                                      <p:cBhvr>
                                        <p:cTn id="33" dur="1" fill="hold">
                                          <p:stCondLst>
                                            <p:cond delay="499"/>
                                          </p:stCondLst>
                                        </p:cTn>
                                        <p:tgtEl>
                                          <p:spTgt spid="1550"/>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499"/>
                                          </p:stCondLst>
                                        </p:cTn>
                                        <p:tgtEl>
                                          <p:spTgt spid="1552"/>
                                        </p:tgtEl>
                                        <p:attrNameLst>
                                          <p:attrName>style.visibility</p:attrName>
                                        </p:attrNameLst>
                                      </p:cBhvr>
                                      <p:to>
                                        <p:strVal val="visible"/>
                                      </p:to>
                                    </p:set>
                                  </p:childTnLst>
                                </p:cTn>
                              </p:par>
                            </p:childTnLst>
                          </p:cTn>
                        </p:par>
                        <p:par>
                          <p:cTn id="37" fill="hold">
                            <p:stCondLst>
                              <p:cond delay="10500"/>
                            </p:stCondLst>
                            <p:childTnLst>
                              <p:par>
                                <p:cTn id="38" presetID="1" presetClass="exit" presetSubtype="0" fill="hold" nodeType="afterEffect">
                                  <p:stCondLst>
                                    <p:cond delay="1000"/>
                                  </p:stCondLst>
                                  <p:childTnLst>
                                    <p:set>
                                      <p:cBhvr>
                                        <p:cTn id="39" dur="1" fill="hold">
                                          <p:stCondLst>
                                            <p:cond delay="499"/>
                                          </p:stCondLst>
                                        </p:cTn>
                                        <p:tgtEl>
                                          <p:spTgt spid="1552"/>
                                        </p:tgtEl>
                                        <p:attrNameLst>
                                          <p:attrName>style.visibility</p:attrName>
                                        </p:attrNameLst>
                                      </p:cBhvr>
                                      <p:to>
                                        <p:strVal val="hidden"/>
                                      </p:to>
                                    </p:set>
                                  </p:childTnLst>
                                </p:cTn>
                              </p:par>
                            </p:childTnLst>
                          </p:cTn>
                        </p:par>
                        <p:par>
                          <p:cTn id="40" fill="hold">
                            <p:stCondLst>
                              <p:cond delay="12000"/>
                            </p:stCondLst>
                            <p:childTnLst>
                              <p:par>
                                <p:cTn id="41" presetID="1" presetClass="entr" presetSubtype="0" fill="hold" nodeType="afterEffect">
                                  <p:stCondLst>
                                    <p:cond delay="0"/>
                                  </p:stCondLst>
                                  <p:childTnLst>
                                    <p:set>
                                      <p:cBhvr>
                                        <p:cTn id="42" dur="1" fill="hold">
                                          <p:stCondLst>
                                            <p:cond delay="499"/>
                                          </p:stCondLst>
                                        </p:cTn>
                                        <p:tgtEl>
                                          <p:spTgt spid="1555"/>
                                        </p:tgtEl>
                                        <p:attrNameLst>
                                          <p:attrName>style.visibility</p:attrName>
                                        </p:attrNameLst>
                                      </p:cBhvr>
                                      <p:to>
                                        <p:strVal val="visible"/>
                                      </p:to>
                                    </p:set>
                                  </p:childTnLst>
                                </p:cTn>
                              </p:par>
                            </p:childTnLst>
                          </p:cTn>
                        </p:par>
                        <p:par>
                          <p:cTn id="43" fill="hold">
                            <p:stCondLst>
                              <p:cond delay="12500"/>
                            </p:stCondLst>
                            <p:childTnLst>
                              <p:par>
                                <p:cTn id="44" presetID="1" presetClass="exit" presetSubtype="0" fill="hold" nodeType="afterEffect">
                                  <p:stCondLst>
                                    <p:cond delay="1000"/>
                                  </p:stCondLst>
                                  <p:childTnLst>
                                    <p:set>
                                      <p:cBhvr>
                                        <p:cTn id="45" dur="1" fill="hold">
                                          <p:stCondLst>
                                            <p:cond delay="499"/>
                                          </p:stCondLst>
                                        </p:cTn>
                                        <p:tgtEl>
                                          <p:spTgt spid="1555"/>
                                        </p:tgtEl>
                                        <p:attrNameLst>
                                          <p:attrName>style.visibility</p:attrName>
                                        </p:attrNameLst>
                                      </p:cBhvr>
                                      <p:to>
                                        <p:strVal val="hidden"/>
                                      </p:to>
                                    </p:set>
                                  </p:childTnLst>
                                </p:cTn>
                              </p:par>
                            </p:childTnLst>
                          </p:cTn>
                        </p:par>
                        <p:par>
                          <p:cTn id="46" fill="hold">
                            <p:stCondLst>
                              <p:cond delay="14000"/>
                            </p:stCondLst>
                            <p:childTnLst>
                              <p:par>
                                <p:cTn id="47" presetID="1" presetClass="entr" presetSubtype="0" fill="hold" nodeType="afterEffect">
                                  <p:stCondLst>
                                    <p:cond delay="0"/>
                                  </p:stCondLst>
                                  <p:childTnLst>
                                    <p:set>
                                      <p:cBhvr>
                                        <p:cTn id="48" dur="1" fill="hold">
                                          <p:stCondLst>
                                            <p:cond delay="499"/>
                                          </p:stCondLst>
                                        </p:cTn>
                                        <p:tgtEl>
                                          <p:spTgt spid="1557"/>
                                        </p:tgtEl>
                                        <p:attrNameLst>
                                          <p:attrName>style.visibility</p:attrName>
                                        </p:attrNameLst>
                                      </p:cBhvr>
                                      <p:to>
                                        <p:strVal val="visible"/>
                                      </p:to>
                                    </p:set>
                                  </p:childTnLst>
                                </p:cTn>
                              </p:par>
                            </p:childTnLst>
                          </p:cTn>
                        </p:par>
                        <p:par>
                          <p:cTn id="49" fill="hold">
                            <p:stCondLst>
                              <p:cond delay="14500"/>
                            </p:stCondLst>
                            <p:childTnLst>
                              <p:par>
                                <p:cTn id="50" presetID="1" presetClass="exit" presetSubtype="0" fill="hold" nodeType="afterEffect">
                                  <p:stCondLst>
                                    <p:cond delay="1000"/>
                                  </p:stCondLst>
                                  <p:childTnLst>
                                    <p:set>
                                      <p:cBhvr>
                                        <p:cTn id="51" dur="1" fill="hold">
                                          <p:stCondLst>
                                            <p:cond delay="499"/>
                                          </p:stCondLst>
                                        </p:cTn>
                                        <p:tgtEl>
                                          <p:spTgt spid="1557"/>
                                        </p:tgtEl>
                                        <p:attrNameLst>
                                          <p:attrName>style.visibility</p:attrName>
                                        </p:attrNameLst>
                                      </p:cBhvr>
                                      <p:to>
                                        <p:strVal val="hidden"/>
                                      </p:to>
                                    </p:set>
                                  </p:childTnLst>
                                </p:cTn>
                              </p:par>
                            </p:childTnLst>
                          </p:cTn>
                        </p:par>
                        <p:par>
                          <p:cTn id="52" fill="hold">
                            <p:stCondLst>
                              <p:cond delay="16000"/>
                            </p:stCondLst>
                            <p:childTnLst>
                              <p:par>
                                <p:cTn id="53" presetID="1" presetClass="entr" presetSubtype="0" fill="hold" nodeType="afterEffect">
                                  <p:stCondLst>
                                    <p:cond delay="0"/>
                                  </p:stCondLst>
                                  <p:childTnLst>
                                    <p:set>
                                      <p:cBhvr>
                                        <p:cTn id="54" dur="1" fill="hold">
                                          <p:stCondLst>
                                            <p:cond delay="499"/>
                                          </p:stCondLst>
                                        </p:cTn>
                                        <p:tgtEl>
                                          <p:spTgt spid="1559"/>
                                        </p:tgtEl>
                                        <p:attrNameLst>
                                          <p:attrName>style.visibility</p:attrName>
                                        </p:attrNameLst>
                                      </p:cBhvr>
                                      <p:to>
                                        <p:strVal val="visible"/>
                                      </p:to>
                                    </p:set>
                                  </p:childTnLst>
                                </p:cTn>
                              </p:par>
                            </p:childTnLst>
                          </p:cTn>
                        </p:par>
                        <p:par>
                          <p:cTn id="55" fill="hold">
                            <p:stCondLst>
                              <p:cond delay="16500"/>
                            </p:stCondLst>
                            <p:childTnLst>
                              <p:par>
                                <p:cTn id="56" presetID="1" presetClass="exit" presetSubtype="0" fill="hold" nodeType="afterEffect">
                                  <p:stCondLst>
                                    <p:cond delay="1000"/>
                                  </p:stCondLst>
                                  <p:childTnLst>
                                    <p:set>
                                      <p:cBhvr>
                                        <p:cTn id="57" dur="1" fill="hold">
                                          <p:stCondLst>
                                            <p:cond delay="499"/>
                                          </p:stCondLst>
                                        </p:cTn>
                                        <p:tgtEl>
                                          <p:spTgt spid="1559"/>
                                        </p:tgtEl>
                                        <p:attrNameLst>
                                          <p:attrName>style.visibility</p:attrName>
                                        </p:attrNameLst>
                                      </p:cBhvr>
                                      <p:to>
                                        <p:strVal val="hidden"/>
                                      </p:to>
                                    </p:set>
                                  </p:childTnLst>
                                </p:cTn>
                              </p:par>
                            </p:childTnLst>
                          </p:cTn>
                        </p:par>
                        <p:par>
                          <p:cTn id="58" fill="hold">
                            <p:stCondLst>
                              <p:cond delay="18000"/>
                            </p:stCondLst>
                            <p:childTnLst>
                              <p:par>
                                <p:cTn id="59" presetID="1" presetClass="entr" presetSubtype="0" fill="hold" nodeType="afterEffect">
                                  <p:stCondLst>
                                    <p:cond delay="0"/>
                                  </p:stCondLst>
                                  <p:childTnLst>
                                    <p:set>
                                      <p:cBhvr>
                                        <p:cTn id="60" dur="1" fill="hold">
                                          <p:stCondLst>
                                            <p:cond delay="499"/>
                                          </p:stCondLst>
                                        </p:cTn>
                                        <p:tgtEl>
                                          <p:spTgt spid="1561"/>
                                        </p:tgtEl>
                                        <p:attrNameLst>
                                          <p:attrName>style.visibility</p:attrName>
                                        </p:attrNameLst>
                                      </p:cBhvr>
                                      <p:to>
                                        <p:strVal val="visible"/>
                                      </p:to>
                                    </p:set>
                                  </p:childTnLst>
                                </p:cTn>
                              </p:par>
                            </p:childTnLst>
                          </p:cTn>
                        </p:par>
                        <p:par>
                          <p:cTn id="61" fill="hold">
                            <p:stCondLst>
                              <p:cond delay="18500"/>
                            </p:stCondLst>
                            <p:childTnLst>
                              <p:par>
                                <p:cTn id="62" presetID="1" presetClass="exit" presetSubtype="0" fill="hold" nodeType="afterEffect">
                                  <p:stCondLst>
                                    <p:cond delay="1000"/>
                                  </p:stCondLst>
                                  <p:childTnLst>
                                    <p:set>
                                      <p:cBhvr>
                                        <p:cTn id="63" dur="1" fill="hold">
                                          <p:stCondLst>
                                            <p:cond delay="499"/>
                                          </p:stCondLst>
                                        </p:cTn>
                                        <p:tgtEl>
                                          <p:spTgt spid="15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143000"/>
          </a:xfrm>
        </p:spPr>
        <p:txBody>
          <a:bodyPr/>
          <a:lstStyle/>
          <a:p>
            <a:pPr eaLnBrk="1" hangingPunct="1"/>
            <a:r>
              <a:rPr lang="en-US" sz="4000" smtClean="0"/>
              <a:t>Detecting Patterns-Hough Parameters</a:t>
            </a:r>
          </a:p>
        </p:txBody>
      </p:sp>
      <p:pic>
        <p:nvPicPr>
          <p:cNvPr id="37891" name="Picture 4"/>
          <p:cNvPicPr>
            <a:picLocks noChangeAspect="1" noChangeArrowheads="1"/>
          </p:cNvPicPr>
          <p:nvPr/>
        </p:nvPicPr>
        <p:blipFill>
          <a:blip r:embed="rId3"/>
          <a:srcRect/>
          <a:stretch>
            <a:fillRect/>
          </a:stretch>
        </p:blipFill>
        <p:spPr bwMode="auto">
          <a:xfrm>
            <a:off x="609600" y="1023938"/>
            <a:ext cx="5006975" cy="3657600"/>
          </a:xfrm>
          <a:prstGeom prst="rect">
            <a:avLst/>
          </a:prstGeom>
          <a:noFill/>
          <a:ln w="9525">
            <a:noFill/>
            <a:miter lim="800000"/>
            <a:headEnd/>
            <a:tailEnd/>
          </a:ln>
        </p:spPr>
      </p:pic>
      <p:sp>
        <p:nvSpPr>
          <p:cNvPr id="37892" name="Rectangle 5"/>
          <p:cNvSpPr>
            <a:spLocks noChangeArrowheads="1"/>
          </p:cNvSpPr>
          <p:nvPr/>
        </p:nvSpPr>
        <p:spPr bwMode="auto">
          <a:xfrm>
            <a:off x="407988" y="4681538"/>
            <a:ext cx="3538537" cy="304800"/>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Binned Pattern Size=Hough resolution in </a:t>
            </a:r>
            <a:r>
              <a:rPr lang="en-US" sz="1400" i="1">
                <a:latin typeface="Symbol" charset="2"/>
              </a:rPr>
              <a:t>r</a:t>
            </a:r>
            <a:endParaRPr lang="en-US" sz="1400">
              <a:latin typeface="Calibri" charset="0"/>
            </a:endParaRPr>
          </a:p>
        </p:txBody>
      </p:sp>
      <p:graphicFrame>
        <p:nvGraphicFramePr>
          <p:cNvPr id="25627" name="Group 27"/>
          <p:cNvGraphicFramePr>
            <a:graphicFrameLocks noGrp="1"/>
          </p:cNvGraphicFramePr>
          <p:nvPr/>
        </p:nvGraphicFramePr>
        <p:xfrm>
          <a:off x="503238" y="4954588"/>
          <a:ext cx="3363912" cy="1188720"/>
        </p:xfrm>
        <a:graphic>
          <a:graphicData uri="http://schemas.openxmlformats.org/drawingml/2006/table">
            <a:tbl>
              <a:tblPr/>
              <a:tblGrid>
                <a:gridCol w="1606550"/>
                <a:gridCol w="1757362"/>
              </a:tblGrid>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Smaller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Larger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broad bands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narrower bands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for faster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low symmetry materials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7" name="Line 28"/>
          <p:cNvSpPr>
            <a:spLocks noChangeShapeType="1"/>
          </p:cNvSpPr>
          <p:nvPr/>
        </p:nvSpPr>
        <p:spPr bwMode="auto">
          <a:xfrm flipV="1">
            <a:off x="577850" y="3436938"/>
            <a:ext cx="180975" cy="1265237"/>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sp>
        <p:nvSpPr>
          <p:cNvPr id="37908" name="Rectangle 29"/>
          <p:cNvSpPr>
            <a:spLocks noChangeArrowheads="1"/>
          </p:cNvSpPr>
          <p:nvPr/>
        </p:nvSpPr>
        <p:spPr bwMode="auto">
          <a:xfrm>
            <a:off x="750888" y="3073400"/>
            <a:ext cx="931862" cy="363538"/>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graphicFrame>
        <p:nvGraphicFramePr>
          <p:cNvPr id="25646" name="Group 46"/>
          <p:cNvGraphicFramePr>
            <a:graphicFrameLocks noGrp="1"/>
          </p:cNvGraphicFramePr>
          <p:nvPr/>
        </p:nvGraphicFramePr>
        <p:xfrm>
          <a:off x="5753100" y="1049338"/>
          <a:ext cx="2840038" cy="1371600"/>
        </p:xfrm>
        <a:graphic>
          <a:graphicData uri="http://schemas.openxmlformats.org/drawingml/2006/table">
            <a:tbl>
              <a:tblPr/>
              <a:tblGrid>
                <a:gridCol w="1355725"/>
                <a:gridCol w="1484313"/>
              </a:tblGrid>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More peaks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Less peaks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low symmetry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cubic materials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Increases the number of solutions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Decreases the number of 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666" name="Group 66"/>
          <p:cNvGraphicFramePr>
            <a:graphicFrameLocks noGrp="1"/>
          </p:cNvGraphicFramePr>
          <p:nvPr/>
        </p:nvGraphicFramePr>
        <p:xfrm>
          <a:off x="5762625" y="3578225"/>
          <a:ext cx="2840038" cy="731520"/>
        </p:xfrm>
        <a:graphic>
          <a:graphicData uri="http://schemas.openxmlformats.org/drawingml/2006/table">
            <a:tbl>
              <a:tblPr/>
              <a:tblGrid>
                <a:gridCol w="1355725"/>
                <a:gridCol w="1484313"/>
              </a:tblGrid>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Smaller 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Larger distance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Closely spaced bands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Sparsely distributed bands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7934" name="Picture 67"/>
          <p:cNvPicPr>
            <a:picLocks noChangeAspect="1" noChangeArrowheads="1"/>
          </p:cNvPicPr>
          <p:nvPr/>
        </p:nvPicPr>
        <p:blipFill>
          <a:blip r:embed="rId4"/>
          <a:srcRect/>
          <a:stretch>
            <a:fillRect/>
          </a:stretch>
        </p:blipFill>
        <p:spPr bwMode="auto">
          <a:xfrm>
            <a:off x="5892800" y="2741613"/>
            <a:ext cx="2433638" cy="696912"/>
          </a:xfrm>
          <a:prstGeom prst="rect">
            <a:avLst/>
          </a:prstGeom>
          <a:noFill/>
          <a:ln w="9525">
            <a:noFill/>
            <a:miter lim="800000"/>
            <a:headEnd/>
            <a:tailEnd/>
          </a:ln>
        </p:spPr>
      </p:pic>
      <p:sp>
        <p:nvSpPr>
          <p:cNvPr id="37935" name="Rectangle 68"/>
          <p:cNvSpPr>
            <a:spLocks noChangeArrowheads="1"/>
          </p:cNvSpPr>
          <p:nvPr/>
        </p:nvSpPr>
        <p:spPr bwMode="auto">
          <a:xfrm>
            <a:off x="5773738" y="2455863"/>
            <a:ext cx="1330325" cy="304800"/>
          </a:xfrm>
          <a:prstGeom prst="rect">
            <a:avLst/>
          </a:prstGeom>
          <a:noFill/>
          <a:ln w="9525">
            <a:noFill/>
            <a:miter lim="800000"/>
            <a:headEnd/>
            <a:tailEnd/>
          </a:ln>
        </p:spPr>
        <p:txBody>
          <a:bodyPr wrap="none">
            <a:prstTxWarp prst="textNoShape">
              <a:avLst/>
            </a:prstTxWarp>
            <a:spAutoFit/>
          </a:bodyPr>
          <a:lstStyle/>
          <a:p>
            <a:r>
              <a:rPr lang="en-US" sz="1400">
                <a:solidFill>
                  <a:srgbClr val="FF0909"/>
                </a:solidFill>
                <a:latin typeface="Calibri" charset="0"/>
              </a:rPr>
              <a:t>Symmetry     0</a:t>
            </a:r>
          </a:p>
        </p:txBody>
      </p:sp>
      <p:sp>
        <p:nvSpPr>
          <p:cNvPr id="37936" name="Rectangle 69"/>
          <p:cNvSpPr>
            <a:spLocks noChangeArrowheads="1"/>
          </p:cNvSpPr>
          <p:nvPr/>
        </p:nvSpPr>
        <p:spPr bwMode="auto">
          <a:xfrm>
            <a:off x="7259638" y="2457450"/>
            <a:ext cx="1330325" cy="304800"/>
          </a:xfrm>
          <a:prstGeom prst="rect">
            <a:avLst/>
          </a:prstGeom>
          <a:noFill/>
          <a:ln w="9525">
            <a:noFill/>
            <a:miter lim="800000"/>
            <a:headEnd/>
            <a:tailEnd/>
          </a:ln>
        </p:spPr>
        <p:txBody>
          <a:bodyPr wrap="none">
            <a:prstTxWarp prst="textNoShape">
              <a:avLst/>
            </a:prstTxWarp>
            <a:spAutoFit/>
          </a:bodyPr>
          <a:lstStyle/>
          <a:p>
            <a:r>
              <a:rPr lang="en-US" sz="1400">
                <a:solidFill>
                  <a:srgbClr val="FF0909"/>
                </a:solidFill>
                <a:latin typeface="Calibri" charset="0"/>
              </a:rPr>
              <a:t>Symmetry     1</a:t>
            </a:r>
          </a:p>
        </p:txBody>
      </p:sp>
      <p:sp>
        <p:nvSpPr>
          <p:cNvPr id="37937" name="AutoShape 70"/>
          <p:cNvSpPr>
            <a:spLocks noChangeArrowheads="1"/>
          </p:cNvSpPr>
          <p:nvPr/>
        </p:nvSpPr>
        <p:spPr bwMode="auto">
          <a:xfrm>
            <a:off x="6661150" y="2549525"/>
            <a:ext cx="228600" cy="119063"/>
          </a:xfrm>
          <a:prstGeom prst="rightArrow">
            <a:avLst>
              <a:gd name="adj1" fmla="val 50000"/>
              <a:gd name="adj2" fmla="val 48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38" name="AutoShape 71"/>
          <p:cNvSpPr>
            <a:spLocks noChangeArrowheads="1"/>
          </p:cNvSpPr>
          <p:nvPr/>
        </p:nvSpPr>
        <p:spPr bwMode="auto">
          <a:xfrm>
            <a:off x="8167688" y="2541588"/>
            <a:ext cx="228600" cy="120650"/>
          </a:xfrm>
          <a:prstGeom prst="rightArrow">
            <a:avLst>
              <a:gd name="adj1" fmla="val 50000"/>
              <a:gd name="adj2" fmla="val 47368"/>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39" name="Rectangle 72"/>
          <p:cNvSpPr>
            <a:spLocks noChangeArrowheads="1"/>
          </p:cNvSpPr>
          <p:nvPr/>
        </p:nvSpPr>
        <p:spPr bwMode="auto">
          <a:xfrm>
            <a:off x="3867150" y="1287463"/>
            <a:ext cx="1592263" cy="363537"/>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40" name="Rectangle 73"/>
          <p:cNvSpPr>
            <a:spLocks noChangeArrowheads="1"/>
          </p:cNvSpPr>
          <p:nvPr/>
        </p:nvSpPr>
        <p:spPr bwMode="auto">
          <a:xfrm>
            <a:off x="3865563" y="1727200"/>
            <a:ext cx="1592262" cy="347663"/>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41" name="Rectangle 75"/>
          <p:cNvSpPr>
            <a:spLocks noChangeArrowheads="1"/>
          </p:cNvSpPr>
          <p:nvPr/>
        </p:nvSpPr>
        <p:spPr bwMode="auto">
          <a:xfrm>
            <a:off x="3867150" y="2101850"/>
            <a:ext cx="1592263" cy="330200"/>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42" name="Rectangle 76"/>
          <p:cNvSpPr>
            <a:spLocks noChangeArrowheads="1"/>
          </p:cNvSpPr>
          <p:nvPr/>
        </p:nvSpPr>
        <p:spPr bwMode="auto">
          <a:xfrm>
            <a:off x="3868738" y="2452688"/>
            <a:ext cx="1592262" cy="330200"/>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7943" name="Line 77"/>
          <p:cNvSpPr>
            <a:spLocks noChangeShapeType="1"/>
          </p:cNvSpPr>
          <p:nvPr/>
        </p:nvSpPr>
        <p:spPr bwMode="auto">
          <a:xfrm flipH="1">
            <a:off x="5451475" y="1176338"/>
            <a:ext cx="287338" cy="185737"/>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sp>
        <p:nvSpPr>
          <p:cNvPr id="37944" name="Line 78"/>
          <p:cNvSpPr>
            <a:spLocks noChangeShapeType="1"/>
          </p:cNvSpPr>
          <p:nvPr/>
        </p:nvSpPr>
        <p:spPr bwMode="auto">
          <a:xfrm flipH="1" flipV="1">
            <a:off x="5468938" y="1927225"/>
            <a:ext cx="336550" cy="661988"/>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sp>
        <p:nvSpPr>
          <p:cNvPr id="37945" name="Line 79"/>
          <p:cNvSpPr>
            <a:spLocks noChangeShapeType="1"/>
          </p:cNvSpPr>
          <p:nvPr/>
        </p:nvSpPr>
        <p:spPr bwMode="auto">
          <a:xfrm flipH="1" flipV="1">
            <a:off x="5467350" y="2335213"/>
            <a:ext cx="371475" cy="1236662"/>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graphicFrame>
        <p:nvGraphicFramePr>
          <p:cNvPr id="25680" name="Group 80"/>
          <p:cNvGraphicFramePr>
            <a:graphicFrameLocks noGrp="1"/>
          </p:cNvGraphicFramePr>
          <p:nvPr/>
        </p:nvGraphicFramePr>
        <p:xfrm>
          <a:off x="5761038" y="4484688"/>
          <a:ext cx="2840037" cy="731520"/>
        </p:xfrm>
        <a:graphic>
          <a:graphicData uri="http://schemas.openxmlformats.org/drawingml/2006/table">
            <a:tbl>
              <a:tblPr/>
              <a:tblGrid>
                <a:gridCol w="1355725"/>
                <a:gridCol w="1484312"/>
              </a:tblGrid>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Smaller mag.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Larger mag.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Band intensity is 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Band intensity is 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57" name="Line 102"/>
          <p:cNvSpPr>
            <a:spLocks noChangeShapeType="1"/>
          </p:cNvSpPr>
          <p:nvPr/>
        </p:nvSpPr>
        <p:spPr bwMode="auto">
          <a:xfrm flipH="1" flipV="1">
            <a:off x="5078413" y="2792413"/>
            <a:ext cx="693737" cy="1727200"/>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sp>
        <p:nvSpPr>
          <p:cNvPr id="37958" name="Rectangle 104"/>
          <p:cNvSpPr>
            <a:spLocks noChangeArrowheads="1"/>
          </p:cNvSpPr>
          <p:nvPr/>
        </p:nvSpPr>
        <p:spPr bwMode="auto">
          <a:xfrm>
            <a:off x="4316413" y="5429250"/>
            <a:ext cx="4435475" cy="641350"/>
          </a:xfrm>
          <a:prstGeom prst="rect">
            <a:avLst/>
          </a:prstGeom>
          <a:noFill/>
          <a:ln w="9525">
            <a:noFill/>
            <a:miter lim="800000"/>
            <a:headEnd/>
            <a:tailEnd/>
          </a:ln>
        </p:spPr>
        <p:txBody>
          <a:bodyPr>
            <a:prstTxWarp prst="textNoShape">
              <a:avLst/>
            </a:prstTxWarp>
            <a:spAutoFit/>
          </a:bodyPr>
          <a:lstStyle/>
          <a:p>
            <a:r>
              <a:rPr lang="en-US">
                <a:latin typeface="Calibri" charset="0"/>
              </a:rPr>
              <a:t>I.Q.=</a:t>
            </a:r>
            <a:r>
              <a:rPr lang="en-US" i="1">
                <a:latin typeface="Calibri" charset="0"/>
              </a:rPr>
              <a:t>Average</a:t>
            </a:r>
            <a:r>
              <a:rPr lang="en-US">
                <a:latin typeface="Calibri" charset="0"/>
              </a:rPr>
              <a:t> grayscale value of detected Hough peaks</a:t>
            </a:r>
          </a:p>
        </p:txBody>
      </p:sp>
      <p:sp>
        <p:nvSpPr>
          <p:cNvPr id="37959" name="Line 105"/>
          <p:cNvSpPr>
            <a:spLocks noChangeShapeType="1"/>
          </p:cNvSpPr>
          <p:nvPr/>
        </p:nvSpPr>
        <p:spPr bwMode="auto">
          <a:xfrm flipH="1" flipV="1">
            <a:off x="4205288" y="4529138"/>
            <a:ext cx="311150" cy="947737"/>
          </a:xfrm>
          <a:prstGeom prst="line">
            <a:avLst/>
          </a:prstGeom>
          <a:noFill/>
          <a:ln w="19050">
            <a:solidFill>
              <a:schemeClr val="tx1"/>
            </a:solidFill>
            <a:round/>
            <a:headEnd/>
            <a:tailEnd type="stealth" w="med" len="med"/>
          </a:ln>
        </p:spPr>
        <p:txBody>
          <a:bodyPr wrap="none" anchor="ctr">
            <a:prstTxWarp prst="textNoShape">
              <a:avLst/>
            </a:prstTxWarp>
          </a:bodyPr>
          <a:lstStyle/>
          <a:p>
            <a:endParaRPr lang="en-US"/>
          </a:p>
        </p:txBody>
      </p:sp>
      <p:sp>
        <p:nvSpPr>
          <p:cNvPr id="37960" name="Slide Number Placeholder 25"/>
          <p:cNvSpPr>
            <a:spLocks noGrp="1"/>
          </p:cNvSpPr>
          <p:nvPr>
            <p:ph type="sldNum" sz="quarter" idx="12"/>
          </p:nvPr>
        </p:nvSpPr>
        <p:spPr bwMode="auto">
          <a:noFill/>
          <a:ln>
            <a:miter lim="800000"/>
            <a:headEnd/>
            <a:tailEnd/>
          </a:ln>
        </p:spPr>
        <p:txBody>
          <a:bodyPr/>
          <a:lstStyle/>
          <a:p>
            <a:fld id="{83E66F84-6636-1646-BAE9-C5B102AB2B30}" type="slidenum">
              <a:rPr lang="en-US"/>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0"/>
            <a:ext cx="8610600" cy="1143000"/>
          </a:xfrm>
        </p:spPr>
        <p:txBody>
          <a:bodyPr/>
          <a:lstStyle/>
          <a:p>
            <a:pPr eaLnBrk="1" hangingPunct="1"/>
            <a:r>
              <a:rPr lang="en-US" smtClean="0"/>
              <a:t>Indexing Patterns-Identifying Bands</a:t>
            </a:r>
          </a:p>
        </p:txBody>
      </p:sp>
      <p:sp>
        <p:nvSpPr>
          <p:cNvPr id="39939" name="Rectangle 3"/>
          <p:cNvSpPr>
            <a:spLocks noGrp="1" noChangeArrowheads="1"/>
          </p:cNvSpPr>
          <p:nvPr>
            <p:ph type="body" idx="1"/>
          </p:nvPr>
        </p:nvSpPr>
        <p:spPr>
          <a:xfrm>
            <a:off x="695325" y="1143000"/>
            <a:ext cx="7772400" cy="4876800"/>
          </a:xfrm>
        </p:spPr>
        <p:txBody>
          <a:bodyPr/>
          <a:lstStyle/>
          <a:p>
            <a:pPr eaLnBrk="1" hangingPunct="1">
              <a:lnSpc>
                <a:spcPct val="90000"/>
              </a:lnSpc>
            </a:pPr>
            <a:r>
              <a:rPr lang="en-US" smtClean="0"/>
              <a:t>Procedure:</a:t>
            </a:r>
          </a:p>
          <a:p>
            <a:pPr lvl="1" eaLnBrk="1" hangingPunct="1">
              <a:lnSpc>
                <a:spcPct val="90000"/>
              </a:lnSpc>
            </a:pPr>
            <a:r>
              <a:rPr lang="en-US" sz="1800" smtClean="0"/>
              <a:t>Generate a lookup table from given lattice parameters and chosen reflectors (planes) that contains the </a:t>
            </a:r>
            <a:r>
              <a:rPr lang="en-US" sz="1800" b="1" smtClean="0"/>
              <a:t>inter-planar angles</a:t>
            </a:r>
          </a:p>
          <a:p>
            <a:pPr lvl="1" eaLnBrk="1" hangingPunct="1">
              <a:lnSpc>
                <a:spcPct val="90000"/>
              </a:lnSpc>
            </a:pPr>
            <a:r>
              <a:rPr lang="en-US" sz="1800" smtClean="0"/>
              <a:t>Generate a list of all triplets (sets of three bands) from the detected bands in Hough space</a:t>
            </a:r>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endParaRPr lang="en-US" sz="1800" smtClean="0"/>
          </a:p>
          <a:p>
            <a:pPr lvl="1" eaLnBrk="1" hangingPunct="1">
              <a:lnSpc>
                <a:spcPct val="90000"/>
              </a:lnSpc>
            </a:pPr>
            <a:r>
              <a:rPr lang="en-US" sz="1800" smtClean="0"/>
              <a:t>Calculate the inter-planar angles for each triplet set</a:t>
            </a:r>
          </a:p>
          <a:p>
            <a:pPr lvl="1" eaLnBrk="1" hangingPunct="1">
              <a:lnSpc>
                <a:spcPct val="90000"/>
              </a:lnSpc>
            </a:pPr>
            <a:r>
              <a:rPr lang="en-US" sz="1800" smtClean="0"/>
              <a:t>Since there is often more than one possible solution for each triplet, a method that uses </a:t>
            </a:r>
            <a:r>
              <a:rPr lang="en-US" sz="1800" b="1" smtClean="0"/>
              <a:t>all</a:t>
            </a:r>
            <a:r>
              <a:rPr lang="en-US" sz="1800" smtClean="0"/>
              <a:t> the bands needs to be implemented</a:t>
            </a:r>
          </a:p>
        </p:txBody>
      </p:sp>
      <p:pic>
        <p:nvPicPr>
          <p:cNvPr id="39940" name="Picture 4"/>
          <p:cNvPicPr>
            <a:picLocks noChangeAspect="1" noChangeArrowheads="1"/>
          </p:cNvPicPr>
          <p:nvPr/>
        </p:nvPicPr>
        <p:blipFill>
          <a:blip r:embed="rId3"/>
          <a:srcRect/>
          <a:stretch>
            <a:fillRect/>
          </a:stretch>
        </p:blipFill>
        <p:spPr bwMode="auto">
          <a:xfrm>
            <a:off x="1247775" y="2854325"/>
            <a:ext cx="3571875" cy="2009775"/>
          </a:xfrm>
          <a:prstGeom prst="rect">
            <a:avLst/>
          </a:prstGeom>
          <a:noFill/>
          <a:ln w="9525">
            <a:noFill/>
            <a:miter lim="800000"/>
            <a:headEnd/>
            <a:tailEnd/>
          </a:ln>
        </p:spPr>
      </p:pic>
      <p:pic>
        <p:nvPicPr>
          <p:cNvPr id="39941" name="Picture 6"/>
          <p:cNvPicPr>
            <a:picLocks noChangeAspect="1" noChangeArrowheads="1"/>
          </p:cNvPicPr>
          <p:nvPr/>
        </p:nvPicPr>
        <p:blipFill>
          <a:blip r:embed="rId4"/>
          <a:srcRect/>
          <a:stretch>
            <a:fillRect/>
          </a:stretch>
        </p:blipFill>
        <p:spPr bwMode="auto">
          <a:xfrm>
            <a:off x="5967413" y="2846388"/>
            <a:ext cx="1962150" cy="1962150"/>
          </a:xfrm>
          <a:prstGeom prst="rect">
            <a:avLst/>
          </a:prstGeom>
          <a:noFill/>
          <a:ln w="9525">
            <a:noFill/>
            <a:miter lim="800000"/>
            <a:headEnd/>
            <a:tailEnd/>
          </a:ln>
        </p:spPr>
      </p:pic>
      <p:grpSp>
        <p:nvGrpSpPr>
          <p:cNvPr id="2" name="Group 55"/>
          <p:cNvGrpSpPr>
            <a:grpSpLocks/>
          </p:cNvGrpSpPr>
          <p:nvPr/>
        </p:nvGrpSpPr>
        <p:grpSpPr bwMode="auto">
          <a:xfrm>
            <a:off x="1327150" y="3055938"/>
            <a:ext cx="6445250" cy="1560512"/>
            <a:chOff x="828" y="1941"/>
            <a:chExt cx="4060" cy="983"/>
          </a:xfrm>
        </p:grpSpPr>
        <p:grpSp>
          <p:nvGrpSpPr>
            <p:cNvPr id="39971" name="Group 11"/>
            <p:cNvGrpSpPr>
              <a:grpSpLocks/>
            </p:cNvGrpSpPr>
            <p:nvPr/>
          </p:nvGrpSpPr>
          <p:grpSpPr bwMode="auto">
            <a:xfrm>
              <a:off x="1743" y="2830"/>
              <a:ext cx="142" cy="94"/>
              <a:chOff x="827" y="2807"/>
              <a:chExt cx="142" cy="94"/>
            </a:xfrm>
          </p:grpSpPr>
          <p:sp>
            <p:nvSpPr>
              <p:cNvPr id="39981" name="Line 12"/>
              <p:cNvSpPr>
                <a:spLocks noChangeShapeType="1"/>
              </p:cNvSpPr>
              <p:nvPr/>
            </p:nvSpPr>
            <p:spPr bwMode="auto">
              <a:xfrm>
                <a:off x="827" y="2847"/>
                <a:ext cx="142" cy="0"/>
              </a:xfrm>
              <a:prstGeom prst="line">
                <a:avLst/>
              </a:prstGeom>
              <a:noFill/>
              <a:ln w="19050">
                <a:solidFill>
                  <a:srgbClr val="61FE00"/>
                </a:solidFill>
                <a:round/>
                <a:headEnd/>
                <a:tailEnd/>
              </a:ln>
            </p:spPr>
            <p:txBody>
              <a:bodyPr wrap="none" anchor="ctr">
                <a:prstTxWarp prst="textNoShape">
                  <a:avLst/>
                </a:prstTxWarp>
              </a:bodyPr>
              <a:lstStyle/>
              <a:p>
                <a:endParaRPr lang="en-US"/>
              </a:p>
            </p:txBody>
          </p:sp>
          <p:sp>
            <p:nvSpPr>
              <p:cNvPr id="39982" name="Line 13"/>
              <p:cNvSpPr>
                <a:spLocks noChangeShapeType="1"/>
              </p:cNvSpPr>
              <p:nvPr/>
            </p:nvSpPr>
            <p:spPr bwMode="auto">
              <a:xfrm>
                <a:off x="895" y="2807"/>
                <a:ext cx="0" cy="94"/>
              </a:xfrm>
              <a:prstGeom prst="line">
                <a:avLst/>
              </a:prstGeom>
              <a:noFill/>
              <a:ln w="19050">
                <a:solidFill>
                  <a:srgbClr val="61FE00"/>
                </a:solidFill>
                <a:round/>
                <a:headEnd/>
                <a:tailEnd/>
              </a:ln>
            </p:spPr>
            <p:txBody>
              <a:bodyPr wrap="none" anchor="ctr">
                <a:prstTxWarp prst="textNoShape">
                  <a:avLst/>
                </a:prstTxWarp>
              </a:bodyPr>
              <a:lstStyle/>
              <a:p>
                <a:endParaRPr lang="en-US"/>
              </a:p>
            </p:txBody>
          </p:sp>
        </p:grpSp>
        <p:sp>
          <p:nvSpPr>
            <p:cNvPr id="39972" name="Line 14"/>
            <p:cNvSpPr>
              <a:spLocks noChangeShapeType="1"/>
            </p:cNvSpPr>
            <p:nvPr/>
          </p:nvSpPr>
          <p:spPr bwMode="auto">
            <a:xfrm rot="-4390681">
              <a:off x="4226" y="2388"/>
              <a:ext cx="122" cy="888"/>
            </a:xfrm>
            <a:prstGeom prst="line">
              <a:avLst/>
            </a:prstGeom>
            <a:noFill/>
            <a:ln w="19050">
              <a:solidFill>
                <a:srgbClr val="61FE00"/>
              </a:solidFill>
              <a:round/>
              <a:headEnd/>
              <a:tailEnd/>
            </a:ln>
          </p:spPr>
          <p:txBody>
            <a:bodyPr wrap="none" anchor="ctr">
              <a:prstTxWarp prst="textNoShape">
                <a:avLst/>
              </a:prstTxWarp>
            </a:bodyPr>
            <a:lstStyle/>
            <a:p>
              <a:endParaRPr lang="en-US"/>
            </a:p>
          </p:txBody>
        </p:sp>
        <p:grpSp>
          <p:nvGrpSpPr>
            <p:cNvPr id="39973" name="Group 23"/>
            <p:cNvGrpSpPr>
              <a:grpSpLocks/>
            </p:cNvGrpSpPr>
            <p:nvPr/>
          </p:nvGrpSpPr>
          <p:grpSpPr bwMode="auto">
            <a:xfrm>
              <a:off x="1344" y="2294"/>
              <a:ext cx="142" cy="94"/>
              <a:chOff x="827" y="2807"/>
              <a:chExt cx="142" cy="94"/>
            </a:xfrm>
          </p:grpSpPr>
          <p:sp>
            <p:nvSpPr>
              <p:cNvPr id="39979" name="Line 24"/>
              <p:cNvSpPr>
                <a:spLocks noChangeShapeType="1"/>
              </p:cNvSpPr>
              <p:nvPr/>
            </p:nvSpPr>
            <p:spPr bwMode="auto">
              <a:xfrm>
                <a:off x="827" y="2847"/>
                <a:ext cx="142" cy="0"/>
              </a:xfrm>
              <a:prstGeom prst="line">
                <a:avLst/>
              </a:prstGeom>
              <a:noFill/>
              <a:ln w="19050">
                <a:solidFill>
                  <a:schemeClr val="accent2"/>
                </a:solidFill>
                <a:round/>
                <a:headEnd/>
                <a:tailEnd/>
              </a:ln>
            </p:spPr>
            <p:txBody>
              <a:bodyPr wrap="none" anchor="ctr">
                <a:prstTxWarp prst="textNoShape">
                  <a:avLst/>
                </a:prstTxWarp>
              </a:bodyPr>
              <a:lstStyle/>
              <a:p>
                <a:endParaRPr lang="en-US"/>
              </a:p>
            </p:txBody>
          </p:sp>
          <p:sp>
            <p:nvSpPr>
              <p:cNvPr id="39980" name="Line 25"/>
              <p:cNvSpPr>
                <a:spLocks noChangeShapeType="1"/>
              </p:cNvSpPr>
              <p:nvPr/>
            </p:nvSpPr>
            <p:spPr bwMode="auto">
              <a:xfrm>
                <a:off x="895" y="2807"/>
                <a:ext cx="0" cy="94"/>
              </a:xfrm>
              <a:prstGeom prst="line">
                <a:avLst/>
              </a:prstGeom>
              <a:noFill/>
              <a:ln w="19050">
                <a:solidFill>
                  <a:schemeClr val="accent2"/>
                </a:solidFill>
                <a:round/>
                <a:headEnd/>
                <a:tailEnd/>
              </a:ln>
            </p:spPr>
            <p:txBody>
              <a:bodyPr wrap="none" anchor="ctr">
                <a:prstTxWarp prst="textNoShape">
                  <a:avLst/>
                </a:prstTxWarp>
              </a:bodyPr>
              <a:lstStyle/>
              <a:p>
                <a:endParaRPr lang="en-US"/>
              </a:p>
            </p:txBody>
          </p:sp>
        </p:grpSp>
        <p:sp>
          <p:nvSpPr>
            <p:cNvPr id="39974" name="Line 33"/>
            <p:cNvSpPr>
              <a:spLocks noChangeShapeType="1"/>
            </p:cNvSpPr>
            <p:nvPr/>
          </p:nvSpPr>
          <p:spPr bwMode="auto">
            <a:xfrm>
              <a:off x="3966" y="1941"/>
              <a:ext cx="922" cy="792"/>
            </a:xfrm>
            <a:prstGeom prst="line">
              <a:avLst/>
            </a:prstGeom>
            <a:noFill/>
            <a:ln w="19050">
              <a:solidFill>
                <a:schemeClr val="accent2"/>
              </a:solidFill>
              <a:round/>
              <a:headEnd/>
              <a:tailEnd/>
            </a:ln>
          </p:spPr>
          <p:txBody>
            <a:bodyPr wrap="none" anchor="ctr">
              <a:prstTxWarp prst="textNoShape">
                <a:avLst/>
              </a:prstTxWarp>
            </a:bodyPr>
            <a:lstStyle/>
            <a:p>
              <a:endParaRPr lang="en-US"/>
            </a:p>
          </p:txBody>
        </p:sp>
        <p:grpSp>
          <p:nvGrpSpPr>
            <p:cNvPr id="39975" name="Group 37"/>
            <p:cNvGrpSpPr>
              <a:grpSpLocks/>
            </p:cNvGrpSpPr>
            <p:nvPr/>
          </p:nvGrpSpPr>
          <p:grpSpPr bwMode="auto">
            <a:xfrm>
              <a:off x="828" y="2824"/>
              <a:ext cx="142" cy="94"/>
              <a:chOff x="827" y="2807"/>
              <a:chExt cx="142" cy="94"/>
            </a:xfrm>
          </p:grpSpPr>
          <p:sp>
            <p:nvSpPr>
              <p:cNvPr id="39977" name="Line 38"/>
              <p:cNvSpPr>
                <a:spLocks noChangeShapeType="1"/>
              </p:cNvSpPr>
              <p:nvPr/>
            </p:nvSpPr>
            <p:spPr bwMode="auto">
              <a:xfrm>
                <a:off x="827" y="2847"/>
                <a:ext cx="142"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9978" name="Line 39"/>
              <p:cNvSpPr>
                <a:spLocks noChangeShapeType="1"/>
              </p:cNvSpPr>
              <p:nvPr/>
            </p:nvSpPr>
            <p:spPr bwMode="auto">
              <a:xfrm>
                <a:off x="895" y="2807"/>
                <a:ext cx="0" cy="94"/>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9976" name="Line 40"/>
            <p:cNvSpPr>
              <a:spLocks noChangeShapeType="1"/>
            </p:cNvSpPr>
            <p:nvPr/>
          </p:nvSpPr>
          <p:spPr bwMode="auto">
            <a:xfrm rot="17209319" flipV="1">
              <a:off x="3556" y="2279"/>
              <a:ext cx="798" cy="373"/>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grpSp>
        <p:nvGrpSpPr>
          <p:cNvPr id="6" name="Group 53"/>
          <p:cNvGrpSpPr>
            <a:grpSpLocks/>
          </p:cNvGrpSpPr>
          <p:nvPr/>
        </p:nvGrpSpPr>
        <p:grpSpPr bwMode="auto">
          <a:xfrm>
            <a:off x="1285875" y="2867025"/>
            <a:ext cx="6624638" cy="1881188"/>
            <a:chOff x="810" y="1814"/>
            <a:chExt cx="4173" cy="1185"/>
          </a:xfrm>
        </p:grpSpPr>
        <p:grpSp>
          <p:nvGrpSpPr>
            <p:cNvPr id="39959" name="Group 30"/>
            <p:cNvGrpSpPr>
              <a:grpSpLocks/>
            </p:cNvGrpSpPr>
            <p:nvPr/>
          </p:nvGrpSpPr>
          <p:grpSpPr bwMode="auto">
            <a:xfrm>
              <a:off x="810" y="2255"/>
              <a:ext cx="142" cy="94"/>
              <a:chOff x="827" y="2807"/>
              <a:chExt cx="142" cy="94"/>
            </a:xfrm>
          </p:grpSpPr>
          <p:sp>
            <p:nvSpPr>
              <p:cNvPr id="39969" name="Line 31"/>
              <p:cNvSpPr>
                <a:spLocks noChangeShapeType="1"/>
              </p:cNvSpPr>
              <p:nvPr/>
            </p:nvSpPr>
            <p:spPr bwMode="auto">
              <a:xfrm>
                <a:off x="827" y="2847"/>
                <a:ext cx="142" cy="0"/>
              </a:xfrm>
              <a:prstGeom prst="line">
                <a:avLst/>
              </a:prstGeom>
              <a:noFill/>
              <a:ln w="19050">
                <a:solidFill>
                  <a:schemeClr val="bg1"/>
                </a:solidFill>
                <a:round/>
                <a:headEnd/>
                <a:tailEnd/>
              </a:ln>
            </p:spPr>
            <p:txBody>
              <a:bodyPr wrap="none" anchor="ctr">
                <a:prstTxWarp prst="textNoShape">
                  <a:avLst/>
                </a:prstTxWarp>
              </a:bodyPr>
              <a:lstStyle/>
              <a:p>
                <a:endParaRPr lang="en-US"/>
              </a:p>
            </p:txBody>
          </p:sp>
          <p:sp>
            <p:nvSpPr>
              <p:cNvPr id="39970" name="Line 32"/>
              <p:cNvSpPr>
                <a:spLocks noChangeShapeType="1"/>
              </p:cNvSpPr>
              <p:nvPr/>
            </p:nvSpPr>
            <p:spPr bwMode="auto">
              <a:xfrm>
                <a:off x="895" y="2807"/>
                <a:ext cx="0" cy="94"/>
              </a:xfrm>
              <a:prstGeom prst="line">
                <a:avLst/>
              </a:prstGeom>
              <a:noFill/>
              <a:ln w="19050">
                <a:solidFill>
                  <a:schemeClr val="bg1"/>
                </a:solidFill>
                <a:round/>
                <a:headEnd/>
                <a:tailEnd/>
              </a:ln>
            </p:spPr>
            <p:txBody>
              <a:bodyPr wrap="none" anchor="ctr">
                <a:prstTxWarp prst="textNoShape">
                  <a:avLst/>
                </a:prstTxWarp>
              </a:bodyPr>
              <a:lstStyle/>
              <a:p>
                <a:endParaRPr lang="en-US"/>
              </a:p>
            </p:txBody>
          </p:sp>
        </p:grpSp>
        <p:sp>
          <p:nvSpPr>
            <p:cNvPr id="39960" name="Line 34"/>
            <p:cNvSpPr>
              <a:spLocks noChangeShapeType="1"/>
            </p:cNvSpPr>
            <p:nvPr/>
          </p:nvSpPr>
          <p:spPr bwMode="auto">
            <a:xfrm>
              <a:off x="4441" y="1814"/>
              <a:ext cx="128" cy="1185"/>
            </a:xfrm>
            <a:prstGeom prst="line">
              <a:avLst/>
            </a:prstGeom>
            <a:noFill/>
            <a:ln w="19050">
              <a:solidFill>
                <a:schemeClr val="bg1"/>
              </a:solidFill>
              <a:round/>
              <a:headEnd/>
              <a:tailEnd/>
            </a:ln>
          </p:spPr>
          <p:txBody>
            <a:bodyPr wrap="none" anchor="ctr">
              <a:prstTxWarp prst="textNoShape">
                <a:avLst/>
              </a:prstTxWarp>
            </a:bodyPr>
            <a:lstStyle/>
            <a:p>
              <a:endParaRPr lang="en-US"/>
            </a:p>
          </p:txBody>
        </p:sp>
        <p:grpSp>
          <p:nvGrpSpPr>
            <p:cNvPr id="39961" name="Group 42"/>
            <p:cNvGrpSpPr>
              <a:grpSpLocks/>
            </p:cNvGrpSpPr>
            <p:nvPr/>
          </p:nvGrpSpPr>
          <p:grpSpPr bwMode="auto">
            <a:xfrm>
              <a:off x="1963" y="2392"/>
              <a:ext cx="142" cy="94"/>
              <a:chOff x="827" y="2807"/>
              <a:chExt cx="142" cy="94"/>
            </a:xfrm>
          </p:grpSpPr>
          <p:sp>
            <p:nvSpPr>
              <p:cNvPr id="39967" name="Line 43"/>
              <p:cNvSpPr>
                <a:spLocks noChangeShapeType="1"/>
              </p:cNvSpPr>
              <p:nvPr/>
            </p:nvSpPr>
            <p:spPr bwMode="auto">
              <a:xfrm>
                <a:off x="827" y="2847"/>
                <a:ext cx="142" cy="0"/>
              </a:xfrm>
              <a:prstGeom prst="line">
                <a:avLst/>
              </a:prstGeom>
              <a:noFill/>
              <a:ln w="19050">
                <a:solidFill>
                  <a:schemeClr val="hlink"/>
                </a:solidFill>
                <a:round/>
                <a:headEnd/>
                <a:tailEnd/>
              </a:ln>
            </p:spPr>
            <p:txBody>
              <a:bodyPr wrap="none" anchor="ctr">
                <a:prstTxWarp prst="textNoShape">
                  <a:avLst/>
                </a:prstTxWarp>
              </a:bodyPr>
              <a:lstStyle/>
              <a:p>
                <a:endParaRPr lang="en-US"/>
              </a:p>
            </p:txBody>
          </p:sp>
          <p:sp>
            <p:nvSpPr>
              <p:cNvPr id="39968" name="Line 44"/>
              <p:cNvSpPr>
                <a:spLocks noChangeShapeType="1"/>
              </p:cNvSpPr>
              <p:nvPr/>
            </p:nvSpPr>
            <p:spPr bwMode="auto">
              <a:xfrm>
                <a:off x="895" y="2807"/>
                <a:ext cx="0" cy="94"/>
              </a:xfrm>
              <a:prstGeom prst="line">
                <a:avLst/>
              </a:prstGeom>
              <a:noFill/>
              <a:ln w="19050">
                <a:solidFill>
                  <a:schemeClr val="hlink"/>
                </a:solidFill>
                <a:round/>
                <a:headEnd/>
                <a:tailEnd/>
              </a:ln>
            </p:spPr>
            <p:txBody>
              <a:bodyPr wrap="none" anchor="ctr">
                <a:prstTxWarp prst="textNoShape">
                  <a:avLst/>
                </a:prstTxWarp>
              </a:bodyPr>
              <a:lstStyle/>
              <a:p>
                <a:endParaRPr lang="en-US"/>
              </a:p>
            </p:txBody>
          </p:sp>
        </p:grpSp>
        <p:sp>
          <p:nvSpPr>
            <p:cNvPr id="39962" name="Line 45"/>
            <p:cNvSpPr>
              <a:spLocks noChangeShapeType="1"/>
            </p:cNvSpPr>
            <p:nvPr/>
          </p:nvSpPr>
          <p:spPr bwMode="auto">
            <a:xfrm flipV="1">
              <a:off x="3756" y="2340"/>
              <a:ext cx="1227" cy="197"/>
            </a:xfrm>
            <a:prstGeom prst="line">
              <a:avLst/>
            </a:prstGeom>
            <a:noFill/>
            <a:ln w="19050">
              <a:solidFill>
                <a:schemeClr val="hlink"/>
              </a:solidFill>
              <a:round/>
              <a:headEnd/>
              <a:tailEnd/>
            </a:ln>
          </p:spPr>
          <p:txBody>
            <a:bodyPr wrap="none" anchor="ctr">
              <a:prstTxWarp prst="textNoShape">
                <a:avLst/>
              </a:prstTxWarp>
            </a:bodyPr>
            <a:lstStyle/>
            <a:p>
              <a:endParaRPr lang="en-US"/>
            </a:p>
          </p:txBody>
        </p:sp>
        <p:grpSp>
          <p:nvGrpSpPr>
            <p:cNvPr id="39963" name="Group 46"/>
            <p:cNvGrpSpPr>
              <a:grpSpLocks/>
            </p:cNvGrpSpPr>
            <p:nvPr/>
          </p:nvGrpSpPr>
          <p:grpSpPr bwMode="auto">
            <a:xfrm>
              <a:off x="2723" y="2006"/>
              <a:ext cx="142" cy="94"/>
              <a:chOff x="827" y="2807"/>
              <a:chExt cx="142" cy="94"/>
            </a:xfrm>
          </p:grpSpPr>
          <p:sp>
            <p:nvSpPr>
              <p:cNvPr id="39965" name="Line 47"/>
              <p:cNvSpPr>
                <a:spLocks noChangeShapeType="1"/>
              </p:cNvSpPr>
              <p:nvPr/>
            </p:nvSpPr>
            <p:spPr bwMode="auto">
              <a:xfrm>
                <a:off x="827" y="2847"/>
                <a:ext cx="142" cy="0"/>
              </a:xfrm>
              <a:prstGeom prst="line">
                <a:avLst/>
              </a:prstGeom>
              <a:noFill/>
              <a:ln w="19050">
                <a:solidFill>
                  <a:srgbClr val="FFFD05"/>
                </a:solidFill>
                <a:round/>
                <a:headEnd/>
                <a:tailEnd/>
              </a:ln>
            </p:spPr>
            <p:txBody>
              <a:bodyPr wrap="none" anchor="ctr">
                <a:prstTxWarp prst="textNoShape">
                  <a:avLst/>
                </a:prstTxWarp>
              </a:bodyPr>
              <a:lstStyle/>
              <a:p>
                <a:endParaRPr lang="en-US"/>
              </a:p>
            </p:txBody>
          </p:sp>
          <p:sp>
            <p:nvSpPr>
              <p:cNvPr id="39966" name="Line 48"/>
              <p:cNvSpPr>
                <a:spLocks noChangeShapeType="1"/>
              </p:cNvSpPr>
              <p:nvPr/>
            </p:nvSpPr>
            <p:spPr bwMode="auto">
              <a:xfrm>
                <a:off x="895" y="2807"/>
                <a:ext cx="0" cy="94"/>
              </a:xfrm>
              <a:prstGeom prst="line">
                <a:avLst/>
              </a:prstGeom>
              <a:noFill/>
              <a:ln w="19050">
                <a:solidFill>
                  <a:srgbClr val="FFFD05"/>
                </a:solidFill>
                <a:round/>
                <a:headEnd/>
                <a:tailEnd/>
              </a:ln>
            </p:spPr>
            <p:txBody>
              <a:bodyPr wrap="none" anchor="ctr">
                <a:prstTxWarp prst="textNoShape">
                  <a:avLst/>
                </a:prstTxWarp>
              </a:bodyPr>
              <a:lstStyle/>
              <a:p>
                <a:endParaRPr lang="en-US"/>
              </a:p>
            </p:txBody>
          </p:sp>
        </p:grpSp>
        <p:sp>
          <p:nvSpPr>
            <p:cNvPr id="39964" name="Line 49"/>
            <p:cNvSpPr>
              <a:spLocks noChangeShapeType="1"/>
            </p:cNvSpPr>
            <p:nvPr/>
          </p:nvSpPr>
          <p:spPr bwMode="auto">
            <a:xfrm flipV="1">
              <a:off x="3804" y="1826"/>
              <a:ext cx="428" cy="807"/>
            </a:xfrm>
            <a:prstGeom prst="line">
              <a:avLst/>
            </a:prstGeom>
            <a:noFill/>
            <a:ln w="19050">
              <a:solidFill>
                <a:srgbClr val="FFFD05"/>
              </a:solidFill>
              <a:round/>
              <a:headEnd/>
              <a:tailEnd/>
            </a:ln>
          </p:spPr>
          <p:txBody>
            <a:bodyPr wrap="none" anchor="ctr">
              <a:prstTxWarp prst="textNoShape">
                <a:avLst/>
              </a:prstTxWarp>
            </a:bodyPr>
            <a:lstStyle/>
            <a:p>
              <a:endParaRPr lang="en-US"/>
            </a:p>
          </p:txBody>
        </p:sp>
      </p:grpSp>
      <p:grpSp>
        <p:nvGrpSpPr>
          <p:cNvPr id="10" name="Group 56"/>
          <p:cNvGrpSpPr>
            <a:grpSpLocks/>
          </p:cNvGrpSpPr>
          <p:nvPr/>
        </p:nvGrpSpPr>
        <p:grpSpPr bwMode="auto">
          <a:xfrm>
            <a:off x="1312863" y="3281363"/>
            <a:ext cx="6635750" cy="1323975"/>
            <a:chOff x="827" y="2083"/>
            <a:chExt cx="4180" cy="834"/>
          </a:xfrm>
        </p:grpSpPr>
        <p:grpSp>
          <p:nvGrpSpPr>
            <p:cNvPr id="39946" name="Group 36"/>
            <p:cNvGrpSpPr>
              <a:grpSpLocks/>
            </p:cNvGrpSpPr>
            <p:nvPr/>
          </p:nvGrpSpPr>
          <p:grpSpPr bwMode="auto">
            <a:xfrm>
              <a:off x="827" y="2399"/>
              <a:ext cx="4180" cy="518"/>
              <a:chOff x="827" y="2392"/>
              <a:chExt cx="4180" cy="518"/>
            </a:xfrm>
          </p:grpSpPr>
          <p:grpSp>
            <p:nvGrpSpPr>
              <p:cNvPr id="39948" name="Group 10"/>
              <p:cNvGrpSpPr>
                <a:grpSpLocks/>
              </p:cNvGrpSpPr>
              <p:nvPr/>
            </p:nvGrpSpPr>
            <p:grpSpPr bwMode="auto">
              <a:xfrm>
                <a:off x="827" y="2807"/>
                <a:ext cx="142" cy="94"/>
                <a:chOff x="827" y="2807"/>
                <a:chExt cx="142" cy="94"/>
              </a:xfrm>
            </p:grpSpPr>
            <p:sp>
              <p:nvSpPr>
                <p:cNvPr id="39957" name="Line 7"/>
                <p:cNvSpPr>
                  <a:spLocks noChangeShapeType="1"/>
                </p:cNvSpPr>
                <p:nvPr/>
              </p:nvSpPr>
              <p:spPr bwMode="auto">
                <a:xfrm>
                  <a:off x="827" y="2847"/>
                  <a:ext cx="142" cy="0"/>
                </a:xfrm>
                <a:prstGeom prst="line">
                  <a:avLst/>
                </a:prstGeom>
                <a:noFill/>
                <a:ln w="19050">
                  <a:solidFill>
                    <a:srgbClr val="FF0909"/>
                  </a:solidFill>
                  <a:round/>
                  <a:headEnd/>
                  <a:tailEnd/>
                </a:ln>
              </p:spPr>
              <p:txBody>
                <a:bodyPr wrap="none" anchor="ctr">
                  <a:prstTxWarp prst="textNoShape">
                    <a:avLst/>
                  </a:prstTxWarp>
                </a:bodyPr>
                <a:lstStyle/>
                <a:p>
                  <a:endParaRPr lang="en-US"/>
                </a:p>
              </p:txBody>
            </p:sp>
            <p:sp>
              <p:nvSpPr>
                <p:cNvPr id="39958" name="Line 8"/>
                <p:cNvSpPr>
                  <a:spLocks noChangeShapeType="1"/>
                </p:cNvSpPr>
                <p:nvPr/>
              </p:nvSpPr>
              <p:spPr bwMode="auto">
                <a:xfrm>
                  <a:off x="895" y="2807"/>
                  <a:ext cx="0" cy="94"/>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grpSp>
            <p:nvGrpSpPr>
              <p:cNvPr id="39949" name="Group 15"/>
              <p:cNvGrpSpPr>
                <a:grpSpLocks/>
              </p:cNvGrpSpPr>
              <p:nvPr/>
            </p:nvGrpSpPr>
            <p:grpSpPr bwMode="auto">
              <a:xfrm>
                <a:off x="2328" y="2458"/>
                <a:ext cx="142" cy="94"/>
                <a:chOff x="827" y="2807"/>
                <a:chExt cx="142" cy="94"/>
              </a:xfrm>
            </p:grpSpPr>
            <p:sp>
              <p:nvSpPr>
                <p:cNvPr id="39955" name="Line 16"/>
                <p:cNvSpPr>
                  <a:spLocks noChangeShapeType="1"/>
                </p:cNvSpPr>
                <p:nvPr/>
              </p:nvSpPr>
              <p:spPr bwMode="auto">
                <a:xfrm>
                  <a:off x="827" y="2847"/>
                  <a:ext cx="142" cy="0"/>
                </a:xfrm>
                <a:prstGeom prst="line">
                  <a:avLst/>
                </a:prstGeom>
                <a:noFill/>
                <a:ln w="19050">
                  <a:solidFill>
                    <a:srgbClr val="AC00A8"/>
                  </a:solidFill>
                  <a:round/>
                  <a:headEnd/>
                  <a:tailEnd/>
                </a:ln>
              </p:spPr>
              <p:txBody>
                <a:bodyPr wrap="none" anchor="ctr">
                  <a:prstTxWarp prst="textNoShape">
                    <a:avLst/>
                  </a:prstTxWarp>
                </a:bodyPr>
                <a:lstStyle/>
                <a:p>
                  <a:endParaRPr lang="en-US"/>
                </a:p>
              </p:txBody>
            </p:sp>
            <p:sp>
              <p:nvSpPr>
                <p:cNvPr id="39956" name="Line 17"/>
                <p:cNvSpPr>
                  <a:spLocks noChangeShapeType="1"/>
                </p:cNvSpPr>
                <p:nvPr/>
              </p:nvSpPr>
              <p:spPr bwMode="auto">
                <a:xfrm>
                  <a:off x="895" y="2807"/>
                  <a:ext cx="0" cy="94"/>
                </a:xfrm>
                <a:prstGeom prst="line">
                  <a:avLst/>
                </a:prstGeom>
                <a:noFill/>
                <a:ln w="19050">
                  <a:solidFill>
                    <a:srgbClr val="AC00A8"/>
                  </a:solidFill>
                  <a:round/>
                  <a:headEnd/>
                  <a:tailEnd/>
                </a:ln>
              </p:spPr>
              <p:txBody>
                <a:bodyPr wrap="none" anchor="ctr">
                  <a:prstTxWarp prst="textNoShape">
                    <a:avLst/>
                  </a:prstTxWarp>
                </a:bodyPr>
                <a:lstStyle/>
                <a:p>
                  <a:endParaRPr lang="en-US"/>
                </a:p>
              </p:txBody>
            </p:sp>
          </p:grpSp>
          <p:sp>
            <p:nvSpPr>
              <p:cNvPr id="39950" name="Line 18"/>
              <p:cNvSpPr>
                <a:spLocks noChangeShapeType="1"/>
              </p:cNvSpPr>
              <p:nvPr/>
            </p:nvSpPr>
            <p:spPr bwMode="auto">
              <a:xfrm rot="-7088595">
                <a:off x="4324" y="1874"/>
                <a:ext cx="165" cy="1201"/>
              </a:xfrm>
              <a:prstGeom prst="line">
                <a:avLst/>
              </a:prstGeom>
              <a:noFill/>
              <a:ln w="19050">
                <a:solidFill>
                  <a:srgbClr val="AC00A8"/>
                </a:solidFill>
                <a:round/>
                <a:headEnd/>
                <a:tailEnd/>
              </a:ln>
            </p:spPr>
            <p:txBody>
              <a:bodyPr wrap="none" anchor="ctr">
                <a:prstTxWarp prst="textNoShape">
                  <a:avLst/>
                </a:prstTxWarp>
              </a:bodyPr>
              <a:lstStyle/>
              <a:p>
                <a:endParaRPr lang="en-US"/>
              </a:p>
            </p:txBody>
          </p:sp>
          <p:grpSp>
            <p:nvGrpSpPr>
              <p:cNvPr id="39951" name="Group 27"/>
              <p:cNvGrpSpPr>
                <a:grpSpLocks/>
              </p:cNvGrpSpPr>
              <p:nvPr/>
            </p:nvGrpSpPr>
            <p:grpSpPr bwMode="auto">
              <a:xfrm>
                <a:off x="1739" y="2816"/>
                <a:ext cx="142" cy="94"/>
                <a:chOff x="827" y="2807"/>
                <a:chExt cx="142" cy="94"/>
              </a:xfrm>
            </p:grpSpPr>
            <p:sp>
              <p:nvSpPr>
                <p:cNvPr id="39953" name="Line 28"/>
                <p:cNvSpPr>
                  <a:spLocks noChangeShapeType="1"/>
                </p:cNvSpPr>
                <p:nvPr/>
              </p:nvSpPr>
              <p:spPr bwMode="auto">
                <a:xfrm>
                  <a:off x="827" y="2847"/>
                  <a:ext cx="142" cy="0"/>
                </a:xfrm>
                <a:prstGeom prst="line">
                  <a:avLst/>
                </a:prstGeom>
                <a:noFill/>
                <a:ln w="19050">
                  <a:solidFill>
                    <a:srgbClr val="61FE00"/>
                  </a:solidFill>
                  <a:round/>
                  <a:headEnd/>
                  <a:tailEnd/>
                </a:ln>
              </p:spPr>
              <p:txBody>
                <a:bodyPr wrap="none" anchor="ctr">
                  <a:prstTxWarp prst="textNoShape">
                    <a:avLst/>
                  </a:prstTxWarp>
                </a:bodyPr>
                <a:lstStyle/>
                <a:p>
                  <a:endParaRPr lang="en-US"/>
                </a:p>
              </p:txBody>
            </p:sp>
            <p:sp>
              <p:nvSpPr>
                <p:cNvPr id="39954" name="Line 29"/>
                <p:cNvSpPr>
                  <a:spLocks noChangeShapeType="1"/>
                </p:cNvSpPr>
                <p:nvPr/>
              </p:nvSpPr>
              <p:spPr bwMode="auto">
                <a:xfrm>
                  <a:off x="895" y="2807"/>
                  <a:ext cx="0" cy="94"/>
                </a:xfrm>
                <a:prstGeom prst="line">
                  <a:avLst/>
                </a:prstGeom>
                <a:noFill/>
                <a:ln w="19050">
                  <a:solidFill>
                    <a:srgbClr val="61FE00"/>
                  </a:solidFill>
                  <a:round/>
                  <a:headEnd/>
                  <a:tailEnd/>
                </a:ln>
              </p:spPr>
              <p:txBody>
                <a:bodyPr wrap="none" anchor="ctr">
                  <a:prstTxWarp prst="textNoShape">
                    <a:avLst/>
                  </a:prstTxWarp>
                </a:bodyPr>
                <a:lstStyle/>
                <a:p>
                  <a:endParaRPr lang="en-US"/>
                </a:p>
              </p:txBody>
            </p:sp>
          </p:grpSp>
          <p:sp>
            <p:nvSpPr>
              <p:cNvPr id="39952" name="Line 35"/>
              <p:cNvSpPr>
                <a:spLocks noChangeShapeType="1"/>
              </p:cNvSpPr>
              <p:nvPr/>
            </p:nvSpPr>
            <p:spPr bwMode="auto">
              <a:xfrm rot="-4390681">
                <a:off x="4238" y="2392"/>
                <a:ext cx="122" cy="888"/>
              </a:xfrm>
              <a:prstGeom prst="line">
                <a:avLst/>
              </a:prstGeom>
              <a:noFill/>
              <a:ln w="19050">
                <a:solidFill>
                  <a:srgbClr val="61FE00"/>
                </a:solidFill>
                <a:round/>
                <a:headEnd/>
                <a:tailEnd/>
              </a:ln>
            </p:spPr>
            <p:txBody>
              <a:bodyPr wrap="none" anchor="ctr">
                <a:prstTxWarp prst="textNoShape">
                  <a:avLst/>
                </a:prstTxWarp>
              </a:bodyPr>
              <a:lstStyle/>
              <a:p>
                <a:endParaRPr lang="en-US"/>
              </a:p>
            </p:txBody>
          </p:sp>
        </p:grpSp>
        <p:sp>
          <p:nvSpPr>
            <p:cNvPr id="39947" name="Line 52"/>
            <p:cNvSpPr>
              <a:spLocks noChangeShapeType="1"/>
            </p:cNvSpPr>
            <p:nvPr/>
          </p:nvSpPr>
          <p:spPr bwMode="auto">
            <a:xfrm rot="17209319" flipV="1">
              <a:off x="3556" y="2295"/>
              <a:ext cx="798" cy="373"/>
            </a:xfrm>
            <a:prstGeom prst="line">
              <a:avLst/>
            </a:prstGeom>
            <a:noFill/>
            <a:ln w="19050">
              <a:solidFill>
                <a:srgbClr val="FF0909"/>
              </a:solidFill>
              <a:round/>
              <a:headEnd/>
              <a:tailEnd/>
            </a:ln>
          </p:spPr>
          <p:txBody>
            <a:bodyPr wrap="none" anchor="ctr">
              <a:prstTxWarp prst="textNoShape">
                <a:avLst/>
              </a:prstTxWarp>
            </a:bodyPr>
            <a:lstStyle/>
            <a:p>
              <a:endParaRPr lang="en-US"/>
            </a:p>
          </p:txBody>
        </p:sp>
      </p:grpSp>
      <p:sp>
        <p:nvSpPr>
          <p:cNvPr id="39945" name="Slide Number Placeholder 45"/>
          <p:cNvSpPr>
            <a:spLocks noGrp="1"/>
          </p:cNvSpPr>
          <p:nvPr>
            <p:ph type="sldNum" sz="quarter" idx="12"/>
          </p:nvPr>
        </p:nvSpPr>
        <p:spPr bwMode="auto">
          <a:noFill/>
          <a:ln>
            <a:miter lim="800000"/>
            <a:headEnd/>
            <a:tailEnd/>
          </a:ln>
        </p:spPr>
        <p:txBody>
          <a:bodyPr/>
          <a:lstStyle/>
          <a:p>
            <a:fld id="{D2EBB7B8-1D40-354D-86F2-6E67B831893F}" type="slidenum">
              <a:rPr lang="en-US"/>
              <a:pPr/>
              <a:t>27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0" presetClass="exit" presetSubtype="0" fill="hold" nodeType="afterEffect">
                                  <p:stCondLst>
                                    <p:cond delay="20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par>
                          <p:cTn id="14" fill="hold">
                            <p:stCondLst>
                              <p:cond delay="3500"/>
                            </p:stCondLst>
                            <p:childTnLst>
                              <p:par>
                                <p:cTn id="15" presetID="10" presetClass="exit" presetSubtype="0" fill="hold" nodeType="afterEffect">
                                  <p:stCondLst>
                                    <p:cond delay="20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6000"/>
                            </p:stCondLst>
                            <p:childTnLst>
                              <p:par>
                                <p:cTn id="19" presetID="1" presetClass="entr" presetSubtype="0" fill="hold" nodeType="after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14400"/>
          </a:xfrm>
        </p:spPr>
        <p:txBody>
          <a:bodyPr/>
          <a:lstStyle/>
          <a:p>
            <a:pPr eaLnBrk="1" hangingPunct="1"/>
            <a:r>
              <a:rPr lang="en-US" smtClean="0"/>
              <a:t>Indexing Patterns-Settings</a:t>
            </a:r>
          </a:p>
        </p:txBody>
      </p:sp>
      <p:pic>
        <p:nvPicPr>
          <p:cNvPr id="41987" name="Picture 5"/>
          <p:cNvPicPr>
            <a:picLocks noChangeAspect="1" noChangeArrowheads="1"/>
          </p:cNvPicPr>
          <p:nvPr/>
        </p:nvPicPr>
        <p:blipFill>
          <a:blip r:embed="rId3"/>
          <a:srcRect/>
          <a:stretch>
            <a:fillRect/>
          </a:stretch>
        </p:blipFill>
        <p:spPr bwMode="auto">
          <a:xfrm>
            <a:off x="701675" y="1187450"/>
            <a:ext cx="2381250" cy="4381500"/>
          </a:xfrm>
          <a:prstGeom prst="rect">
            <a:avLst/>
          </a:prstGeom>
          <a:noFill/>
          <a:ln w="9525">
            <a:noFill/>
            <a:miter lim="800000"/>
            <a:headEnd/>
            <a:tailEnd/>
          </a:ln>
        </p:spPr>
      </p:pic>
      <p:sp>
        <p:nvSpPr>
          <p:cNvPr id="41988" name="Rectangle 6"/>
          <p:cNvSpPr>
            <a:spLocks noChangeArrowheads="1"/>
          </p:cNvSpPr>
          <p:nvPr/>
        </p:nvSpPr>
        <p:spPr bwMode="auto">
          <a:xfrm>
            <a:off x="3257550" y="1016000"/>
            <a:ext cx="3567113" cy="517525"/>
          </a:xfrm>
          <a:prstGeom prst="rect">
            <a:avLst/>
          </a:prstGeom>
          <a:noFill/>
          <a:ln w="9525">
            <a:noFill/>
            <a:miter lim="800000"/>
            <a:headEnd/>
            <a:tailEnd/>
          </a:ln>
        </p:spPr>
        <p:txBody>
          <a:bodyPr>
            <a:prstTxWarp prst="textNoShape">
              <a:avLst/>
            </a:prstTxWarp>
            <a:spAutoFit/>
          </a:bodyPr>
          <a:lstStyle/>
          <a:p>
            <a:pPr algn="just"/>
            <a:r>
              <a:rPr lang="en-US" sz="1400">
                <a:latin typeface="Calibri" charset="0"/>
              </a:rPr>
              <a:t>Tolerance = How much angular deviation  a plane is allowed while being a candidate</a:t>
            </a:r>
          </a:p>
        </p:txBody>
      </p:sp>
      <p:graphicFrame>
        <p:nvGraphicFramePr>
          <p:cNvPr id="29721" name="Group 25"/>
          <p:cNvGraphicFramePr>
            <a:graphicFrameLocks noGrp="1"/>
          </p:cNvGraphicFramePr>
          <p:nvPr/>
        </p:nvGraphicFramePr>
        <p:xfrm>
          <a:off x="3390900" y="1522413"/>
          <a:ext cx="3346450" cy="1371600"/>
        </p:xfrm>
        <a:graphic>
          <a:graphicData uri="http://schemas.openxmlformats.org/drawingml/2006/table">
            <a:tbl>
              <a:tblPr/>
              <a:tblGrid>
                <a:gridCol w="1657350"/>
                <a:gridCol w="1689100"/>
              </a:tblGrid>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Lower Tolerance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a:ln>
                            <a:noFill/>
                          </a:ln>
                          <a:solidFill>
                            <a:srgbClr val="FF0909"/>
                          </a:solidFill>
                          <a:effectLst/>
                          <a:latin typeface="Arial" charset="0"/>
                          <a:ea typeface="ＭＳ Ｐゴシック" charset="-128"/>
                          <a:cs typeface="ＭＳ Ｐゴシック" charset="-128"/>
                        </a:rPr>
                        <a:t>Larger Tolerance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if many bands are tightly bunched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Use with poorer patterns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Higher speed (eliminates possible solutions)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Lower speed (more possible solutions)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3" name="Rectangle 26"/>
          <p:cNvSpPr>
            <a:spLocks noChangeArrowheads="1"/>
          </p:cNvSpPr>
          <p:nvPr/>
        </p:nvSpPr>
        <p:spPr bwMode="auto">
          <a:xfrm>
            <a:off x="979488" y="1754188"/>
            <a:ext cx="1582737" cy="322262"/>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2004" name="Line 27"/>
          <p:cNvSpPr>
            <a:spLocks noChangeShapeType="1"/>
          </p:cNvSpPr>
          <p:nvPr/>
        </p:nvSpPr>
        <p:spPr bwMode="auto">
          <a:xfrm flipH="1">
            <a:off x="2582863" y="1227138"/>
            <a:ext cx="700087" cy="504825"/>
          </a:xfrm>
          <a:prstGeom prst="line">
            <a:avLst/>
          </a:prstGeom>
          <a:noFill/>
          <a:ln w="15875">
            <a:solidFill>
              <a:schemeClr val="tx1"/>
            </a:solidFill>
            <a:round/>
            <a:headEnd/>
            <a:tailEnd type="stealth" w="med" len="med"/>
          </a:ln>
        </p:spPr>
        <p:txBody>
          <a:bodyPr wrap="none" anchor="ctr">
            <a:prstTxWarp prst="textNoShape">
              <a:avLst/>
            </a:prstTxWarp>
          </a:bodyPr>
          <a:lstStyle/>
          <a:p>
            <a:endParaRPr lang="en-US"/>
          </a:p>
        </p:txBody>
      </p:sp>
      <p:sp>
        <p:nvSpPr>
          <p:cNvPr id="42005" name="Rectangle 43"/>
          <p:cNvSpPr>
            <a:spLocks noChangeArrowheads="1"/>
          </p:cNvSpPr>
          <p:nvPr/>
        </p:nvSpPr>
        <p:spPr bwMode="auto">
          <a:xfrm>
            <a:off x="3279775" y="2901950"/>
            <a:ext cx="5116513" cy="517525"/>
          </a:xfrm>
          <a:prstGeom prst="rect">
            <a:avLst/>
          </a:prstGeom>
          <a:noFill/>
          <a:ln w="9525">
            <a:noFill/>
            <a:miter lim="800000"/>
            <a:headEnd/>
            <a:tailEnd/>
          </a:ln>
        </p:spPr>
        <p:txBody>
          <a:bodyPr>
            <a:prstTxWarp prst="textNoShape">
              <a:avLst/>
            </a:prstTxWarp>
            <a:spAutoFit/>
          </a:bodyPr>
          <a:lstStyle/>
          <a:p>
            <a:pPr algn="just"/>
            <a:r>
              <a:rPr lang="en-US" sz="1400">
                <a:latin typeface="Calibri" charset="0"/>
              </a:rPr>
              <a:t>Band widths: check if the </a:t>
            </a:r>
            <a:r>
              <a:rPr lang="en-US" sz="1400" i="1">
                <a:latin typeface="Calibri" charset="0"/>
              </a:rPr>
              <a:t>theoretical</a:t>
            </a:r>
            <a:r>
              <a:rPr lang="en-US" sz="1400">
                <a:latin typeface="Calibri" charset="0"/>
              </a:rPr>
              <a:t> width of bands should be considered during indexing</a:t>
            </a:r>
          </a:p>
        </p:txBody>
      </p:sp>
      <p:sp>
        <p:nvSpPr>
          <p:cNvPr id="42006" name="Line 44"/>
          <p:cNvSpPr>
            <a:spLocks noChangeShapeType="1"/>
          </p:cNvSpPr>
          <p:nvPr/>
        </p:nvSpPr>
        <p:spPr bwMode="auto">
          <a:xfrm flipH="1" flipV="1">
            <a:off x="2046288" y="2541588"/>
            <a:ext cx="1270000" cy="495300"/>
          </a:xfrm>
          <a:prstGeom prst="line">
            <a:avLst/>
          </a:prstGeom>
          <a:noFill/>
          <a:ln w="15875">
            <a:solidFill>
              <a:schemeClr val="tx1"/>
            </a:solidFill>
            <a:round/>
            <a:headEnd/>
            <a:tailEnd type="stealth" w="med" len="med"/>
          </a:ln>
        </p:spPr>
        <p:txBody>
          <a:bodyPr wrap="none" anchor="ctr">
            <a:prstTxWarp prst="textNoShape">
              <a:avLst/>
            </a:prstTxWarp>
          </a:bodyPr>
          <a:lstStyle/>
          <a:p>
            <a:endParaRPr lang="en-US"/>
          </a:p>
        </p:txBody>
      </p:sp>
      <p:sp>
        <p:nvSpPr>
          <p:cNvPr id="42007" name="Rectangle 46"/>
          <p:cNvSpPr>
            <a:spLocks noChangeArrowheads="1"/>
          </p:cNvSpPr>
          <p:nvPr/>
        </p:nvSpPr>
        <p:spPr bwMode="auto">
          <a:xfrm>
            <a:off x="3290888" y="3443288"/>
            <a:ext cx="5116512" cy="2219325"/>
          </a:xfrm>
          <a:prstGeom prst="rect">
            <a:avLst/>
          </a:prstGeom>
          <a:noFill/>
          <a:ln w="9525">
            <a:noFill/>
            <a:miter lim="800000"/>
            <a:headEnd/>
            <a:tailEnd/>
          </a:ln>
        </p:spPr>
        <p:txBody>
          <a:bodyPr>
            <a:prstTxWarp prst="textNoShape">
              <a:avLst/>
            </a:prstTxWarp>
            <a:spAutoFit/>
          </a:bodyPr>
          <a:lstStyle/>
          <a:p>
            <a:pPr algn="just"/>
            <a:r>
              <a:rPr lang="en-US" sz="1400">
                <a:latin typeface="Calibri" charset="0"/>
              </a:rPr>
              <a:t>If multi-phase indexing is being used, a “best” solution for </a:t>
            </a:r>
            <a:r>
              <a:rPr lang="en-US" sz="1400" i="1">
                <a:latin typeface="Calibri" charset="0"/>
              </a:rPr>
              <a:t>each </a:t>
            </a:r>
            <a:r>
              <a:rPr lang="en-US" sz="1400">
                <a:latin typeface="Calibri" charset="0"/>
              </a:rPr>
              <a:t>phase will be calculated. These values assign a weight to each possible factor:</a:t>
            </a:r>
          </a:p>
          <a:p>
            <a:pPr algn="just">
              <a:buFontTx/>
              <a:buChar char="-"/>
            </a:pPr>
            <a:r>
              <a:rPr lang="en-US" sz="1400">
                <a:latin typeface="Calibri" charset="0"/>
              </a:rPr>
              <a:t> Votes: based on total votes for the solution/largest number of votes for all phases</a:t>
            </a:r>
          </a:p>
          <a:p>
            <a:pPr algn="just">
              <a:buFontTx/>
              <a:buChar char="-"/>
            </a:pPr>
            <a:r>
              <a:rPr lang="en-US" sz="1400">
                <a:latin typeface="Calibri" charset="0"/>
              </a:rPr>
              <a:t> CI: ratio of CI/largest CI for all phases</a:t>
            </a:r>
          </a:p>
          <a:p>
            <a:pPr algn="just">
              <a:buFontTx/>
              <a:buChar char="-"/>
            </a:pPr>
            <a:r>
              <a:rPr lang="en-US" sz="1400">
                <a:latin typeface="Calibri" charset="0"/>
              </a:rPr>
              <a:t> Fit: fit for the solution/best (smallest) fit between all phases</a:t>
            </a:r>
          </a:p>
          <a:p>
            <a:pPr algn="just"/>
            <a:endParaRPr lang="en-US" sz="1400">
              <a:latin typeface="Calibri" charset="0"/>
            </a:endParaRPr>
          </a:p>
          <a:p>
            <a:pPr algn="just"/>
            <a:r>
              <a:rPr lang="en-US" sz="1400">
                <a:latin typeface="Calibri" charset="0"/>
              </a:rPr>
              <a:t>The indexing solution of the phase with the largest Rank value is chosen as the solution for the pattern</a:t>
            </a:r>
          </a:p>
        </p:txBody>
      </p:sp>
      <p:sp>
        <p:nvSpPr>
          <p:cNvPr id="42008" name="Slide Number Placeholder 10"/>
          <p:cNvSpPr>
            <a:spLocks noGrp="1"/>
          </p:cNvSpPr>
          <p:nvPr>
            <p:ph type="sldNum" sz="quarter" idx="12"/>
          </p:nvPr>
        </p:nvSpPr>
        <p:spPr bwMode="auto">
          <a:noFill/>
          <a:ln>
            <a:miter lim="800000"/>
            <a:headEnd/>
            <a:tailEnd/>
          </a:ln>
        </p:spPr>
        <p:txBody>
          <a:bodyPr/>
          <a:lstStyle/>
          <a:p>
            <a:fld id="{FD44AC6D-F5D6-B446-B8B0-BA2025C4E5D9}" type="slidenum">
              <a:rPr lang="en-US"/>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0"/>
            <a:ext cx="8229600" cy="1143000"/>
          </a:xfrm>
        </p:spPr>
        <p:txBody>
          <a:bodyPr/>
          <a:lstStyle/>
          <a:p>
            <a:pPr eaLnBrk="1" hangingPunct="1"/>
            <a:r>
              <a:rPr lang="en-US" smtClean="0"/>
              <a:t>Indexing Patterns-Voting Scheme</a:t>
            </a:r>
          </a:p>
        </p:txBody>
      </p:sp>
      <p:sp>
        <p:nvSpPr>
          <p:cNvPr id="44036" name="Text Box 4"/>
          <p:cNvSpPr txBox="1">
            <a:spLocks noChangeArrowheads="1"/>
          </p:cNvSpPr>
          <p:nvPr/>
        </p:nvSpPr>
        <p:spPr bwMode="auto">
          <a:xfrm>
            <a:off x="381000" y="1014413"/>
            <a:ext cx="7548563" cy="5187950"/>
          </a:xfrm>
          <a:prstGeom prst="rect">
            <a:avLst/>
          </a:prstGeom>
          <a:noFill/>
          <a:ln w="9525">
            <a:noFill/>
            <a:miter lim="800000"/>
            <a:headEnd/>
            <a:tailEnd/>
          </a:ln>
        </p:spPr>
        <p:txBody>
          <a:bodyPr>
            <a:prstTxWarp prst="textNoShape">
              <a:avLst/>
            </a:prstTxWarp>
            <a:spAutoFit/>
          </a:bodyPr>
          <a:lstStyle/>
          <a:p>
            <a:pPr>
              <a:buFontTx/>
              <a:buChar char="•"/>
            </a:pPr>
            <a:r>
              <a:rPr lang="en-US">
                <a:latin typeface="Calibri" charset="0"/>
              </a:rPr>
              <a:t> Consider an example where there exist:</a:t>
            </a:r>
          </a:p>
          <a:p>
            <a:pPr lvl="1">
              <a:buFontTx/>
              <a:buChar char="-"/>
            </a:pPr>
            <a:r>
              <a:rPr lang="en-US">
                <a:latin typeface="Calibri" charset="0"/>
              </a:rPr>
              <a:t> Only 10 band triplets (i.e. 5 detected bands)</a:t>
            </a:r>
          </a:p>
          <a:p>
            <a:pPr lvl="1">
              <a:buFontTx/>
              <a:buChar char="-"/>
            </a:pPr>
            <a:r>
              <a:rPr lang="en-US">
                <a:latin typeface="Calibri" charset="0"/>
              </a:rPr>
              <a:t> Many possible solutions to consider, where each possible solution assigns an </a:t>
            </a:r>
            <a:r>
              <a:rPr lang="en-US" i="1">
                <a:latin typeface="Calibri" charset="0"/>
              </a:rPr>
              <a:t>hkl</a:t>
            </a:r>
            <a:r>
              <a:rPr lang="en-US">
                <a:latin typeface="Calibri" charset="0"/>
              </a:rPr>
              <a:t> to each band. Only 11 solutions are shown for illustration</a:t>
            </a:r>
          </a:p>
          <a:p>
            <a:pPr>
              <a:buFontTx/>
              <a:buChar char="•"/>
            </a:pPr>
            <a:r>
              <a:rPr lang="en-US">
                <a:latin typeface="Calibri" charset="0"/>
              </a:rPr>
              <a:t> Triplets are illustrated as 3 colored lines</a:t>
            </a:r>
          </a:p>
          <a:p>
            <a:pPr>
              <a:buFontTx/>
              <a:buChar char="•"/>
            </a:pPr>
            <a:r>
              <a:rPr lang="en-US">
                <a:latin typeface="Calibri" charset="0"/>
              </a:rPr>
              <a:t> If a solution yields inter-planar angles</a:t>
            </a:r>
          </a:p>
          <a:p>
            <a:r>
              <a:rPr lang="en-US">
                <a:latin typeface="Calibri" charset="0"/>
              </a:rPr>
              <a:t>  within tolerance, a vote or an “x” is </a:t>
            </a:r>
          </a:p>
          <a:p>
            <a:r>
              <a:rPr lang="en-US">
                <a:latin typeface="Calibri" charset="0"/>
              </a:rPr>
              <a:t>  marked in the solution column</a:t>
            </a:r>
          </a:p>
          <a:p>
            <a:pPr>
              <a:buFontTx/>
              <a:buChar char="•"/>
            </a:pPr>
            <a:r>
              <a:rPr lang="en-US">
                <a:latin typeface="Calibri" charset="0"/>
              </a:rPr>
              <a:t> The solution chosen is that with most</a:t>
            </a:r>
          </a:p>
          <a:p>
            <a:r>
              <a:rPr lang="en-US">
                <a:latin typeface="Calibri" charset="0"/>
              </a:rPr>
              <a:t>  number of votes</a:t>
            </a:r>
          </a:p>
          <a:p>
            <a:pPr>
              <a:buFontTx/>
              <a:buChar char="•"/>
            </a:pPr>
            <a:r>
              <a:rPr lang="en-US">
                <a:latin typeface="Calibri" charset="0"/>
              </a:rPr>
              <a:t> Confidence index (CI) is calculated as</a:t>
            </a:r>
          </a:p>
          <a:p>
            <a:pPr>
              <a:buFontTx/>
              <a:buChar char="•"/>
            </a:pPr>
            <a:endParaRPr lang="en-US">
              <a:latin typeface="Calibri" charset="0"/>
            </a:endParaRPr>
          </a:p>
          <a:p>
            <a:pPr>
              <a:buFontTx/>
              <a:buChar char="•"/>
            </a:pPr>
            <a:endParaRPr lang="en-US" sz="2800">
              <a:latin typeface="Calibri" charset="0"/>
            </a:endParaRPr>
          </a:p>
          <a:p>
            <a:endParaRPr lang="en-US">
              <a:latin typeface="Calibri" charset="0"/>
            </a:endParaRPr>
          </a:p>
          <a:p>
            <a:pPr>
              <a:buFontTx/>
              <a:buChar char="•"/>
            </a:pPr>
            <a:r>
              <a:rPr lang="en-US">
                <a:latin typeface="Calibri" charset="0"/>
              </a:rPr>
              <a:t> Once the solution is chosen, it is compared</a:t>
            </a:r>
          </a:p>
          <a:p>
            <a:r>
              <a:rPr lang="en-US">
                <a:latin typeface="Calibri" charset="0"/>
              </a:rPr>
              <a:t>  to the Hough and the angular deviation is </a:t>
            </a:r>
          </a:p>
          <a:p>
            <a:r>
              <a:rPr lang="en-US">
                <a:latin typeface="Calibri" charset="0"/>
              </a:rPr>
              <a:t>  calculated as the fit</a:t>
            </a:r>
          </a:p>
        </p:txBody>
      </p:sp>
      <p:grpSp>
        <p:nvGrpSpPr>
          <p:cNvPr id="44037" name="Group 14"/>
          <p:cNvGrpSpPr>
            <a:grpSpLocks/>
          </p:cNvGrpSpPr>
          <p:nvPr/>
        </p:nvGrpSpPr>
        <p:grpSpPr bwMode="auto">
          <a:xfrm>
            <a:off x="4730750" y="2117725"/>
            <a:ext cx="3878263" cy="3208338"/>
            <a:chOff x="3116" y="1406"/>
            <a:chExt cx="2443" cy="2021"/>
          </a:xfrm>
        </p:grpSpPr>
        <p:pic>
          <p:nvPicPr>
            <p:cNvPr id="44043" name="Picture 5"/>
            <p:cNvPicPr>
              <a:picLocks noChangeAspect="1" noChangeArrowheads="1"/>
            </p:cNvPicPr>
            <p:nvPr/>
          </p:nvPicPr>
          <p:blipFill>
            <a:blip r:embed="rId4"/>
            <a:srcRect/>
            <a:stretch>
              <a:fillRect/>
            </a:stretch>
          </p:blipFill>
          <p:spPr bwMode="auto">
            <a:xfrm>
              <a:off x="3674" y="1586"/>
              <a:ext cx="1885" cy="1819"/>
            </a:xfrm>
            <a:prstGeom prst="rect">
              <a:avLst/>
            </a:prstGeom>
            <a:noFill/>
            <a:ln w="9525">
              <a:noFill/>
              <a:miter lim="800000"/>
              <a:headEnd/>
              <a:tailEnd/>
            </a:ln>
          </p:spPr>
        </p:pic>
        <p:sp>
          <p:nvSpPr>
            <p:cNvPr id="44044" name="Text Box 6"/>
            <p:cNvSpPr txBox="1">
              <a:spLocks noChangeArrowheads="1"/>
            </p:cNvSpPr>
            <p:nvPr/>
          </p:nvSpPr>
          <p:spPr bwMode="auto">
            <a:xfrm>
              <a:off x="4239" y="1406"/>
              <a:ext cx="812" cy="231"/>
            </a:xfrm>
            <a:prstGeom prst="rect">
              <a:avLst/>
            </a:prstGeom>
            <a:noFill/>
            <a:ln w="9525">
              <a:noFill/>
              <a:miter lim="800000"/>
              <a:headEnd/>
              <a:tailEnd/>
            </a:ln>
          </p:spPr>
          <p:txBody>
            <a:bodyPr wrap="none">
              <a:prstTxWarp prst="textNoShape">
                <a:avLst/>
              </a:prstTxWarp>
              <a:spAutoFit/>
            </a:bodyPr>
            <a:lstStyle/>
            <a:p>
              <a:r>
                <a:rPr lang="en-US">
                  <a:latin typeface="Calibri" charset="0"/>
                </a:rPr>
                <a:t>Solution #</a:t>
              </a:r>
            </a:p>
          </p:txBody>
        </p:sp>
        <p:sp>
          <p:nvSpPr>
            <p:cNvPr id="44045" name="Text Box 7"/>
            <p:cNvSpPr txBox="1">
              <a:spLocks noChangeArrowheads="1"/>
            </p:cNvSpPr>
            <p:nvPr/>
          </p:nvSpPr>
          <p:spPr bwMode="auto">
            <a:xfrm>
              <a:off x="3116" y="3196"/>
              <a:ext cx="612" cy="231"/>
            </a:xfrm>
            <a:prstGeom prst="rect">
              <a:avLst/>
            </a:prstGeom>
            <a:noFill/>
            <a:ln w="9525">
              <a:noFill/>
              <a:miter lim="800000"/>
              <a:headEnd/>
              <a:tailEnd/>
            </a:ln>
          </p:spPr>
          <p:txBody>
            <a:bodyPr wrap="none">
              <a:prstTxWarp prst="textNoShape">
                <a:avLst/>
              </a:prstTxWarp>
              <a:spAutoFit/>
            </a:bodyPr>
            <a:lstStyle/>
            <a:p>
              <a:r>
                <a:rPr lang="en-US">
                  <a:latin typeface="Calibri" charset="0"/>
                </a:rPr>
                <a:t># votes</a:t>
              </a:r>
            </a:p>
          </p:txBody>
        </p:sp>
        <p:sp>
          <p:nvSpPr>
            <p:cNvPr id="44046" name="Text Box 8"/>
            <p:cNvSpPr txBox="1">
              <a:spLocks noChangeArrowheads="1"/>
            </p:cNvSpPr>
            <p:nvPr/>
          </p:nvSpPr>
          <p:spPr bwMode="auto">
            <a:xfrm rot="-5400000">
              <a:off x="3060" y="2371"/>
              <a:ext cx="996" cy="231"/>
            </a:xfrm>
            <a:prstGeom prst="rect">
              <a:avLst/>
            </a:prstGeom>
            <a:noFill/>
            <a:ln w="9525">
              <a:noFill/>
              <a:miter lim="800000"/>
              <a:headEnd/>
              <a:tailEnd/>
            </a:ln>
          </p:spPr>
          <p:txBody>
            <a:bodyPr wrap="none">
              <a:prstTxWarp prst="textNoShape">
                <a:avLst/>
              </a:prstTxWarp>
              <a:spAutoFit/>
            </a:bodyPr>
            <a:lstStyle/>
            <a:p>
              <a:r>
                <a:rPr lang="en-US">
                  <a:latin typeface="Calibri" charset="0"/>
                </a:rPr>
                <a:t>Band triplets</a:t>
              </a:r>
            </a:p>
          </p:txBody>
        </p:sp>
      </p:grpSp>
      <p:sp>
        <p:nvSpPr>
          <p:cNvPr id="44038" name="AutoShape 9"/>
          <p:cNvSpPr>
            <a:spLocks noChangeArrowheads="1"/>
          </p:cNvSpPr>
          <p:nvPr/>
        </p:nvSpPr>
        <p:spPr bwMode="auto">
          <a:xfrm>
            <a:off x="6550025" y="5300663"/>
            <a:ext cx="87313" cy="307975"/>
          </a:xfrm>
          <a:prstGeom prst="upArrow">
            <a:avLst>
              <a:gd name="adj1" fmla="val 50000"/>
              <a:gd name="adj2" fmla="val 88181"/>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4039" name="Text Box 10"/>
          <p:cNvSpPr txBox="1">
            <a:spLocks noChangeArrowheads="1"/>
          </p:cNvSpPr>
          <p:nvPr/>
        </p:nvSpPr>
        <p:spPr bwMode="auto">
          <a:xfrm>
            <a:off x="6446838" y="5559425"/>
            <a:ext cx="2566987" cy="336550"/>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S1 (solution w/most votes)</a:t>
            </a:r>
          </a:p>
        </p:txBody>
      </p:sp>
      <p:sp>
        <p:nvSpPr>
          <p:cNvPr id="44040" name="Text Box 11"/>
          <p:cNvSpPr txBox="1">
            <a:spLocks noChangeArrowheads="1"/>
          </p:cNvSpPr>
          <p:nvPr/>
        </p:nvSpPr>
        <p:spPr bwMode="auto">
          <a:xfrm>
            <a:off x="4303713" y="5868988"/>
            <a:ext cx="2892425" cy="336550"/>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S2 (solution w/ 2</a:t>
            </a:r>
            <a:r>
              <a:rPr lang="en-US" sz="1600" baseline="30000">
                <a:latin typeface="Calibri" charset="0"/>
              </a:rPr>
              <a:t>nd</a:t>
            </a:r>
            <a:r>
              <a:rPr lang="en-US" sz="1600">
                <a:latin typeface="Calibri" charset="0"/>
              </a:rPr>
              <a:t>most votes)</a:t>
            </a:r>
          </a:p>
        </p:txBody>
      </p:sp>
      <p:sp>
        <p:nvSpPr>
          <p:cNvPr id="44041" name="AutoShape 12"/>
          <p:cNvSpPr>
            <a:spLocks noChangeArrowheads="1"/>
          </p:cNvSpPr>
          <p:nvPr/>
        </p:nvSpPr>
        <p:spPr bwMode="auto">
          <a:xfrm>
            <a:off x="6262688" y="5294313"/>
            <a:ext cx="112712" cy="633412"/>
          </a:xfrm>
          <a:prstGeom prst="upArrow">
            <a:avLst>
              <a:gd name="adj1" fmla="val 50000"/>
              <a:gd name="adj2" fmla="val 140493"/>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graphicFrame>
        <p:nvGraphicFramePr>
          <p:cNvPr id="44034" name="Object 2"/>
          <p:cNvGraphicFramePr>
            <a:graphicFrameLocks noChangeAspect="1"/>
          </p:cNvGraphicFramePr>
          <p:nvPr/>
        </p:nvGraphicFramePr>
        <p:xfrm>
          <a:off x="655638" y="4416425"/>
          <a:ext cx="4195762" cy="588963"/>
        </p:xfrm>
        <a:graphic>
          <a:graphicData uri="http://schemas.openxmlformats.org/presentationml/2006/ole">
            <mc:AlternateContent xmlns:mc="http://schemas.openxmlformats.org/markup-compatibility/2006">
              <mc:Choice xmlns:v="urn:schemas-microsoft-com:vml" Requires="v">
                <p:oleObj spid="_x0000_s44042" name="Equation" r:id="rId5" imgW="2984400" imgH="419040" progId="Equation.3">
                  <p:embed/>
                </p:oleObj>
              </mc:Choice>
              <mc:Fallback>
                <p:oleObj name="Equation" r:id="rId5" imgW="2984400" imgH="419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38" y="4416425"/>
                        <a:ext cx="4195762"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2" name="Slide Number Placeholder 13"/>
          <p:cNvSpPr>
            <a:spLocks noGrp="1"/>
          </p:cNvSpPr>
          <p:nvPr>
            <p:ph type="sldNum" sz="quarter" idx="12"/>
          </p:nvPr>
        </p:nvSpPr>
        <p:spPr bwMode="auto">
          <a:noFill/>
          <a:ln>
            <a:miter lim="800000"/>
            <a:headEnd/>
            <a:tailEnd/>
          </a:ln>
        </p:spPr>
        <p:txBody>
          <a:bodyPr/>
          <a:lstStyle/>
          <a:p>
            <a:fld id="{492FF0FF-E1A2-4E43-8636-2206DA355B4D}" type="slidenum">
              <a:rPr lang="en-US"/>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Overview (cont’d)</a:t>
            </a:r>
          </a:p>
        </p:txBody>
      </p:sp>
      <p:sp>
        <p:nvSpPr>
          <p:cNvPr id="17411" name="Content Placeholder 2"/>
          <p:cNvSpPr>
            <a:spLocks noGrp="1"/>
          </p:cNvSpPr>
          <p:nvPr>
            <p:ph idx="1"/>
          </p:nvPr>
        </p:nvSpPr>
        <p:spPr>
          <a:xfrm>
            <a:off x="457200" y="1371600"/>
            <a:ext cx="8229600" cy="4525963"/>
          </a:xfrm>
        </p:spPr>
        <p:txBody>
          <a:bodyPr/>
          <a:lstStyle/>
          <a:p>
            <a:pPr eaLnBrk="1" hangingPunct="1"/>
            <a:r>
              <a:rPr lang="en-US" sz="2800" dirty="0" smtClean="0"/>
              <a:t>Indexing captured patterns</a:t>
            </a:r>
          </a:p>
          <a:p>
            <a:pPr lvl="1" eaLnBrk="1" hangingPunct="1"/>
            <a:r>
              <a:rPr lang="en-US" sz="1800" dirty="0" smtClean="0"/>
              <a:t>Identifying detected bands: Triplet method</a:t>
            </a:r>
          </a:p>
          <a:p>
            <a:pPr lvl="1" eaLnBrk="1" hangingPunct="1"/>
            <a:r>
              <a:rPr lang="en-US" sz="1800" dirty="0" smtClean="0"/>
              <a:t>Determining solution: Voting scheme</a:t>
            </a:r>
          </a:p>
          <a:p>
            <a:pPr lvl="1" eaLnBrk="1" hangingPunct="1"/>
            <a:r>
              <a:rPr lang="en-US" sz="1800" dirty="0" smtClean="0"/>
              <a:t>Origin of Confidence Index (C.I.)</a:t>
            </a:r>
          </a:p>
          <a:p>
            <a:pPr lvl="1" eaLnBrk="1" hangingPunct="1"/>
            <a:r>
              <a:rPr lang="en-US" sz="1800" dirty="0" smtClean="0"/>
              <a:t>Identifying a solution in multi-phase materials</a:t>
            </a:r>
          </a:p>
          <a:p>
            <a:pPr eaLnBrk="1" hangingPunct="1"/>
            <a:r>
              <a:rPr lang="en-US" sz="2800" dirty="0" smtClean="0"/>
              <a:t>Calibration</a:t>
            </a:r>
          </a:p>
          <a:p>
            <a:pPr lvl="1" eaLnBrk="1" hangingPunct="1"/>
            <a:r>
              <a:rPr lang="en-US" sz="1800" dirty="0" smtClean="0"/>
              <a:t>Physical meaning</a:t>
            </a:r>
          </a:p>
          <a:p>
            <a:pPr lvl="1" eaLnBrk="1" hangingPunct="1"/>
            <a:r>
              <a:rPr lang="en-US" sz="1800" dirty="0" smtClean="0"/>
              <a:t>Method and need for tuning</a:t>
            </a:r>
          </a:p>
          <a:p>
            <a:pPr eaLnBrk="1" hangingPunct="1"/>
            <a:r>
              <a:rPr lang="en-US" sz="2800" dirty="0" smtClean="0"/>
              <a:t>Scanning</a:t>
            </a:r>
          </a:p>
          <a:p>
            <a:pPr lvl="1" eaLnBrk="1" hangingPunct="1"/>
            <a:r>
              <a:rPr lang="en-US" sz="1800" dirty="0" smtClean="0"/>
              <a:t>Choosing appropriate parameters	</a:t>
            </a:r>
          </a:p>
          <a:p>
            <a:pPr eaLnBrk="1" hangingPunct="1"/>
            <a:r>
              <a:rPr lang="en-US" sz="2000" dirty="0" smtClean="0">
                <a:solidFill>
                  <a:srgbClr val="660066"/>
                </a:solidFill>
              </a:rPr>
              <a:t>General reference on </a:t>
            </a:r>
            <a:r>
              <a:rPr lang="en-US" sz="2000" dirty="0">
                <a:solidFill>
                  <a:srgbClr val="660066"/>
                </a:solidFill>
              </a:rPr>
              <a:t>orientation mapping: </a:t>
            </a:r>
            <a:r>
              <a:rPr lang="en-US" sz="2000" dirty="0" smtClean="0">
                <a:solidFill>
                  <a:srgbClr val="660066"/>
                </a:solidFill>
              </a:rPr>
              <a:t>“Orientation Mapping” by Anthony </a:t>
            </a:r>
            <a:r>
              <a:rPr lang="en-US" sz="2000" dirty="0">
                <a:solidFill>
                  <a:srgbClr val="660066"/>
                </a:solidFill>
              </a:rPr>
              <a:t>D Rollett </a:t>
            </a:r>
            <a:r>
              <a:rPr lang="en-US" sz="2000" dirty="0" smtClean="0">
                <a:solidFill>
                  <a:srgbClr val="660066"/>
                </a:solidFill>
              </a:rPr>
              <a:t>&amp; </a:t>
            </a:r>
            <a:r>
              <a:rPr lang="en-US" sz="2000" dirty="0" err="1" smtClean="0">
                <a:solidFill>
                  <a:srgbClr val="660066"/>
                </a:solidFill>
              </a:rPr>
              <a:t>Katayun</a:t>
            </a:r>
            <a:r>
              <a:rPr lang="en-US" sz="2000" dirty="0" smtClean="0">
                <a:solidFill>
                  <a:srgbClr val="660066"/>
                </a:solidFill>
              </a:rPr>
              <a:t> </a:t>
            </a:r>
            <a:r>
              <a:rPr lang="en-US" sz="2000" dirty="0" err="1" smtClean="0">
                <a:solidFill>
                  <a:srgbClr val="660066"/>
                </a:solidFill>
              </a:rPr>
              <a:t>Barmak</a:t>
            </a:r>
            <a:r>
              <a:rPr lang="en-US" sz="2000" dirty="0">
                <a:solidFill>
                  <a:srgbClr val="660066"/>
                </a:solidFill>
              </a:rPr>
              <a:t>; uploaded to Box as CH11-Orientation_Mapping-</a:t>
            </a:r>
            <a:r>
              <a:rPr lang="en-US" sz="2000" dirty="0" smtClean="0">
                <a:solidFill>
                  <a:srgbClr val="660066"/>
                </a:solidFill>
              </a:rPr>
              <a:t>final_proofs.pdf.</a:t>
            </a:r>
          </a:p>
        </p:txBody>
      </p:sp>
      <p:sp>
        <p:nvSpPr>
          <p:cNvPr id="17412" name="Slide Number Placeholder 3"/>
          <p:cNvSpPr>
            <a:spLocks noGrp="1"/>
          </p:cNvSpPr>
          <p:nvPr>
            <p:ph type="sldNum" sz="quarter" idx="12"/>
          </p:nvPr>
        </p:nvSpPr>
        <p:spPr bwMode="auto">
          <a:noFill/>
          <a:ln>
            <a:miter lim="800000"/>
            <a:headEnd/>
            <a:tailEnd/>
          </a:ln>
        </p:spPr>
        <p:txBody>
          <a:bodyPr/>
          <a:lstStyle/>
          <a:p>
            <a:fld id="{145FD5F6-20A1-8E4E-B4B0-5096FE66BFB7}" type="slidenum">
              <a:rPr lang="en-US"/>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0"/>
            <a:ext cx="8229600" cy="1143000"/>
          </a:xfrm>
        </p:spPr>
        <p:txBody>
          <a:bodyPr/>
          <a:lstStyle/>
          <a:p>
            <a:pPr eaLnBrk="1" hangingPunct="1"/>
            <a:r>
              <a:rPr lang="en-US" smtClean="0"/>
              <a:t>Scanning</a:t>
            </a:r>
          </a:p>
        </p:txBody>
      </p:sp>
      <p:sp>
        <p:nvSpPr>
          <p:cNvPr id="46084" name="Rectangle 3"/>
          <p:cNvSpPr>
            <a:spLocks noGrp="1" noChangeArrowheads="1"/>
          </p:cNvSpPr>
          <p:nvPr>
            <p:ph type="body" idx="1"/>
          </p:nvPr>
        </p:nvSpPr>
        <p:spPr>
          <a:xfrm>
            <a:off x="685800" y="990600"/>
            <a:ext cx="7772400" cy="3303588"/>
          </a:xfrm>
        </p:spPr>
        <p:txBody>
          <a:bodyPr/>
          <a:lstStyle/>
          <a:p>
            <a:pPr eaLnBrk="1" hangingPunct="1"/>
            <a:r>
              <a:rPr lang="en-US" sz="2000" dirty="0" smtClean="0"/>
              <a:t>The selection of scanning parameters depends on some factors:</a:t>
            </a:r>
          </a:p>
          <a:p>
            <a:pPr lvl="1" eaLnBrk="1" hangingPunct="1"/>
            <a:r>
              <a:rPr lang="en-US" sz="1800" dirty="0" smtClean="0"/>
              <a:t>Time allotted</a:t>
            </a:r>
          </a:p>
          <a:p>
            <a:pPr lvl="1" eaLnBrk="1" hangingPunct="1"/>
            <a:r>
              <a:rPr lang="en-US" sz="1800" dirty="0" smtClean="0"/>
              <a:t>Desired area of coverage (scan size)</a:t>
            </a:r>
          </a:p>
          <a:p>
            <a:pPr lvl="1" eaLnBrk="1" hangingPunct="1"/>
            <a:r>
              <a:rPr lang="en-US" sz="1800" dirty="0" smtClean="0"/>
              <a:t>Desired detail (step size)</a:t>
            </a:r>
          </a:p>
          <a:p>
            <a:pPr eaLnBrk="1" hangingPunct="1"/>
            <a:r>
              <a:rPr lang="en-US" sz="2000" dirty="0" smtClean="0"/>
              <a:t>To determine if the scan settings are acceptable time-wise you must:</a:t>
            </a:r>
          </a:p>
          <a:p>
            <a:pPr lvl="1" eaLnBrk="1" hangingPunct="1"/>
            <a:r>
              <a:rPr lang="en-US" sz="1800" dirty="0" smtClean="0"/>
              <a:t>Start the scan</a:t>
            </a:r>
          </a:p>
          <a:p>
            <a:pPr lvl="1" eaLnBrk="1" hangingPunct="1"/>
            <a:r>
              <a:rPr lang="en-US" sz="1800" dirty="0" smtClean="0"/>
              <a:t>Use a watch and note how many patterns are solved per minute (</a:t>
            </a:r>
            <a:r>
              <a:rPr lang="en-US" sz="1800" b="1" i="1" dirty="0" smtClean="0"/>
              <a:t>n</a:t>
            </a:r>
            <a:r>
              <a:rPr lang="en-US" sz="1800" dirty="0" smtClean="0"/>
              <a:t>)</a:t>
            </a:r>
          </a:p>
          <a:p>
            <a:pPr lvl="1" eaLnBrk="1" hangingPunct="1"/>
            <a:r>
              <a:rPr lang="en-US" sz="1800" dirty="0" smtClean="0"/>
              <a:t>Divide the total number of  points by </a:t>
            </a:r>
            <a:r>
              <a:rPr lang="en-US" sz="1800" b="1" i="1" dirty="0" smtClean="0"/>
              <a:t>n</a:t>
            </a:r>
            <a:r>
              <a:rPr lang="en-US" sz="1800" dirty="0" smtClean="0"/>
              <a:t> to get the total time</a:t>
            </a:r>
          </a:p>
          <a:p>
            <a:pPr eaLnBrk="1" hangingPunct="1"/>
            <a:r>
              <a:rPr lang="en-US" sz="2000" dirty="0" smtClean="0"/>
              <a:t>To decide if the step size is appropriate for your SEM settings, use the following rough guide:</a:t>
            </a:r>
          </a:p>
        </p:txBody>
      </p:sp>
      <p:graphicFrame>
        <p:nvGraphicFramePr>
          <p:cNvPr id="46082" name="Object 2"/>
          <p:cNvGraphicFramePr>
            <a:graphicFrameLocks noChangeAspect="1"/>
          </p:cNvGraphicFramePr>
          <p:nvPr>
            <p:extLst>
              <p:ext uri="{D42A27DB-BD31-4B8C-83A1-F6EECF244321}">
                <p14:modId xmlns:p14="http://schemas.microsoft.com/office/powerpoint/2010/main" val="2726522497"/>
              </p:ext>
            </p:extLst>
          </p:nvPr>
        </p:nvGraphicFramePr>
        <p:xfrm>
          <a:off x="2954338" y="4591050"/>
          <a:ext cx="5630862" cy="1809750"/>
        </p:xfrm>
        <a:graphic>
          <a:graphicData uri="http://schemas.openxmlformats.org/presentationml/2006/ole">
            <mc:AlternateContent xmlns:mc="http://schemas.openxmlformats.org/markup-compatibility/2006">
              <mc:Choice xmlns:v="urn:schemas-microsoft-com:vml" Requires="v">
                <p:oleObj spid="_x0000_s46090" name="Document" r:id="rId4" imgW="5629656" imgH="1810512" progId="Word.Document.8">
                  <p:embed/>
                </p:oleObj>
              </mc:Choice>
              <mc:Fallback>
                <p:oleObj name="Document" r:id="rId4" imgW="5629656" imgH="181051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4591050"/>
                        <a:ext cx="5630862"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5" name="Slide Number Placeholder 4"/>
          <p:cNvSpPr>
            <a:spLocks noGrp="1"/>
          </p:cNvSpPr>
          <p:nvPr>
            <p:ph type="sldNum" sz="quarter" idx="12"/>
          </p:nvPr>
        </p:nvSpPr>
        <p:spPr bwMode="auto">
          <a:noFill/>
          <a:ln>
            <a:miter lim="800000"/>
            <a:headEnd/>
            <a:tailEnd/>
          </a:ln>
        </p:spPr>
        <p:txBody>
          <a:bodyPr/>
          <a:lstStyle/>
          <a:p>
            <a:fld id="{FE555874-0D80-4948-8BD2-08D9121DE3FA}" type="slidenum">
              <a:rPr lang="en-US"/>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Questions (1)</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000" dirty="0" smtClean="0"/>
              <a:t>Why do we need to position the specimen at the </a:t>
            </a:r>
            <a:r>
              <a:rPr lang="en-US" sz="2000" dirty="0" err="1" smtClean="0"/>
              <a:t>eucentric</a:t>
            </a:r>
            <a:r>
              <a:rPr lang="en-US" sz="2000" dirty="0" smtClean="0"/>
              <a:t> point?</a:t>
            </a:r>
          </a:p>
          <a:p>
            <a:r>
              <a:rPr lang="en-US" sz="2000" dirty="0" smtClean="0"/>
              <a:t>Why does the specimen need to be tilted at a steep angle of incidence (70°) to the electron beam?</a:t>
            </a:r>
          </a:p>
          <a:p>
            <a:r>
              <a:rPr lang="en-US" sz="2000" dirty="0" smtClean="0"/>
              <a:t>Why is it so important to avoid contact between a specimen and the phosphor screen?</a:t>
            </a:r>
          </a:p>
          <a:p>
            <a:r>
              <a:rPr lang="en-US" sz="2000" dirty="0" smtClean="0"/>
              <a:t>What is the function of the phosphor screen?</a:t>
            </a:r>
          </a:p>
          <a:p>
            <a:r>
              <a:rPr lang="en-US" sz="2000" dirty="0" smtClean="0"/>
              <a:t>What is the characteristic appearance of a diffraction pattern in EBSD?</a:t>
            </a:r>
          </a:p>
          <a:p>
            <a:r>
              <a:rPr lang="en-US" sz="2000" dirty="0" smtClean="0"/>
              <a:t>Why is specimen surface preparation so important?</a:t>
            </a:r>
          </a:p>
          <a:p>
            <a:r>
              <a:rPr lang="en-US" sz="2000" dirty="0" smtClean="0"/>
              <a:t>What are reflectors and how do you choose them?</a:t>
            </a:r>
          </a:p>
          <a:p>
            <a:r>
              <a:rPr lang="en-US" sz="2000" dirty="0" smtClean="0"/>
              <a:t>What is the Hough Transform?</a:t>
            </a:r>
          </a:p>
          <a:p>
            <a:r>
              <a:rPr lang="en-US" sz="2000" dirty="0" smtClean="0"/>
              <a:t>What does “binning” refer to (in connection with Hough Transforms)?</a:t>
            </a:r>
          </a:p>
          <a:p>
            <a:r>
              <a:rPr lang="en-US" sz="2000" dirty="0" smtClean="0"/>
              <a:t>What is a “sharpening mask”?</a:t>
            </a:r>
          </a:p>
          <a:p>
            <a:r>
              <a:rPr lang="en-US" sz="2000" dirty="0" smtClean="0"/>
              <a:t>What does “frame averaging” do for acquisition?</a:t>
            </a:r>
          </a:p>
        </p:txBody>
      </p:sp>
      <p:sp>
        <p:nvSpPr>
          <p:cNvPr id="4" name="Slide Number Placeholder 3"/>
          <p:cNvSpPr>
            <a:spLocks noGrp="1"/>
          </p:cNvSpPr>
          <p:nvPr>
            <p:ph type="sldNum" sz="quarter" idx="12"/>
          </p:nvPr>
        </p:nvSpPr>
        <p:spPr/>
        <p:txBody>
          <a:bodyPr/>
          <a:lstStyle/>
          <a:p>
            <a:pPr>
              <a:defRPr/>
            </a:pPr>
            <a:fld id="{521555C8-F9B4-1044-A8FA-E090291BCE34}"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Questions (2)</a:t>
            </a:r>
            <a:endParaRPr lang="en-US" dirty="0"/>
          </a:p>
        </p:txBody>
      </p:sp>
      <p:sp>
        <p:nvSpPr>
          <p:cNvPr id="3" name="Content Placeholder 2"/>
          <p:cNvSpPr>
            <a:spLocks noGrp="1"/>
          </p:cNvSpPr>
          <p:nvPr>
            <p:ph idx="1"/>
          </p:nvPr>
        </p:nvSpPr>
        <p:spPr>
          <a:xfrm>
            <a:off x="457200" y="1447800"/>
            <a:ext cx="8229600" cy="4876800"/>
          </a:xfrm>
        </p:spPr>
        <p:txBody>
          <a:bodyPr/>
          <a:lstStyle/>
          <a:p>
            <a:r>
              <a:rPr lang="en-US" sz="2400" dirty="0" smtClean="0"/>
              <a:t>What does background subtraction do?</a:t>
            </a:r>
          </a:p>
          <a:p>
            <a:r>
              <a:rPr lang="en-US" sz="2400" dirty="0" smtClean="0"/>
              <a:t>What is image quality?</a:t>
            </a:r>
          </a:p>
          <a:p>
            <a:r>
              <a:rPr lang="en-US" sz="2400" dirty="0" smtClean="0"/>
              <a:t>What are the coordinates of the image after the Hough transform has been applied?</a:t>
            </a:r>
          </a:p>
          <a:p>
            <a:r>
              <a:rPr lang="en-US" sz="2400" dirty="0" smtClean="0"/>
              <a:t>Why is the Hough transform effective for detecting lines?</a:t>
            </a:r>
          </a:p>
          <a:p>
            <a:r>
              <a:rPr lang="en-US" sz="2400" dirty="0" smtClean="0"/>
              <a:t>What are </a:t>
            </a:r>
            <a:r>
              <a:rPr lang="en-US" sz="2400" dirty="0" err="1" smtClean="0"/>
              <a:t>interzonal</a:t>
            </a:r>
            <a:r>
              <a:rPr lang="en-US" sz="2400" dirty="0" smtClean="0"/>
              <a:t> angles (in the context of an EBSD diffraction pattern)?</a:t>
            </a:r>
          </a:p>
          <a:p>
            <a:r>
              <a:rPr lang="en-US" sz="2400" dirty="0" smtClean="0"/>
              <a:t>What is the “confidence index” and how is it calculated?</a:t>
            </a:r>
          </a:p>
          <a:p>
            <a:r>
              <a:rPr lang="en-US" sz="2400" dirty="0" smtClean="0"/>
              <a:t>Why is it important to have a flat surface for the specimen?</a:t>
            </a:r>
            <a:endParaRPr lang="en-US" sz="2400" dirty="0"/>
          </a:p>
        </p:txBody>
      </p:sp>
      <p:sp>
        <p:nvSpPr>
          <p:cNvPr id="4" name="Slide Number Placeholder 3"/>
          <p:cNvSpPr>
            <a:spLocks noGrp="1"/>
          </p:cNvSpPr>
          <p:nvPr>
            <p:ph type="sldNum" sz="quarter" idx="12"/>
          </p:nvPr>
        </p:nvSpPr>
        <p:spPr/>
        <p:txBody>
          <a:bodyPr/>
          <a:lstStyle/>
          <a:p>
            <a:pPr>
              <a:defRPr/>
            </a:pPr>
            <a:fld id="{521555C8-F9B4-1044-A8FA-E090291BCE34}"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pPr eaLnBrk="1" hangingPunct="1"/>
            <a:r>
              <a:rPr lang="en-US" smtClean="0"/>
              <a:t>SEM Schematic Overview</a:t>
            </a:r>
          </a:p>
        </p:txBody>
      </p:sp>
      <p:pic>
        <p:nvPicPr>
          <p:cNvPr id="18435" name="Picture 3"/>
          <p:cNvPicPr>
            <a:picLocks noChangeAspect="1"/>
          </p:cNvPicPr>
          <p:nvPr/>
        </p:nvPicPr>
        <p:blipFill>
          <a:blip r:embed="rId2"/>
          <a:srcRect/>
          <a:stretch>
            <a:fillRect/>
          </a:stretch>
        </p:blipFill>
        <p:spPr bwMode="auto">
          <a:xfrm>
            <a:off x="2719388" y="1109663"/>
            <a:ext cx="3986212" cy="3690937"/>
          </a:xfrm>
          <a:prstGeom prst="rect">
            <a:avLst/>
          </a:prstGeom>
          <a:noFill/>
          <a:ln w="9525">
            <a:noFill/>
            <a:miter lim="800000"/>
            <a:headEnd/>
            <a:tailEnd/>
          </a:ln>
        </p:spPr>
      </p:pic>
      <p:sp>
        <p:nvSpPr>
          <p:cNvPr id="18436" name="Content Placeholder 2"/>
          <p:cNvSpPr>
            <a:spLocks noGrp="1"/>
          </p:cNvSpPr>
          <p:nvPr>
            <p:ph idx="1"/>
          </p:nvPr>
        </p:nvSpPr>
        <p:spPr>
          <a:xfrm>
            <a:off x="457200" y="5175250"/>
            <a:ext cx="8229600" cy="1225550"/>
          </a:xfrm>
        </p:spPr>
        <p:txBody>
          <a:bodyPr/>
          <a:lstStyle/>
          <a:p>
            <a:pPr eaLnBrk="1" hangingPunct="1">
              <a:lnSpc>
                <a:spcPct val="90000"/>
              </a:lnSpc>
            </a:pPr>
            <a:r>
              <a:rPr lang="en-US" sz="2400" smtClean="0"/>
              <a:t>All students using this system need to know how to use SEM. It is recommended that all users take SEM courses offered by the MSE department</a:t>
            </a:r>
          </a:p>
          <a:p>
            <a:pPr eaLnBrk="1" hangingPunct="1">
              <a:lnSpc>
                <a:spcPct val="90000"/>
              </a:lnSpc>
            </a:pPr>
            <a:endParaRPr lang="en-US" sz="2400" smtClean="0"/>
          </a:p>
          <a:p>
            <a:pPr eaLnBrk="1" hangingPunct="1">
              <a:lnSpc>
                <a:spcPct val="90000"/>
              </a:lnSpc>
            </a:pPr>
            <a:endParaRPr lang="en-US" smtClean="0"/>
          </a:p>
        </p:txBody>
      </p:sp>
      <p:sp>
        <p:nvSpPr>
          <p:cNvPr id="18437" name="Slide Number Placeholder 4"/>
          <p:cNvSpPr>
            <a:spLocks noGrp="1"/>
          </p:cNvSpPr>
          <p:nvPr>
            <p:ph type="sldNum" sz="quarter" idx="12"/>
          </p:nvPr>
        </p:nvSpPr>
        <p:spPr bwMode="auto">
          <a:noFill/>
          <a:ln>
            <a:miter lim="800000"/>
            <a:headEnd/>
            <a:tailEnd/>
          </a:ln>
        </p:spPr>
        <p:txBody>
          <a:bodyPr/>
          <a:lstStyle/>
          <a:p>
            <a:fld id="{9CF2ECB5-FF1D-AD44-B7EF-1D0FFABD679A}" type="slidenum">
              <a:rPr lang="en-US"/>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mtClean="0"/>
              <a:t>Sample Size effect</a:t>
            </a:r>
          </a:p>
        </p:txBody>
      </p:sp>
      <p:sp>
        <p:nvSpPr>
          <p:cNvPr id="3" name="Content Placeholder 2"/>
          <p:cNvSpPr>
            <a:spLocks noGrp="1"/>
          </p:cNvSpPr>
          <p:nvPr>
            <p:ph idx="1"/>
          </p:nvPr>
        </p:nvSpPr>
        <p:spPr>
          <a:xfrm>
            <a:off x="457200" y="3856038"/>
            <a:ext cx="8229600" cy="2544762"/>
          </a:xfrm>
        </p:spPr>
        <p:txBody>
          <a:bodyPr>
            <a:normAutofit fontScale="92500" lnSpcReduction="10000"/>
          </a:bodyPr>
          <a:lstStyle/>
          <a:p>
            <a:pPr eaLnBrk="1" hangingPunct="1">
              <a:defRPr/>
            </a:pPr>
            <a:r>
              <a:rPr lang="en-US" sz="2200" dirty="0" smtClean="0"/>
              <a:t>All the samples needs to be prepared (polished) before EBSD data collection. As most samples are mounted before polishing, it is recommended to use smaller size mount (1.25 inch preferred)</a:t>
            </a:r>
          </a:p>
          <a:p>
            <a:pPr eaLnBrk="1" hangingPunct="1">
              <a:defRPr/>
            </a:pPr>
            <a:r>
              <a:rPr lang="en-US" sz="2200" dirty="0" smtClean="0"/>
              <a:t>It is difficult to work with large mounted samples (with 1.5 inch) in OIM as the edge of the mount may touch either the camera or the SEM emitter after tilting</a:t>
            </a:r>
          </a:p>
          <a:p>
            <a:pPr eaLnBrk="1" hangingPunct="1">
              <a:defRPr/>
            </a:pPr>
            <a:r>
              <a:rPr lang="en-US" sz="2200" dirty="0" smtClean="0">
                <a:solidFill>
                  <a:srgbClr val="FF0000"/>
                </a:solidFill>
              </a:rPr>
              <a:t>It is critically important that the specimen does NOT touch the phosphor screen because this is easily damaged</a:t>
            </a:r>
            <a:r>
              <a:rPr lang="en-US" sz="2200" dirty="0" smtClean="0"/>
              <a:t>    </a:t>
            </a:r>
            <a:r>
              <a:rPr lang="en-US" sz="3000" dirty="0" smtClean="0"/>
              <a:t> </a:t>
            </a:r>
          </a:p>
        </p:txBody>
      </p:sp>
      <p:sp>
        <p:nvSpPr>
          <p:cNvPr id="4" name="Oval 3"/>
          <p:cNvSpPr/>
          <p:nvPr/>
        </p:nvSpPr>
        <p:spPr>
          <a:xfrm>
            <a:off x="2438400" y="1524000"/>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Oval 4"/>
          <p:cNvSpPr/>
          <p:nvPr/>
        </p:nvSpPr>
        <p:spPr>
          <a:xfrm>
            <a:off x="5334000" y="1676400"/>
            <a:ext cx="1143000" cy="11430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7" name="Straight Arrow Connector 6"/>
          <p:cNvCxnSpPr/>
          <p:nvPr/>
        </p:nvCxnSpPr>
        <p:spPr>
          <a:xfrm>
            <a:off x="2438400" y="3048000"/>
            <a:ext cx="13716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86400" y="3048000"/>
            <a:ext cx="9906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464" name="TextBox 9"/>
          <p:cNvSpPr txBox="1">
            <a:spLocks noChangeArrowheads="1"/>
          </p:cNvSpPr>
          <p:nvPr/>
        </p:nvSpPr>
        <p:spPr bwMode="auto">
          <a:xfrm>
            <a:off x="5486400" y="3059113"/>
            <a:ext cx="1039813"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1.25 inch</a:t>
            </a:r>
          </a:p>
        </p:txBody>
      </p:sp>
      <p:sp>
        <p:nvSpPr>
          <p:cNvPr id="19465" name="TextBox 10"/>
          <p:cNvSpPr txBox="1">
            <a:spLocks noChangeArrowheads="1"/>
          </p:cNvSpPr>
          <p:nvPr/>
        </p:nvSpPr>
        <p:spPr bwMode="auto">
          <a:xfrm>
            <a:off x="2659063" y="3048000"/>
            <a:ext cx="922337"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1.5 inch</a:t>
            </a:r>
          </a:p>
        </p:txBody>
      </p:sp>
      <p:sp>
        <p:nvSpPr>
          <p:cNvPr id="19466" name="Slide Number Placeholder 9"/>
          <p:cNvSpPr>
            <a:spLocks noGrp="1"/>
          </p:cNvSpPr>
          <p:nvPr>
            <p:ph type="sldNum" sz="quarter" idx="12"/>
          </p:nvPr>
        </p:nvSpPr>
        <p:spPr bwMode="auto">
          <a:noFill/>
          <a:ln>
            <a:miter lim="800000"/>
            <a:headEnd/>
            <a:tailEnd/>
          </a:ln>
        </p:spPr>
        <p:txBody>
          <a:bodyPr/>
          <a:lstStyle/>
          <a:p>
            <a:fld id="{D835EE95-614A-0D44-A5F3-C6E2563D3DA8}" type="slidenum">
              <a:rPr lang="en-US"/>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sz="4000" smtClean="0"/>
              <a:t>Diffraction Pattern-Observation Events</a:t>
            </a:r>
          </a:p>
        </p:txBody>
      </p:sp>
      <p:sp>
        <p:nvSpPr>
          <p:cNvPr id="20483" name="Content Placeholder 2"/>
          <p:cNvSpPr>
            <a:spLocks noGrp="1"/>
          </p:cNvSpPr>
          <p:nvPr>
            <p:ph idx="1"/>
          </p:nvPr>
        </p:nvSpPr>
        <p:spPr>
          <a:xfrm>
            <a:off x="457200" y="1219200"/>
            <a:ext cx="8229600" cy="2286000"/>
          </a:xfrm>
        </p:spPr>
        <p:txBody>
          <a:bodyPr/>
          <a:lstStyle/>
          <a:p>
            <a:pPr eaLnBrk="1" hangingPunct="1"/>
            <a:r>
              <a:rPr lang="en-US" sz="2200" smtClean="0"/>
              <a:t>OIM computer asks Microscope Control Computer to place a fixed electron beam on a spot on the sample</a:t>
            </a:r>
          </a:p>
          <a:p>
            <a:pPr eaLnBrk="1" hangingPunct="1"/>
            <a:r>
              <a:rPr lang="en-US" sz="2200" smtClean="0"/>
              <a:t>A cone of diffracted electrons is intercepted by a specifically placed phosphor screen</a:t>
            </a:r>
          </a:p>
          <a:p>
            <a:pPr eaLnBrk="1" hangingPunct="1"/>
            <a:r>
              <a:rPr lang="en-US" sz="2200" smtClean="0"/>
              <a:t>Incident electrons excite the phosphor, producing photons</a:t>
            </a:r>
          </a:p>
          <a:p>
            <a:pPr eaLnBrk="1" hangingPunct="1"/>
            <a:r>
              <a:rPr lang="en-US" sz="2200" smtClean="0"/>
              <a:t>A Charge Coupled Device (CCD) Camera detects and amplifies the photons and sends the signal to the OIM computer for indexing</a:t>
            </a:r>
          </a:p>
          <a:p>
            <a:pPr eaLnBrk="1" hangingPunct="1">
              <a:buFont typeface="Arial" charset="0"/>
              <a:buNone/>
            </a:pPr>
            <a:endParaRPr lang="en-US" sz="2200" smtClean="0"/>
          </a:p>
          <a:p>
            <a:pPr eaLnBrk="1" hangingPunct="1"/>
            <a:endParaRPr lang="en-US" sz="2200" smtClean="0"/>
          </a:p>
        </p:txBody>
      </p:sp>
      <p:pic>
        <p:nvPicPr>
          <p:cNvPr id="20484" name="Picture 7" descr="From Clipboard"/>
          <p:cNvPicPr>
            <a:picLocks noChangeAspect="1" noChangeArrowheads="1"/>
          </p:cNvPicPr>
          <p:nvPr/>
        </p:nvPicPr>
        <p:blipFill>
          <a:blip r:embed="rId2"/>
          <a:srcRect/>
          <a:stretch>
            <a:fillRect/>
          </a:stretch>
        </p:blipFill>
        <p:spPr bwMode="auto">
          <a:xfrm>
            <a:off x="2066925" y="4114800"/>
            <a:ext cx="4546600" cy="2208213"/>
          </a:xfrm>
          <a:prstGeom prst="rect">
            <a:avLst/>
          </a:prstGeom>
          <a:noFill/>
          <a:ln w="9525">
            <a:noFill/>
            <a:miter lim="800000"/>
            <a:headEnd/>
            <a:tailEnd/>
          </a:ln>
        </p:spPr>
      </p:pic>
      <p:sp>
        <p:nvSpPr>
          <p:cNvPr id="20485" name="Slide Number Placeholder 4"/>
          <p:cNvSpPr>
            <a:spLocks noGrp="1"/>
          </p:cNvSpPr>
          <p:nvPr>
            <p:ph type="sldNum" sz="quarter" idx="12"/>
          </p:nvPr>
        </p:nvSpPr>
        <p:spPr bwMode="auto">
          <a:noFill/>
          <a:ln>
            <a:miter lim="800000"/>
            <a:headEnd/>
            <a:tailEnd/>
          </a:ln>
        </p:spPr>
        <p:txBody>
          <a:bodyPr/>
          <a:lstStyle/>
          <a:p>
            <a:fld id="{60CCF882-004F-2F49-A9C3-D4651AE480BA}" type="slidenum">
              <a:rPr lang="en-US"/>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smtClean="0"/>
              <a:t>Vacuum System</a:t>
            </a:r>
          </a:p>
        </p:txBody>
      </p:sp>
      <p:sp>
        <p:nvSpPr>
          <p:cNvPr id="21507" name="Content Placeholder 2"/>
          <p:cNvSpPr>
            <a:spLocks noGrp="1"/>
          </p:cNvSpPr>
          <p:nvPr>
            <p:ph idx="1"/>
          </p:nvPr>
        </p:nvSpPr>
        <p:spPr>
          <a:xfrm>
            <a:off x="457200" y="1600200"/>
            <a:ext cx="4114800" cy="4525963"/>
          </a:xfrm>
        </p:spPr>
        <p:txBody>
          <a:bodyPr/>
          <a:lstStyle/>
          <a:p>
            <a:pPr eaLnBrk="1" hangingPunct="1">
              <a:lnSpc>
                <a:spcPct val="90000"/>
              </a:lnSpc>
            </a:pPr>
            <a:r>
              <a:rPr lang="en-US" sz="1800" smtClean="0"/>
              <a:t>The Quanta FEG has 3 operating vacuum modes to deal with different sample types:</a:t>
            </a:r>
          </a:p>
          <a:p>
            <a:pPr lvl="1" eaLnBrk="1" hangingPunct="1">
              <a:lnSpc>
                <a:spcPct val="90000"/>
              </a:lnSpc>
            </a:pPr>
            <a:r>
              <a:rPr lang="en-US" sz="1600" smtClean="0"/>
              <a:t>High Vacuum</a:t>
            </a:r>
          </a:p>
          <a:p>
            <a:pPr lvl="1" eaLnBrk="1" hangingPunct="1">
              <a:lnSpc>
                <a:spcPct val="90000"/>
              </a:lnSpc>
            </a:pPr>
            <a:r>
              <a:rPr lang="en-US" sz="1600" smtClean="0"/>
              <a:t>Low Vacuum</a:t>
            </a:r>
          </a:p>
          <a:p>
            <a:pPr lvl="1" eaLnBrk="1" hangingPunct="1">
              <a:lnSpc>
                <a:spcPct val="90000"/>
              </a:lnSpc>
            </a:pPr>
            <a:r>
              <a:rPr lang="en-US" sz="1600" smtClean="0"/>
              <a:t>ESEM (Environmental SEM)</a:t>
            </a:r>
          </a:p>
          <a:p>
            <a:pPr eaLnBrk="1" hangingPunct="1">
              <a:lnSpc>
                <a:spcPct val="90000"/>
              </a:lnSpc>
            </a:pPr>
            <a:endParaRPr lang="en-US" sz="1800" smtClean="0"/>
          </a:p>
          <a:p>
            <a:pPr eaLnBrk="1" hangingPunct="1">
              <a:lnSpc>
                <a:spcPct val="90000"/>
              </a:lnSpc>
            </a:pPr>
            <a:r>
              <a:rPr lang="en-US" sz="1800" smtClean="0"/>
              <a:t>Low Vacuum and ESEM can use water vapours from a built-in water reservoir which is supplied by the user and connected to a gas inlet provided.</a:t>
            </a:r>
          </a:p>
          <a:p>
            <a:pPr eaLnBrk="1" hangingPunct="1">
              <a:lnSpc>
                <a:spcPct val="90000"/>
              </a:lnSpc>
            </a:pPr>
            <a:endParaRPr lang="en-US" sz="1800" smtClean="0"/>
          </a:p>
          <a:p>
            <a:pPr eaLnBrk="1" hangingPunct="1">
              <a:lnSpc>
                <a:spcPct val="90000"/>
              </a:lnSpc>
            </a:pPr>
            <a:r>
              <a:rPr lang="en-US" sz="1800" smtClean="0"/>
              <a:t>Observation of outgassing or highly charging materials can be made using one of these modes without the need to metal coat the sample.</a:t>
            </a:r>
          </a:p>
        </p:txBody>
      </p:sp>
      <p:pic>
        <p:nvPicPr>
          <p:cNvPr id="21508" name="Picture 5" descr="Screen shot 2009-11-04 at 2.58.43 AM.png"/>
          <p:cNvPicPr>
            <a:picLocks noChangeAspect="1"/>
          </p:cNvPicPr>
          <p:nvPr/>
        </p:nvPicPr>
        <p:blipFill>
          <a:blip r:embed="rId2"/>
          <a:srcRect/>
          <a:stretch>
            <a:fillRect/>
          </a:stretch>
        </p:blipFill>
        <p:spPr bwMode="auto">
          <a:xfrm>
            <a:off x="5029200" y="1600200"/>
            <a:ext cx="3162300" cy="4371975"/>
          </a:xfrm>
          <a:prstGeom prst="rect">
            <a:avLst/>
          </a:prstGeom>
          <a:noFill/>
          <a:ln w="9525">
            <a:noFill/>
            <a:miter lim="800000"/>
            <a:headEnd/>
            <a:tailEnd/>
          </a:ln>
        </p:spPr>
      </p:pic>
      <p:sp>
        <p:nvSpPr>
          <p:cNvPr id="21509" name="Slide Number Placeholder 4"/>
          <p:cNvSpPr>
            <a:spLocks noGrp="1"/>
          </p:cNvSpPr>
          <p:nvPr>
            <p:ph type="sldNum" sz="quarter" idx="12"/>
          </p:nvPr>
        </p:nvSpPr>
        <p:spPr bwMode="auto">
          <a:noFill/>
          <a:ln>
            <a:miter lim="800000"/>
            <a:headEnd/>
            <a:tailEnd/>
          </a:ln>
        </p:spPr>
        <p:txBody>
          <a:bodyPr/>
          <a:lstStyle/>
          <a:p>
            <a:fld id="{834B926F-C3D5-A846-89C2-D078AB87F213}" type="slidenum">
              <a:rPr lang="en-US"/>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TotalTime>
  <Words>2942</Words>
  <Application>Microsoft Macintosh PowerPoint</Application>
  <PresentationFormat>On-screen Show (4:3)</PresentationFormat>
  <Paragraphs>333</Paragraphs>
  <Slides>30</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Office Theme</vt:lpstr>
      <vt:lpstr>Equation</vt:lpstr>
      <vt:lpstr>Document</vt:lpstr>
      <vt:lpstr>Worksheet</vt:lpstr>
      <vt:lpstr>Understanding the TSL EBSD Data Collection System</vt:lpstr>
      <vt:lpstr>Overview</vt:lpstr>
      <vt:lpstr>Overview (cont’d)</vt:lpstr>
      <vt:lpstr>Questions (1)</vt:lpstr>
      <vt:lpstr>Questions (2)</vt:lpstr>
      <vt:lpstr>SEM Schematic Overview</vt:lpstr>
      <vt:lpstr>Sample Size effect</vt:lpstr>
      <vt:lpstr>Diffraction Pattern-Observation Events</vt:lpstr>
      <vt:lpstr>Vacuum System</vt:lpstr>
      <vt:lpstr>Vacuum Status</vt:lpstr>
      <vt:lpstr>The Tool Bar</vt:lpstr>
      <vt:lpstr>Eucentric Position</vt:lpstr>
      <vt:lpstr>Diffraction Patterns-Source</vt:lpstr>
      <vt:lpstr>Diffraction Patterns-Anatomy of a Pattern</vt:lpstr>
      <vt:lpstr>Diffraction Pattern-SEM Settings</vt:lpstr>
      <vt:lpstr>System setup-Material data</vt:lpstr>
      <vt:lpstr>System setup-Material data</vt:lpstr>
      <vt:lpstr>Pattern capture-Background</vt:lpstr>
      <vt:lpstr>Pattern capture-Background Subtraction</vt:lpstr>
      <vt:lpstr>Hough: Accumulator Diagram (1)</vt:lpstr>
      <vt:lpstr>Hough: Accumulator Diagram (2)</vt:lpstr>
      <vt:lpstr>Hough: Accumulator Diagram (3)</vt:lpstr>
      <vt:lpstr>Detecting Patterns-Hough Transform</vt:lpstr>
      <vt:lpstr>Detecting Patterns-The Hough of one band</vt:lpstr>
      <vt:lpstr>Setting up binning/mask</vt:lpstr>
      <vt:lpstr>Detecting Patterns-Hough Parameters</vt:lpstr>
      <vt:lpstr>Indexing Patterns-Identifying Bands</vt:lpstr>
      <vt:lpstr>Indexing Patterns-Settings</vt:lpstr>
      <vt:lpstr>Indexing Patterns-Voting Scheme</vt:lpstr>
      <vt:lpstr>Scanning</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TSL EBSD Data Collection System</dc:title>
  <dc:creator>Harry Chien</dc:creator>
  <cp:lastModifiedBy>Anthony Rollett</cp:lastModifiedBy>
  <cp:revision>28</cp:revision>
  <dcterms:created xsi:type="dcterms:W3CDTF">2012-03-27T14:54:32Z</dcterms:created>
  <dcterms:modified xsi:type="dcterms:W3CDTF">2014-04-12T20:58:33Z</dcterms:modified>
</cp:coreProperties>
</file>