
<file path=[Content_Types].xml><?xml version="1.0" encoding="utf-8"?>
<Types xmlns="http://schemas.openxmlformats.org/package/2006/content-types">
  <Default Extension="xml" ContentType="application/xml"/>
  <Default Extension="doc" ContentType="application/msword"/>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5.bin" ContentType="application/vnd.openxmlformats-officedocument.oleObject"/>
  <Override PartName="/ppt/notesSlides/notesSlide19.xml" ContentType="application/vnd.openxmlformats-officedocument.presentationml.notesSlide+xml"/>
  <Override PartName="/ppt/embeddings/oleObject6.bin" ContentType="application/vnd.openxmlformats-officedocument.oleObject"/>
  <Override PartName="/ppt/notesSlides/notesSlide20.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notesSlides/notesSlide21.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22.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notesSlides/notesSlide23.xml" ContentType="application/vnd.openxmlformats-officedocument.presentationml.notesSlide+xml"/>
  <Override PartName="/ppt/embeddings/oleObject13.bin" ContentType="application/vnd.openxmlformats-officedocument.oleObject"/>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notesSlides/notesSlide42.xml" ContentType="application/vnd.openxmlformats-officedocument.presentationml.notesSlide+xml"/>
  <Override PartName="/ppt/notesSlides/notesSlide43.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9"/>
  </p:notesMasterIdLst>
  <p:sldIdLst>
    <p:sldId id="256" r:id="rId2"/>
    <p:sldId id="257" r:id="rId3"/>
    <p:sldId id="258" r:id="rId4"/>
    <p:sldId id="381" r:id="rId5"/>
    <p:sldId id="259" r:id="rId6"/>
    <p:sldId id="260" r:id="rId7"/>
    <p:sldId id="261" r:id="rId8"/>
    <p:sldId id="262" r:id="rId9"/>
    <p:sldId id="385" r:id="rId10"/>
    <p:sldId id="386" r:id="rId11"/>
    <p:sldId id="398" r:id="rId12"/>
    <p:sldId id="399" r:id="rId13"/>
    <p:sldId id="400" r:id="rId14"/>
    <p:sldId id="364" r:id="rId15"/>
    <p:sldId id="382" r:id="rId16"/>
    <p:sldId id="317" r:id="rId17"/>
    <p:sldId id="264" r:id="rId18"/>
    <p:sldId id="265" r:id="rId19"/>
    <p:sldId id="266" r:id="rId20"/>
    <p:sldId id="267" r:id="rId21"/>
    <p:sldId id="269" r:id="rId22"/>
    <p:sldId id="268" r:id="rId23"/>
    <p:sldId id="318" r:id="rId24"/>
    <p:sldId id="365" r:id="rId25"/>
    <p:sldId id="366" r:id="rId26"/>
    <p:sldId id="367" r:id="rId27"/>
    <p:sldId id="368" r:id="rId28"/>
    <p:sldId id="369" r:id="rId29"/>
    <p:sldId id="370" r:id="rId30"/>
    <p:sldId id="371" r:id="rId31"/>
    <p:sldId id="372" r:id="rId32"/>
    <p:sldId id="373" r:id="rId33"/>
    <p:sldId id="374" r:id="rId34"/>
    <p:sldId id="375" r:id="rId35"/>
    <p:sldId id="376" r:id="rId36"/>
    <p:sldId id="377" r:id="rId37"/>
    <p:sldId id="378" r:id="rId38"/>
    <p:sldId id="379" r:id="rId39"/>
    <p:sldId id="380" r:id="rId40"/>
    <p:sldId id="320" r:id="rId41"/>
    <p:sldId id="319" r:id="rId42"/>
    <p:sldId id="335" r:id="rId43"/>
    <p:sldId id="336" r:id="rId44"/>
    <p:sldId id="337" r:id="rId45"/>
    <p:sldId id="338" r:id="rId46"/>
    <p:sldId id="339" r:id="rId47"/>
    <p:sldId id="340" r:id="rId48"/>
    <p:sldId id="341" r:id="rId49"/>
    <p:sldId id="342" r:id="rId50"/>
    <p:sldId id="352" r:id="rId51"/>
    <p:sldId id="353" r:id="rId52"/>
    <p:sldId id="354" r:id="rId53"/>
    <p:sldId id="355" r:id="rId54"/>
    <p:sldId id="356" r:id="rId55"/>
    <p:sldId id="357" r:id="rId56"/>
    <p:sldId id="358" r:id="rId57"/>
    <p:sldId id="359" r:id="rId58"/>
    <p:sldId id="360" r:id="rId59"/>
    <p:sldId id="361" r:id="rId60"/>
    <p:sldId id="362" r:id="rId61"/>
    <p:sldId id="270" r:id="rId62"/>
    <p:sldId id="271" r:id="rId63"/>
    <p:sldId id="394" r:id="rId64"/>
    <p:sldId id="395" r:id="rId65"/>
    <p:sldId id="396" r:id="rId66"/>
    <p:sldId id="397" r:id="rId67"/>
    <p:sldId id="272" r:id="rId68"/>
    <p:sldId id="274" r:id="rId69"/>
    <p:sldId id="383" r:id="rId70"/>
    <p:sldId id="384" r:id="rId71"/>
    <p:sldId id="387" r:id="rId72"/>
    <p:sldId id="388" r:id="rId73"/>
    <p:sldId id="321" r:id="rId74"/>
    <p:sldId id="275" r:id="rId75"/>
    <p:sldId id="281" r:id="rId76"/>
    <p:sldId id="282" r:id="rId77"/>
    <p:sldId id="283" r:id="rId78"/>
    <p:sldId id="284" r:id="rId79"/>
    <p:sldId id="287" r:id="rId80"/>
    <p:sldId id="288" r:id="rId81"/>
    <p:sldId id="289" r:id="rId82"/>
    <p:sldId id="322" r:id="rId83"/>
    <p:sldId id="345" r:id="rId84"/>
    <p:sldId id="346" r:id="rId85"/>
    <p:sldId id="347" r:id="rId86"/>
    <p:sldId id="348" r:id="rId87"/>
    <p:sldId id="349" r:id="rId88"/>
    <p:sldId id="290" r:id="rId89"/>
    <p:sldId id="316" r:id="rId90"/>
    <p:sldId id="389" r:id="rId91"/>
    <p:sldId id="390" r:id="rId92"/>
    <p:sldId id="391" r:id="rId93"/>
    <p:sldId id="392" r:id="rId94"/>
    <p:sldId id="393" r:id="rId95"/>
    <p:sldId id="363" r:id="rId96"/>
    <p:sldId id="350" r:id="rId97"/>
    <p:sldId id="351" r:id="rId9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FFAC9"/>
    <a:srgbClr val="0805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387" autoAdjust="0"/>
  </p:normalViewPr>
  <p:slideViewPr>
    <p:cSldViewPr>
      <p:cViewPr varScale="1">
        <p:scale>
          <a:sx n="86" d="100"/>
          <a:sy n="86" d="100"/>
        </p:scale>
        <p:origin x="-112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presProps" Target="presProps.xml"/><Relationship Id="rId102" Type="http://schemas.openxmlformats.org/officeDocument/2006/relationships/viewProps" Target="viewProps.xml"/><Relationship Id="rId103" Type="http://schemas.openxmlformats.org/officeDocument/2006/relationships/theme" Target="theme/theme1.xml"/><Relationship Id="rId10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interSettings" Target="printerSettings/printerSettings1.bin"/><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9.emf"/><Relationship Id="rId2" Type="http://schemas.openxmlformats.org/officeDocument/2006/relationships/image" Target="../media/image7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2.emf"/><Relationship Id="rId2" Type="http://schemas.openxmlformats.org/officeDocument/2006/relationships/image" Target="../media/image7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0.emf"/><Relationship Id="rId2" Type="http://schemas.openxmlformats.org/officeDocument/2006/relationships/image" Target="../media/image12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3.emf"/><Relationship Id="rId2" Type="http://schemas.openxmlformats.org/officeDocument/2006/relationships/image" Target="../media/image13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 Id="rId2" Type="http://schemas.openxmlformats.org/officeDocument/2006/relationships/image" Target="../media/image3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wmf"/><Relationship Id="rId2" Type="http://schemas.openxmlformats.org/officeDocument/2006/relationships/image" Target="../media/image3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8.emf"/><Relationship Id="rId2" Type="http://schemas.openxmlformats.org/officeDocument/2006/relationships/image" Target="../media/image4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8.emf"/><Relationship Id="rId2"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964C5370-09C5-2E43-A4A0-B3BB97013B70}" type="slidenum">
              <a:rPr lang="en-US"/>
              <a:pPr>
                <a:defRPr/>
              </a:pPr>
              <a:t>‹#›</a:t>
            </a:fld>
            <a:endParaRPr lang="en-US"/>
          </a:p>
        </p:txBody>
      </p:sp>
    </p:spTree>
    <p:extLst>
      <p:ext uri="{BB962C8B-B14F-4D97-AF65-F5344CB8AC3E}">
        <p14:creationId xmlns:p14="http://schemas.microsoft.com/office/powerpoint/2010/main" val="35563309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AA3F817F-B738-4F4F-A404-D4542F2FB297}" type="slidenum">
              <a:rPr lang="en-US"/>
              <a:pPr/>
              <a:t>1</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CC6EB1C0-2BD0-984F-995D-7B4000333A22}" type="slidenum">
              <a:rPr lang="en-US"/>
              <a:pPr/>
              <a:t>18</a:t>
            </a:fld>
            <a:endParaRPr lang="en-US"/>
          </a:p>
        </p:txBody>
      </p:sp>
      <p:sp>
        <p:nvSpPr>
          <p:cNvPr id="57347" name="Rectangle 2"/>
          <p:cNvSpPr>
            <a:spLocks noGrp="1" noRot="1" noChangeAspect="1" noChangeArrowheads="1"/>
          </p:cNvSpPr>
          <p:nvPr>
            <p:ph type="sldImg"/>
          </p:nvPr>
        </p:nvSpPr>
        <p:spPr>
          <a:solidFill>
            <a:srgbClr val="FFFFFF"/>
          </a:solidFill>
          <a:ln/>
        </p:spPr>
      </p:sp>
      <p:sp>
        <p:nvSpPr>
          <p:cNvPr id="573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65C7F30B-AD27-2B47-8B89-2762B9ADBCD5}" type="slidenum">
              <a:rPr lang="en-US"/>
              <a:pPr/>
              <a:t>19</a:t>
            </a:fld>
            <a:endParaRPr lang="en-US"/>
          </a:p>
        </p:txBody>
      </p:sp>
      <p:sp>
        <p:nvSpPr>
          <p:cNvPr id="59395" name="Rectangle 2"/>
          <p:cNvSpPr>
            <a:spLocks noGrp="1" noRot="1" noChangeAspect="1" noChangeArrowheads="1"/>
          </p:cNvSpPr>
          <p:nvPr>
            <p:ph type="sldImg"/>
          </p:nvPr>
        </p:nvSpPr>
        <p:spPr>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E3B3DB-564D-C24A-8EF0-7F87CC95FBEC}" type="slidenum">
              <a:rPr lang="en-US"/>
              <a:pPr/>
              <a:t>20</a:t>
            </a:fld>
            <a:endParaRPr lang="en-US"/>
          </a:p>
        </p:txBody>
      </p:sp>
      <p:sp>
        <p:nvSpPr>
          <p:cNvPr id="61443" name="Rectangle 2"/>
          <p:cNvSpPr>
            <a:spLocks noGrp="1" noRot="1" noChangeAspect="1" noChangeArrowheads="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E5902935-5CE2-A44E-B569-AA475A58A582}" type="slidenum">
              <a:rPr lang="en-US"/>
              <a:pPr/>
              <a:t>21</a:t>
            </a:fld>
            <a:endParaRPr lang="en-US"/>
          </a:p>
        </p:txBody>
      </p:sp>
      <p:sp>
        <p:nvSpPr>
          <p:cNvPr id="65539" name="Rectangle 2"/>
          <p:cNvSpPr>
            <a:spLocks noGrp="1" noRot="1" noChangeAspect="1" noChangeArrowheads="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568AB6E6-F447-9C4E-BA1D-2EEBEB24B90D}" type="slidenum">
              <a:rPr lang="en-US"/>
              <a:pPr/>
              <a:t>22</a:t>
            </a:fld>
            <a:endParaRPr lang="en-US"/>
          </a:p>
        </p:txBody>
      </p:sp>
      <p:sp>
        <p:nvSpPr>
          <p:cNvPr id="63491" name="Rectangle 2"/>
          <p:cNvSpPr>
            <a:spLocks noGrp="1" noRot="1" noChangeAspect="1" noChangeArrowheads="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D075C78B-4AB4-0045-A244-DF3B8EAA7F9C}" type="slidenum">
              <a:rPr lang="en-US"/>
              <a:pPr/>
              <a:t>23</a:t>
            </a:fld>
            <a:endParaRPr lang="en-US"/>
          </a:p>
        </p:txBody>
      </p:sp>
      <p:sp>
        <p:nvSpPr>
          <p:cNvPr id="75779" name="Rectangle 2"/>
          <p:cNvSpPr>
            <a:spLocks noGrp="1" noRot="1" noChangeAspect="1" noChangeArrowheads="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D553889D-272F-334B-86F6-A8FF4565AD59}" type="slidenum">
              <a:rPr lang="en-US"/>
              <a:pPr/>
              <a:t>32</a:t>
            </a:fld>
            <a:endParaRPr lang="en-US"/>
          </a:p>
        </p:txBody>
      </p:sp>
      <p:sp>
        <p:nvSpPr>
          <p:cNvPr id="40963" name="Rectangle 2"/>
          <p:cNvSpPr>
            <a:spLocks noGrp="1" noRot="1" noChangeAspect="1" noChangeArrowheads="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Palatino" charset="0"/>
              </a:rPr>
              <a:t>Diagram of a labeling convention for grain boundary character, showing dihedral angles, </a:t>
            </a:r>
            <a:r>
              <a:rPr lang="en-US">
                <a:latin typeface="Symbol" charset="2"/>
              </a:rPr>
              <a:t>c, </a:t>
            </a:r>
            <a:r>
              <a:rPr lang="en-US">
                <a:latin typeface="Palatino" charset="0"/>
              </a:rPr>
              <a:t>inclination angles, </a:t>
            </a:r>
            <a:r>
              <a:rPr lang="en-US">
                <a:latin typeface="Symbol" charset="2"/>
              </a:rPr>
              <a:t>f</a:t>
            </a:r>
            <a:r>
              <a:rPr lang="en-US">
                <a:latin typeface="Palatino" charset="0"/>
              </a:rPr>
              <a:t>, boundary tangent vectors, </a:t>
            </a:r>
            <a:r>
              <a:rPr lang="en-US" b="1">
                <a:latin typeface="Palatino" charset="0"/>
              </a:rPr>
              <a:t>b</a:t>
            </a:r>
            <a:r>
              <a:rPr lang="en-US">
                <a:latin typeface="Palatino" charset="0"/>
              </a:rPr>
              <a:t>, boundary normals, </a:t>
            </a:r>
            <a:r>
              <a:rPr lang="en-US" b="1">
                <a:latin typeface="Palatino" charset="0"/>
              </a:rPr>
              <a:t>n</a:t>
            </a:r>
            <a:r>
              <a:rPr lang="en-US">
                <a:latin typeface="Palatino" charset="0"/>
              </a:rPr>
              <a:t>, and grain orientations, </a:t>
            </a:r>
            <a:r>
              <a:rPr lang="en-US" i="1">
                <a:latin typeface="Palatino" charset="0"/>
              </a:rPr>
              <a:t>g</a:t>
            </a:r>
            <a:r>
              <a:rPr lang="en-US">
                <a:latin typeface="Palatino" charset="0"/>
              </a:rPr>
              <a:t>.  The triple junction line is perpendicular to the plane of the diagram.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a:ln/>
        </p:spPr>
      </p:sp>
      <p:sp>
        <p:nvSpPr>
          <p:cNvPr id="48131" name="Notes Placeholder 2"/>
          <p:cNvSpPr>
            <a:spLocks noGrp="1"/>
          </p:cNvSpPr>
          <p:nvPr>
            <p:ph type="body" idx="1"/>
          </p:nvPr>
        </p:nvSpPr>
        <p:spPr>
          <a:noFill/>
          <a:ln/>
        </p:spPr>
        <p:txBody>
          <a:bodyPr/>
          <a:lstStyle/>
          <a:p>
            <a:r>
              <a:rPr lang="en-US" smtClean="0"/>
              <a:t>This anisotropy was confirmed by thermal groove measurements, which showed that the doped sample had a wider distribution of thermal groove widths and, therefore a wider distribution of energies.  The diagram in lower right shows how we apply Young’s Eq, i.e. same local eq. at TJs to the balance between surfaces and GB energy.  Image in upper right is an AFM of thermally grooved GBs.</a:t>
            </a:r>
          </a:p>
        </p:txBody>
      </p:sp>
      <p:sp>
        <p:nvSpPr>
          <p:cNvPr id="48132" name="Slide Number Placeholder 3"/>
          <p:cNvSpPr>
            <a:spLocks noGrp="1"/>
          </p:cNvSpPr>
          <p:nvPr>
            <p:ph type="sldNum" sz="quarter" idx="5"/>
          </p:nvPr>
        </p:nvSpPr>
        <p:spPr>
          <a:noFill/>
        </p:spPr>
        <p:txBody>
          <a:bodyPr/>
          <a:lstStyle/>
          <a:p>
            <a:fld id="{B847B79D-8BF1-A349-8078-A5CC649CDF6B}" type="slidenum">
              <a:rPr lang="en-US" smtClean="0"/>
              <a:pPr/>
              <a:t>38</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a:ln/>
        </p:spPr>
      </p:sp>
      <p:sp>
        <p:nvSpPr>
          <p:cNvPr id="50179" name="Notes Placeholder 2"/>
          <p:cNvSpPr>
            <a:spLocks noGrp="1"/>
          </p:cNvSpPr>
          <p:nvPr>
            <p:ph type="body" idx="1"/>
          </p:nvPr>
        </p:nvSpPr>
        <p:spPr>
          <a:noFill/>
          <a:ln/>
        </p:spPr>
        <p:txBody>
          <a:bodyPr/>
          <a:lstStyle/>
          <a:p>
            <a:r>
              <a:rPr lang="en-US" smtClean="0"/>
              <a:t>The opposite trend was found in Bi-doped Ni.  In this case, Bi suppressed the grain boundary anisotropy and a narrower range of energies was found.</a:t>
            </a:r>
          </a:p>
          <a:p>
            <a:r>
              <a:rPr lang="en-US" smtClean="0"/>
              <a:t>Very curious: Cu-Bi exhibits the opposite effect – the doped case is WIDER than the undoped.  So, it is NOT possible to assume that segregation decreases or increases the anisotropy of GB energy.</a:t>
            </a:r>
          </a:p>
        </p:txBody>
      </p:sp>
      <p:sp>
        <p:nvSpPr>
          <p:cNvPr id="50180" name="Slide Number Placeholder 3"/>
          <p:cNvSpPr>
            <a:spLocks noGrp="1"/>
          </p:cNvSpPr>
          <p:nvPr>
            <p:ph type="sldNum" sz="quarter" idx="5"/>
          </p:nvPr>
        </p:nvSpPr>
        <p:spPr>
          <a:noFill/>
        </p:spPr>
        <p:txBody>
          <a:bodyPr/>
          <a:lstStyle/>
          <a:p>
            <a:fld id="{05F7D80D-5B6C-1940-BDFA-3295F4A87540}" type="slidenum">
              <a:rPr lang="en-US" smtClean="0"/>
              <a:pPr/>
              <a:t>39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FCD176BD-0CB0-C141-87D5-9AD1777C6ADC}" type="slidenum">
              <a:rPr lang="en-US"/>
              <a:pPr/>
              <a:t>46</a:t>
            </a:fld>
            <a:endParaRPr lang="en-US"/>
          </a:p>
        </p:txBody>
      </p:sp>
      <p:sp>
        <p:nvSpPr>
          <p:cNvPr id="96259" name="Rectangle 2"/>
          <p:cNvSpPr>
            <a:spLocks noGrp="1" noRot="1" noChangeAspect="1" noChangeArrowheads="1"/>
          </p:cNvSpPr>
          <p:nvPr>
            <p:ph type="sldImg"/>
          </p:nvPr>
        </p:nvSpPr>
        <p:spPr>
          <a:ln w="12700" cap="flat">
            <a:solidFill>
              <a:schemeClr val="tx1"/>
            </a:solidFill>
          </a:ln>
        </p:spPr>
      </p:sp>
      <p:sp>
        <p:nvSpPr>
          <p:cNvPr id="96260" name="Rectangle 3"/>
          <p:cNvSpPr>
            <a:spLocks noGrp="1" noChangeArrowheads="1"/>
          </p:cNvSpPr>
          <p:nvPr>
            <p:ph type="body" idx="1"/>
          </p:nvPr>
        </p:nvSpPr>
        <p:spPr>
          <a:noFill/>
          <a:ln/>
        </p:spPr>
        <p:txBody>
          <a:bodyPr lIns="90487" tIns="44450" rIns="90487" bIns="44450"/>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00DF20F8-F26A-BD49-BAB2-5F00626BBB6B}" type="slidenum">
              <a:rPr lang="en-US"/>
              <a:pPr/>
              <a:t>2</a:t>
            </a:fld>
            <a:endParaRPr lang="en-US"/>
          </a:p>
        </p:txBody>
      </p:sp>
      <p:sp>
        <p:nvSpPr>
          <p:cNvPr id="20483" name="Rectangle 2"/>
          <p:cNvSpPr>
            <a:spLocks noGrp="1" noRot="1" noChangeAspect="1" noChangeArrowheads="1"/>
          </p:cNvSpPr>
          <p:nvPr>
            <p:ph type="sldImg"/>
          </p:nvPr>
        </p:nvSpPr>
        <p:spPr>
          <a:solidFill>
            <a:srgbClr val="FFFFFF"/>
          </a:solidFill>
          <a:ln/>
        </p:spPr>
      </p:sp>
      <p:sp>
        <p:nvSpPr>
          <p:cNvPr id="20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998740D5-EB8B-DD4F-8D00-8695B0E8220A}" type="slidenum">
              <a:rPr lang="en-US"/>
              <a:pPr/>
              <a:t>55</a:t>
            </a:fld>
            <a:endParaRPr lang="en-US"/>
          </a:p>
        </p:txBody>
      </p:sp>
      <p:sp>
        <p:nvSpPr>
          <p:cNvPr id="106499" name="Rectangle 2"/>
          <p:cNvSpPr>
            <a:spLocks noGrp="1" noRot="1" noChangeAspect="1" noChangeArrowheads="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25678AD2-B3E8-D446-BF1F-BC686EE3679A}" type="slidenum">
              <a:rPr lang="en-US"/>
              <a:pPr/>
              <a:t>56</a:t>
            </a:fld>
            <a:endParaRPr lang="en-US"/>
          </a:p>
        </p:txBody>
      </p:sp>
      <p:sp>
        <p:nvSpPr>
          <p:cNvPr id="108547" name="Rectangle 2"/>
          <p:cNvSpPr>
            <a:spLocks noGrp="1" noRot="1" noChangeAspect="1" noChangeArrowheads="1" noTextEdit="1"/>
          </p:cNvSpPr>
          <p:nvPr>
            <p:ph type="sldImg"/>
          </p:nvPr>
        </p:nvSpPr>
        <p:spPr>
          <a:xfrm>
            <a:off x="1138238" y="688975"/>
            <a:ext cx="4584700" cy="3438525"/>
          </a:xfrm>
          <a:solidFill>
            <a:srgbClr val="FFFFFF"/>
          </a:solidFill>
          <a:ln/>
        </p:spPr>
      </p:sp>
      <p:sp>
        <p:nvSpPr>
          <p:cNvPr id="108548" name="Rectangle 3"/>
          <p:cNvSpPr>
            <a:spLocks noGrp="1" noChangeArrowheads="1"/>
          </p:cNvSpPr>
          <p:nvPr>
            <p:ph type="body" idx="1"/>
          </p:nvPr>
        </p:nvSpPr>
        <p:spPr>
          <a:xfrm>
            <a:off x="914400" y="4356100"/>
            <a:ext cx="5029200" cy="41275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BEC0A3FC-C933-854E-B5CD-16DE54641CE2}" type="slidenum">
              <a:rPr lang="en-US"/>
              <a:pPr/>
              <a:t>58</a:t>
            </a:fld>
            <a:endParaRPr lang="en-US"/>
          </a:p>
        </p:txBody>
      </p:sp>
      <p:sp>
        <p:nvSpPr>
          <p:cNvPr id="111619" name="Rectangle 2"/>
          <p:cNvSpPr>
            <a:spLocks noGrp="1" noRot="1" noChangeAspect="1" noChangeArrowheads="1" noTextEdit="1"/>
          </p:cNvSpPr>
          <p:nvPr>
            <p:ph type="sldImg"/>
          </p:nvPr>
        </p:nvSpPr>
        <p:spPr>
          <a:xfrm>
            <a:off x="1138238" y="688975"/>
            <a:ext cx="4584700" cy="3438525"/>
          </a:xfrm>
          <a:solidFill>
            <a:srgbClr val="FFFFFF"/>
          </a:solidFill>
          <a:ln/>
        </p:spPr>
      </p:sp>
      <p:sp>
        <p:nvSpPr>
          <p:cNvPr id="111620" name="Rectangle 3"/>
          <p:cNvSpPr>
            <a:spLocks noGrp="1" noChangeArrowheads="1"/>
          </p:cNvSpPr>
          <p:nvPr>
            <p:ph type="body" idx="1"/>
          </p:nvPr>
        </p:nvSpPr>
        <p:spPr>
          <a:xfrm>
            <a:off x="914400" y="4356100"/>
            <a:ext cx="5029200" cy="41275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60A2ABED-E29E-DC4C-81B5-988D6D4AD417}" type="slidenum">
              <a:rPr lang="en-US"/>
              <a:pPr/>
              <a:t>59</a:t>
            </a:fld>
            <a:endParaRPr lang="en-US"/>
          </a:p>
        </p:txBody>
      </p:sp>
      <p:sp>
        <p:nvSpPr>
          <p:cNvPr id="113667" name="Rectangle 2"/>
          <p:cNvSpPr>
            <a:spLocks noGrp="1" noRot="1" noChangeAspect="1" noChangeArrowheads="1" noTextEdit="1"/>
          </p:cNvSpPr>
          <p:nvPr>
            <p:ph type="sldImg"/>
          </p:nvPr>
        </p:nvSpPr>
        <p:spPr>
          <a:xfrm>
            <a:off x="1138238" y="688975"/>
            <a:ext cx="4584700" cy="3438525"/>
          </a:xfrm>
          <a:solidFill>
            <a:srgbClr val="FFFFFF"/>
          </a:solidFill>
          <a:ln/>
        </p:spPr>
      </p:sp>
      <p:sp>
        <p:nvSpPr>
          <p:cNvPr id="113668" name="Rectangle 3"/>
          <p:cNvSpPr>
            <a:spLocks noGrp="1" noChangeArrowheads="1"/>
          </p:cNvSpPr>
          <p:nvPr>
            <p:ph type="body" idx="1"/>
          </p:nvPr>
        </p:nvSpPr>
        <p:spPr>
          <a:xfrm>
            <a:off x="914400" y="4356100"/>
            <a:ext cx="5029200" cy="41275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CB16C51A-1C65-0D47-95E0-9D5ADE86E22B}" type="slidenum">
              <a:rPr lang="en-US"/>
              <a:pPr/>
              <a:t>61</a:t>
            </a:fld>
            <a:endParaRPr lang="en-US"/>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705DD8C2-FE5B-6946-AD37-F7800D2D9947}" type="slidenum">
              <a:rPr lang="en-US"/>
              <a:pPr/>
              <a:t>62</a:t>
            </a:fld>
            <a:endParaRPr lang="en-US"/>
          </a:p>
        </p:txBody>
      </p:sp>
      <p:sp>
        <p:nvSpPr>
          <p:cNvPr id="69635" name="Rectangle 2"/>
          <p:cNvSpPr>
            <a:spLocks noGrp="1" noRot="1" noChangeAspect="1" noChangeArrowheads="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D9C5E2FA-45A3-4144-85B6-19E6F8EF9A6B}" type="slidenum">
              <a:rPr lang="en-US"/>
              <a:pPr/>
              <a:t>67</a:t>
            </a:fld>
            <a:endParaRPr lang="en-US"/>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B3B4C83B-B269-5649-89DC-32084E7A21E7}" type="slidenum">
              <a:rPr lang="en-US"/>
              <a:pPr/>
              <a:t>68</a:t>
            </a:fld>
            <a:endParaRPr lang="en-US"/>
          </a:p>
        </p:txBody>
      </p:sp>
      <p:sp>
        <p:nvSpPr>
          <p:cNvPr id="73731" name="Rectangle 2"/>
          <p:cNvSpPr>
            <a:spLocks noGrp="1" noRot="1" noChangeAspect="1" noChangeArrowheads="1"/>
          </p:cNvSpPr>
          <p:nvPr>
            <p:ph type="sldImg"/>
          </p:nvPr>
        </p:nvSpPr>
        <p:spPr>
          <a:solidFill>
            <a:srgbClr val="FFFFFF"/>
          </a:solidFill>
          <a:ln/>
        </p:spPr>
      </p:sp>
      <p:sp>
        <p:nvSpPr>
          <p:cNvPr id="737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Results for the Ni sample</a:t>
            </a:r>
            <a:r>
              <a:rPr lang="en-US" baseline="0" dirty="0" smtClean="0"/>
              <a:t> are illustrated here.</a:t>
            </a:r>
          </a:p>
          <a:p>
            <a:r>
              <a:rPr lang="en-US" baseline="0" dirty="0" smtClean="0"/>
              <a:t>We can also look at specific </a:t>
            </a:r>
            <a:r>
              <a:rPr lang="en-US" baseline="0" dirty="0" err="1" smtClean="0"/>
              <a:t>misorientations</a:t>
            </a:r>
            <a:endParaRPr lang="en-US" dirty="0"/>
          </a:p>
        </p:txBody>
      </p:sp>
      <p:sp>
        <p:nvSpPr>
          <p:cNvPr id="4" name="Slide Number Placeholder 3"/>
          <p:cNvSpPr>
            <a:spLocks noGrp="1"/>
          </p:cNvSpPr>
          <p:nvPr>
            <p:ph type="sldNum" sz="quarter" idx="10"/>
          </p:nvPr>
        </p:nvSpPr>
        <p:spPr/>
        <p:txBody>
          <a:bodyPr/>
          <a:lstStyle/>
          <a:p>
            <a:fld id="{4425CF14-BA9E-0240-908C-2C00A138FBF7}" type="slidenum">
              <a:rPr lang="en-US" smtClean="0"/>
              <a:pPr/>
              <a:t>69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of data, including reconstructed energy</a:t>
            </a:r>
          </a:p>
          <a:p>
            <a:r>
              <a:rPr lang="en-US" dirty="0" smtClean="0"/>
              <a:t>Twin is well known feature,</a:t>
            </a:r>
            <a:r>
              <a:rPr lang="en-US" baseline="0" dirty="0" smtClean="0"/>
              <a:t> and its energy is a minimum; nevertheless the GBED map shows additional fine structure away from the global minimum that is NOT reflected in the GBCD.</a:t>
            </a:r>
            <a:endParaRPr lang="en-US" dirty="0"/>
          </a:p>
        </p:txBody>
      </p:sp>
      <p:sp>
        <p:nvSpPr>
          <p:cNvPr id="4" name="Slide Number Placeholder 3"/>
          <p:cNvSpPr>
            <a:spLocks noGrp="1"/>
          </p:cNvSpPr>
          <p:nvPr>
            <p:ph type="sldNum" sz="quarter" idx="10"/>
          </p:nvPr>
        </p:nvSpPr>
        <p:spPr/>
        <p:txBody>
          <a:bodyPr/>
          <a:lstStyle/>
          <a:p>
            <a:fld id="{34962F38-3440-AD4A-BA6D-B459A5B4266A}" type="slidenum">
              <a:rPr lang="en-US" smtClean="0"/>
              <a:pPr/>
              <a:t>70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6BDC11D-ECBD-014A-ADDE-CB6B2F86A8A7}" type="slidenum">
              <a:rPr lang="en-US"/>
              <a:pPr/>
              <a:t>5</a:t>
            </a:fld>
            <a:endParaRPr lang="en-US"/>
          </a:p>
        </p:txBody>
      </p:sp>
      <p:sp>
        <p:nvSpPr>
          <p:cNvPr id="23555" name="Rectangle 2"/>
          <p:cNvSpPr>
            <a:spLocks noGrp="1" noRot="1" noChangeAspect="1" noChangeArrowheads="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962F38-3440-AD4A-BA6D-B459A5B4266A}" type="slidenum">
              <a:rPr lang="en-US" smtClean="0"/>
              <a:pPr/>
              <a:t>71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962F38-3440-AD4A-BA6D-B459A5B4266A}" type="slidenum">
              <a:rPr lang="en-US" smtClean="0"/>
              <a:pPr/>
              <a:t>72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20B1B5B0-903A-4843-A0C4-64731414D217}" type="slidenum">
              <a:rPr lang="en-US"/>
              <a:pPr/>
              <a:t>73</a:t>
            </a:fld>
            <a:endParaRPr lang="en-US"/>
          </a:p>
        </p:txBody>
      </p:sp>
      <p:sp>
        <p:nvSpPr>
          <p:cNvPr id="79875"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79876" name="Rectangle 3"/>
          <p:cNvSpPr>
            <a:spLocks noGrp="1" noChangeArrowheads="1"/>
          </p:cNvSpPr>
          <p:nvPr>
            <p:ph type="body" idx="1"/>
          </p:nvPr>
        </p:nvSpPr>
        <p:spPr>
          <a:xfrm>
            <a:off x="893763" y="4346575"/>
            <a:ext cx="5070475" cy="4122738"/>
          </a:xfrm>
          <a:solidFill>
            <a:srgbClr val="FFFFFF"/>
          </a:solidFill>
          <a:ln>
            <a:solidFill>
              <a:srgbClr val="000000"/>
            </a:solidFill>
          </a:ln>
        </p:spPr>
        <p:txBody>
          <a:bodyPr lIns="89730" tIns="44865" rIns="89730" bIns="44865"/>
          <a:lstStyle/>
          <a:p>
            <a:pPr eaLnBrk="1" hangingPunct="1">
              <a:buFontTx/>
              <a:buChar char="•"/>
            </a:pPr>
            <a:r>
              <a:rPr lang="en-US"/>
              <a:t>For any point on the plots, we have to define the BP normal in terms of its crystallographic direction</a:t>
            </a:r>
          </a:p>
          <a:p>
            <a:pPr eaLnBrk="1" hangingPunct="1">
              <a:buFontTx/>
              <a:buChar char="•"/>
            </a:pPr>
            <a:r>
              <a:rPr lang="en-US"/>
              <a:t>The problem is that, we can express it in terms of either of the two crystals, for example … blue = 100, red does not, we have to pick one</a:t>
            </a:r>
          </a:p>
          <a:p>
            <a:pPr eaLnBrk="1" hangingPunct="1">
              <a:buFontTx/>
              <a:buChar char="•"/>
            </a:pPr>
            <a:r>
              <a:rPr lang="en-US"/>
              <a:t>We see that there are always peaks in the distribution for &lt;100&gt; BP normals, as it turns out that the other peaks occur when the BP normal is &lt;100&gt; in terms of the other crystal that we are not plotting</a:t>
            </a:r>
          </a:p>
          <a:p>
            <a:pPr eaLnBrk="1" hangingPunct="1">
              <a:buFontTx/>
              <a:buChar char="•"/>
            </a:pPr>
            <a:r>
              <a:rPr lang="en-US"/>
              <a:t>So, we start with one peak at each of the &lt;100&gt; poles when the &lt;100&gt; planes are reasonably close to each other, as the misorientation angle increases these planes move away from each other, and when the &lt;100&gt; planes of the two crystals are far enough from each other the peak splits</a:t>
            </a:r>
          </a:p>
          <a:p>
            <a:pPr eaLnBrk="1" hangingPunct="1">
              <a:buFontTx/>
              <a:buChar char="•"/>
            </a:pPr>
            <a:r>
              <a:rPr lang="en-US"/>
              <a:t>Not counting the low angle boundaries, every peak in the movie corresponds to a GB that has one of the two possible crystallographic BP normal directions is near &lt;100&gt;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459B5467-115A-BF4B-9D87-DD3E2B3D56A7}" type="slidenum">
              <a:rPr lang="en-US"/>
              <a:pPr/>
              <a:t>74</a:t>
            </a:fld>
            <a:endParaRPr lang="en-US"/>
          </a:p>
        </p:txBody>
      </p:sp>
      <p:sp>
        <p:nvSpPr>
          <p:cNvPr id="81923" name="Rectangle 2"/>
          <p:cNvSpPr>
            <a:spLocks noGrp="1" noRot="1" noChangeAspect="1" noChangeArrowheads="1"/>
          </p:cNvSpPr>
          <p:nvPr>
            <p:ph type="sldImg"/>
          </p:nvPr>
        </p:nvSpPr>
        <p:spPr>
          <a:solidFill>
            <a:srgbClr val="FFFFFF"/>
          </a:solidFill>
          <a:ln/>
        </p:spPr>
      </p:sp>
      <p:sp>
        <p:nvSpPr>
          <p:cNvPr id="819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CD73B9A-0943-9D46-8834-652435D4E2B7}" type="slidenum">
              <a:rPr lang="en-US"/>
              <a:pPr/>
              <a:t>75</a:t>
            </a:fld>
            <a:endParaRPr lang="en-US"/>
          </a:p>
        </p:txBody>
      </p:sp>
      <p:sp>
        <p:nvSpPr>
          <p:cNvPr id="83971" name="Rectangle 2"/>
          <p:cNvSpPr>
            <a:spLocks noGrp="1" noRot="1" noChangeAspect="1" noChangeArrowheads="1"/>
          </p:cNvSpPr>
          <p:nvPr>
            <p:ph type="sldImg"/>
          </p:nvPr>
        </p:nvSpPr>
        <p:spPr>
          <a:solidFill>
            <a:srgbClr val="FFFFFF"/>
          </a:solidFill>
          <a:ln/>
        </p:spPr>
      </p:sp>
      <p:sp>
        <p:nvSpPr>
          <p:cNvPr id="83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F5056465-AF44-254B-8869-7267FFA0654C}" type="slidenum">
              <a:rPr lang="en-US"/>
              <a:pPr/>
              <a:t>76</a:t>
            </a:fld>
            <a:endParaRPr lang="en-US"/>
          </a:p>
        </p:txBody>
      </p:sp>
      <p:sp>
        <p:nvSpPr>
          <p:cNvPr id="86019" name="Rectangle 2"/>
          <p:cNvSpPr>
            <a:spLocks noGrp="1" noRot="1" noChangeAspect="1" noChangeArrowheads="1"/>
          </p:cNvSpPr>
          <p:nvPr>
            <p:ph type="sldImg"/>
          </p:nvPr>
        </p:nvSpPr>
        <p:spPr>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90B2FF2C-20CC-4749-9457-3DAAAD24698D}" type="slidenum">
              <a:rPr lang="en-US"/>
              <a:pPr/>
              <a:t>77</a:t>
            </a:fld>
            <a:endParaRPr lang="en-US"/>
          </a:p>
        </p:txBody>
      </p:sp>
      <p:sp>
        <p:nvSpPr>
          <p:cNvPr id="88067" name="Rectangle 2"/>
          <p:cNvSpPr>
            <a:spLocks noGrp="1" noRot="1" noChangeAspect="1" noChangeArrowheads="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3138B1F1-EB7B-A14D-928A-9A7A69BE4E1A}" type="slidenum">
              <a:rPr lang="en-US"/>
              <a:pPr/>
              <a:t>78</a:t>
            </a:fld>
            <a:endParaRPr lang="en-US"/>
          </a:p>
        </p:txBody>
      </p:sp>
      <p:sp>
        <p:nvSpPr>
          <p:cNvPr id="90115" name="Rectangle 2"/>
          <p:cNvSpPr>
            <a:spLocks noGrp="1" noRot="1" noChangeAspect="1" noChangeArrowheads="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C78A5A9E-2ED0-734F-8B9F-3ED3BC36D01F}" type="slidenum">
              <a:rPr lang="en-US"/>
              <a:pPr/>
              <a:t>79</a:t>
            </a:fld>
            <a:endParaRPr lang="en-US"/>
          </a:p>
        </p:txBody>
      </p:sp>
      <p:sp>
        <p:nvSpPr>
          <p:cNvPr id="121859" name="Rectangle 2"/>
          <p:cNvSpPr>
            <a:spLocks noGrp="1" noRot="1" noChangeAspect="1" noChangeArrowheads="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5411A1DA-1A04-8246-943D-B7F583AD778B}" type="slidenum">
              <a:rPr lang="en-US"/>
              <a:pPr/>
              <a:t>80</a:t>
            </a:fld>
            <a:endParaRPr lang="en-US"/>
          </a:p>
        </p:txBody>
      </p:sp>
      <p:sp>
        <p:nvSpPr>
          <p:cNvPr id="123907" name="Rectangle 2"/>
          <p:cNvSpPr>
            <a:spLocks noGrp="1" noRot="1" noChangeAspect="1" noChangeArrowheads="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D0E84500-39B2-2649-BB97-4EA244B66FBF}" type="slidenum">
              <a:rPr lang="en-US"/>
              <a:pPr/>
              <a:t>6</a:t>
            </a:fld>
            <a:endParaRPr lang="en-US"/>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BF58CE6D-35E2-D847-B6EB-05BABC78FFB1}" type="slidenum">
              <a:rPr lang="en-US"/>
              <a:pPr/>
              <a:t>81</a:t>
            </a:fld>
            <a:endParaRPr lang="en-US"/>
          </a:p>
        </p:txBody>
      </p:sp>
      <p:sp>
        <p:nvSpPr>
          <p:cNvPr id="125955" name="Rectangle 2"/>
          <p:cNvSpPr>
            <a:spLocks noGrp="1" noRot="1" noChangeAspect="1" noChangeArrowheads="1"/>
          </p:cNvSpPr>
          <p:nvPr>
            <p:ph type="sldImg"/>
          </p:nvPr>
        </p:nvSpPr>
        <p:spPr>
          <a:solidFill>
            <a:srgbClr val="FFFFFF"/>
          </a:solidFill>
          <a:ln/>
        </p:spPr>
      </p:sp>
      <p:sp>
        <p:nvSpPr>
          <p:cNvPr id="1259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FB931F66-4C85-7448-A1AA-52363DDE76A0}" type="slidenum">
              <a:rPr lang="en-US"/>
              <a:pPr/>
              <a:t>82</a:t>
            </a:fld>
            <a:endParaRPr lang="en-US"/>
          </a:p>
        </p:txBody>
      </p:sp>
      <p:sp>
        <p:nvSpPr>
          <p:cNvPr id="128003" name="Rectangle 2"/>
          <p:cNvSpPr>
            <a:spLocks noGrp="1" noRot="1" noChangeAspect="1" noChangeArrowheads="1" noTextEdit="1"/>
          </p:cNvSpPr>
          <p:nvPr>
            <p:ph type="sldImg"/>
          </p:nvPr>
        </p:nvSpPr>
        <p:spPr>
          <a:solidFill>
            <a:srgbClr val="FFFFFF"/>
          </a:solidFill>
          <a:ln/>
        </p:spPr>
      </p:sp>
      <p:sp>
        <p:nvSpPr>
          <p:cNvPr id="1280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The relationship between the energy and the distribution the results from the simulation is also similar to the experiment.</a:t>
            </a:r>
          </a:p>
          <a:p>
            <a:pPr eaLnBrk="1" hangingPunct="1"/>
            <a:r>
              <a:rPr lang="en-US"/>
              <a:t>One of the most important issues we intend to investigate is how this scales with properties and how universal it is.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28196E49-F8A1-0E4F-9945-09DE0F706D07}" type="slidenum">
              <a:rPr lang="en-US"/>
              <a:pPr/>
              <a:t>88</a:t>
            </a:fld>
            <a:endParaRPr lang="en-US"/>
          </a:p>
        </p:txBody>
      </p:sp>
      <p:sp>
        <p:nvSpPr>
          <p:cNvPr id="130051" name="Rectangle 2"/>
          <p:cNvSpPr>
            <a:spLocks noGrp="1" noRot="1" noChangeAspect="1" noChangeArrowheads="1"/>
          </p:cNvSpPr>
          <p:nvPr>
            <p:ph type="sldImg"/>
          </p:nvPr>
        </p:nvSpPr>
        <p:spPr>
          <a:solidFill>
            <a:srgbClr val="FFFFFF"/>
          </a:solidFill>
          <a:ln/>
        </p:spPr>
      </p:sp>
      <p:sp>
        <p:nvSpPr>
          <p:cNvPr id="1300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09904DED-9A7B-3049-BAE9-8453AA86579C}" type="slidenum">
              <a:rPr lang="en-US"/>
              <a:pPr/>
              <a:t>89</a:t>
            </a:fld>
            <a:endParaRPr lang="en-US"/>
          </a:p>
        </p:txBody>
      </p:sp>
      <p:sp>
        <p:nvSpPr>
          <p:cNvPr id="132099" name="Rectangle 2"/>
          <p:cNvSpPr>
            <a:spLocks noGrp="1" noRot="1" noChangeAspect="1" noChangeArrowheads="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194EFC49-21FE-A84D-A557-AFF12DFB3CE4}" type="slidenum">
              <a:rPr lang="en-US"/>
              <a:pPr/>
              <a:t>7</a:t>
            </a:fld>
            <a:endParaRPr lang="en-US"/>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536DDFBD-C695-D24B-BE50-ECA1C91129C5}" type="slidenum">
              <a:rPr lang="en-US"/>
              <a:pPr/>
              <a:t>8</a:t>
            </a:fld>
            <a:endParaRPr lang="en-US"/>
          </a:p>
        </p:txBody>
      </p:sp>
      <p:sp>
        <p:nvSpPr>
          <p:cNvPr id="29699" name="Rectangle 2"/>
          <p:cNvSpPr>
            <a:spLocks noGrp="1" noRot="1" noChangeAspect="1" noChangeArrowheads="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355C10-D338-114A-820A-7B34659741E8}" type="slidenum">
              <a:rPr lang="en-US"/>
              <a:pPr/>
              <a:t>9</a:t>
            </a:fld>
            <a:endParaRPr lang="en-US"/>
          </a:p>
        </p:txBody>
      </p:sp>
      <p:sp>
        <p:nvSpPr>
          <p:cNvPr id="4843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43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25211EA-53DC-434A-B062-5131C5350591}" type="slidenum">
              <a:rPr lang="en-GB"/>
              <a:pPr/>
              <a:t>10</a:t>
            </a:fld>
            <a:endParaRPr lang="en-GB"/>
          </a:p>
        </p:txBody>
      </p:sp>
      <p:sp>
        <p:nvSpPr>
          <p:cNvPr id="150530" name="Rectangle 2"/>
          <p:cNvSpPr>
            <a:spLocks noGrp="1" noRot="1" noChangeAspect="1" noChangeArrowheads="1" noTextEdit="1"/>
          </p:cNvSpPr>
          <p:nvPr>
            <p:ph type="sldImg"/>
          </p:nvPr>
        </p:nvSpPr>
        <p:spPr bwMode="auto">
          <a:xfrm>
            <a:off x="1135063" y="687388"/>
            <a:ext cx="4586287" cy="3440112"/>
          </a:xfrm>
          <a:prstGeom prst="rect">
            <a:avLst/>
          </a:prstGeom>
          <a:solidFill>
            <a:srgbClr val="FFFFFF"/>
          </a:solidFill>
          <a:ln>
            <a:solidFill>
              <a:srgbClr val="000000"/>
            </a:solidFill>
            <a:miter lim="800000"/>
            <a:headEnd/>
            <a:tailEnd/>
          </a:ln>
        </p:spPr>
      </p:sp>
      <p:sp>
        <p:nvSpPr>
          <p:cNvPr id="150531" name="Rectangle 3"/>
          <p:cNvSpPr>
            <a:spLocks noGrp="1" noChangeArrowheads="1"/>
          </p:cNvSpPr>
          <p:nvPr>
            <p:ph type="body" idx="1"/>
          </p:nvPr>
        </p:nvSpPr>
        <p:spPr bwMode="auto">
          <a:xfrm>
            <a:off x="914400" y="4356100"/>
            <a:ext cx="5029200" cy="4127500"/>
          </a:xfrm>
          <a:prstGeom prst="rect">
            <a:avLst/>
          </a:prstGeom>
          <a:solidFill>
            <a:srgbClr val="FFFFFF"/>
          </a:solidFill>
          <a:ln>
            <a:solidFill>
              <a:srgbClr val="000000"/>
            </a:solidFill>
            <a:miter lim="800000"/>
            <a:headEnd/>
            <a:tailEnd/>
          </a:ln>
        </p:spPr>
        <p:txBody>
          <a:bodyPr>
            <a:prstTxWarp prst="textNoShape">
              <a:avLst/>
            </a:prstTxWarp>
          </a:bodyPr>
          <a:lstStyle/>
          <a:p>
            <a:r>
              <a:rPr lang="en-US"/>
              <a:t>The dependence of mobility on boundary type was plotted in Rodrigues space. To the left is a schematic diagram of where the boundary types and CSL boundaries are located in each section of the plot on an R3=0 section. This section corresponds to the bottom left section of the plotted data. It is seen that there are practically no &lt;001&gt; boundaries. Looking to the other sections, &lt;111&gt; boundaries can be found on the bottom left corner of each colored section in each triangle while &lt;110&gt; boundaries occur along the hypoteneuse of the R3=0 section. Looking at the top left section of the plotted data, it is evident that there is a strong sigma 7 mobility maxima.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84DF1CE5-1449-3D4C-B309-6CF057EFE6B4}" type="slidenum">
              <a:rPr lang="en-US"/>
              <a:pPr/>
              <a:t>17</a:t>
            </a:fld>
            <a:endParaRPr lang="en-US"/>
          </a:p>
        </p:txBody>
      </p:sp>
      <p:sp>
        <p:nvSpPr>
          <p:cNvPr id="55299" name="Rectangle 2"/>
          <p:cNvSpPr>
            <a:spLocks noGrp="1" noRot="1" noChangeAspect="1" noChangeArrowheads="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886FB6-F519-E041-AFDE-916D4315F34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29D8E6-E2BD-EE4E-9F1F-CB1EB7FA933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4FB5B7-6F53-6544-9DE7-C06F46AB58A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AE3653B-1887-8A46-B39D-9B5BA102E41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167E0-F380-914B-A118-99EF0771383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0"/>
            <a:ext cx="77724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2D57F8-FA2C-594D-8334-8A108D5F545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014E4B-3A01-C74D-A55D-BC5087AAC30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B2F6CF-E5D2-4644-BE03-E9E190CE88C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A2CC29-638A-BA4E-A734-56E283EB9C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5645DD-1E96-0044-8263-03BAB01A647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7E61E35-5905-5947-BCAB-ECDC215FD2F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1FA51E-E5B1-8D48-A5B9-7E6C96A01F6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2A0293-F4DA-254F-AE44-08E6DFC7B3E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B5DC49-111D-3841-88E5-FFAA7B075CC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0" y="0"/>
            <a:ext cx="5334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83EFEBAA-B5FE-FD44-9C0C-0D363E84A2A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i="1">
          <a:solidFill>
            <a:srgbClr val="0805BA"/>
          </a:solidFill>
          <a:latin typeface="+mj-lt"/>
          <a:ea typeface="+mj-ea"/>
          <a:cs typeface="+mj-cs"/>
        </a:defRPr>
      </a:lvl1pPr>
      <a:lvl2pPr algn="ctr" rtl="0" eaLnBrk="0" fontAlgn="base" hangingPunct="0">
        <a:spcBef>
          <a:spcPct val="0"/>
        </a:spcBef>
        <a:spcAft>
          <a:spcPct val="0"/>
        </a:spcAft>
        <a:defRPr sz="4400" i="1">
          <a:solidFill>
            <a:srgbClr val="0805BA"/>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i="1">
          <a:solidFill>
            <a:srgbClr val="0805BA"/>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i="1">
          <a:solidFill>
            <a:srgbClr val="0805BA"/>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i="1">
          <a:solidFill>
            <a:srgbClr val="0805BA"/>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i="1">
          <a:solidFill>
            <a:srgbClr val="0805BA"/>
          </a:solidFill>
          <a:latin typeface="Times New Roman" charset="0"/>
          <a:ea typeface="ＭＳ Ｐゴシック" charset="-128"/>
          <a:cs typeface="ＭＳ Ｐゴシック" charset="-128"/>
        </a:defRPr>
      </a:lvl6pPr>
      <a:lvl7pPr marL="914400" algn="ctr" rtl="0" fontAlgn="base">
        <a:spcBef>
          <a:spcPct val="0"/>
        </a:spcBef>
        <a:spcAft>
          <a:spcPct val="0"/>
        </a:spcAft>
        <a:defRPr sz="4400" i="1">
          <a:solidFill>
            <a:srgbClr val="0805BA"/>
          </a:solidFill>
          <a:latin typeface="Times New Roman" charset="0"/>
          <a:ea typeface="ＭＳ Ｐゴシック" charset="-128"/>
          <a:cs typeface="ＭＳ Ｐゴシック" charset="-128"/>
        </a:defRPr>
      </a:lvl7pPr>
      <a:lvl8pPr marL="1371600" algn="ctr" rtl="0" fontAlgn="base">
        <a:spcBef>
          <a:spcPct val="0"/>
        </a:spcBef>
        <a:spcAft>
          <a:spcPct val="0"/>
        </a:spcAft>
        <a:defRPr sz="4400" i="1">
          <a:solidFill>
            <a:srgbClr val="0805BA"/>
          </a:solidFill>
          <a:latin typeface="Times New Roman" charset="0"/>
          <a:ea typeface="ＭＳ Ｐゴシック" charset="-128"/>
          <a:cs typeface="ＭＳ Ｐゴシック" charset="-128"/>
        </a:defRPr>
      </a:lvl8pPr>
      <a:lvl9pPr marL="1828800" algn="ctr" rtl="0" fontAlgn="base">
        <a:spcBef>
          <a:spcPct val="0"/>
        </a:spcBef>
        <a:spcAft>
          <a:spcPct val="0"/>
        </a:spcAft>
        <a:defRPr sz="4400" i="1">
          <a:solidFill>
            <a:srgbClr val="0805BA"/>
          </a:solidFill>
          <a:latin typeface="Times New Roman"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Microsoft_Word_97_-_2004_Document1.doc"/><Relationship Id="rId5" Type="http://schemas.openxmlformats.org/officeDocument/2006/relationships/image" Target="../media/image25.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Microsoft_Word_97_-_2004_Document2.doc"/><Relationship Id="rId4" Type="http://schemas.openxmlformats.org/officeDocument/2006/relationships/image" Target="../media/image31.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2.emf"/><Relationship Id="rId5" Type="http://schemas.openxmlformats.org/officeDocument/2006/relationships/oleObject" Target="../embeddings/oleObject2.bin"/><Relationship Id="rId6" Type="http://schemas.openxmlformats.org/officeDocument/2006/relationships/image" Target="../media/image33.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34.wmf"/><Relationship Id="rId5" Type="http://schemas.openxmlformats.org/officeDocument/2006/relationships/oleObject" Target="../embeddings/oleObject4.bin"/><Relationship Id="rId6" Type="http://schemas.openxmlformats.org/officeDocument/2006/relationships/image" Target="../media/image35.w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eg"/><Relationship Id="rId5"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5.emf"/><Relationship Id="rId5" Type="http://schemas.openxmlformats.org/officeDocument/2006/relationships/image" Target="../media/image6.emf"/><Relationship Id="rId6" Type="http://schemas.openxmlformats.org/officeDocument/2006/relationships/image" Target="../media/image7.emf"/><Relationship Id="rId7"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Microsoft_Word_97_-_2004_Document3.doc"/><Relationship Id="rId4" Type="http://schemas.openxmlformats.org/officeDocument/2006/relationships/image" Target="../media/image48.emf"/><Relationship Id="rId5" Type="http://schemas.openxmlformats.org/officeDocument/2006/relationships/oleObject" Target="../embeddings/oleObject5.bin"/><Relationship Id="rId6" Type="http://schemas.openxmlformats.org/officeDocument/2006/relationships/image" Target="../media/image49.emf"/><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Microsoft_Word_97_-_2004_Document4.doc"/><Relationship Id="rId4" Type="http://schemas.openxmlformats.org/officeDocument/2006/relationships/image" Target="../media/image50.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Microsoft_Word_97_-_2004_Document5.doc"/><Relationship Id="rId4" Type="http://schemas.openxmlformats.org/officeDocument/2006/relationships/image" Target="../media/image53.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56.emf"/><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60.png"/><Relationship Id="rId5" Type="http://schemas.openxmlformats.org/officeDocument/2006/relationships/oleObject" Target="../embeddings/oleObject7.bin"/><Relationship Id="rId6" Type="http://schemas.openxmlformats.org/officeDocument/2006/relationships/image" Target="../media/image58.emf"/><Relationship Id="rId7" Type="http://schemas.openxmlformats.org/officeDocument/2006/relationships/oleObject" Target="../embeddings/oleObject8.bin"/><Relationship Id="rId8" Type="http://schemas.openxmlformats.org/officeDocument/2006/relationships/image" Target="../media/image59.emf"/><Relationship Id="rId9" Type="http://schemas.openxmlformats.org/officeDocument/2006/relationships/image" Target="../media/image61.png"/><Relationship Id="rId1" Type="http://schemas.openxmlformats.org/officeDocument/2006/relationships/vmlDrawing" Target="../drawings/vmlDrawing9.vml"/><Relationship Id="rId2"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69.emf"/><Relationship Id="rId5" Type="http://schemas.openxmlformats.org/officeDocument/2006/relationships/oleObject" Target="../embeddings/oleObject10.bin"/><Relationship Id="rId6" Type="http://schemas.openxmlformats.org/officeDocument/2006/relationships/image" Target="../media/image70.emf"/><Relationship Id="rId7" Type="http://schemas.openxmlformats.org/officeDocument/2006/relationships/image" Target="../media/image71.png"/><Relationship Id="rId1" Type="http://schemas.openxmlformats.org/officeDocument/2006/relationships/vmlDrawing" Target="../drawings/vmlDrawing10.vml"/><Relationship Id="rId2"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11.bin"/><Relationship Id="rId5" Type="http://schemas.openxmlformats.org/officeDocument/2006/relationships/image" Target="../media/image72.emf"/><Relationship Id="rId6" Type="http://schemas.openxmlformats.org/officeDocument/2006/relationships/oleObject" Target="../embeddings/oleObject12.bin"/><Relationship Id="rId7" Type="http://schemas.openxmlformats.org/officeDocument/2006/relationships/image" Target="../media/image73.emf"/><Relationship Id="rId1" Type="http://schemas.openxmlformats.org/officeDocument/2006/relationships/vmlDrawing" Target="../drawings/vmlDrawing11.vml"/><Relationship Id="rId2"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13.bin"/><Relationship Id="rId5" Type="http://schemas.openxmlformats.org/officeDocument/2006/relationships/image" Target="../media/image74.emf"/><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62.png"/><Relationship Id="rId1" Type="http://schemas.openxmlformats.org/officeDocument/2006/relationships/vmlDrawing" Target="../drawings/vmlDrawing12.vml"/><Relationship Id="rId2"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82.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83.png"/></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73.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5" Type="http://schemas.openxmlformats.org/officeDocument/2006/relationships/image" Target="../media/image99.jpeg"/><Relationship Id="rId6" Type="http://schemas.openxmlformats.org/officeDocument/2006/relationships/image" Target="../media/image100.jpeg"/><Relationship Id="rId7" Type="http://schemas.openxmlformats.org/officeDocument/2006/relationships/image" Target="../media/image101.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83.png"/><Relationship Id="rId6" Type="http://schemas.openxmlformats.org/officeDocument/2006/relationships/image" Target="../media/image104.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78.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81.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02.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oleObject14.bin"/><Relationship Id="rId5" Type="http://schemas.openxmlformats.org/officeDocument/2006/relationships/image" Target="../media/image119.emf"/><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120.emf"/><Relationship Id="rId5" Type="http://schemas.openxmlformats.org/officeDocument/2006/relationships/oleObject" Target="../embeddings/oleObject16.bin"/><Relationship Id="rId6" Type="http://schemas.openxmlformats.org/officeDocument/2006/relationships/image" Target="../media/image121.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emf"/><Relationship Id="rId10" Type="http://schemas.openxmlformats.org/officeDocument/2006/relationships/image" Target="../media/image130.emf"/><Relationship Id="rId1" Type="http://schemas.openxmlformats.org/officeDocument/2006/relationships/slideLayout" Target="../slideLayouts/slideLayout2.xml"/><Relationship Id="rId2" Type="http://schemas.openxmlformats.org/officeDocument/2006/relationships/image" Target="../media/image12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 Id="rId3" Type="http://schemas.openxmlformats.org/officeDocument/2006/relationships/image" Target="../media/image13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133.emf"/><Relationship Id="rId5" Type="http://schemas.openxmlformats.org/officeDocument/2006/relationships/oleObject" Target="../embeddings/oleObject18.bin"/><Relationship Id="rId6" Type="http://schemas.openxmlformats.org/officeDocument/2006/relationships/image" Target="../media/image134.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135.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p:spPr>
        <p:txBody>
          <a:bodyPr/>
          <a:lstStyle/>
          <a:p>
            <a:fld id="{A39D3A9E-7D21-AD45-8DF0-2C742E77433E}" type="slidenum">
              <a:rPr lang="en-US" smtClean="0"/>
              <a:pPr/>
              <a:t>1</a:t>
            </a:fld>
            <a:endParaRPr lang="en-US" smtClean="0"/>
          </a:p>
        </p:txBody>
      </p:sp>
      <p:sp>
        <p:nvSpPr>
          <p:cNvPr id="17411" name="Rectangle 2"/>
          <p:cNvSpPr>
            <a:spLocks noGrp="1" noChangeArrowheads="1"/>
          </p:cNvSpPr>
          <p:nvPr>
            <p:ph type="ctrTitle"/>
          </p:nvPr>
        </p:nvSpPr>
        <p:spPr>
          <a:xfrm>
            <a:off x="443244" y="1295400"/>
            <a:ext cx="8305800" cy="2286000"/>
          </a:xfrm>
          <a:solidFill>
            <a:srgbClr val="FFFF99"/>
          </a:solidFill>
          <a:ln w="38100" cmpd="dbl">
            <a:solidFill>
              <a:schemeClr val="tx1"/>
            </a:solidFill>
          </a:ln>
        </p:spPr>
        <p:txBody>
          <a:bodyPr/>
          <a:lstStyle/>
          <a:p>
            <a:pPr eaLnBrk="1" hangingPunct="1"/>
            <a:r>
              <a:rPr lang="en-US" sz="5400" dirty="0" smtClean="0"/>
              <a:t>Grain Boundary Properties:</a:t>
            </a:r>
            <a:br>
              <a:rPr lang="en-US" sz="5400" dirty="0" smtClean="0"/>
            </a:br>
            <a:r>
              <a:rPr lang="en-US" sz="5400" b="1" i="0" dirty="0" smtClean="0"/>
              <a:t>Energy</a:t>
            </a:r>
            <a:endParaRPr lang="en-US" sz="5400" dirty="0" smtClean="0"/>
          </a:p>
        </p:txBody>
      </p:sp>
      <p:sp>
        <p:nvSpPr>
          <p:cNvPr id="17412" name="Rectangle 3"/>
          <p:cNvSpPr>
            <a:spLocks noGrp="1" noChangeArrowheads="1"/>
          </p:cNvSpPr>
          <p:nvPr>
            <p:ph type="subTitle" idx="1"/>
          </p:nvPr>
        </p:nvSpPr>
        <p:spPr>
          <a:xfrm>
            <a:off x="838200" y="3581400"/>
            <a:ext cx="7315200" cy="2743200"/>
          </a:xfrm>
        </p:spPr>
        <p:txBody>
          <a:bodyPr/>
          <a:lstStyle/>
          <a:p>
            <a:pPr eaLnBrk="1" hangingPunct="1"/>
            <a:r>
              <a:rPr lang="en-US" sz="2800" dirty="0"/>
              <a:t>27-</a:t>
            </a:r>
            <a:r>
              <a:rPr lang="en-US" sz="2800" dirty="0" smtClean="0"/>
              <a:t>750</a:t>
            </a:r>
          </a:p>
          <a:p>
            <a:pPr eaLnBrk="1" hangingPunct="1"/>
            <a:r>
              <a:rPr lang="en-US" sz="2800" dirty="0" smtClean="0"/>
              <a:t>Texture</a:t>
            </a:r>
            <a:r>
              <a:rPr lang="en-US" sz="2800" dirty="0"/>
              <a:t>, Microstructure &amp; Anisotropy</a:t>
            </a:r>
          </a:p>
          <a:p>
            <a:pPr eaLnBrk="1" hangingPunct="1"/>
            <a:r>
              <a:rPr lang="en-US" sz="2800" dirty="0"/>
              <a:t>A.D. </a:t>
            </a:r>
            <a:r>
              <a:rPr lang="en-US" sz="2800" dirty="0" smtClean="0"/>
              <a:t>Rollett</a:t>
            </a:r>
          </a:p>
          <a:p>
            <a:pPr eaLnBrk="1" hangingPunct="1"/>
            <a:r>
              <a:rPr lang="en-US" sz="2400" i="1" dirty="0"/>
              <a:t>With thanks to:</a:t>
            </a:r>
            <a:br>
              <a:rPr lang="en-US" sz="2400" i="1" dirty="0"/>
            </a:br>
            <a:r>
              <a:rPr lang="en-US" sz="2400" i="1" dirty="0"/>
              <a:t>G.S. Rohrer, D. Saylor, </a:t>
            </a:r>
            <a:br>
              <a:rPr lang="en-US" sz="2400" i="1" dirty="0"/>
            </a:br>
            <a:r>
              <a:rPr lang="en-US" sz="2400" i="1" dirty="0"/>
              <a:t>C.S. Kim, K. Barmak</a:t>
            </a:r>
            <a:r>
              <a:rPr lang="en-US" sz="2400" i="1" dirty="0" smtClean="0"/>
              <a:t>, W. Frazier, </a:t>
            </a:r>
            <a:r>
              <a:rPr lang="en-US" sz="2400" i="1" dirty="0"/>
              <a:t>others …</a:t>
            </a:r>
            <a:endParaRPr lang="en-US" sz="2800" dirty="0"/>
          </a:p>
        </p:txBody>
      </p:sp>
      <p:sp>
        <p:nvSpPr>
          <p:cNvPr id="17414" name="Text Box 7"/>
          <p:cNvSpPr txBox="1">
            <a:spLocks noChangeArrowheads="1"/>
          </p:cNvSpPr>
          <p:nvPr/>
        </p:nvSpPr>
        <p:spPr bwMode="auto">
          <a:xfrm>
            <a:off x="5715000" y="6400800"/>
            <a:ext cx="2438400" cy="369888"/>
          </a:xfrm>
          <a:prstGeom prst="rect">
            <a:avLst/>
          </a:prstGeom>
          <a:solidFill>
            <a:srgbClr val="FFFCE1"/>
          </a:solidFill>
          <a:ln w="9525">
            <a:noFill/>
            <a:miter lim="800000"/>
            <a:headEnd/>
            <a:tailEnd/>
          </a:ln>
        </p:spPr>
        <p:txBody>
          <a:bodyPr>
            <a:prstTxWarp prst="textNoShape">
              <a:avLst/>
            </a:prstTxWarp>
            <a:spAutoFit/>
          </a:bodyPr>
          <a:lstStyle/>
          <a:p>
            <a:pPr algn="ctr"/>
            <a:r>
              <a:rPr lang="en-US" sz="1800" i="1" dirty="0">
                <a:latin typeface="Times New Roman"/>
                <a:cs typeface="Times New Roman"/>
              </a:rPr>
              <a:t>Updated</a:t>
            </a:r>
            <a:r>
              <a:rPr lang="en-US" sz="1800" i="1" dirty="0" smtClean="0">
                <a:latin typeface="Times New Roman"/>
                <a:cs typeface="Times New Roman"/>
              </a:rPr>
              <a:t> </a:t>
            </a:r>
            <a:r>
              <a:rPr lang="en-US" sz="1800" i="1" dirty="0" smtClean="0">
                <a:latin typeface="Times New Roman"/>
                <a:cs typeface="Times New Roman"/>
              </a:rPr>
              <a:t>3</a:t>
            </a:r>
            <a:r>
              <a:rPr lang="en-US" sz="1800" i="1" baseline="30000" dirty="0" smtClean="0">
                <a:latin typeface="Times New Roman"/>
                <a:cs typeface="Times New Roman"/>
              </a:rPr>
              <a:t>rd</a:t>
            </a:r>
            <a:r>
              <a:rPr lang="en-US" sz="1800" i="1" dirty="0" smtClean="0">
                <a:latin typeface="Times New Roman"/>
                <a:cs typeface="Times New Roman"/>
              </a:rPr>
              <a:t> </a:t>
            </a:r>
            <a:r>
              <a:rPr lang="en-US" sz="1800" i="1" dirty="0" smtClean="0">
                <a:latin typeface="Times New Roman"/>
                <a:cs typeface="Times New Roman"/>
              </a:rPr>
              <a:t>April, </a:t>
            </a:r>
            <a:r>
              <a:rPr lang="en-US" sz="1800" i="1" dirty="0" smtClean="0">
                <a:latin typeface="Times New Roman"/>
                <a:cs typeface="Times New Roman"/>
              </a:rPr>
              <a:t>2016</a:t>
            </a:r>
            <a:endParaRPr lang="en-US" sz="1800" i="1" dirty="0">
              <a:latin typeface="Times New Roman"/>
              <a:cs typeface="Times New Roman"/>
            </a:endParaRPr>
          </a:p>
        </p:txBody>
      </p:sp>
      <p:pic>
        <p:nvPicPr>
          <p:cNvPr id="9" name="Picture 8" descr="mse-materials-logo-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818" y="84667"/>
            <a:ext cx="2238689" cy="739078"/>
          </a:xfrm>
          <a:prstGeom prst="rect">
            <a:avLst/>
          </a:prstGeom>
        </p:spPr>
      </p:pic>
      <p:pic>
        <p:nvPicPr>
          <p:cNvPr id="10" name="Picture 9" descr="CM_logo_horiz_r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2997" y="217141"/>
            <a:ext cx="3238743" cy="49086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925513" y="214313"/>
            <a:ext cx="8229600" cy="527050"/>
          </a:xfrm>
          <a:noFill/>
          <a:ln/>
        </p:spPr>
        <p:txBody>
          <a:bodyPr/>
          <a:lstStyle/>
          <a:p>
            <a:pPr algn="l"/>
            <a:r>
              <a:rPr lang="en-US" sz="3600" dirty="0">
                <a:solidFill>
                  <a:srgbClr val="000090"/>
                </a:solidFill>
                <a:effectLst>
                  <a:outerShdw blurRad="38100" dist="38100" dir="2700000" algn="tl">
                    <a:srgbClr val="FFFFFF"/>
                  </a:outerShdw>
                </a:effectLst>
              </a:rPr>
              <a:t>Mobility vs. Boundary Type</a:t>
            </a:r>
            <a:endParaRPr lang="en-US" sz="4000" dirty="0">
              <a:solidFill>
                <a:srgbClr val="000090"/>
              </a:solidFill>
              <a:effectLst>
                <a:outerShdw blurRad="38100" dist="38100" dir="2700000" algn="tl">
                  <a:srgbClr val="FFFFFF"/>
                </a:outerShdw>
              </a:effectLst>
              <a:ea typeface="Times" charset="0"/>
              <a:cs typeface="Times" charset="0"/>
            </a:endParaRPr>
          </a:p>
        </p:txBody>
      </p:sp>
      <p:pic>
        <p:nvPicPr>
          <p:cNvPr id="149507" name="Picture 3" descr="HS-50-7RF"/>
          <p:cNvPicPr>
            <a:picLocks noGrp="1" noChangeAspect="1" noChangeArrowheads="1"/>
          </p:cNvPicPr>
          <p:nvPr>
            <p:ph sz="half" idx="1"/>
          </p:nvPr>
        </p:nvPicPr>
        <p:blipFill>
          <a:blip r:embed="rId3"/>
          <a:srcRect/>
          <a:stretch>
            <a:fillRect/>
          </a:stretch>
        </p:blipFill>
        <p:spPr>
          <a:xfrm>
            <a:off x="4876800" y="1377950"/>
            <a:ext cx="3463925" cy="4525963"/>
          </a:xfrm>
          <a:noFill/>
          <a:ln>
            <a:solidFill>
              <a:schemeClr val="tx1"/>
            </a:solidFill>
            <a:miter lim="800000"/>
          </a:ln>
        </p:spPr>
      </p:pic>
      <p:sp>
        <p:nvSpPr>
          <p:cNvPr id="149508" name="Text Box 4"/>
          <p:cNvSpPr txBox="1">
            <a:spLocks noChangeArrowheads="1"/>
          </p:cNvSpPr>
          <p:nvPr/>
        </p:nvSpPr>
        <p:spPr bwMode="auto">
          <a:xfrm>
            <a:off x="449547" y="5943600"/>
            <a:ext cx="8338404" cy="396875"/>
          </a:xfrm>
          <a:prstGeom prst="rect">
            <a:avLst/>
          </a:prstGeom>
          <a:noFill/>
          <a:ln w="9525">
            <a:noFill/>
            <a:miter lim="800000"/>
            <a:headEnd/>
            <a:tailEnd/>
          </a:ln>
          <a:effectLst/>
        </p:spPr>
        <p:txBody>
          <a:bodyPr wrap="square">
            <a:prstTxWarp prst="textNoShape">
              <a:avLst/>
            </a:prstTxWarp>
            <a:spAutoFit/>
          </a:bodyPr>
          <a:lstStyle/>
          <a:p>
            <a:pPr eaLnBrk="0" hangingPunct="0">
              <a:lnSpc>
                <a:spcPct val="100000"/>
              </a:lnSpc>
              <a:spcBef>
                <a:spcPct val="50000"/>
              </a:spcBef>
              <a:buClrTx/>
              <a:buSzTx/>
              <a:buFontTx/>
              <a:buChar char="•"/>
            </a:pPr>
            <a:r>
              <a:rPr lang="en-US" sz="2000" dirty="0">
                <a:solidFill>
                  <a:schemeClr val="tx1"/>
                </a:solidFill>
                <a:effectLst>
                  <a:outerShdw blurRad="38100" dist="38100" dir="2700000" algn="tl">
                    <a:srgbClr val="DDDDDD"/>
                  </a:outerShdw>
                </a:effectLst>
              </a:rPr>
              <a:t> At 350ºC, </a:t>
            </a:r>
            <a:r>
              <a:rPr lang="en-US" sz="2000" u="sng" dirty="0">
                <a:solidFill>
                  <a:schemeClr val="tx1"/>
                </a:solidFill>
                <a:effectLst>
                  <a:outerShdw blurRad="38100" dist="38100" dir="2700000" algn="tl">
                    <a:srgbClr val="DDDDDD"/>
                  </a:outerShdw>
                </a:effectLst>
              </a:rPr>
              <a:t>only</a:t>
            </a:r>
            <a:r>
              <a:rPr lang="en-US" sz="2000" dirty="0">
                <a:solidFill>
                  <a:schemeClr val="tx1"/>
                </a:solidFill>
                <a:effectLst>
                  <a:outerShdw blurRad="38100" dist="38100" dir="2700000" algn="tl">
                    <a:srgbClr val="DDDDDD"/>
                  </a:outerShdw>
                </a:effectLst>
              </a:rPr>
              <a:t> boundaries  close to 38°&lt;111&gt;, or </a:t>
            </a:r>
            <a:r>
              <a:rPr lang="en-US" sz="2000" dirty="0">
                <a:solidFill>
                  <a:schemeClr val="tx1"/>
                </a:solidFill>
                <a:effectLst>
                  <a:outerShdw blurRad="38100" dist="38100" dir="2700000" algn="tl">
                    <a:srgbClr val="DDDDDD"/>
                  </a:outerShdw>
                </a:effectLst>
                <a:latin typeface="Symbol" charset="2"/>
                <a:sym typeface="Symbol" charset="2"/>
              </a:rPr>
              <a:t></a:t>
            </a:r>
            <a:r>
              <a:rPr lang="en-US" sz="2000" dirty="0">
                <a:solidFill>
                  <a:schemeClr val="tx1"/>
                </a:solidFill>
                <a:effectLst>
                  <a:outerShdw blurRad="38100" dist="38100" dir="2700000" algn="tl">
                    <a:srgbClr val="DDDDDD"/>
                  </a:outerShdw>
                </a:effectLst>
              </a:rPr>
              <a:t>7 are mobile</a:t>
            </a:r>
          </a:p>
        </p:txBody>
      </p:sp>
      <p:sp>
        <p:nvSpPr>
          <p:cNvPr id="149509" name="Line 5"/>
          <p:cNvSpPr>
            <a:spLocks noChangeShapeType="1"/>
          </p:cNvSpPr>
          <p:nvPr/>
        </p:nvSpPr>
        <p:spPr bwMode="auto">
          <a:xfrm flipV="1">
            <a:off x="7239000" y="1371600"/>
            <a:ext cx="0" cy="609600"/>
          </a:xfrm>
          <a:prstGeom prst="line">
            <a:avLst/>
          </a:prstGeom>
          <a:noFill/>
          <a:ln w="9525">
            <a:solidFill>
              <a:schemeClr val="tx1"/>
            </a:solidFill>
            <a:round/>
            <a:headEnd/>
            <a:tailEnd type="triangle" w="med" len="med"/>
          </a:ln>
          <a:effectLst/>
        </p:spPr>
        <p:txBody>
          <a:bodyPr>
            <a:prstTxWarp prst="textNoShape">
              <a:avLst/>
            </a:prstTxWarp>
            <a:spAutoFit/>
          </a:bodyPr>
          <a:lstStyle/>
          <a:p>
            <a:endParaRPr lang="en-US"/>
          </a:p>
        </p:txBody>
      </p:sp>
      <p:sp>
        <p:nvSpPr>
          <p:cNvPr id="149510" name="Line 6"/>
          <p:cNvSpPr>
            <a:spLocks noChangeShapeType="1"/>
          </p:cNvSpPr>
          <p:nvPr/>
        </p:nvSpPr>
        <p:spPr bwMode="auto">
          <a:xfrm>
            <a:off x="7239000" y="1981200"/>
            <a:ext cx="533400" cy="0"/>
          </a:xfrm>
          <a:prstGeom prst="line">
            <a:avLst/>
          </a:prstGeom>
          <a:noFill/>
          <a:ln w="9525">
            <a:solidFill>
              <a:schemeClr val="tx1"/>
            </a:solidFill>
            <a:round/>
            <a:headEnd/>
            <a:tailEnd type="triangle" w="med" len="med"/>
          </a:ln>
          <a:effectLst/>
        </p:spPr>
        <p:txBody>
          <a:bodyPr>
            <a:prstTxWarp prst="textNoShape">
              <a:avLst/>
            </a:prstTxWarp>
            <a:spAutoFit/>
          </a:bodyPr>
          <a:lstStyle/>
          <a:p>
            <a:endParaRPr lang="en-US"/>
          </a:p>
        </p:txBody>
      </p:sp>
      <p:sp>
        <p:nvSpPr>
          <p:cNvPr id="149514" name="Text Box 10"/>
          <p:cNvSpPr txBox="1">
            <a:spLocks noChangeArrowheads="1"/>
          </p:cNvSpPr>
          <p:nvPr/>
        </p:nvSpPr>
        <p:spPr bwMode="auto">
          <a:xfrm>
            <a:off x="7620000" y="1676400"/>
            <a:ext cx="609600" cy="396875"/>
          </a:xfrm>
          <a:prstGeom prst="rect">
            <a:avLst/>
          </a:prstGeom>
          <a:noFill/>
          <a:ln w="9525">
            <a:noFill/>
            <a:miter lim="800000"/>
            <a:headEnd/>
            <a:tailEnd/>
          </a:ln>
          <a:effectLst/>
        </p:spPr>
        <p:txBody>
          <a:bodyPr>
            <a:prstTxWarp prst="textNoShape">
              <a:avLst/>
            </a:prstTxWarp>
            <a:spAutoFit/>
          </a:bodyPr>
          <a:lstStyle/>
          <a:p>
            <a:pPr algn="ctr" eaLnBrk="0" hangingPunct="0">
              <a:lnSpc>
                <a:spcPct val="100000"/>
              </a:lnSpc>
              <a:spcBef>
                <a:spcPct val="50000"/>
              </a:spcBef>
              <a:buClrTx/>
              <a:buSzTx/>
              <a:buFontTx/>
              <a:buNone/>
            </a:pPr>
            <a:r>
              <a:rPr lang="en-US" sz="2000">
                <a:solidFill>
                  <a:schemeClr val="tx1"/>
                </a:solidFill>
                <a:effectLst>
                  <a:outerShdw blurRad="38100" dist="38100" dir="2700000" algn="tl">
                    <a:srgbClr val="DDDDDD"/>
                  </a:outerShdw>
                </a:effectLst>
                <a:latin typeface="Times New Roman" charset="0"/>
              </a:rPr>
              <a:t>R</a:t>
            </a:r>
            <a:r>
              <a:rPr lang="en-US" sz="2000" baseline="-25000">
                <a:solidFill>
                  <a:schemeClr val="tx1"/>
                </a:solidFill>
                <a:effectLst>
                  <a:outerShdw blurRad="38100" dist="38100" dir="2700000" algn="tl">
                    <a:srgbClr val="DDDDDD"/>
                  </a:outerShdw>
                </a:effectLst>
                <a:latin typeface="Times New Roman" charset="0"/>
              </a:rPr>
              <a:t>1</a:t>
            </a:r>
          </a:p>
        </p:txBody>
      </p:sp>
      <p:sp>
        <p:nvSpPr>
          <p:cNvPr id="149515" name="Text Box 11"/>
          <p:cNvSpPr txBox="1">
            <a:spLocks noChangeArrowheads="1"/>
          </p:cNvSpPr>
          <p:nvPr/>
        </p:nvSpPr>
        <p:spPr bwMode="auto">
          <a:xfrm>
            <a:off x="7086600" y="1066800"/>
            <a:ext cx="609600" cy="396875"/>
          </a:xfrm>
          <a:prstGeom prst="rect">
            <a:avLst/>
          </a:prstGeom>
          <a:noFill/>
          <a:ln w="9525">
            <a:noFill/>
            <a:miter lim="800000"/>
            <a:headEnd/>
            <a:tailEnd/>
          </a:ln>
          <a:effectLst/>
        </p:spPr>
        <p:txBody>
          <a:bodyPr>
            <a:prstTxWarp prst="textNoShape">
              <a:avLst/>
            </a:prstTxWarp>
            <a:spAutoFit/>
          </a:bodyPr>
          <a:lstStyle/>
          <a:p>
            <a:pPr algn="ctr" eaLnBrk="0" hangingPunct="0">
              <a:lnSpc>
                <a:spcPct val="100000"/>
              </a:lnSpc>
              <a:spcBef>
                <a:spcPct val="50000"/>
              </a:spcBef>
              <a:buClrTx/>
              <a:buSzTx/>
              <a:buFontTx/>
              <a:buNone/>
            </a:pPr>
            <a:r>
              <a:rPr lang="en-US" sz="2000">
                <a:solidFill>
                  <a:schemeClr val="tx1"/>
                </a:solidFill>
                <a:effectLst>
                  <a:outerShdw blurRad="38100" dist="38100" dir="2700000" algn="tl">
                    <a:srgbClr val="DDDDDD"/>
                  </a:outerShdw>
                </a:effectLst>
                <a:latin typeface="Times New Roman" charset="0"/>
              </a:rPr>
              <a:t>R</a:t>
            </a:r>
            <a:r>
              <a:rPr lang="en-US" sz="2000" baseline="-25000">
                <a:solidFill>
                  <a:schemeClr val="tx1"/>
                </a:solidFill>
                <a:effectLst>
                  <a:outerShdw blurRad="38100" dist="38100" dir="2700000" algn="tl">
                    <a:srgbClr val="DDDDDD"/>
                  </a:outerShdw>
                </a:effectLst>
                <a:latin typeface="Times New Roman" charset="0"/>
              </a:rPr>
              <a:t>2</a:t>
            </a:r>
          </a:p>
        </p:txBody>
      </p:sp>
      <p:sp>
        <p:nvSpPr>
          <p:cNvPr id="149523" name="AutoShape 19"/>
          <p:cNvSpPr>
            <a:spLocks noChangeArrowheads="1"/>
          </p:cNvSpPr>
          <p:nvPr/>
        </p:nvSpPr>
        <p:spPr bwMode="auto">
          <a:xfrm rot="-13960303">
            <a:off x="6929817" y="4424074"/>
            <a:ext cx="228600" cy="838200"/>
          </a:xfrm>
          <a:prstGeom prst="upArrow">
            <a:avLst>
              <a:gd name="adj1" fmla="val 50000"/>
              <a:gd name="adj2" fmla="val 91667"/>
            </a:avLst>
          </a:prstGeom>
          <a:solidFill>
            <a:srgbClr val="FF0F2B"/>
          </a:solidFill>
          <a:ln w="9525">
            <a:solidFill>
              <a:schemeClr val="tx1"/>
            </a:solidFill>
            <a:miter lim="800000"/>
            <a:headEnd/>
            <a:tailEnd/>
          </a:ln>
          <a:effectLst/>
        </p:spPr>
        <p:txBody>
          <a:bodyPr wrap="none" anchor="ctr">
            <a:prstTxWarp prst="textNoShape">
              <a:avLst/>
            </a:prstTxWarp>
          </a:bodyPr>
          <a:lstStyle/>
          <a:p>
            <a:endParaRPr lang="en-US"/>
          </a:p>
        </p:txBody>
      </p:sp>
      <p:sp>
        <p:nvSpPr>
          <p:cNvPr id="149525" name="Text Box 21"/>
          <p:cNvSpPr txBox="1">
            <a:spLocks noChangeArrowheads="1"/>
          </p:cNvSpPr>
          <p:nvPr/>
        </p:nvSpPr>
        <p:spPr bwMode="auto">
          <a:xfrm>
            <a:off x="831562" y="6407853"/>
            <a:ext cx="4963919" cy="461665"/>
          </a:xfrm>
          <a:prstGeom prst="rect">
            <a:avLst/>
          </a:prstGeom>
          <a:noFill/>
          <a:ln w="9525">
            <a:noFill/>
            <a:miter lim="800000"/>
            <a:headEnd/>
            <a:tailEnd/>
          </a:ln>
          <a:effectLst/>
        </p:spPr>
        <p:txBody>
          <a:bodyPr wrap="none">
            <a:prstTxWarp prst="textNoShape">
              <a:avLst/>
            </a:prstTxWarp>
            <a:spAutoFit/>
          </a:bodyPr>
          <a:lstStyle/>
          <a:p>
            <a:r>
              <a:rPr lang="en-US" b="0" dirty="0" err="1" smtClean="0">
                <a:solidFill>
                  <a:srgbClr val="660066"/>
                </a:solidFill>
                <a:latin typeface="Times New Roman"/>
                <a:cs typeface="Times New Roman"/>
              </a:rPr>
              <a:t>Taheri</a:t>
            </a:r>
            <a:r>
              <a:rPr lang="en-US" b="0" dirty="0" smtClean="0">
                <a:solidFill>
                  <a:srgbClr val="660066"/>
                </a:solidFill>
                <a:latin typeface="Times New Roman"/>
                <a:cs typeface="Times New Roman"/>
              </a:rPr>
              <a:t> et al. (2005)</a:t>
            </a:r>
            <a:r>
              <a:rPr lang="en-US" b="0" i="1" dirty="0" smtClean="0">
                <a:solidFill>
                  <a:srgbClr val="660066"/>
                </a:solidFill>
                <a:latin typeface="Times New Roman"/>
                <a:cs typeface="Times New Roman"/>
              </a:rPr>
              <a:t>  Z. Metall. </a:t>
            </a:r>
            <a:r>
              <a:rPr lang="en-US" b="1" dirty="0" smtClean="0">
                <a:solidFill>
                  <a:srgbClr val="660066"/>
                </a:solidFill>
                <a:latin typeface="Times New Roman"/>
                <a:cs typeface="Times New Roman"/>
              </a:rPr>
              <a:t>96</a:t>
            </a:r>
            <a:r>
              <a:rPr lang="en-US" b="1" i="1" dirty="0" smtClean="0">
                <a:solidFill>
                  <a:srgbClr val="660066"/>
                </a:solidFill>
                <a:latin typeface="Times New Roman"/>
                <a:cs typeface="Times New Roman"/>
              </a:rPr>
              <a:t> </a:t>
            </a:r>
            <a:r>
              <a:rPr lang="en-US" b="0" dirty="0" smtClean="0">
                <a:solidFill>
                  <a:srgbClr val="660066"/>
                </a:solidFill>
                <a:latin typeface="Times New Roman"/>
                <a:cs typeface="Times New Roman"/>
              </a:rPr>
              <a:t>1166</a:t>
            </a:r>
          </a:p>
        </p:txBody>
      </p:sp>
      <p:pic>
        <p:nvPicPr>
          <p:cNvPr id="149527" name="Picture 23"/>
          <p:cNvPicPr>
            <a:picLocks noChangeAspect="1" noChangeArrowheads="1"/>
          </p:cNvPicPr>
          <p:nvPr/>
        </p:nvPicPr>
        <p:blipFill>
          <a:blip r:embed="rId4"/>
          <a:srcRect l="8824" t="27272" r="9804" b="19698"/>
          <a:stretch>
            <a:fillRect/>
          </a:stretch>
        </p:blipFill>
        <p:spPr bwMode="auto">
          <a:xfrm>
            <a:off x="219075" y="1957388"/>
            <a:ext cx="4243388" cy="3578225"/>
          </a:xfrm>
          <a:prstGeom prst="rect">
            <a:avLst/>
          </a:prstGeom>
          <a:noFill/>
        </p:spPr>
      </p:pic>
      <p:sp>
        <p:nvSpPr>
          <p:cNvPr id="149528" name="Text Box 24"/>
          <p:cNvSpPr txBox="1">
            <a:spLocks noChangeArrowheads="1"/>
          </p:cNvSpPr>
          <p:nvPr/>
        </p:nvSpPr>
        <p:spPr bwMode="auto">
          <a:xfrm>
            <a:off x="660400" y="1344613"/>
            <a:ext cx="3711848" cy="369332"/>
          </a:xfrm>
          <a:prstGeom prst="rect">
            <a:avLst/>
          </a:prstGeom>
          <a:noFill/>
          <a:ln w="9525">
            <a:noFill/>
            <a:miter lim="800000"/>
            <a:headEnd/>
            <a:tailEnd/>
          </a:ln>
          <a:effectLst/>
        </p:spPr>
        <p:txBody>
          <a:bodyPr wrap="none">
            <a:prstTxWarp prst="textNoShape">
              <a:avLst/>
            </a:prstTxWarp>
            <a:spAutoFit/>
          </a:bodyPr>
          <a:lstStyle/>
          <a:p>
            <a:r>
              <a:rPr lang="en-US" dirty="0">
                <a:solidFill>
                  <a:schemeClr val="tx1"/>
                </a:solidFill>
              </a:rPr>
              <a:t>“Classical” peak at 38°&lt;111</a:t>
            </a:r>
            <a:r>
              <a:rPr lang="en-US" dirty="0" smtClean="0">
                <a:solidFill>
                  <a:schemeClr val="tx1"/>
                </a:solidFill>
              </a:rPr>
              <a:t>&gt;, </a:t>
            </a:r>
            <a:r>
              <a:rPr lang="en-US" dirty="0" smtClean="0">
                <a:effectLst>
                  <a:outerShdw blurRad="38100" dist="38100" dir="2700000" algn="tl">
                    <a:srgbClr val="DDDDDD"/>
                  </a:outerShdw>
                </a:effectLst>
                <a:latin typeface="Symbol" charset="2"/>
                <a:sym typeface="Symbol" charset="2"/>
              </a:rPr>
              <a:t></a:t>
            </a:r>
            <a:r>
              <a:rPr lang="en-US" dirty="0" smtClean="0">
                <a:effectLst>
                  <a:outerShdw blurRad="38100" dist="38100" dir="2700000" algn="tl">
                    <a:srgbClr val="DDDDDD"/>
                  </a:outerShdw>
                </a:effectLst>
              </a:rPr>
              <a:t>7</a:t>
            </a:r>
            <a:endParaRPr lang="en-US" dirty="0">
              <a:solidFill>
                <a:schemeClr val="tx1"/>
              </a:solidFill>
            </a:endParaRPr>
          </a:p>
        </p:txBody>
      </p:sp>
      <p:sp>
        <p:nvSpPr>
          <p:cNvPr id="149529" name="Line 25"/>
          <p:cNvSpPr>
            <a:spLocks noChangeShapeType="1"/>
          </p:cNvSpPr>
          <p:nvPr/>
        </p:nvSpPr>
        <p:spPr bwMode="auto">
          <a:xfrm>
            <a:off x="2863850" y="1708150"/>
            <a:ext cx="138113" cy="496888"/>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49530" name="Text Box 26"/>
          <p:cNvSpPr txBox="1">
            <a:spLocks noChangeArrowheads="1"/>
          </p:cNvSpPr>
          <p:nvPr/>
        </p:nvSpPr>
        <p:spPr bwMode="auto">
          <a:xfrm>
            <a:off x="4191000" y="811213"/>
            <a:ext cx="4915602" cy="400110"/>
          </a:xfrm>
          <a:prstGeom prst="rect">
            <a:avLst/>
          </a:prstGeom>
          <a:noFill/>
          <a:ln w="9525">
            <a:noFill/>
            <a:miter lim="800000"/>
            <a:headEnd/>
            <a:tailEnd/>
          </a:ln>
          <a:effectLst/>
        </p:spPr>
        <p:txBody>
          <a:bodyPr wrap="none">
            <a:prstTxWarp prst="textNoShape">
              <a:avLst/>
            </a:prstTxWarp>
            <a:spAutoFit/>
          </a:bodyPr>
          <a:lstStyle/>
          <a:p>
            <a:r>
              <a:rPr lang="en-US" sz="2000" b="0" i="1" dirty="0">
                <a:solidFill>
                  <a:schemeClr val="tx1"/>
                </a:solidFill>
              </a:rPr>
              <a:t>Al+.03Zr - individual recrystallizing grains</a:t>
            </a:r>
          </a:p>
        </p:txBody>
      </p:sp>
      <p:sp>
        <p:nvSpPr>
          <p:cNvPr id="149531" name="Text Box 27"/>
          <p:cNvSpPr txBox="1">
            <a:spLocks noChangeArrowheads="1"/>
          </p:cNvSpPr>
          <p:nvPr/>
        </p:nvSpPr>
        <p:spPr bwMode="auto">
          <a:xfrm>
            <a:off x="3349625" y="3608388"/>
            <a:ext cx="1238250" cy="377825"/>
          </a:xfrm>
          <a:prstGeom prst="rect">
            <a:avLst/>
          </a:prstGeom>
          <a:noFill/>
          <a:ln w="9525">
            <a:noFill/>
            <a:miter lim="800000"/>
            <a:headEnd/>
            <a:tailEnd/>
          </a:ln>
          <a:effectLst/>
        </p:spPr>
        <p:txBody>
          <a:bodyPr wrap="none">
            <a:prstTxWarp prst="textNoShape">
              <a:avLst/>
            </a:prstTxWarp>
            <a:spAutoFit/>
          </a:bodyPr>
          <a:lstStyle/>
          <a:p>
            <a:r>
              <a:rPr lang="en-US" i="1">
                <a:solidFill>
                  <a:schemeClr val="tx1"/>
                </a:solidFill>
              </a:rPr>
              <a:t>&lt;111&gt; tilts</a:t>
            </a:r>
          </a:p>
        </p:txBody>
      </p:sp>
      <p:sp>
        <p:nvSpPr>
          <p:cNvPr id="149532" name="Text Box 28"/>
          <p:cNvSpPr txBox="1">
            <a:spLocks noChangeArrowheads="1"/>
          </p:cNvSpPr>
          <p:nvPr/>
        </p:nvSpPr>
        <p:spPr bwMode="auto">
          <a:xfrm>
            <a:off x="2405063" y="4532313"/>
            <a:ext cx="946150" cy="377825"/>
          </a:xfrm>
          <a:prstGeom prst="rect">
            <a:avLst/>
          </a:prstGeom>
          <a:noFill/>
          <a:ln w="9525">
            <a:noFill/>
            <a:miter lim="800000"/>
            <a:headEnd/>
            <a:tailEnd/>
          </a:ln>
          <a:effectLst/>
        </p:spPr>
        <p:txBody>
          <a:bodyPr wrap="none">
            <a:prstTxWarp prst="textNoShape">
              <a:avLst/>
            </a:prstTxWarp>
            <a:spAutoFit/>
          </a:bodyPr>
          <a:lstStyle/>
          <a:p>
            <a:r>
              <a:rPr lang="en-US" i="1">
                <a:solidFill>
                  <a:schemeClr val="tx1"/>
                </a:solidFill>
              </a:rPr>
              <a:t>general</a:t>
            </a:r>
          </a:p>
        </p:txBody>
      </p:sp>
      <p:sp>
        <p:nvSpPr>
          <p:cNvPr id="17" name="Rectangle 16"/>
          <p:cNvSpPr/>
          <p:nvPr/>
        </p:nvSpPr>
        <p:spPr>
          <a:xfrm>
            <a:off x="6356722" y="4266994"/>
            <a:ext cx="453970" cy="369332"/>
          </a:xfrm>
          <a:prstGeom prst="rect">
            <a:avLst/>
          </a:prstGeom>
        </p:spPr>
        <p:txBody>
          <a:bodyPr wrap="none">
            <a:spAutoFit/>
          </a:bodyPr>
          <a:lstStyle/>
          <a:p>
            <a:r>
              <a:rPr lang="en-US" dirty="0" smtClean="0">
                <a:solidFill>
                  <a:srgbClr val="FF0000"/>
                </a:solidFill>
                <a:effectLst>
                  <a:outerShdw blurRad="38100" dist="38100" dir="2700000" algn="tl">
                    <a:srgbClr val="DDDDDD"/>
                  </a:outerShdw>
                </a:effectLst>
                <a:latin typeface="Symbol" charset="2"/>
                <a:sym typeface="Symbol" charset="2"/>
              </a:rPr>
              <a:t></a:t>
            </a:r>
            <a:r>
              <a:rPr lang="en-US" dirty="0" smtClean="0">
                <a:solidFill>
                  <a:srgbClr val="FF0000"/>
                </a:solidFill>
                <a:effectLst>
                  <a:outerShdw blurRad="38100" dist="38100" dir="2700000" algn="tl">
                    <a:srgbClr val="DDDDDD"/>
                  </a:outerShdw>
                </a:effectLst>
              </a:rPr>
              <a:t>7</a:t>
            </a:r>
            <a:endParaRPr lang="en-US" dirty="0">
              <a:solidFill>
                <a:srgbClr val="FF0000"/>
              </a:solidFill>
            </a:endParaRPr>
          </a:p>
        </p:txBody>
      </p:sp>
    </p:spTree>
  </p:cSld>
  <p:clrMapOvr>
    <a:masterClrMapping/>
  </p:clrMapOvr>
  <p:transition xmlns:p14="http://schemas.microsoft.com/office/powerpoint/2010/main">
    <p:cover dir="ru"/>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85800" y="76200"/>
            <a:ext cx="7772400" cy="838200"/>
          </a:xfrm>
          <a:noFill/>
          <a:ln>
            <a:noFill/>
          </a:ln>
        </p:spPr>
        <p:txBody>
          <a:bodyPr/>
          <a:lstStyle/>
          <a:p>
            <a:r>
              <a:rPr lang="en-US" dirty="0" smtClean="0">
                <a:solidFill>
                  <a:srgbClr val="000090"/>
                </a:solidFill>
              </a:rPr>
              <a:t>Grain Boundary Complexions</a:t>
            </a:r>
            <a:endParaRPr lang="en-US" dirty="0">
              <a:solidFill>
                <a:srgbClr val="00009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8" y="1676400"/>
            <a:ext cx="5031179" cy="317129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302" y="3479173"/>
            <a:ext cx="4747260" cy="3131820"/>
          </a:xfrm>
          <a:prstGeom prst="rect">
            <a:avLst/>
          </a:prstGeom>
        </p:spPr>
      </p:pic>
      <p:sp>
        <p:nvSpPr>
          <p:cNvPr id="6" name="TextBox 5"/>
          <p:cNvSpPr txBox="1"/>
          <p:nvPr/>
        </p:nvSpPr>
        <p:spPr>
          <a:xfrm>
            <a:off x="5387699" y="1642408"/>
            <a:ext cx="3756301" cy="1938992"/>
          </a:xfrm>
          <a:prstGeom prst="rect">
            <a:avLst/>
          </a:prstGeom>
          <a:noFill/>
        </p:spPr>
        <p:txBody>
          <a:bodyPr wrap="square" rtlCol="0">
            <a:spAutoFit/>
          </a:bodyPr>
          <a:lstStyle/>
          <a:p>
            <a:r>
              <a:rPr lang="en-US" sz="2000" dirty="0" smtClean="0"/>
              <a:t>Complexion transitions occur when </a:t>
            </a:r>
            <a:r>
              <a:rPr lang="en-US" sz="2000" dirty="0" smtClean="0"/>
              <a:t>temperature </a:t>
            </a:r>
            <a:r>
              <a:rPr lang="en-US" sz="2000" dirty="0" smtClean="0"/>
              <a:t>and composition </a:t>
            </a:r>
            <a:r>
              <a:rPr lang="en-US" sz="2000" dirty="0" smtClean="0"/>
              <a:t>change such </a:t>
            </a:r>
            <a:r>
              <a:rPr lang="en-US" sz="2000" dirty="0" smtClean="0"/>
              <a:t>that one </a:t>
            </a:r>
            <a:r>
              <a:rPr lang="en-US" sz="2000" dirty="0" smtClean="0"/>
              <a:t>complexion becomes metastable </a:t>
            </a:r>
            <a:r>
              <a:rPr lang="en-US" sz="2000" dirty="0" smtClean="0"/>
              <a:t>with respect </a:t>
            </a:r>
            <a:r>
              <a:rPr lang="en-US" sz="2000" dirty="0" smtClean="0"/>
              <a:t>to another</a:t>
            </a:r>
            <a:r>
              <a:rPr lang="en-US" sz="2000" dirty="0" smtClean="0"/>
              <a:t>.</a:t>
            </a:r>
            <a:endParaRPr lang="en-US" sz="2000" dirty="0"/>
          </a:p>
        </p:txBody>
      </p:sp>
      <p:sp>
        <p:nvSpPr>
          <p:cNvPr id="7" name="Rectangle 6"/>
          <p:cNvSpPr/>
          <p:nvPr/>
        </p:nvSpPr>
        <p:spPr>
          <a:xfrm>
            <a:off x="76200" y="6457890"/>
            <a:ext cx="5029200" cy="369332"/>
          </a:xfrm>
          <a:prstGeom prst="rect">
            <a:avLst/>
          </a:prstGeom>
        </p:spPr>
        <p:txBody>
          <a:bodyPr wrap="square">
            <a:spAutoFit/>
          </a:bodyPr>
          <a:lstStyle/>
          <a:p>
            <a:pPr lvl="0"/>
            <a:r>
              <a:rPr lang="en-US" sz="1800" dirty="0">
                <a:solidFill>
                  <a:srgbClr val="660066"/>
                </a:solidFill>
              </a:rPr>
              <a:t>P.R. </a:t>
            </a:r>
            <a:r>
              <a:rPr lang="en-US" sz="1800" dirty="0" smtClean="0">
                <a:solidFill>
                  <a:srgbClr val="660066"/>
                </a:solidFill>
              </a:rPr>
              <a:t>Cantwell </a:t>
            </a:r>
            <a:r>
              <a:rPr lang="en-US" sz="1800" i="1" dirty="0" smtClean="0">
                <a:solidFill>
                  <a:srgbClr val="660066"/>
                </a:solidFill>
              </a:rPr>
              <a:t>et al</a:t>
            </a:r>
            <a:r>
              <a:rPr lang="en-US" sz="1800" dirty="0" smtClean="0">
                <a:solidFill>
                  <a:srgbClr val="660066"/>
                </a:solidFill>
              </a:rPr>
              <a:t>. </a:t>
            </a:r>
            <a:r>
              <a:rPr lang="en-US" sz="1800" i="1" dirty="0" smtClean="0">
                <a:solidFill>
                  <a:srgbClr val="660066"/>
                </a:solidFill>
              </a:rPr>
              <a:t>Acta </a:t>
            </a:r>
            <a:r>
              <a:rPr lang="en-US" sz="1800" i="1" dirty="0">
                <a:solidFill>
                  <a:srgbClr val="660066"/>
                </a:solidFill>
              </a:rPr>
              <a:t>Mater</a:t>
            </a:r>
            <a:r>
              <a:rPr lang="en-US" sz="1800" dirty="0">
                <a:solidFill>
                  <a:srgbClr val="660066"/>
                </a:solidFill>
              </a:rPr>
              <a:t>. </a:t>
            </a:r>
            <a:r>
              <a:rPr lang="en-US" sz="1800" dirty="0" smtClean="0">
                <a:solidFill>
                  <a:srgbClr val="660066"/>
                </a:solidFill>
              </a:rPr>
              <a:t>(2014) </a:t>
            </a:r>
            <a:r>
              <a:rPr lang="en-US" sz="1800" b="1" dirty="0" smtClean="0">
                <a:solidFill>
                  <a:srgbClr val="660066"/>
                </a:solidFill>
              </a:rPr>
              <a:t>62</a:t>
            </a:r>
            <a:r>
              <a:rPr lang="en-US" sz="1800" dirty="0" smtClean="0">
                <a:solidFill>
                  <a:srgbClr val="660066"/>
                </a:solidFill>
              </a:rPr>
              <a:t> 1</a:t>
            </a:r>
            <a:r>
              <a:rPr lang="en-US" sz="1800" dirty="0">
                <a:solidFill>
                  <a:srgbClr val="660066"/>
                </a:solidFill>
              </a:rPr>
              <a:t>.</a:t>
            </a:r>
          </a:p>
        </p:txBody>
      </p:sp>
      <p:sp>
        <p:nvSpPr>
          <p:cNvPr id="8" name="Slide Number Placeholder 7"/>
          <p:cNvSpPr>
            <a:spLocks noGrp="1"/>
          </p:cNvSpPr>
          <p:nvPr>
            <p:ph type="sldNum" sz="quarter" idx="12"/>
          </p:nvPr>
        </p:nvSpPr>
        <p:spPr/>
        <p:txBody>
          <a:bodyPr/>
          <a:lstStyle/>
          <a:p>
            <a:fld id="{43864C06-2841-4748-BDC5-1A8DEA6FB69A}" type="slidenum">
              <a:rPr lang="en-US" smtClean="0"/>
              <a:t>11</a:t>
            </a:fld>
            <a:endParaRPr lang="en-US" dirty="0"/>
          </a:p>
        </p:txBody>
      </p:sp>
      <p:sp>
        <p:nvSpPr>
          <p:cNvPr id="2" name="TextBox 1"/>
          <p:cNvSpPr txBox="1"/>
          <p:nvPr/>
        </p:nvSpPr>
        <p:spPr>
          <a:xfrm>
            <a:off x="381001" y="5029200"/>
            <a:ext cx="3886199" cy="1200328"/>
          </a:xfrm>
          <a:prstGeom prst="rect">
            <a:avLst/>
          </a:prstGeom>
          <a:noFill/>
        </p:spPr>
        <p:txBody>
          <a:bodyPr wrap="square" rtlCol="0">
            <a:spAutoFit/>
          </a:bodyPr>
          <a:lstStyle/>
          <a:p>
            <a:r>
              <a:rPr lang="en-US" dirty="0" smtClean="0"/>
              <a:t>This </a:t>
            </a:r>
            <a:r>
              <a:rPr lang="en-US" dirty="0" smtClean="0"/>
              <a:t>often changes grain </a:t>
            </a:r>
            <a:r>
              <a:rPr lang="en-US" dirty="0" smtClean="0"/>
              <a:t>boundary </a:t>
            </a:r>
            <a:r>
              <a:rPr lang="en-US" dirty="0" smtClean="0"/>
              <a:t>properties, both energy and mobility</a:t>
            </a:r>
            <a:endParaRPr lang="en-US" dirty="0"/>
          </a:p>
        </p:txBody>
      </p:sp>
      <p:sp>
        <p:nvSpPr>
          <p:cNvPr id="9" name="TextBox 8"/>
          <p:cNvSpPr txBox="1"/>
          <p:nvPr/>
        </p:nvSpPr>
        <p:spPr>
          <a:xfrm>
            <a:off x="381000" y="914400"/>
            <a:ext cx="8610600" cy="707886"/>
          </a:xfrm>
          <a:prstGeom prst="rect">
            <a:avLst/>
          </a:prstGeom>
          <a:noFill/>
        </p:spPr>
        <p:txBody>
          <a:bodyPr wrap="square" rtlCol="0">
            <a:spAutoFit/>
          </a:bodyPr>
          <a:lstStyle/>
          <a:p>
            <a:r>
              <a:rPr lang="en-US" sz="2000" dirty="0" smtClean="0"/>
              <a:t>A Complexion Transitions is a change in grain boundary structure from one atomic structure (e.g. no impurities) to another (e.g. a bi-layer structure).</a:t>
            </a:r>
            <a:endParaRPr lang="en-US" sz="2000" dirty="0"/>
          </a:p>
        </p:txBody>
      </p:sp>
    </p:spTree>
    <p:extLst>
      <p:ext uri="{BB962C8B-B14F-4D97-AF65-F5344CB8AC3E}">
        <p14:creationId xmlns:p14="http://schemas.microsoft.com/office/powerpoint/2010/main" val="148667337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a:solidFill>
            <a:srgbClr val="FFFFFF"/>
          </a:solidFill>
          <a:ln>
            <a:solidFill>
              <a:srgbClr val="FFFFFF"/>
            </a:solidFill>
          </a:ln>
        </p:spPr>
        <p:txBody>
          <a:bodyPr/>
          <a:lstStyle/>
          <a:p>
            <a:r>
              <a:rPr lang="en-US" sz="4000" dirty="0" smtClean="0">
                <a:solidFill>
                  <a:srgbClr val="000090"/>
                </a:solidFill>
              </a:rPr>
              <a:t>Complexion Transitions and AGG</a:t>
            </a:r>
            <a:endParaRPr lang="en-US" sz="4000" dirty="0">
              <a:solidFill>
                <a:srgbClr val="000090"/>
              </a:solidFill>
            </a:endParaRPr>
          </a:p>
        </p:txBody>
      </p:sp>
      <p:pic>
        <p:nvPicPr>
          <p:cNvPr id="3" name="Picture 2" descr="Screen shot 2014-10-28 at 2.01.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1" y="1511307"/>
            <a:ext cx="7820025" cy="4476750"/>
          </a:xfrm>
          <a:prstGeom prst="rect">
            <a:avLst/>
          </a:prstGeom>
        </p:spPr>
      </p:pic>
      <p:sp>
        <p:nvSpPr>
          <p:cNvPr id="4" name="TextBox 3"/>
          <p:cNvSpPr txBox="1"/>
          <p:nvPr/>
        </p:nvSpPr>
        <p:spPr>
          <a:xfrm>
            <a:off x="228600" y="5841777"/>
            <a:ext cx="8915400" cy="707886"/>
          </a:xfrm>
          <a:prstGeom prst="rect">
            <a:avLst/>
          </a:prstGeom>
          <a:noFill/>
        </p:spPr>
        <p:txBody>
          <a:bodyPr wrap="square" rtlCol="0">
            <a:spAutoFit/>
          </a:bodyPr>
          <a:lstStyle/>
          <a:p>
            <a:pPr algn="ctr"/>
            <a:r>
              <a:rPr lang="en-US" sz="2000" dirty="0" smtClean="0"/>
              <a:t>Grain </a:t>
            </a:r>
            <a:r>
              <a:rPr lang="en-US" sz="2000" dirty="0" smtClean="0"/>
              <a:t>boundary mobility increases </a:t>
            </a:r>
            <a:r>
              <a:rPr lang="en-US" sz="2000" dirty="0" smtClean="0"/>
              <a:t>as </a:t>
            </a:r>
            <a:r>
              <a:rPr lang="en-US" sz="2000" dirty="0" smtClean="0"/>
              <a:t>complexions </a:t>
            </a:r>
            <a:r>
              <a:rPr lang="en-US" sz="2000" dirty="0"/>
              <a:t>g</a:t>
            </a:r>
            <a:r>
              <a:rPr lang="en-US" sz="2000" dirty="0" smtClean="0"/>
              <a:t>et closer </a:t>
            </a:r>
            <a:r>
              <a:rPr lang="en-US" sz="2000" dirty="0" smtClean="0"/>
              <a:t>to </a:t>
            </a:r>
            <a:r>
              <a:rPr lang="en-US" sz="2000" dirty="0" smtClean="0"/>
              <a:t>complete wetting, </a:t>
            </a:r>
            <a:r>
              <a:rPr lang="en-US" sz="2000" dirty="0" smtClean="0"/>
              <a:t>but the </a:t>
            </a:r>
            <a:r>
              <a:rPr lang="en-US" sz="2000" dirty="0" smtClean="0"/>
              <a:t>slope </a:t>
            </a:r>
            <a:r>
              <a:rPr lang="en-US" sz="2000" dirty="0" smtClean="0"/>
              <a:t>with </a:t>
            </a:r>
            <a:r>
              <a:rPr lang="en-US" sz="2000" dirty="0" smtClean="0"/>
              <a:t>respect </a:t>
            </a:r>
            <a:r>
              <a:rPr lang="en-US" sz="2000" dirty="0" smtClean="0"/>
              <a:t>to </a:t>
            </a:r>
            <a:r>
              <a:rPr lang="en-US" sz="2000" dirty="0" smtClean="0"/>
              <a:t>temperature remains </a:t>
            </a:r>
            <a:r>
              <a:rPr lang="en-US" sz="2000" dirty="0" smtClean="0"/>
              <a:t>the </a:t>
            </a:r>
            <a:r>
              <a:rPr lang="en-US" sz="2000" dirty="0" smtClean="0"/>
              <a:t>same</a:t>
            </a:r>
            <a:r>
              <a:rPr lang="en-US" sz="2000" dirty="0" smtClean="0"/>
              <a:t>! Why?</a:t>
            </a:r>
            <a:endParaRPr lang="en-US" sz="2000" dirty="0"/>
          </a:p>
        </p:txBody>
      </p:sp>
      <p:sp>
        <p:nvSpPr>
          <p:cNvPr id="5" name="Rectangle 4"/>
          <p:cNvSpPr/>
          <p:nvPr/>
        </p:nvSpPr>
        <p:spPr>
          <a:xfrm>
            <a:off x="0" y="6473765"/>
            <a:ext cx="7366000" cy="369332"/>
          </a:xfrm>
          <a:prstGeom prst="rect">
            <a:avLst/>
          </a:prstGeom>
        </p:spPr>
        <p:txBody>
          <a:bodyPr wrap="square">
            <a:spAutoFit/>
          </a:bodyPr>
          <a:lstStyle/>
          <a:p>
            <a:pPr lvl="0"/>
            <a:r>
              <a:rPr lang="en-US" sz="1800" dirty="0">
                <a:solidFill>
                  <a:srgbClr val="660066"/>
                </a:solidFill>
              </a:rPr>
              <a:t>S.J. </a:t>
            </a:r>
            <a:r>
              <a:rPr lang="en-US" sz="1800" dirty="0" smtClean="0">
                <a:solidFill>
                  <a:srgbClr val="660066"/>
                </a:solidFill>
              </a:rPr>
              <a:t>Dillon </a:t>
            </a:r>
            <a:r>
              <a:rPr lang="en-US" sz="1800" i="1" dirty="0" smtClean="0">
                <a:solidFill>
                  <a:srgbClr val="660066"/>
                </a:solidFill>
              </a:rPr>
              <a:t>et al</a:t>
            </a:r>
            <a:r>
              <a:rPr lang="en-US" sz="1800" dirty="0" smtClean="0">
                <a:solidFill>
                  <a:srgbClr val="660066"/>
                </a:solidFill>
              </a:rPr>
              <a:t>. </a:t>
            </a:r>
            <a:r>
              <a:rPr lang="en-US" sz="1800" i="1" dirty="0" smtClean="0">
                <a:solidFill>
                  <a:srgbClr val="660066"/>
                </a:solidFill>
              </a:rPr>
              <a:t>J</a:t>
            </a:r>
            <a:r>
              <a:rPr lang="en-US" sz="1800" i="1" dirty="0">
                <a:solidFill>
                  <a:srgbClr val="660066"/>
                </a:solidFill>
              </a:rPr>
              <a:t>. Amer. Ceram. Soc</a:t>
            </a:r>
            <a:r>
              <a:rPr lang="en-US" sz="1800" dirty="0">
                <a:solidFill>
                  <a:srgbClr val="660066"/>
                </a:solidFill>
              </a:rPr>
              <a:t>. </a:t>
            </a:r>
            <a:r>
              <a:rPr lang="en-US" sz="1800" dirty="0" smtClean="0">
                <a:solidFill>
                  <a:srgbClr val="660066"/>
                </a:solidFill>
              </a:rPr>
              <a:t>(2008) </a:t>
            </a:r>
            <a:r>
              <a:rPr lang="en-US" sz="1800" b="1" dirty="0" smtClean="0">
                <a:solidFill>
                  <a:srgbClr val="660066"/>
                </a:solidFill>
              </a:rPr>
              <a:t>91</a:t>
            </a:r>
            <a:r>
              <a:rPr lang="en-US" sz="1800" dirty="0" smtClean="0">
                <a:solidFill>
                  <a:srgbClr val="660066"/>
                </a:solidFill>
              </a:rPr>
              <a:t> 2304</a:t>
            </a:r>
            <a:r>
              <a:rPr lang="en-US" sz="1800" dirty="0">
                <a:solidFill>
                  <a:srgbClr val="660066"/>
                </a:solidFill>
              </a:rPr>
              <a:t>.</a:t>
            </a:r>
          </a:p>
        </p:txBody>
      </p:sp>
      <p:sp>
        <p:nvSpPr>
          <p:cNvPr id="6" name="Slide Number Placeholder 5"/>
          <p:cNvSpPr>
            <a:spLocks noGrp="1"/>
          </p:cNvSpPr>
          <p:nvPr>
            <p:ph type="sldNum" sz="quarter" idx="12"/>
          </p:nvPr>
        </p:nvSpPr>
        <p:spPr/>
        <p:txBody>
          <a:bodyPr/>
          <a:lstStyle/>
          <a:p>
            <a:fld id="{43864C06-2841-4748-BDC5-1A8DEA6FB69A}" type="slidenum">
              <a:rPr lang="en-US" smtClean="0"/>
              <a:t>12</a:t>
            </a:fld>
            <a:endParaRPr lang="en-US"/>
          </a:p>
        </p:txBody>
      </p:sp>
      <p:sp>
        <p:nvSpPr>
          <p:cNvPr id="7" name="Rectangle 6"/>
          <p:cNvSpPr/>
          <p:nvPr/>
        </p:nvSpPr>
        <p:spPr>
          <a:xfrm>
            <a:off x="838200" y="958704"/>
            <a:ext cx="7643439" cy="461665"/>
          </a:xfrm>
          <a:prstGeom prst="rect">
            <a:avLst/>
          </a:prstGeom>
        </p:spPr>
        <p:txBody>
          <a:bodyPr wrap="none">
            <a:spAutoFit/>
          </a:bodyPr>
          <a:lstStyle/>
          <a:p>
            <a:r>
              <a:rPr lang="en-US" dirty="0" smtClean="0"/>
              <a:t>Example: complexions in alumina with various dopants</a:t>
            </a:r>
            <a:endParaRPr lang="en-US" dirty="0"/>
          </a:p>
        </p:txBody>
      </p:sp>
    </p:spTree>
    <p:extLst>
      <p:ext uri="{BB962C8B-B14F-4D97-AF65-F5344CB8AC3E}">
        <p14:creationId xmlns:p14="http://schemas.microsoft.com/office/powerpoint/2010/main" val="6019964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76200"/>
            <a:ext cx="7772400" cy="838200"/>
          </a:xfrm>
          <a:solidFill>
            <a:srgbClr val="FFFFFF"/>
          </a:solidFill>
          <a:ln>
            <a:solidFill>
              <a:srgbClr val="FFFFFF"/>
            </a:solidFill>
          </a:ln>
        </p:spPr>
        <p:txBody>
          <a:bodyPr/>
          <a:lstStyle/>
          <a:p>
            <a:r>
              <a:rPr lang="en-US" sz="4000" dirty="0" smtClean="0">
                <a:solidFill>
                  <a:srgbClr val="000090"/>
                </a:solidFill>
              </a:rPr>
              <a:t>Complexion Transitions and AGG</a:t>
            </a:r>
            <a:endParaRPr lang="en-US" sz="4000" dirty="0">
              <a:solidFill>
                <a:srgbClr val="000090"/>
              </a:solidFill>
            </a:endParaRPr>
          </a:p>
        </p:txBody>
      </p:sp>
      <p:pic>
        <p:nvPicPr>
          <p:cNvPr id="6" name="Picture 5" descr="Screen shot 2014-11-12 at 10.56.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7" y="3006057"/>
            <a:ext cx="3800819" cy="3337637"/>
          </a:xfrm>
          <a:prstGeom prst="rect">
            <a:avLst/>
          </a:prstGeom>
        </p:spPr>
      </p:pic>
      <p:sp>
        <p:nvSpPr>
          <p:cNvPr id="7" name="Slide Number Placeholder 6"/>
          <p:cNvSpPr>
            <a:spLocks noGrp="1"/>
          </p:cNvSpPr>
          <p:nvPr>
            <p:ph type="sldNum" sz="quarter" idx="12"/>
          </p:nvPr>
        </p:nvSpPr>
        <p:spPr/>
        <p:txBody>
          <a:bodyPr/>
          <a:lstStyle/>
          <a:p>
            <a:fld id="{43864C06-2841-4748-BDC5-1A8DEA6FB69A}" type="slidenum">
              <a:rPr lang="en-US" smtClean="0"/>
              <a:t>13</a:t>
            </a:fld>
            <a:endParaRPr lang="en-US"/>
          </a:p>
        </p:txBody>
      </p:sp>
      <p:sp>
        <p:nvSpPr>
          <p:cNvPr id="8" name="Rectangle 7"/>
          <p:cNvSpPr/>
          <p:nvPr/>
        </p:nvSpPr>
        <p:spPr>
          <a:xfrm>
            <a:off x="1981200" y="6440957"/>
            <a:ext cx="7010400" cy="369332"/>
          </a:xfrm>
          <a:prstGeom prst="rect">
            <a:avLst/>
          </a:prstGeom>
        </p:spPr>
        <p:txBody>
          <a:bodyPr wrap="square">
            <a:spAutoFit/>
          </a:bodyPr>
          <a:lstStyle/>
          <a:p>
            <a:pPr lvl="0" algn="r"/>
            <a:r>
              <a:rPr lang="en-US" sz="1800" dirty="0">
                <a:solidFill>
                  <a:srgbClr val="660066"/>
                </a:solidFill>
              </a:rPr>
              <a:t>S.A. </a:t>
            </a:r>
            <a:r>
              <a:rPr lang="en-US" sz="1800" dirty="0" smtClean="0">
                <a:solidFill>
                  <a:srgbClr val="660066"/>
                </a:solidFill>
              </a:rPr>
              <a:t>Bojarski</a:t>
            </a:r>
            <a:r>
              <a:rPr lang="en-US" sz="1800" dirty="0">
                <a:solidFill>
                  <a:srgbClr val="660066"/>
                </a:solidFill>
              </a:rPr>
              <a:t> </a:t>
            </a:r>
            <a:r>
              <a:rPr lang="en-US" sz="1800" i="1" dirty="0" smtClean="0">
                <a:solidFill>
                  <a:srgbClr val="660066"/>
                </a:solidFill>
              </a:rPr>
              <a:t>et al</a:t>
            </a:r>
            <a:r>
              <a:rPr lang="en-US" sz="1800" dirty="0" smtClean="0">
                <a:solidFill>
                  <a:srgbClr val="660066"/>
                </a:solidFill>
              </a:rPr>
              <a:t>.</a:t>
            </a:r>
            <a:r>
              <a:rPr lang="en-US" sz="1800" dirty="0" smtClean="0">
                <a:solidFill>
                  <a:srgbClr val="660066"/>
                </a:solidFill>
              </a:rPr>
              <a:t> </a:t>
            </a:r>
            <a:r>
              <a:rPr lang="en-US" sz="1800" i="1" dirty="0" smtClean="0">
                <a:solidFill>
                  <a:srgbClr val="660066"/>
                </a:solidFill>
              </a:rPr>
              <a:t>Metall</a:t>
            </a:r>
            <a:r>
              <a:rPr lang="en-US" sz="1800" i="1" dirty="0">
                <a:solidFill>
                  <a:srgbClr val="660066"/>
                </a:solidFill>
              </a:rPr>
              <a:t>. and Mater. Trans. </a:t>
            </a:r>
            <a:r>
              <a:rPr lang="en-US" sz="1800" i="1" dirty="0" smtClean="0">
                <a:solidFill>
                  <a:srgbClr val="660066"/>
                </a:solidFill>
              </a:rPr>
              <a:t>A</a:t>
            </a:r>
            <a:r>
              <a:rPr lang="en-US" sz="1800" dirty="0" smtClean="0">
                <a:solidFill>
                  <a:srgbClr val="660066"/>
                </a:solidFill>
              </a:rPr>
              <a:t> (2012) </a:t>
            </a:r>
            <a:r>
              <a:rPr lang="en-US" sz="1800" b="1" dirty="0" smtClean="0">
                <a:solidFill>
                  <a:srgbClr val="660066"/>
                </a:solidFill>
              </a:rPr>
              <a:t>43</a:t>
            </a:r>
            <a:r>
              <a:rPr lang="en-US" sz="1800" dirty="0" smtClean="0">
                <a:solidFill>
                  <a:srgbClr val="660066"/>
                </a:solidFill>
              </a:rPr>
              <a:t> 3532</a:t>
            </a:r>
            <a:endParaRPr lang="en-US" sz="1800" dirty="0">
              <a:solidFill>
                <a:srgbClr val="660066"/>
              </a:solidFill>
            </a:endParaRPr>
          </a:p>
        </p:txBody>
      </p:sp>
      <p:grpSp>
        <p:nvGrpSpPr>
          <p:cNvPr id="9" name="Group 8"/>
          <p:cNvGrpSpPr>
            <a:grpSpLocks noChangeAspect="1"/>
          </p:cNvGrpSpPr>
          <p:nvPr/>
        </p:nvGrpSpPr>
        <p:grpSpPr>
          <a:xfrm>
            <a:off x="4106608" y="2286000"/>
            <a:ext cx="4893183" cy="2909796"/>
            <a:chOff x="0" y="787441"/>
            <a:chExt cx="9994900" cy="5943600"/>
          </a:xfrm>
        </p:grpSpPr>
        <p:pic>
          <p:nvPicPr>
            <p:cNvPr id="10" name="Picture 9" descr="Screen shot 2014-11-12 at 11.01.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568" y="787441"/>
              <a:ext cx="1511300" cy="5918200"/>
            </a:xfrm>
            <a:prstGeom prst="rect">
              <a:avLst/>
            </a:prstGeom>
          </p:spPr>
        </p:pic>
        <p:pic>
          <p:nvPicPr>
            <p:cNvPr id="11" name="Picture 10" descr="Screen shot 2014-11-12 at 11.00.5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12841"/>
              <a:ext cx="1498600" cy="5905500"/>
            </a:xfrm>
            <a:prstGeom prst="rect">
              <a:avLst/>
            </a:prstGeom>
          </p:spPr>
        </p:pic>
        <p:pic>
          <p:nvPicPr>
            <p:cNvPr id="12" name="Picture 11" descr="Screen shot 2014-11-12 at 11.00.4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8700" y="800141"/>
              <a:ext cx="2616200" cy="5930900"/>
            </a:xfrm>
            <a:prstGeom prst="rect">
              <a:avLst/>
            </a:prstGeom>
          </p:spPr>
        </p:pic>
        <p:pic>
          <p:nvPicPr>
            <p:cNvPr id="13" name="Picture 12" descr="Screen shot 2014-11-12 at 11.00.21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3723" y="812841"/>
              <a:ext cx="3149600" cy="5918200"/>
            </a:xfrm>
            <a:prstGeom prst="rect">
              <a:avLst/>
            </a:prstGeom>
          </p:spPr>
        </p:pic>
      </p:grpSp>
      <p:sp>
        <p:nvSpPr>
          <p:cNvPr id="14" name="Rectangle 13"/>
          <p:cNvSpPr/>
          <p:nvPr/>
        </p:nvSpPr>
        <p:spPr>
          <a:xfrm>
            <a:off x="2057400" y="6151972"/>
            <a:ext cx="7010400" cy="369332"/>
          </a:xfrm>
          <a:prstGeom prst="rect">
            <a:avLst/>
          </a:prstGeom>
        </p:spPr>
        <p:txBody>
          <a:bodyPr wrap="square">
            <a:spAutoFit/>
          </a:bodyPr>
          <a:lstStyle/>
          <a:p>
            <a:pPr lvl="0" algn="r"/>
            <a:r>
              <a:rPr lang="en-US" sz="1800" dirty="0">
                <a:solidFill>
                  <a:srgbClr val="660066"/>
                </a:solidFill>
              </a:rPr>
              <a:t>S.A. </a:t>
            </a:r>
            <a:r>
              <a:rPr lang="en-US" sz="1800" dirty="0" smtClean="0">
                <a:solidFill>
                  <a:srgbClr val="660066"/>
                </a:solidFill>
              </a:rPr>
              <a:t>Bojarski </a:t>
            </a:r>
            <a:r>
              <a:rPr lang="en-US" sz="1800" i="1" dirty="0" smtClean="0">
                <a:solidFill>
                  <a:srgbClr val="660066"/>
                </a:solidFill>
              </a:rPr>
              <a:t>et al.</a:t>
            </a:r>
            <a:r>
              <a:rPr lang="en-US" sz="1800" dirty="0" smtClean="0">
                <a:solidFill>
                  <a:srgbClr val="660066"/>
                </a:solidFill>
              </a:rPr>
              <a:t>, </a:t>
            </a:r>
            <a:r>
              <a:rPr lang="en-US" sz="1800" i="1" dirty="0" smtClean="0">
                <a:solidFill>
                  <a:srgbClr val="660066"/>
                </a:solidFill>
              </a:rPr>
              <a:t>Mater</a:t>
            </a:r>
            <a:r>
              <a:rPr lang="en-US" sz="1800" i="1" dirty="0">
                <a:solidFill>
                  <a:srgbClr val="660066"/>
                </a:solidFill>
              </a:rPr>
              <a:t>. Sci. Forum </a:t>
            </a:r>
            <a:r>
              <a:rPr lang="en-US" sz="1800" dirty="0" smtClean="0">
                <a:solidFill>
                  <a:srgbClr val="660066"/>
                </a:solidFill>
              </a:rPr>
              <a:t>(2013) </a:t>
            </a:r>
            <a:r>
              <a:rPr lang="en-US" sz="1800" b="1" dirty="0" smtClean="0">
                <a:solidFill>
                  <a:srgbClr val="660066"/>
                </a:solidFill>
              </a:rPr>
              <a:t>753</a:t>
            </a:r>
            <a:r>
              <a:rPr lang="en-US" sz="1800" dirty="0" smtClean="0">
                <a:solidFill>
                  <a:srgbClr val="660066"/>
                </a:solidFill>
              </a:rPr>
              <a:t> 87</a:t>
            </a:r>
            <a:endParaRPr lang="en-US" sz="1800" dirty="0">
              <a:solidFill>
                <a:srgbClr val="660066"/>
              </a:solidFill>
            </a:endParaRPr>
          </a:p>
        </p:txBody>
      </p:sp>
      <p:sp>
        <p:nvSpPr>
          <p:cNvPr id="2" name="TextBox 1"/>
          <p:cNvSpPr txBox="1"/>
          <p:nvPr/>
        </p:nvSpPr>
        <p:spPr>
          <a:xfrm>
            <a:off x="228600" y="1371600"/>
            <a:ext cx="3582496" cy="1631216"/>
          </a:xfrm>
          <a:prstGeom prst="rect">
            <a:avLst/>
          </a:prstGeom>
          <a:noFill/>
        </p:spPr>
        <p:txBody>
          <a:bodyPr wrap="square" rtlCol="0">
            <a:spAutoFit/>
          </a:bodyPr>
          <a:lstStyle/>
          <a:p>
            <a:pPr algn="ctr"/>
            <a:r>
              <a:rPr lang="en-US" sz="2000" dirty="0" smtClean="0"/>
              <a:t>Implication: many grain boundaries changed complexion AFTER coming into contact with abnormal grains!</a:t>
            </a:r>
            <a:endParaRPr lang="en-US" sz="2000" dirty="0"/>
          </a:p>
        </p:txBody>
      </p:sp>
    </p:spTree>
    <p:extLst>
      <p:ext uri="{BB962C8B-B14F-4D97-AF65-F5344CB8AC3E}">
        <p14:creationId xmlns:p14="http://schemas.microsoft.com/office/powerpoint/2010/main" val="250385989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533400" y="228600"/>
            <a:ext cx="8229600" cy="838200"/>
          </a:xfrm>
        </p:spPr>
        <p:txBody>
          <a:bodyPr/>
          <a:lstStyle/>
          <a:p>
            <a:r>
              <a:rPr lang="en-US" smtClean="0"/>
              <a:t>Grain Boundary Energy: Definition</a:t>
            </a:r>
          </a:p>
        </p:txBody>
      </p:sp>
      <p:sp>
        <p:nvSpPr>
          <p:cNvPr id="30723" name="Content Placeholder 2"/>
          <p:cNvSpPr>
            <a:spLocks noGrp="1"/>
          </p:cNvSpPr>
          <p:nvPr>
            <p:ph idx="1"/>
          </p:nvPr>
        </p:nvSpPr>
        <p:spPr>
          <a:xfrm>
            <a:off x="152400" y="1143000"/>
            <a:ext cx="8686800" cy="5410200"/>
          </a:xfrm>
        </p:spPr>
        <p:txBody>
          <a:bodyPr/>
          <a:lstStyle/>
          <a:p>
            <a:r>
              <a:rPr lang="en-US" sz="2000" dirty="0" smtClean="0"/>
              <a:t>Grain boundary energy is defined as the excess free energy associated with the presence of a grain boundary, with the perfect lattice as the reference point.</a:t>
            </a:r>
          </a:p>
          <a:p>
            <a:r>
              <a:rPr lang="en-US" sz="2000" dirty="0" smtClean="0"/>
              <a:t>A thought experiment provides a means of quantifying GB energy, </a:t>
            </a:r>
            <a:r>
              <a:rPr lang="en-US" sz="2000" i="1" dirty="0" err="1" smtClean="0">
                <a:latin typeface="Symbol" charset="2"/>
                <a:ea typeface="Symbol" charset="2"/>
                <a:cs typeface="Symbol" charset="2"/>
              </a:rPr>
              <a:t>g</a:t>
            </a:r>
            <a:r>
              <a:rPr lang="en-US" sz="2000" dirty="0" smtClean="0"/>
              <a:t>.  Take a patch of boundary with area </a:t>
            </a:r>
            <a:r>
              <a:rPr lang="en-US" sz="2000" i="1" dirty="0" smtClean="0">
                <a:latin typeface="Times New Roman" charset="0"/>
                <a:ea typeface="Times New Roman" charset="0"/>
                <a:cs typeface="Times New Roman" charset="0"/>
              </a:rPr>
              <a:t>A</a:t>
            </a:r>
            <a:r>
              <a:rPr lang="en-US" sz="2000" dirty="0" smtClean="0"/>
              <a:t>, and increase its area by </a:t>
            </a:r>
            <a:r>
              <a:rPr lang="en-US" sz="2000" i="1" dirty="0" err="1" smtClean="0">
                <a:latin typeface="Times New Roman" charset="0"/>
                <a:ea typeface="Times New Roman" charset="0"/>
                <a:cs typeface="Times New Roman" charset="0"/>
              </a:rPr>
              <a:t>dA</a:t>
            </a:r>
            <a:r>
              <a:rPr lang="en-US" sz="2000" dirty="0" smtClean="0"/>
              <a:t>.  The grain boundary energy is the proportionality constant between the increment in total system energy and the increment in area.  This we </a:t>
            </a:r>
            <a:r>
              <a:rPr lang="en-US" sz="2000" dirty="0" smtClean="0"/>
              <a:t>write as:</a:t>
            </a:r>
            <a:r>
              <a:rPr lang="en-US" sz="2000" dirty="0" smtClean="0"/>
              <a:t/>
            </a:r>
            <a:br>
              <a:rPr lang="en-US" sz="2000" dirty="0" smtClean="0"/>
            </a:br>
            <a:r>
              <a:rPr lang="en-US" sz="2000" dirty="0" smtClean="0"/>
              <a:t/>
            </a:r>
            <a:br>
              <a:rPr lang="en-US" sz="2000" dirty="0" smtClean="0"/>
            </a:br>
            <a:r>
              <a:rPr lang="en-US" sz="2000" dirty="0" smtClean="0"/>
              <a:t>                                                       </a:t>
            </a:r>
            <a:r>
              <a:rPr lang="en-US" sz="2000" i="1" dirty="0" smtClean="0">
                <a:latin typeface="Symbol" charset="2"/>
                <a:ea typeface="Symbol" charset="2"/>
                <a:cs typeface="Symbol" charset="2"/>
              </a:rPr>
              <a:t>g</a:t>
            </a:r>
            <a:r>
              <a:rPr lang="en-US" sz="2000" i="1" dirty="0" smtClean="0">
                <a:latin typeface="Times New Roman" charset="0"/>
              </a:rPr>
              <a:t> = </a:t>
            </a:r>
            <a:r>
              <a:rPr lang="en-US" sz="2000" i="1" dirty="0" err="1" smtClean="0">
                <a:latin typeface="Times New Roman" charset="0"/>
              </a:rPr>
              <a:t>dG</a:t>
            </a:r>
            <a:r>
              <a:rPr lang="en-US" sz="2000" i="1" dirty="0" smtClean="0">
                <a:latin typeface="Times New Roman" charset="0"/>
              </a:rPr>
              <a:t>/</a:t>
            </a:r>
            <a:r>
              <a:rPr lang="en-US" sz="2000" i="1" dirty="0" err="1" smtClean="0">
                <a:latin typeface="Times New Roman" charset="0"/>
              </a:rPr>
              <a:t>dA</a:t>
            </a:r>
            <a:r>
              <a:rPr lang="en-US" sz="2000" i="1" dirty="0" smtClean="0">
                <a:latin typeface="Times New Roman" charset="0"/>
              </a:rPr>
              <a:t/>
            </a:r>
            <a:br>
              <a:rPr lang="en-US" sz="2000" i="1" dirty="0" smtClean="0">
                <a:latin typeface="Times New Roman" charset="0"/>
              </a:rPr>
            </a:br>
            <a:endParaRPr lang="en-US" sz="2000" i="1" dirty="0" smtClean="0">
              <a:latin typeface="Times New Roman" charset="0"/>
            </a:endParaRPr>
          </a:p>
          <a:p>
            <a:r>
              <a:rPr lang="en-US" sz="2000" dirty="0" smtClean="0"/>
              <a:t>The physical reason for the existence of a (positive) GB energy is misfit between atoms across the boundary.  The deviation of atom positions from the perfect lattice leads to a higher energy state.  Wolf established that GB energy is correlated with excess volume in an interface.  There is no simple method, however, for predicting the excess volume based on a knowledge of the grain boundary crystallography.</a:t>
            </a:r>
          </a:p>
        </p:txBody>
      </p:sp>
      <p:sp>
        <p:nvSpPr>
          <p:cNvPr id="30724" name="Slide Number Placeholder 3"/>
          <p:cNvSpPr>
            <a:spLocks noGrp="1"/>
          </p:cNvSpPr>
          <p:nvPr>
            <p:ph type="sldNum" sz="quarter" idx="12"/>
          </p:nvPr>
        </p:nvSpPr>
        <p:spPr>
          <a:noFill/>
        </p:spPr>
        <p:txBody>
          <a:bodyPr/>
          <a:lstStyle/>
          <a:p>
            <a:fld id="{DF67B71A-C48C-4448-9DCC-C9871D23DF05}" type="slidenum">
              <a:rPr lang="en-US" smtClean="0"/>
              <a:pPr/>
              <a:t>14</a:t>
            </a:fld>
            <a:endParaRPr lang="en-US" smtClea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76200"/>
            <a:ext cx="7670800" cy="741362"/>
          </a:xfrm>
        </p:spPr>
        <p:txBody>
          <a:bodyPr/>
          <a:lstStyle/>
          <a:p>
            <a:r>
              <a:rPr lang="en-US" sz="3000" dirty="0"/>
              <a:t>Grain boundary </a:t>
            </a:r>
            <a:r>
              <a:rPr lang="en-US" sz="3000" dirty="0" smtClean="0"/>
              <a:t>energy, </a:t>
            </a:r>
            <a:r>
              <a:rPr lang="en-US" sz="4000" i="1" dirty="0" err="1" smtClean="0">
                <a:latin typeface="Symbol" charset="2"/>
                <a:cs typeface="Symbol" charset="2"/>
              </a:rPr>
              <a:t>g</a:t>
            </a:r>
            <a:r>
              <a:rPr lang="en-US" sz="3000" dirty="0" smtClean="0"/>
              <a:t>: overview</a:t>
            </a:r>
            <a:endParaRPr lang="en-US" dirty="0"/>
          </a:p>
        </p:txBody>
      </p:sp>
      <p:sp>
        <p:nvSpPr>
          <p:cNvPr id="43011" name="Rectangle 3"/>
          <p:cNvSpPr>
            <a:spLocks noGrp="1" noChangeArrowheads="1"/>
          </p:cNvSpPr>
          <p:nvPr>
            <p:ph type="body" idx="1"/>
          </p:nvPr>
        </p:nvSpPr>
        <p:spPr bwMode="auto">
          <a:xfrm>
            <a:off x="644552" y="970228"/>
            <a:ext cx="8085455" cy="4516172"/>
          </a:xfrm>
          <a:solidFill>
            <a:srgbClr val="FFFFFF"/>
          </a:solidFill>
          <a:ln>
            <a:miter lim="800000"/>
            <a:headEnd/>
            <a:tailEnd/>
          </a:ln>
        </p:spPr>
        <p:txBody>
          <a:bodyPr wrap="square" lIns="91440" tIns="45720" rIns="91440" bIns="45720" numCol="1" anchor="t" anchorCtr="0" compatLnSpc="1">
            <a:prstTxWarp prst="textNoShape">
              <a:avLst/>
            </a:prstTxWarp>
          </a:bodyPr>
          <a:lstStyle/>
          <a:p>
            <a:pPr>
              <a:lnSpc>
                <a:spcPct val="90000"/>
              </a:lnSpc>
              <a:spcAft>
                <a:spcPts val="600"/>
              </a:spcAft>
            </a:pPr>
            <a:r>
              <a:rPr lang="en-US" sz="1800" dirty="0" smtClean="0">
                <a:latin typeface="Arial" pitchFamily="-112" charset="0"/>
              </a:rPr>
              <a:t>Grain boundary energies can be extracted from 3D images by measurement of dihedral angles at triple lines and by exploiting the Herring equations at triple junctions.</a:t>
            </a:r>
          </a:p>
          <a:p>
            <a:pPr>
              <a:lnSpc>
                <a:spcPct val="90000"/>
              </a:lnSpc>
              <a:spcAft>
                <a:spcPts val="600"/>
              </a:spcAft>
            </a:pPr>
            <a:r>
              <a:rPr lang="en-US" sz="1800" dirty="0" smtClean="0">
                <a:latin typeface="Arial" pitchFamily="-112" charset="0"/>
              </a:rPr>
              <a:t>The population of grain boundaries are </a:t>
            </a:r>
            <a:r>
              <a:rPr lang="en-US" sz="1800" b="1" dirty="0" smtClean="0">
                <a:latin typeface="Arial" pitchFamily="-112" charset="0"/>
              </a:rPr>
              <a:t>inversely correlated </a:t>
            </a:r>
            <a:r>
              <a:rPr lang="en-US" sz="1800" dirty="0" smtClean="0">
                <a:latin typeface="Arial" pitchFamily="-112" charset="0"/>
              </a:rPr>
              <a:t>with grain boundary energy.</a:t>
            </a:r>
          </a:p>
          <a:p>
            <a:pPr>
              <a:lnSpc>
                <a:spcPct val="90000"/>
              </a:lnSpc>
              <a:spcAft>
                <a:spcPts val="600"/>
              </a:spcAft>
            </a:pPr>
            <a:r>
              <a:rPr lang="en-US" sz="1800" dirty="0" smtClean="0">
                <a:latin typeface="Arial" pitchFamily="-112" charset="0"/>
              </a:rPr>
              <a:t>Apart from a few deep cusps, the relative grain boundary energy varies over a small range, ~ 40%.</a:t>
            </a:r>
          </a:p>
          <a:p>
            <a:pPr>
              <a:lnSpc>
                <a:spcPct val="90000"/>
              </a:lnSpc>
              <a:spcAft>
                <a:spcPts val="600"/>
              </a:spcAft>
            </a:pPr>
            <a:r>
              <a:rPr lang="en-US" sz="1800" dirty="0" smtClean="0">
                <a:latin typeface="Arial" pitchFamily="-112" charset="0"/>
              </a:rPr>
              <a:t>The grain boundary energy scales with the excess volume; unfortunately no model exists to connect excess volume with crystallographic type.</a:t>
            </a:r>
          </a:p>
          <a:p>
            <a:pPr>
              <a:lnSpc>
                <a:spcPct val="90000"/>
              </a:lnSpc>
              <a:spcAft>
                <a:spcPts val="600"/>
              </a:spcAft>
            </a:pPr>
            <a:r>
              <a:rPr lang="en-US" sz="1800" dirty="0" smtClean="0">
                <a:latin typeface="Arial" pitchFamily="-112" charset="0"/>
              </a:rPr>
              <a:t>The </a:t>
            </a:r>
            <a:r>
              <a:rPr lang="en-US" sz="1800" b="1" dirty="0">
                <a:latin typeface="Arial" pitchFamily="-112" charset="0"/>
              </a:rPr>
              <a:t>average of the two surface energies </a:t>
            </a:r>
            <a:r>
              <a:rPr lang="en-US" sz="1800" dirty="0">
                <a:latin typeface="Arial" pitchFamily="-112" charset="0"/>
              </a:rPr>
              <a:t>has been demonstrated to be highly correlated with the </a:t>
            </a:r>
            <a:r>
              <a:rPr lang="en-US" sz="1800" b="1" dirty="0">
                <a:latin typeface="Arial" pitchFamily="-112" charset="0"/>
              </a:rPr>
              <a:t>grain boundary energy </a:t>
            </a:r>
            <a:r>
              <a:rPr lang="en-US" sz="1800" dirty="0">
                <a:latin typeface="Arial" pitchFamily="-112" charset="0"/>
              </a:rPr>
              <a:t>in </a:t>
            </a:r>
            <a:r>
              <a:rPr lang="en-US" sz="1800" dirty="0" err="1">
                <a:latin typeface="Arial" pitchFamily="-112" charset="0"/>
              </a:rPr>
              <a:t>MgO</a:t>
            </a:r>
            <a:r>
              <a:rPr lang="en-US" sz="1800" dirty="0">
                <a:latin typeface="Arial" pitchFamily="-112" charset="0"/>
              </a:rPr>
              <a:t>.  </a:t>
            </a:r>
            <a:endParaRPr lang="en-US" sz="1800" dirty="0" smtClean="0">
              <a:latin typeface="Arial" pitchFamily="-112" charset="0"/>
            </a:endParaRPr>
          </a:p>
          <a:p>
            <a:pPr>
              <a:lnSpc>
                <a:spcPct val="90000"/>
              </a:lnSpc>
              <a:spcAft>
                <a:spcPts val="600"/>
              </a:spcAft>
            </a:pPr>
            <a:r>
              <a:rPr lang="en-US" sz="1800" dirty="0" smtClean="0">
                <a:latin typeface="Arial" pitchFamily="-112" charset="0"/>
              </a:rPr>
              <a:t>For </a:t>
            </a:r>
            <a:r>
              <a:rPr lang="en-US" sz="1800" dirty="0">
                <a:latin typeface="Arial" pitchFamily="-112" charset="0"/>
              </a:rPr>
              <a:t>metals, population statistics suggest that a few deep cusps in energy exist for both CSL-related and non-CSL boundary types (e.g. in fcc, </a:t>
            </a:r>
            <a:r>
              <a:rPr lang="en-US" sz="1800" dirty="0">
                <a:latin typeface="Symbol" pitchFamily="-112" charset="2"/>
              </a:rPr>
              <a:t>S</a:t>
            </a:r>
            <a:r>
              <a:rPr lang="en-US" sz="1800" dirty="0">
                <a:latin typeface="Arial" pitchFamily="-112" charset="0"/>
              </a:rPr>
              <a:t>3, </a:t>
            </a:r>
            <a:r>
              <a:rPr lang="en-US" sz="1800" dirty="0">
                <a:latin typeface="Symbol" pitchFamily="-112" charset="2"/>
              </a:rPr>
              <a:t>S</a:t>
            </a:r>
            <a:r>
              <a:rPr lang="en-US" sz="1800" dirty="0">
                <a:latin typeface="Arial" pitchFamily="-112" charset="0"/>
              </a:rPr>
              <a:t>11), based on both experiments and simulation.</a:t>
            </a:r>
            <a:endParaRPr lang="en-US" sz="1800" dirty="0" smtClean="0">
              <a:latin typeface="Arial" pitchFamily="-112" charset="0"/>
            </a:endParaRPr>
          </a:p>
          <a:p>
            <a:pPr>
              <a:lnSpc>
                <a:spcPct val="90000"/>
              </a:lnSpc>
              <a:spcAft>
                <a:spcPts val="600"/>
              </a:spcAft>
            </a:pPr>
            <a:r>
              <a:rPr lang="en-US" sz="1800" dirty="0" smtClean="0">
                <a:latin typeface="Arial" pitchFamily="-112" charset="0"/>
              </a:rPr>
              <a:t>Theoretical values of grain boundary energy have been computed by a group at Sandia Labs </a:t>
            </a:r>
            <a:r>
              <a:rPr lang="en-US" sz="1800" dirty="0">
                <a:latin typeface="Arial" pitchFamily="-112" charset="0"/>
              </a:rPr>
              <a:t>(Olmsted, </a:t>
            </a:r>
            <a:r>
              <a:rPr lang="en-US" sz="1800" dirty="0" err="1">
                <a:latin typeface="Arial" pitchFamily="-112" charset="0"/>
              </a:rPr>
              <a:t>Foiles</a:t>
            </a:r>
            <a:r>
              <a:rPr lang="en-US" sz="1800" dirty="0" smtClean="0">
                <a:latin typeface="Arial" pitchFamily="-112" charset="0"/>
              </a:rPr>
              <a:t>, Holm) using molecular statics, and GB mobilities using molecular dynamics.</a:t>
            </a:r>
            <a:endParaRPr lang="en-US" sz="1800" dirty="0">
              <a:latin typeface="Arial" pitchFamily="-112" charset="0"/>
            </a:endParaRPr>
          </a:p>
        </p:txBody>
      </p:sp>
      <p:sp>
        <p:nvSpPr>
          <p:cNvPr id="4" name="Slide Number Placeholder 3"/>
          <p:cNvSpPr>
            <a:spLocks noGrp="1"/>
          </p:cNvSpPr>
          <p:nvPr>
            <p:ph type="sldNum" sz="quarter" idx="11"/>
          </p:nvPr>
        </p:nvSpPr>
        <p:spPr>
          <a:xfrm>
            <a:off x="152400" y="76200"/>
            <a:ext cx="2895600" cy="457200"/>
          </a:xfrm>
        </p:spPr>
        <p:txBody>
          <a:bodyPr/>
          <a:lstStyle/>
          <a:p>
            <a:pPr algn="l">
              <a:defRPr/>
            </a:pPr>
            <a:fld id="{9CB6D524-BC4B-3B40-ADBF-04BD87BA88D2}" type="slidenum">
              <a:rPr lang="en-US" smtClean="0"/>
              <a:pPr algn="l">
                <a:defRPr/>
              </a:pPr>
              <a:t>15</a:t>
            </a:fld>
            <a:endParaRPr lang="en-US"/>
          </a:p>
        </p:txBody>
      </p:sp>
      <p:sp>
        <p:nvSpPr>
          <p:cNvPr id="5" name="TextBox 4"/>
          <p:cNvSpPr txBox="1"/>
          <p:nvPr/>
        </p:nvSpPr>
        <p:spPr>
          <a:xfrm>
            <a:off x="548166" y="6120824"/>
            <a:ext cx="8486718" cy="584776"/>
          </a:xfrm>
          <a:prstGeom prst="rect">
            <a:avLst/>
          </a:prstGeom>
          <a:noFill/>
        </p:spPr>
        <p:txBody>
          <a:bodyPr wrap="none" rtlCol="0">
            <a:spAutoFit/>
          </a:bodyPr>
          <a:lstStyle/>
          <a:p>
            <a:r>
              <a:rPr lang="en-US" sz="1600" b="0" dirty="0" smtClean="0">
                <a:solidFill>
                  <a:srgbClr val="660066"/>
                </a:solidFill>
                <a:latin typeface="Times New Roman"/>
                <a:cs typeface="Times New Roman"/>
              </a:rPr>
              <a:t>Olmsted </a:t>
            </a:r>
            <a:r>
              <a:rPr lang="en-US" sz="1600" b="0" i="1" dirty="0" smtClean="0">
                <a:solidFill>
                  <a:srgbClr val="660066"/>
                </a:solidFill>
                <a:latin typeface="Times New Roman"/>
                <a:cs typeface="Times New Roman"/>
              </a:rPr>
              <a:t>et al</a:t>
            </a:r>
            <a:r>
              <a:rPr lang="en-US" sz="1600" b="0" dirty="0" smtClean="0">
                <a:solidFill>
                  <a:srgbClr val="660066"/>
                </a:solidFill>
                <a:latin typeface="Times New Roman"/>
                <a:cs typeface="Times New Roman"/>
              </a:rPr>
              <a:t>. (2009) “… Grain boundary energies"</a:t>
            </a:r>
            <a:r>
              <a:rPr lang="en-US" sz="1600" dirty="0" smtClean="0">
                <a:solidFill>
                  <a:srgbClr val="660066"/>
                </a:solidFill>
                <a:latin typeface="Times New Roman"/>
                <a:cs typeface="Times New Roman"/>
              </a:rPr>
              <a:t> </a:t>
            </a:r>
            <a:r>
              <a:rPr lang="en-US" sz="1600" b="0" i="1" dirty="0" err="1" smtClean="0">
                <a:solidFill>
                  <a:srgbClr val="660066"/>
                </a:solidFill>
                <a:latin typeface="Times New Roman"/>
                <a:cs typeface="Times New Roman"/>
              </a:rPr>
              <a:t>Acta</a:t>
            </a:r>
            <a:r>
              <a:rPr lang="en-US" sz="1600" b="0" i="1" dirty="0" smtClean="0">
                <a:solidFill>
                  <a:srgbClr val="660066"/>
                </a:solidFill>
                <a:latin typeface="Times New Roman"/>
                <a:cs typeface="Times New Roman"/>
              </a:rPr>
              <a:t> mater. </a:t>
            </a:r>
            <a:r>
              <a:rPr lang="en-US" sz="1600" b="1" dirty="0" smtClean="0">
                <a:solidFill>
                  <a:srgbClr val="660066"/>
                </a:solidFill>
                <a:latin typeface="Times New Roman"/>
                <a:cs typeface="Times New Roman"/>
              </a:rPr>
              <a:t>57 </a:t>
            </a:r>
            <a:r>
              <a:rPr lang="en-US" sz="1600" b="0" dirty="0" smtClean="0">
                <a:solidFill>
                  <a:srgbClr val="660066"/>
                </a:solidFill>
                <a:latin typeface="Times New Roman"/>
                <a:cs typeface="Times New Roman"/>
              </a:rPr>
              <a:t>3694</a:t>
            </a:r>
            <a:r>
              <a:rPr lang="en-US" sz="1600" dirty="0" smtClean="0">
                <a:solidFill>
                  <a:srgbClr val="660066"/>
                </a:solidFill>
                <a:latin typeface="Times New Roman"/>
                <a:cs typeface="Times New Roman"/>
              </a:rPr>
              <a:t>; </a:t>
            </a:r>
            <a:br>
              <a:rPr lang="en-US" sz="1600" dirty="0" smtClean="0">
                <a:solidFill>
                  <a:srgbClr val="660066"/>
                </a:solidFill>
                <a:latin typeface="Times New Roman"/>
                <a:cs typeface="Times New Roman"/>
              </a:rPr>
            </a:br>
            <a:r>
              <a:rPr lang="en-US" sz="1600" b="0" dirty="0" smtClean="0">
                <a:solidFill>
                  <a:srgbClr val="660066"/>
                </a:solidFill>
                <a:latin typeface="Times New Roman"/>
                <a:cs typeface="Times New Roman"/>
              </a:rPr>
              <a:t>Rohrer, </a:t>
            </a:r>
            <a:r>
              <a:rPr lang="en-US" sz="1600" b="0" i="1" dirty="0" smtClean="0">
                <a:solidFill>
                  <a:srgbClr val="660066"/>
                </a:solidFill>
                <a:latin typeface="Times New Roman"/>
                <a:cs typeface="Times New Roman"/>
              </a:rPr>
              <a:t>et al</a:t>
            </a:r>
            <a:r>
              <a:rPr lang="en-US" sz="1600" b="0" dirty="0" smtClean="0">
                <a:solidFill>
                  <a:srgbClr val="660066"/>
                </a:solidFill>
                <a:latin typeface="Times New Roman"/>
                <a:cs typeface="Times New Roman"/>
              </a:rPr>
              <a:t>.</a:t>
            </a:r>
            <a:r>
              <a:rPr kumimoji="1" lang="en-US" sz="1600" b="0" dirty="0" smtClean="0">
                <a:solidFill>
                  <a:srgbClr val="660066"/>
                </a:solidFill>
                <a:latin typeface="Times New Roman"/>
                <a:cs typeface="Times New Roman"/>
              </a:rPr>
              <a:t> (2010)</a:t>
            </a:r>
            <a:r>
              <a:rPr kumimoji="1" lang="en-US" altLang="ja-JP" sz="1600" b="0" dirty="0" smtClean="0">
                <a:solidFill>
                  <a:srgbClr val="660066"/>
                </a:solidFill>
                <a:latin typeface="Times New Roman"/>
                <a:cs typeface="Times New Roman"/>
              </a:rPr>
              <a:t> </a:t>
            </a:r>
            <a:r>
              <a:rPr lang="en-US" sz="1600" b="0" dirty="0" smtClean="0">
                <a:solidFill>
                  <a:srgbClr val="660066"/>
                </a:solidFill>
                <a:latin typeface="Times New Roman"/>
                <a:cs typeface="Times New Roman"/>
              </a:rPr>
              <a:t>“Comparing … energies.” </a:t>
            </a:r>
            <a:r>
              <a:rPr kumimoji="1" lang="en-US" altLang="ja-JP" sz="1600" b="0" i="1" dirty="0" err="1" smtClean="0">
                <a:solidFill>
                  <a:srgbClr val="660066"/>
                </a:solidFill>
                <a:latin typeface="Times New Roman"/>
                <a:cs typeface="Times New Roman"/>
              </a:rPr>
              <a:t>Acta</a:t>
            </a:r>
            <a:r>
              <a:rPr kumimoji="1" lang="en-US" altLang="ja-JP" sz="1600" b="0" i="1" dirty="0" smtClean="0">
                <a:solidFill>
                  <a:srgbClr val="660066"/>
                </a:solidFill>
                <a:latin typeface="Times New Roman"/>
                <a:cs typeface="Times New Roman"/>
              </a:rPr>
              <a:t> mater. </a:t>
            </a:r>
            <a:r>
              <a:rPr kumimoji="1" lang="en-US" altLang="ja-JP" sz="1600" b="1" dirty="0" smtClean="0">
                <a:solidFill>
                  <a:srgbClr val="660066"/>
                </a:solidFill>
                <a:latin typeface="Times New Roman"/>
                <a:cs typeface="Times New Roman"/>
              </a:rPr>
              <a:t>58 </a:t>
            </a:r>
            <a:r>
              <a:rPr kumimoji="1" lang="en-US" altLang="ja-JP" sz="1600" b="0" dirty="0" smtClean="0">
                <a:solidFill>
                  <a:srgbClr val="660066"/>
                </a:solidFill>
                <a:latin typeface="Times New Roman"/>
                <a:cs typeface="Times New Roman"/>
              </a:rPr>
              <a:t>5063; Holm </a:t>
            </a:r>
            <a:r>
              <a:rPr kumimoji="1" lang="en-US" altLang="ja-JP" sz="1600" b="0" i="1" dirty="0" smtClean="0">
                <a:solidFill>
                  <a:srgbClr val="660066"/>
                </a:solidFill>
                <a:latin typeface="Times New Roman"/>
                <a:cs typeface="Times New Roman"/>
              </a:rPr>
              <a:t>et al</a:t>
            </a:r>
            <a:r>
              <a:rPr kumimoji="1" lang="en-US" altLang="ja-JP" sz="1600" b="0" dirty="0" smtClean="0">
                <a:solidFill>
                  <a:srgbClr val="660066"/>
                </a:solidFill>
                <a:latin typeface="Times New Roman"/>
                <a:cs typeface="Times New Roman"/>
              </a:rPr>
              <a:t>., </a:t>
            </a:r>
            <a:r>
              <a:rPr kumimoji="1" lang="en-US" altLang="ja-JP" sz="1600" i="1" dirty="0">
                <a:solidFill>
                  <a:srgbClr val="660066"/>
                </a:solidFill>
                <a:latin typeface="Times New Roman"/>
                <a:cs typeface="Times New Roman"/>
              </a:rPr>
              <a:t>Acta mater. </a:t>
            </a:r>
            <a:r>
              <a:rPr kumimoji="1" lang="en-US" altLang="ja-JP" sz="1600" b="1" dirty="0">
                <a:solidFill>
                  <a:srgbClr val="660066"/>
                </a:solidFill>
                <a:latin typeface="Times New Roman"/>
                <a:cs typeface="Times New Roman"/>
              </a:rPr>
              <a:t>59</a:t>
            </a:r>
            <a:r>
              <a:rPr kumimoji="1" lang="en-US" altLang="ja-JP" sz="1600" dirty="0">
                <a:solidFill>
                  <a:srgbClr val="660066"/>
                </a:solidFill>
                <a:latin typeface="Times New Roman"/>
                <a:cs typeface="Times New Roman"/>
              </a:rPr>
              <a:t> 5250</a:t>
            </a:r>
            <a:endParaRPr kumimoji="1" lang="ja-JP" altLang="en-US" sz="1600" dirty="0">
              <a:solidFill>
                <a:srgbClr val="660066"/>
              </a:solidFill>
              <a:latin typeface="Times New Roman"/>
              <a:cs typeface="Times New Roman"/>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p:spPr>
        <p:txBody>
          <a:bodyPr/>
          <a:lstStyle/>
          <a:p>
            <a:fld id="{3CC9D5F1-3577-BA41-B38C-09149C64A3BA}" type="slidenum">
              <a:rPr lang="en-US" smtClean="0"/>
              <a:pPr/>
              <a:t>16</a:t>
            </a:fld>
            <a:endParaRPr lang="en-US" smtClean="0"/>
          </a:p>
        </p:txBody>
      </p:sp>
      <p:sp>
        <p:nvSpPr>
          <p:cNvPr id="51203" name="Rectangle 1026"/>
          <p:cNvSpPr>
            <a:spLocks noGrp="1" noChangeArrowheads="1"/>
          </p:cNvSpPr>
          <p:nvPr>
            <p:ph type="title"/>
          </p:nvPr>
        </p:nvSpPr>
        <p:spPr>
          <a:xfrm>
            <a:off x="533400" y="76200"/>
            <a:ext cx="8305800" cy="1143000"/>
          </a:xfrm>
        </p:spPr>
        <p:txBody>
          <a:bodyPr/>
          <a:lstStyle/>
          <a:p>
            <a:pPr eaLnBrk="1" hangingPunct="1"/>
            <a:r>
              <a:rPr lang="en-US"/>
              <a:t>G.B. Properties Overview: Energy</a:t>
            </a:r>
          </a:p>
        </p:txBody>
      </p:sp>
      <p:sp>
        <p:nvSpPr>
          <p:cNvPr id="51204" name="Rectangle 1027"/>
          <p:cNvSpPr>
            <a:spLocks noGrp="1" noChangeArrowheads="1"/>
          </p:cNvSpPr>
          <p:nvPr>
            <p:ph type="body" idx="1"/>
          </p:nvPr>
        </p:nvSpPr>
        <p:spPr>
          <a:xfrm>
            <a:off x="457200" y="1371600"/>
            <a:ext cx="3886200" cy="4724400"/>
          </a:xfrm>
        </p:spPr>
        <p:txBody>
          <a:bodyPr/>
          <a:lstStyle/>
          <a:p>
            <a:pPr eaLnBrk="1" hangingPunct="1"/>
            <a:r>
              <a:rPr lang="en-US" sz="1600" dirty="0" smtClean="0"/>
              <a:t>Low angle boundaries can be treated as dislocation structures, as analyzed by Read &amp; Shockley (1951).</a:t>
            </a:r>
          </a:p>
          <a:p>
            <a:pPr eaLnBrk="1" hangingPunct="1"/>
            <a:r>
              <a:rPr lang="en-US" sz="1600" dirty="0" smtClean="0"/>
              <a:t>Grain boundary energy can be constructed as the average of the two surface energies - </a:t>
            </a:r>
            <a:br>
              <a:rPr lang="en-US" sz="1600" dirty="0" smtClean="0"/>
            </a:br>
            <a:r>
              <a:rPr lang="en-US" sz="1600" i="1" dirty="0" err="1" smtClean="0">
                <a:latin typeface="Symbol" charset="2"/>
              </a:rPr>
              <a:t>g</a:t>
            </a:r>
            <a:r>
              <a:rPr lang="en-US" sz="1600" i="1" baseline="-25000" dirty="0" err="1" smtClean="0"/>
              <a:t>GB</a:t>
            </a:r>
            <a:r>
              <a:rPr lang="en-US" sz="1600" dirty="0" smtClean="0"/>
              <a:t> = </a:t>
            </a:r>
            <a:r>
              <a:rPr lang="en-US" sz="1600" i="1" dirty="0" err="1" smtClean="0">
                <a:latin typeface="Symbol" charset="2"/>
              </a:rPr>
              <a:t>g</a:t>
            </a:r>
            <a:r>
              <a:rPr lang="en-US" sz="1600" dirty="0" err="1" smtClean="0"/>
              <a:t>(</a:t>
            </a:r>
            <a:r>
              <a:rPr lang="en-US" sz="1600" i="1" dirty="0" err="1" smtClean="0"/>
              <a:t>hkl</a:t>
            </a:r>
            <a:r>
              <a:rPr lang="en-US" sz="1600" i="1" baseline="-25000" dirty="0" err="1" smtClean="0"/>
              <a:t>A</a:t>
            </a:r>
            <a:r>
              <a:rPr lang="en-US" sz="1600" dirty="0" err="1" smtClean="0"/>
              <a:t>)+</a:t>
            </a:r>
            <a:r>
              <a:rPr lang="en-US" sz="1600" i="1" dirty="0" err="1" smtClean="0">
                <a:latin typeface="Symbol" charset="2"/>
              </a:rPr>
              <a:t>g</a:t>
            </a:r>
            <a:r>
              <a:rPr lang="en-US" sz="1600" dirty="0" err="1" smtClean="0"/>
              <a:t>(</a:t>
            </a:r>
            <a:r>
              <a:rPr lang="en-US" sz="1600" i="1" dirty="0" err="1" smtClean="0"/>
              <a:t>hkl</a:t>
            </a:r>
            <a:r>
              <a:rPr lang="en-US" sz="1600" i="1" baseline="-25000" dirty="0" err="1" smtClean="0"/>
              <a:t>B</a:t>
            </a:r>
            <a:r>
              <a:rPr lang="en-US" sz="1600" dirty="0" smtClean="0"/>
              <a:t>).</a:t>
            </a:r>
          </a:p>
          <a:p>
            <a:pPr eaLnBrk="1" hangingPunct="1"/>
            <a:r>
              <a:rPr lang="en-US" sz="1600" dirty="0" smtClean="0"/>
              <a:t>For example, in </a:t>
            </a:r>
            <a:r>
              <a:rPr lang="en-US" sz="1600" i="1" dirty="0" err="1" smtClean="0"/>
              <a:t>fcc</a:t>
            </a:r>
            <a:r>
              <a:rPr lang="en-US" sz="1600" dirty="0" smtClean="0"/>
              <a:t> metals, low energy boundaries are found with {111} terminating surfaces.</a:t>
            </a:r>
          </a:p>
          <a:p>
            <a:pPr eaLnBrk="1" hangingPunct="1"/>
            <a:r>
              <a:rPr lang="en-US" sz="1600" dirty="0" smtClean="0"/>
              <a:t>In most </a:t>
            </a:r>
            <a:r>
              <a:rPr lang="en-US" sz="1600" i="1" dirty="0" err="1" smtClean="0"/>
              <a:t>fcc</a:t>
            </a:r>
            <a:r>
              <a:rPr lang="en-US" sz="1600" dirty="0" smtClean="0"/>
              <a:t> metals, certain CSL types are much more common than expected from a random texture.</a:t>
            </a:r>
          </a:p>
          <a:p>
            <a:pPr eaLnBrk="1" hangingPunct="1"/>
            <a:r>
              <a:rPr lang="en-US" sz="1600" dirty="0" smtClean="0"/>
              <a:t>Does mobility scale with </a:t>
            </a:r>
            <a:r>
              <a:rPr lang="en-US" sz="1600" dirty="0" err="1" smtClean="0"/>
              <a:t>g.b</a:t>
            </a:r>
            <a:r>
              <a:rPr lang="en-US" sz="1600" dirty="0" smtClean="0"/>
              <a:t>. energy, based on a dependence on acceptor/donor sites?  Answer: this supposition is </a:t>
            </a:r>
            <a:r>
              <a:rPr lang="en-US" sz="1600" i="1" dirty="0" smtClean="0"/>
              <a:t>not </a:t>
            </a:r>
            <a:r>
              <a:rPr lang="en-US" sz="1600" dirty="0" smtClean="0"/>
              <a:t>valid.</a:t>
            </a:r>
          </a:p>
        </p:txBody>
      </p:sp>
      <p:pic>
        <p:nvPicPr>
          <p:cNvPr id="51205" name="Picture 1028"/>
          <p:cNvPicPr>
            <a:picLocks noChangeAspect="1" noChangeArrowheads="1"/>
          </p:cNvPicPr>
          <p:nvPr/>
        </p:nvPicPr>
        <p:blipFill>
          <a:blip r:embed="rId2"/>
          <a:srcRect l="8824" t="26515" r="9804" b="18939"/>
          <a:stretch>
            <a:fillRect/>
          </a:stretch>
        </p:blipFill>
        <p:spPr bwMode="auto">
          <a:xfrm>
            <a:off x="4419600" y="1676400"/>
            <a:ext cx="4724400" cy="4098925"/>
          </a:xfrm>
          <a:prstGeom prst="rect">
            <a:avLst/>
          </a:prstGeom>
          <a:noFill/>
          <a:ln w="9525">
            <a:noFill/>
            <a:miter lim="800000"/>
            <a:headEnd/>
            <a:tailEnd/>
          </a:ln>
        </p:spPr>
      </p:pic>
      <p:sp>
        <p:nvSpPr>
          <p:cNvPr id="51206" name="Text Box 1029"/>
          <p:cNvSpPr txBox="1">
            <a:spLocks noChangeArrowheads="1"/>
          </p:cNvSpPr>
          <p:nvPr/>
        </p:nvSpPr>
        <p:spPr bwMode="auto">
          <a:xfrm>
            <a:off x="6096000" y="3200400"/>
            <a:ext cx="1489075" cy="457200"/>
          </a:xfrm>
          <a:prstGeom prst="rect">
            <a:avLst/>
          </a:prstGeom>
          <a:noFill/>
          <a:ln w="9525">
            <a:noFill/>
            <a:miter lim="800000"/>
            <a:headEnd/>
            <a:tailEnd/>
          </a:ln>
        </p:spPr>
        <p:txBody>
          <a:bodyPr wrap="none">
            <a:prstTxWarp prst="textNoShape">
              <a:avLst/>
            </a:prstTxWarp>
            <a:spAutoFit/>
          </a:bodyPr>
          <a:lstStyle/>
          <a:p>
            <a:r>
              <a:rPr lang="en-US"/>
              <a:t>one {111}</a:t>
            </a:r>
          </a:p>
        </p:txBody>
      </p:sp>
      <p:sp>
        <p:nvSpPr>
          <p:cNvPr id="51207" name="Text Box 1030"/>
          <p:cNvSpPr txBox="1">
            <a:spLocks noChangeArrowheads="1"/>
          </p:cNvSpPr>
          <p:nvPr/>
        </p:nvSpPr>
        <p:spPr bwMode="auto">
          <a:xfrm>
            <a:off x="6934200" y="4191000"/>
            <a:ext cx="2109788" cy="822325"/>
          </a:xfrm>
          <a:prstGeom prst="rect">
            <a:avLst/>
          </a:prstGeom>
          <a:noFill/>
          <a:ln w="9525">
            <a:noFill/>
            <a:miter lim="800000"/>
            <a:headEnd/>
            <a:tailEnd/>
          </a:ln>
        </p:spPr>
        <p:txBody>
          <a:bodyPr wrap="none">
            <a:prstTxWarp prst="textNoShape">
              <a:avLst/>
            </a:prstTxWarp>
            <a:spAutoFit/>
          </a:bodyPr>
          <a:lstStyle/>
          <a:p>
            <a:r>
              <a:rPr lang="en-US"/>
              <a:t>two {111}</a:t>
            </a:r>
            <a:br>
              <a:rPr lang="en-US"/>
            </a:br>
            <a:r>
              <a:rPr lang="en-US"/>
              <a:t>planes (</a:t>
            </a:r>
            <a:r>
              <a:rPr lang="en-US">
                <a:latin typeface="Symbol" charset="2"/>
                <a:sym typeface="Symbol" charset="2"/>
              </a:rPr>
              <a:t></a:t>
            </a:r>
            <a:r>
              <a:rPr lang="en-US"/>
              <a:t>3 …)</a:t>
            </a:r>
          </a:p>
        </p:txBody>
      </p:sp>
      <p:sp>
        <p:nvSpPr>
          <p:cNvPr id="51208" name="Text Box 1031"/>
          <p:cNvSpPr txBox="1">
            <a:spLocks noChangeArrowheads="1"/>
          </p:cNvSpPr>
          <p:nvPr/>
        </p:nvSpPr>
        <p:spPr bwMode="auto">
          <a:xfrm>
            <a:off x="4724400" y="1371600"/>
            <a:ext cx="2251075" cy="457200"/>
          </a:xfrm>
          <a:prstGeom prst="rect">
            <a:avLst/>
          </a:prstGeom>
          <a:noFill/>
          <a:ln w="9525">
            <a:noFill/>
            <a:miter lim="800000"/>
            <a:headEnd/>
            <a:tailEnd/>
          </a:ln>
        </p:spPr>
        <p:txBody>
          <a:bodyPr wrap="none">
            <a:prstTxWarp prst="textNoShape">
              <a:avLst/>
            </a:prstTxWarp>
            <a:spAutoFit/>
          </a:bodyPr>
          <a:lstStyle/>
          <a:p>
            <a:r>
              <a:rPr lang="en-US"/>
              <a:t>Read-Shockley</a:t>
            </a:r>
          </a:p>
        </p:txBody>
      </p:sp>
      <p:sp>
        <p:nvSpPr>
          <p:cNvPr id="51209" name="Text Box 1032"/>
          <p:cNvSpPr txBox="1">
            <a:spLocks noChangeArrowheads="1"/>
          </p:cNvSpPr>
          <p:nvPr/>
        </p:nvSpPr>
        <p:spPr bwMode="auto">
          <a:xfrm>
            <a:off x="936625" y="6011863"/>
            <a:ext cx="7313613" cy="693737"/>
          </a:xfrm>
          <a:prstGeom prst="rect">
            <a:avLst/>
          </a:prstGeom>
          <a:noFill/>
          <a:ln w="9525">
            <a:noFill/>
            <a:miter lim="800000"/>
            <a:headEnd/>
            <a:tailEnd/>
          </a:ln>
        </p:spPr>
        <p:txBody>
          <a:bodyPr>
            <a:prstTxWarp prst="textNoShape">
              <a:avLst/>
            </a:prstTxWarp>
          </a:bodyPr>
          <a:lstStyle/>
          <a:p>
            <a:pPr>
              <a:spcBef>
                <a:spcPct val="50000"/>
              </a:spcBef>
            </a:pPr>
            <a:r>
              <a:rPr lang="en-US" sz="1800" dirty="0">
                <a:solidFill>
                  <a:srgbClr val="660066"/>
                </a:solidFill>
                <a:latin typeface="+mj-lt"/>
              </a:rPr>
              <a:t>Shockley </a:t>
            </a:r>
            <a:r>
              <a:rPr lang="en-US" sz="1800" dirty="0" smtClean="0">
                <a:solidFill>
                  <a:srgbClr val="660066"/>
                </a:solidFill>
                <a:latin typeface="+mj-lt"/>
              </a:rPr>
              <a:t>W., </a:t>
            </a:r>
            <a:r>
              <a:rPr lang="en-US" sz="1800" dirty="0">
                <a:solidFill>
                  <a:srgbClr val="660066"/>
                </a:solidFill>
                <a:latin typeface="+mj-lt"/>
              </a:rPr>
              <a:t>Read </a:t>
            </a:r>
            <a:r>
              <a:rPr lang="en-US" sz="1800" dirty="0" smtClean="0">
                <a:solidFill>
                  <a:srgbClr val="660066"/>
                </a:solidFill>
                <a:latin typeface="+mj-lt"/>
              </a:rPr>
              <a:t>W.T., </a:t>
            </a:r>
            <a:r>
              <a:rPr lang="en-US" sz="1800" dirty="0" smtClean="0">
                <a:solidFill>
                  <a:srgbClr val="660066"/>
                </a:solidFill>
                <a:latin typeface="+mj-lt"/>
              </a:rPr>
              <a:t>“Quantitative </a:t>
            </a:r>
            <a:r>
              <a:rPr lang="en-US" sz="1800" dirty="0">
                <a:solidFill>
                  <a:srgbClr val="660066"/>
                </a:solidFill>
                <a:latin typeface="+mj-lt"/>
              </a:rPr>
              <a:t>Predictions From Dislocation Models Of Crystal Grain Boundaries</a:t>
            </a:r>
            <a:r>
              <a:rPr lang="en-US" sz="1800" dirty="0" smtClean="0">
                <a:solidFill>
                  <a:srgbClr val="660066"/>
                </a:solidFill>
                <a:latin typeface="+mj-lt"/>
              </a:rPr>
              <a:t>.” </a:t>
            </a:r>
            <a:r>
              <a:rPr lang="en-US" sz="1800" i="1" dirty="0">
                <a:solidFill>
                  <a:srgbClr val="660066"/>
                </a:solidFill>
                <a:latin typeface="+mj-lt"/>
              </a:rPr>
              <a:t>Phys. Rev</a:t>
            </a:r>
            <a:r>
              <a:rPr lang="en-US" sz="1800" dirty="0">
                <a:solidFill>
                  <a:srgbClr val="660066"/>
                </a:solidFill>
                <a:latin typeface="+mj-lt"/>
              </a:rPr>
              <a:t>.</a:t>
            </a:r>
            <a:r>
              <a:rPr lang="en-US" sz="1800" dirty="0" smtClean="0">
                <a:solidFill>
                  <a:srgbClr val="660066"/>
                </a:solidFill>
                <a:latin typeface="+mj-lt"/>
              </a:rPr>
              <a:t> (1949) </a:t>
            </a:r>
            <a:r>
              <a:rPr lang="en-US" sz="1800" b="1" dirty="0" smtClean="0">
                <a:solidFill>
                  <a:srgbClr val="660066"/>
                </a:solidFill>
                <a:latin typeface="+mj-lt"/>
              </a:rPr>
              <a:t>75</a:t>
            </a:r>
            <a:r>
              <a:rPr lang="en-US" sz="1800" dirty="0">
                <a:solidFill>
                  <a:srgbClr val="660066"/>
                </a:solidFill>
                <a:latin typeface="+mj-lt"/>
              </a:rPr>
              <a:t> </a:t>
            </a:r>
            <a:r>
              <a:rPr lang="en-US" sz="1800" dirty="0" smtClean="0">
                <a:solidFill>
                  <a:srgbClr val="660066"/>
                </a:solidFill>
                <a:latin typeface="+mj-lt"/>
              </a:rPr>
              <a:t>692</a:t>
            </a:r>
            <a:r>
              <a:rPr lang="en-US" sz="1800" dirty="0">
                <a:solidFill>
                  <a:srgbClr val="660066"/>
                </a:solidFill>
                <a:latin typeface="+mj-lt"/>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p:cNvSpPr>
            <a:spLocks noGrp="1"/>
          </p:cNvSpPr>
          <p:nvPr>
            <p:ph type="sldNum" sz="quarter" idx="12"/>
          </p:nvPr>
        </p:nvSpPr>
        <p:spPr>
          <a:noFill/>
        </p:spPr>
        <p:txBody>
          <a:bodyPr/>
          <a:lstStyle/>
          <a:p>
            <a:fld id="{13E867AE-1C2A-424F-95B2-F0AF6726C2AE}" type="slidenum">
              <a:rPr lang="en-US" smtClean="0"/>
              <a:pPr/>
              <a:t>17</a:t>
            </a:fld>
            <a:endParaRPr lang="en-US" smtClean="0"/>
          </a:p>
        </p:txBody>
      </p:sp>
      <p:sp>
        <p:nvSpPr>
          <p:cNvPr id="54275" name="Rectangle 2"/>
          <p:cNvSpPr>
            <a:spLocks noGrp="1" noChangeArrowheads="1"/>
          </p:cNvSpPr>
          <p:nvPr>
            <p:ph type="title"/>
          </p:nvPr>
        </p:nvSpPr>
        <p:spPr>
          <a:xfrm>
            <a:off x="685800" y="152400"/>
            <a:ext cx="7772400" cy="838200"/>
          </a:xfrm>
        </p:spPr>
        <p:txBody>
          <a:bodyPr/>
          <a:lstStyle/>
          <a:p>
            <a:pPr eaLnBrk="1" hangingPunct="1"/>
            <a:r>
              <a:rPr lang="en-US" dirty="0">
                <a:effectLst>
                  <a:innerShdw blurRad="114300">
                    <a:prstClr val="black"/>
                  </a:innerShdw>
                </a:effectLst>
              </a:rPr>
              <a:t>Grain Boundary Energy</a:t>
            </a:r>
          </a:p>
        </p:txBody>
      </p:sp>
      <p:sp>
        <p:nvSpPr>
          <p:cNvPr id="54276" name="Rectangle 3"/>
          <p:cNvSpPr>
            <a:spLocks noGrp="1" noChangeArrowheads="1"/>
          </p:cNvSpPr>
          <p:nvPr>
            <p:ph type="body" idx="1"/>
          </p:nvPr>
        </p:nvSpPr>
        <p:spPr/>
        <p:txBody>
          <a:bodyPr/>
          <a:lstStyle/>
          <a:p>
            <a:pPr eaLnBrk="1" hangingPunct="1"/>
            <a:r>
              <a:rPr lang="en-US" sz="2400" dirty="0"/>
              <a:t>First categorization of boundary type is into </a:t>
            </a:r>
            <a:r>
              <a:rPr lang="en-US" sz="2400" i="1" dirty="0"/>
              <a:t>low-angle</a:t>
            </a:r>
            <a:r>
              <a:rPr lang="en-US" sz="2400" dirty="0"/>
              <a:t> versus </a:t>
            </a:r>
            <a:r>
              <a:rPr lang="en-US" sz="2400" i="1" dirty="0"/>
              <a:t>high-angle</a:t>
            </a:r>
            <a:r>
              <a:rPr lang="en-US" sz="2400" dirty="0"/>
              <a:t> boundaries.  Typical value in cubic materials is 15° for the misorientation angle.</a:t>
            </a:r>
          </a:p>
          <a:p>
            <a:pPr eaLnBrk="1" hangingPunct="1"/>
            <a:r>
              <a:rPr lang="en-US" sz="2400" dirty="0"/>
              <a:t>Typical values of </a:t>
            </a:r>
            <a:r>
              <a:rPr lang="en-US" sz="2400" dirty="0" smtClean="0"/>
              <a:t>average grain boundary </a:t>
            </a:r>
            <a:r>
              <a:rPr lang="en-US" sz="2400" dirty="0"/>
              <a:t>energies vary from </a:t>
            </a:r>
            <a:r>
              <a:rPr lang="en-US" sz="2400" dirty="0" smtClean="0"/>
              <a:t>0.32 </a:t>
            </a:r>
            <a:r>
              <a:rPr lang="en-US" sz="2400" dirty="0"/>
              <a:t>J.m</a:t>
            </a:r>
            <a:r>
              <a:rPr lang="en-US" sz="2400" baseline="30000" dirty="0"/>
              <a:t>-2</a:t>
            </a:r>
            <a:r>
              <a:rPr lang="en-US" sz="2400" dirty="0"/>
              <a:t> for Al to 0.87 for Ni J.m</a:t>
            </a:r>
            <a:r>
              <a:rPr lang="en-US" sz="2400" baseline="30000" dirty="0"/>
              <a:t>-2 </a:t>
            </a:r>
            <a:r>
              <a:rPr lang="en-US" sz="2400" dirty="0"/>
              <a:t>(related to bond strength, which is related to melting point).</a:t>
            </a:r>
          </a:p>
          <a:p>
            <a:pPr eaLnBrk="1" hangingPunct="1"/>
            <a:r>
              <a:rPr lang="en-US" sz="2400" dirty="0"/>
              <a:t>Read-Shockley model describes the energy variation with angle for </a:t>
            </a:r>
            <a:r>
              <a:rPr lang="en-US" sz="2400" i="1" dirty="0"/>
              <a:t>low-angle boundaries</a:t>
            </a:r>
            <a:r>
              <a:rPr lang="en-US" sz="2400" dirty="0"/>
              <a:t> successfully in many experimental cases, based on a dislocation structure.</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p>
            <a:fld id="{85BCDDD2-42EA-AC46-9070-A68AA905E3E4}" type="slidenum">
              <a:rPr lang="en-US" smtClean="0"/>
              <a:pPr/>
              <a:t>18</a:t>
            </a:fld>
            <a:endParaRPr lang="en-US" smtClean="0"/>
          </a:p>
        </p:txBody>
      </p:sp>
      <p:sp>
        <p:nvSpPr>
          <p:cNvPr id="56323" name="Rectangle 2"/>
          <p:cNvSpPr>
            <a:spLocks noGrp="1" noChangeArrowheads="1"/>
          </p:cNvSpPr>
          <p:nvPr>
            <p:ph type="title"/>
          </p:nvPr>
        </p:nvSpPr>
        <p:spPr>
          <a:xfrm>
            <a:off x="76200" y="152400"/>
            <a:ext cx="6400800" cy="838200"/>
          </a:xfrm>
        </p:spPr>
        <p:txBody>
          <a:bodyPr/>
          <a:lstStyle/>
          <a:p>
            <a:pPr eaLnBrk="1" hangingPunct="1"/>
            <a:r>
              <a:rPr lang="en-US" dirty="0"/>
              <a:t>Read-Shockley model</a:t>
            </a:r>
          </a:p>
        </p:txBody>
      </p:sp>
      <p:sp>
        <p:nvSpPr>
          <p:cNvPr id="56324" name="Rectangle 3"/>
          <p:cNvSpPr>
            <a:spLocks noGrp="1" noChangeArrowheads="1"/>
          </p:cNvSpPr>
          <p:nvPr>
            <p:ph type="body" idx="1"/>
          </p:nvPr>
        </p:nvSpPr>
        <p:spPr>
          <a:xfrm>
            <a:off x="685800" y="2514600"/>
            <a:ext cx="7696200" cy="4191000"/>
          </a:xfrm>
        </p:spPr>
        <p:txBody>
          <a:bodyPr/>
          <a:lstStyle/>
          <a:p>
            <a:pPr eaLnBrk="1" hangingPunct="1">
              <a:lnSpc>
                <a:spcPct val="90000"/>
              </a:lnSpc>
            </a:pPr>
            <a:r>
              <a:rPr lang="en-US" dirty="0"/>
              <a:t>Start with a symmetric tilt boundary composed of a wall of infinitely straight, parallel edge dislocations (e.g. based on a 100, 111 or 110 rotation axis with the planes symmetrically disposed).</a:t>
            </a:r>
          </a:p>
          <a:p>
            <a:pPr eaLnBrk="1" hangingPunct="1">
              <a:lnSpc>
                <a:spcPct val="90000"/>
              </a:lnSpc>
            </a:pPr>
            <a:r>
              <a:rPr lang="en-US" dirty="0"/>
              <a:t>Dislocation density (</a:t>
            </a:r>
            <a:r>
              <a:rPr lang="en-US" dirty="0">
                <a:latin typeface="Times New Roman" charset="0"/>
              </a:rPr>
              <a:t>L</a:t>
            </a:r>
            <a:r>
              <a:rPr lang="en-US" baseline="30000" dirty="0">
                <a:latin typeface="Times New Roman" charset="0"/>
              </a:rPr>
              <a:t>-1</a:t>
            </a:r>
            <a:r>
              <a:rPr lang="en-US" dirty="0"/>
              <a:t>) given by:</a:t>
            </a:r>
            <a:br>
              <a:rPr lang="en-US" dirty="0"/>
            </a:br>
            <a:r>
              <a:rPr lang="en-US" dirty="0"/>
              <a:t/>
            </a:r>
            <a:br>
              <a:rPr lang="en-US" dirty="0"/>
            </a:br>
            <a:r>
              <a:rPr lang="en-US" dirty="0">
                <a:latin typeface="Times New Roman" charset="0"/>
              </a:rPr>
              <a:t>1/</a:t>
            </a:r>
            <a:r>
              <a:rPr lang="en-US" i="1" dirty="0">
                <a:latin typeface="Times New Roman" charset="0"/>
              </a:rPr>
              <a:t>D</a:t>
            </a:r>
            <a:r>
              <a:rPr lang="en-US" dirty="0">
                <a:latin typeface="Times New Roman" charset="0"/>
              </a:rPr>
              <a:t> = 2sin(</a:t>
            </a:r>
            <a:r>
              <a:rPr lang="en-US" i="1" dirty="0">
                <a:latin typeface="Symbol" charset="2"/>
              </a:rPr>
              <a:t>q</a:t>
            </a:r>
            <a:r>
              <a:rPr lang="en-US" dirty="0">
                <a:latin typeface="Times New Roman" charset="0"/>
              </a:rPr>
              <a:t>/2)/</a:t>
            </a:r>
            <a:r>
              <a:rPr lang="en-US" i="1" dirty="0">
                <a:latin typeface="Times New Roman" charset="0"/>
              </a:rPr>
              <a:t>b </a:t>
            </a:r>
            <a:r>
              <a:rPr lang="en-US" i="1" dirty="0">
                <a:sym typeface="Symbol" charset="2"/>
              </a:rPr>
              <a:t> </a:t>
            </a:r>
            <a:r>
              <a:rPr lang="en-US" i="1" dirty="0">
                <a:latin typeface="Symbol" charset="2"/>
              </a:rPr>
              <a:t>q</a:t>
            </a:r>
            <a:r>
              <a:rPr lang="en-US" dirty="0">
                <a:latin typeface="Times New Roman" charset="0"/>
              </a:rPr>
              <a:t>/</a:t>
            </a:r>
            <a:r>
              <a:rPr lang="en-US" i="1" dirty="0">
                <a:latin typeface="Times New Roman" charset="0"/>
              </a:rPr>
              <a:t>b</a:t>
            </a:r>
            <a:r>
              <a:rPr lang="en-US" dirty="0"/>
              <a:t>    for small angles.</a:t>
            </a:r>
            <a:endParaRPr lang="en-US" i="1" dirty="0"/>
          </a:p>
        </p:txBody>
      </p:sp>
      <p:pic>
        <p:nvPicPr>
          <p:cNvPr id="5" name="Picture 1028"/>
          <p:cNvPicPr>
            <a:picLocks noChangeAspect="1" noChangeArrowheads="1"/>
          </p:cNvPicPr>
          <p:nvPr/>
        </p:nvPicPr>
        <p:blipFill>
          <a:blip r:embed="rId3"/>
          <a:srcRect l="8824" t="26515" r="9804" b="18939"/>
          <a:stretch>
            <a:fillRect/>
          </a:stretch>
        </p:blipFill>
        <p:spPr bwMode="auto">
          <a:xfrm>
            <a:off x="6172200" y="76200"/>
            <a:ext cx="2704362" cy="2346325"/>
          </a:xfrm>
          <a:prstGeom prst="rect">
            <a:avLst/>
          </a:prstGeom>
          <a:noFill/>
          <a:ln w="9525">
            <a:noFill/>
            <a:miter lim="800000"/>
            <a:headEnd/>
            <a:tailEnd/>
          </a:ln>
        </p:spPr>
      </p:pic>
      <p:sp>
        <p:nvSpPr>
          <p:cNvPr id="2" name="Left-Right Arrow 1"/>
          <p:cNvSpPr/>
          <p:nvPr/>
        </p:nvSpPr>
        <p:spPr bwMode="auto">
          <a:xfrm>
            <a:off x="6629400" y="914400"/>
            <a:ext cx="533400" cy="228600"/>
          </a:xfrm>
          <a:prstGeom prst="leftRightArrow">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 name="Rectangle 2"/>
          <p:cNvSpPr/>
          <p:nvPr/>
        </p:nvSpPr>
        <p:spPr>
          <a:xfrm>
            <a:off x="838201" y="1219200"/>
            <a:ext cx="5029200" cy="830997"/>
          </a:xfrm>
          <a:prstGeom prst="rect">
            <a:avLst/>
          </a:prstGeom>
        </p:spPr>
        <p:txBody>
          <a:bodyPr wrap="square">
            <a:spAutoFit/>
          </a:bodyPr>
          <a:lstStyle/>
          <a:p>
            <a:r>
              <a:rPr lang="en-US" dirty="0" smtClean="0"/>
              <a:t>Read-Shockley applies to Low Angle Grain Boundaries (LAGB)</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Slide Number Placeholder 4"/>
          <p:cNvSpPr>
            <a:spLocks noGrp="1"/>
          </p:cNvSpPr>
          <p:nvPr>
            <p:ph type="sldNum" sz="quarter" idx="12"/>
          </p:nvPr>
        </p:nvSpPr>
        <p:spPr>
          <a:noFill/>
        </p:spPr>
        <p:txBody>
          <a:bodyPr/>
          <a:lstStyle/>
          <a:p>
            <a:fld id="{3D800B1D-ACF7-4242-8F47-09B5C426B60C}" type="slidenum">
              <a:rPr lang="en-US" smtClean="0"/>
              <a:pPr/>
              <a:t>19</a:t>
            </a:fld>
            <a:endParaRPr lang="en-US" smtClean="0"/>
          </a:p>
        </p:txBody>
      </p:sp>
      <p:sp>
        <p:nvSpPr>
          <p:cNvPr id="58372" name="Rectangle 2"/>
          <p:cNvSpPr>
            <a:spLocks noGrp="1" noChangeArrowheads="1"/>
          </p:cNvSpPr>
          <p:nvPr>
            <p:ph type="title"/>
          </p:nvPr>
        </p:nvSpPr>
        <p:spPr/>
        <p:txBody>
          <a:bodyPr/>
          <a:lstStyle/>
          <a:p>
            <a:pPr eaLnBrk="1" hangingPunct="1"/>
            <a:r>
              <a:rPr lang="en-US"/>
              <a:t>Tilt boundary</a:t>
            </a:r>
          </a:p>
        </p:txBody>
      </p:sp>
      <p:grpSp>
        <p:nvGrpSpPr>
          <p:cNvPr id="58373" name="Group 3"/>
          <p:cNvGrpSpPr>
            <a:grpSpLocks/>
          </p:cNvGrpSpPr>
          <p:nvPr/>
        </p:nvGrpSpPr>
        <p:grpSpPr bwMode="auto">
          <a:xfrm>
            <a:off x="1371600" y="990600"/>
            <a:ext cx="6400800" cy="4191000"/>
            <a:chOff x="1466" y="1107"/>
            <a:chExt cx="2827" cy="2106"/>
          </a:xfrm>
        </p:grpSpPr>
        <p:graphicFrame>
          <p:nvGraphicFramePr>
            <p:cNvPr id="58370" name="Object 2"/>
            <p:cNvGraphicFramePr>
              <a:graphicFrameLocks noChangeAspect="1"/>
            </p:cNvGraphicFramePr>
            <p:nvPr/>
          </p:nvGraphicFramePr>
          <p:xfrm>
            <a:off x="1466" y="1107"/>
            <a:ext cx="2827" cy="2106"/>
          </p:xfrm>
          <a:graphic>
            <a:graphicData uri="http://schemas.openxmlformats.org/presentationml/2006/ole">
              <mc:AlternateContent xmlns:mc="http://schemas.openxmlformats.org/markup-compatibility/2006">
                <mc:Choice xmlns:v="urn:schemas-microsoft-com:vml" Requires="v">
                  <p:oleObj spid="_x0000_s58416" name="Document" r:id="rId4" imgW="4496400" imgH="3342240" progId="Word.Document.8">
                    <p:embed/>
                  </p:oleObj>
                </mc:Choice>
                <mc:Fallback>
                  <p:oleObj name="Document" r:id="rId4" imgW="4496400" imgH="3342240"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 y="1107"/>
                          <a:ext cx="2827" cy="2106"/>
                        </a:xfrm>
                        <a:prstGeom prst="rect">
                          <a:avLst/>
                        </a:prstGeom>
                        <a:noFill/>
                        <a:extLst>
                          <a:ext uri="{909E8E84-426E-40dd-AFC4-6F175D3DCCD1}">
                            <a14:hiddenFill xmlns:a14="http://schemas.microsoft.com/office/drawing/2010/main">
                              <a:solidFill>
                                <a:srgbClr val="00CC99"/>
                              </a:solidFill>
                            </a14:hiddenFill>
                          </a:ext>
                        </a:extLst>
                      </p:spPr>
                    </p:pic>
                  </p:oleObj>
                </mc:Fallback>
              </mc:AlternateContent>
            </a:graphicData>
          </a:graphic>
        </p:graphicFrame>
        <p:sp>
          <p:nvSpPr>
            <p:cNvPr id="58376" name="Text Box 5"/>
            <p:cNvSpPr txBox="1">
              <a:spLocks noChangeArrowheads="1"/>
            </p:cNvSpPr>
            <p:nvPr/>
          </p:nvSpPr>
          <p:spPr bwMode="auto">
            <a:xfrm>
              <a:off x="2928" y="1209"/>
              <a:ext cx="288" cy="231"/>
            </a:xfrm>
            <a:prstGeom prst="rect">
              <a:avLst/>
            </a:prstGeom>
            <a:noFill/>
            <a:ln w="9525">
              <a:noFill/>
              <a:miter lim="800000"/>
              <a:headEnd/>
              <a:tailEnd/>
            </a:ln>
          </p:spPr>
          <p:txBody>
            <a:bodyPr>
              <a:prstTxWarp prst="textNoShape">
                <a:avLst/>
              </a:prstTxWarp>
            </a:bodyPr>
            <a:lstStyle/>
            <a:p>
              <a:r>
                <a:rPr lang="en-US" sz="1200" b="1" i="1">
                  <a:solidFill>
                    <a:srgbClr val="000000"/>
                  </a:solidFill>
                </a:rPr>
                <a:t>b</a:t>
              </a:r>
            </a:p>
          </p:txBody>
        </p:sp>
        <p:grpSp>
          <p:nvGrpSpPr>
            <p:cNvPr id="58377" name="Group 6"/>
            <p:cNvGrpSpPr>
              <a:grpSpLocks/>
            </p:cNvGrpSpPr>
            <p:nvPr/>
          </p:nvGrpSpPr>
          <p:grpSpPr bwMode="auto">
            <a:xfrm>
              <a:off x="3864" y="1728"/>
              <a:ext cx="360" cy="576"/>
              <a:chOff x="8181" y="3040"/>
              <a:chExt cx="900" cy="1440"/>
            </a:xfrm>
          </p:grpSpPr>
          <p:sp>
            <p:nvSpPr>
              <p:cNvPr id="58378" name="Line 7"/>
              <p:cNvSpPr>
                <a:spLocks noChangeShapeType="1"/>
              </p:cNvSpPr>
              <p:nvPr/>
            </p:nvSpPr>
            <p:spPr bwMode="auto">
              <a:xfrm>
                <a:off x="8181" y="4480"/>
                <a:ext cx="540" cy="0"/>
              </a:xfrm>
              <a:prstGeom prst="line">
                <a:avLst/>
              </a:prstGeom>
              <a:noFill/>
              <a:ln w="9525">
                <a:solidFill>
                  <a:srgbClr val="000000"/>
                </a:solidFill>
                <a:round/>
                <a:headEnd/>
                <a:tailEnd/>
              </a:ln>
            </p:spPr>
            <p:txBody>
              <a:bodyPr>
                <a:prstTxWarp prst="textNoShape">
                  <a:avLst/>
                </a:prstTxWarp>
              </a:bodyPr>
              <a:lstStyle/>
              <a:p>
                <a:endParaRPr lang="en-US"/>
              </a:p>
            </p:txBody>
          </p:sp>
          <p:grpSp>
            <p:nvGrpSpPr>
              <p:cNvPr id="58379" name="Group 8"/>
              <p:cNvGrpSpPr>
                <a:grpSpLocks/>
              </p:cNvGrpSpPr>
              <p:nvPr/>
            </p:nvGrpSpPr>
            <p:grpSpPr bwMode="auto">
              <a:xfrm>
                <a:off x="8181" y="3040"/>
                <a:ext cx="900" cy="1440"/>
                <a:chOff x="8181" y="3040"/>
                <a:chExt cx="900" cy="1440"/>
              </a:xfrm>
            </p:grpSpPr>
            <p:sp>
              <p:nvSpPr>
                <p:cNvPr id="58380" name="Line 9"/>
                <p:cNvSpPr>
                  <a:spLocks noChangeShapeType="1"/>
                </p:cNvSpPr>
                <p:nvPr/>
              </p:nvSpPr>
              <p:spPr bwMode="auto">
                <a:xfrm>
                  <a:off x="8181" y="3040"/>
                  <a:ext cx="540" cy="0"/>
                </a:xfrm>
                <a:prstGeom prst="line">
                  <a:avLst/>
                </a:prstGeom>
                <a:noFill/>
                <a:ln w="9525">
                  <a:solidFill>
                    <a:srgbClr val="000000"/>
                  </a:solidFill>
                  <a:round/>
                  <a:headEnd/>
                  <a:tailEnd/>
                </a:ln>
              </p:spPr>
              <p:txBody>
                <a:bodyPr>
                  <a:prstTxWarp prst="textNoShape">
                    <a:avLst/>
                  </a:prstTxWarp>
                </a:bodyPr>
                <a:lstStyle/>
                <a:p>
                  <a:endParaRPr lang="en-US"/>
                </a:p>
              </p:txBody>
            </p:sp>
            <p:sp>
              <p:nvSpPr>
                <p:cNvPr id="58381" name="Line 10"/>
                <p:cNvSpPr>
                  <a:spLocks noChangeShapeType="1"/>
                </p:cNvSpPr>
                <p:nvPr/>
              </p:nvSpPr>
              <p:spPr bwMode="auto">
                <a:xfrm>
                  <a:off x="8361" y="3040"/>
                  <a:ext cx="0" cy="1440"/>
                </a:xfrm>
                <a:prstGeom prst="line">
                  <a:avLst/>
                </a:prstGeom>
                <a:noFill/>
                <a:ln w="9525">
                  <a:solidFill>
                    <a:srgbClr val="000000"/>
                  </a:solidFill>
                  <a:round/>
                  <a:headEnd type="triangle" w="med" len="med"/>
                  <a:tailEnd type="triangle" w="med" len="med"/>
                </a:ln>
              </p:spPr>
              <p:txBody>
                <a:bodyPr>
                  <a:prstTxWarp prst="textNoShape">
                    <a:avLst/>
                  </a:prstTxWarp>
                </a:bodyPr>
                <a:lstStyle/>
                <a:p>
                  <a:endParaRPr lang="en-US"/>
                </a:p>
              </p:txBody>
            </p:sp>
            <p:sp>
              <p:nvSpPr>
                <p:cNvPr id="58382" name="Text Box 11"/>
                <p:cNvSpPr txBox="1">
                  <a:spLocks noChangeArrowheads="1"/>
                </p:cNvSpPr>
                <p:nvPr/>
              </p:nvSpPr>
              <p:spPr bwMode="auto">
                <a:xfrm>
                  <a:off x="8361" y="3580"/>
                  <a:ext cx="720" cy="720"/>
                </a:xfrm>
                <a:prstGeom prst="rect">
                  <a:avLst/>
                </a:prstGeom>
                <a:noFill/>
                <a:ln w="9525">
                  <a:noFill/>
                  <a:miter lim="800000"/>
                  <a:headEnd/>
                  <a:tailEnd/>
                </a:ln>
              </p:spPr>
              <p:txBody>
                <a:bodyPr>
                  <a:prstTxWarp prst="textNoShape">
                    <a:avLst/>
                  </a:prstTxWarp>
                </a:bodyPr>
                <a:lstStyle/>
                <a:p>
                  <a:endParaRPr lang="en-US" sz="1200" b="1">
                    <a:solidFill>
                      <a:srgbClr val="000000"/>
                    </a:solidFill>
                  </a:endParaRPr>
                </a:p>
              </p:txBody>
            </p:sp>
          </p:grpSp>
        </p:grpSp>
      </p:grpSp>
      <p:sp>
        <p:nvSpPr>
          <p:cNvPr id="58374" name="Text Box 12"/>
          <p:cNvSpPr txBox="1">
            <a:spLocks noChangeArrowheads="1"/>
          </p:cNvSpPr>
          <p:nvPr/>
        </p:nvSpPr>
        <p:spPr bwMode="auto">
          <a:xfrm>
            <a:off x="7146925" y="2813050"/>
            <a:ext cx="550863" cy="701675"/>
          </a:xfrm>
          <a:prstGeom prst="rect">
            <a:avLst/>
          </a:prstGeom>
          <a:noFill/>
          <a:ln w="9525">
            <a:noFill/>
            <a:miter lim="800000"/>
            <a:headEnd/>
            <a:tailEnd/>
          </a:ln>
        </p:spPr>
        <p:txBody>
          <a:bodyPr wrap="none">
            <a:prstTxWarp prst="textNoShape">
              <a:avLst/>
            </a:prstTxWarp>
            <a:spAutoFit/>
          </a:bodyPr>
          <a:lstStyle/>
          <a:p>
            <a:r>
              <a:rPr lang="en-US" sz="4000"/>
              <a:t>D</a:t>
            </a:r>
          </a:p>
        </p:txBody>
      </p:sp>
      <p:sp>
        <p:nvSpPr>
          <p:cNvPr id="58375" name="Text Box 13"/>
          <p:cNvSpPr txBox="1">
            <a:spLocks noChangeArrowheads="1"/>
          </p:cNvSpPr>
          <p:nvPr/>
        </p:nvSpPr>
        <p:spPr bwMode="auto">
          <a:xfrm>
            <a:off x="669925" y="5410200"/>
            <a:ext cx="7940675" cy="915988"/>
          </a:xfrm>
          <a:prstGeom prst="rect">
            <a:avLst/>
          </a:prstGeom>
          <a:noFill/>
          <a:ln w="9525">
            <a:noFill/>
            <a:miter lim="800000"/>
            <a:headEnd/>
            <a:tailEnd/>
          </a:ln>
        </p:spPr>
        <p:txBody>
          <a:bodyPr>
            <a:prstTxWarp prst="textNoShape">
              <a:avLst/>
            </a:prstTxWarp>
            <a:spAutoFit/>
          </a:bodyPr>
          <a:lstStyle/>
          <a:p>
            <a:r>
              <a:rPr lang="en-US" sz="1800"/>
              <a:t>Each dislocation accommodates the mismatch between the two lattices; for a &lt;112&gt; or &lt;111&gt; misorientation axis in the boundary plane, only one type of dislocation (a single Burgers vector) is required.</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p>
            <a:fld id="{0AD0E1A5-F235-184A-9D1A-A13E0E148F7F}" type="slidenum">
              <a:rPr lang="en-US" smtClean="0"/>
              <a:pPr/>
              <a:t>2</a:t>
            </a:fld>
            <a:endParaRPr lang="en-US" smtClean="0"/>
          </a:p>
        </p:txBody>
      </p:sp>
      <p:sp>
        <p:nvSpPr>
          <p:cNvPr id="19459" name="Rectangle 2"/>
          <p:cNvSpPr>
            <a:spLocks noGrp="1" noChangeArrowheads="1"/>
          </p:cNvSpPr>
          <p:nvPr>
            <p:ph type="title"/>
          </p:nvPr>
        </p:nvSpPr>
        <p:spPr/>
        <p:txBody>
          <a:bodyPr/>
          <a:lstStyle/>
          <a:p>
            <a:pPr eaLnBrk="1" hangingPunct="1"/>
            <a:r>
              <a:rPr lang="en-US"/>
              <a:t>References</a:t>
            </a:r>
          </a:p>
        </p:txBody>
      </p:sp>
      <p:sp>
        <p:nvSpPr>
          <p:cNvPr id="19460" name="Rectangle 3"/>
          <p:cNvSpPr>
            <a:spLocks noGrp="1" noChangeArrowheads="1"/>
          </p:cNvSpPr>
          <p:nvPr>
            <p:ph type="body" idx="1"/>
          </p:nvPr>
        </p:nvSpPr>
        <p:spPr>
          <a:xfrm>
            <a:off x="685800" y="1295400"/>
            <a:ext cx="7924800" cy="4953000"/>
          </a:xfrm>
        </p:spPr>
        <p:txBody>
          <a:bodyPr/>
          <a:lstStyle/>
          <a:p>
            <a:pPr eaLnBrk="1" hangingPunct="1"/>
            <a:r>
              <a:rPr lang="en-US" sz="2000" u="sng" dirty="0"/>
              <a:t>Interfaces in Crystalline Materials</a:t>
            </a:r>
            <a:r>
              <a:rPr lang="en-US" sz="2000" dirty="0"/>
              <a:t>, Sutton &amp; </a:t>
            </a:r>
            <a:r>
              <a:rPr lang="en-US" sz="2000" dirty="0" err="1"/>
              <a:t>Balluffi</a:t>
            </a:r>
            <a:r>
              <a:rPr lang="en-US" sz="2000" dirty="0"/>
              <a:t>, Oxford U.P., 1998.  Very complete compendium on interfaces.</a:t>
            </a:r>
          </a:p>
          <a:p>
            <a:pPr eaLnBrk="1" hangingPunct="1"/>
            <a:r>
              <a:rPr lang="en-US" sz="2000" u="sng" dirty="0"/>
              <a:t>Interfaces in Materials</a:t>
            </a:r>
            <a:r>
              <a:rPr lang="en-US" sz="2000" dirty="0"/>
              <a:t>, J. Howe, Wiley, 1999.  Useful general text at the upper undergraduate/graduate level.</a:t>
            </a:r>
          </a:p>
          <a:p>
            <a:pPr eaLnBrk="1" hangingPunct="1"/>
            <a:r>
              <a:rPr lang="en-US" sz="2000" u="sng" dirty="0"/>
              <a:t>Grain Boundary Migration in Metals</a:t>
            </a:r>
            <a:r>
              <a:rPr lang="en-US" sz="2000" dirty="0"/>
              <a:t>, G. Gottstein and L. </a:t>
            </a:r>
            <a:r>
              <a:rPr lang="en-US" sz="2000" dirty="0" err="1"/>
              <a:t>Shvindlerman</a:t>
            </a:r>
            <a:r>
              <a:rPr lang="en-US" sz="2000" dirty="0"/>
              <a:t>, CRC Press, 1999.  The most complete review on grain boundary migration and mobility</a:t>
            </a:r>
            <a:r>
              <a:rPr lang="en-US" sz="2000" dirty="0" smtClean="0"/>
              <a:t>. 2</a:t>
            </a:r>
            <a:r>
              <a:rPr lang="en-US" sz="2000" baseline="30000" dirty="0" smtClean="0"/>
              <a:t>nd</a:t>
            </a:r>
            <a:r>
              <a:rPr lang="en-US" sz="2000" dirty="0" smtClean="0"/>
              <a:t> edition: ISBN: 9781420054354.</a:t>
            </a:r>
          </a:p>
          <a:p>
            <a:pPr eaLnBrk="1" hangingPunct="1"/>
            <a:r>
              <a:rPr lang="en-US" sz="2000" u="sng" dirty="0"/>
              <a:t>Materials Interfaces: Atomic-Level Structure &amp; Properties</a:t>
            </a:r>
            <a:r>
              <a:rPr lang="en-US" sz="2000" dirty="0"/>
              <a:t>, D. Wolf &amp; S. Yip, Chapman &amp; Hall, 1992.</a:t>
            </a:r>
          </a:p>
          <a:p>
            <a:pPr eaLnBrk="1" hangingPunct="1"/>
            <a:r>
              <a:rPr lang="en-US" sz="2000" dirty="0"/>
              <a:t>See also </a:t>
            </a:r>
            <a:r>
              <a:rPr lang="en-US" sz="2000" dirty="0" smtClean="0"/>
              <a:t>publication lists by G.S. Rohrer and others for papers </a:t>
            </a:r>
            <a:r>
              <a:rPr lang="en-US" sz="2000" dirty="0"/>
              <a:t>on grain boundary </a:t>
            </a:r>
            <a:r>
              <a:rPr lang="en-US" sz="2000" dirty="0" smtClean="0"/>
              <a:t>characterization and energy </a:t>
            </a:r>
            <a:r>
              <a:rPr lang="en-US" sz="2000" dirty="0"/>
              <a:t>by researchers connected with the Mesoscale Interface Mapping Project (“MIMP”).</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5"/>
          <p:cNvSpPr>
            <a:spLocks noGrp="1"/>
          </p:cNvSpPr>
          <p:nvPr>
            <p:ph type="sldNum" sz="quarter" idx="12"/>
          </p:nvPr>
        </p:nvSpPr>
        <p:spPr>
          <a:noFill/>
        </p:spPr>
        <p:txBody>
          <a:bodyPr/>
          <a:lstStyle/>
          <a:p>
            <a:fld id="{7B5C16C3-4D91-2743-8EE0-1812553DA48E}" type="slidenum">
              <a:rPr lang="en-US" smtClean="0"/>
              <a:pPr/>
              <a:t>20</a:t>
            </a:fld>
            <a:endParaRPr lang="en-US" smtClean="0"/>
          </a:p>
        </p:txBody>
      </p:sp>
      <p:sp>
        <p:nvSpPr>
          <p:cNvPr id="60419" name="Rectangle 2"/>
          <p:cNvSpPr>
            <a:spLocks noGrp="1" noChangeArrowheads="1"/>
          </p:cNvSpPr>
          <p:nvPr>
            <p:ph type="title"/>
          </p:nvPr>
        </p:nvSpPr>
        <p:spPr>
          <a:xfrm>
            <a:off x="685800" y="76200"/>
            <a:ext cx="7772400" cy="838200"/>
          </a:xfrm>
        </p:spPr>
        <p:txBody>
          <a:bodyPr/>
          <a:lstStyle/>
          <a:p>
            <a:pPr eaLnBrk="1" hangingPunct="1"/>
            <a:r>
              <a:rPr lang="en-US" dirty="0"/>
              <a:t>Read-</a:t>
            </a:r>
            <a:r>
              <a:rPr lang="en-US" dirty="0" smtClean="0"/>
              <a:t>Shockley model, </a:t>
            </a:r>
            <a:r>
              <a:rPr lang="en-US" dirty="0"/>
              <a:t>contd.</a:t>
            </a:r>
          </a:p>
        </p:txBody>
      </p:sp>
      <p:sp>
        <p:nvSpPr>
          <p:cNvPr id="60420" name="Rectangle 3"/>
          <p:cNvSpPr>
            <a:spLocks noGrp="1" noChangeArrowheads="1"/>
          </p:cNvSpPr>
          <p:nvPr>
            <p:ph type="body" idx="1"/>
          </p:nvPr>
        </p:nvSpPr>
        <p:spPr>
          <a:xfrm>
            <a:off x="762000" y="990600"/>
            <a:ext cx="7772400" cy="5486400"/>
          </a:xfrm>
        </p:spPr>
        <p:txBody>
          <a:bodyPr anchor="ctr"/>
          <a:lstStyle/>
          <a:p>
            <a:pPr eaLnBrk="1" hangingPunct="1"/>
            <a:r>
              <a:rPr lang="en-US" sz="2400" dirty="0"/>
              <a:t>For an infinite array of edge dislocations the long-range stress field depends on the spacing.  Therefore given the dislocation density and the core energy of the dislocations, the energy of the wall (boundary) is estimated (</a:t>
            </a:r>
            <a:r>
              <a:rPr lang="en-US" sz="2400" i="1" dirty="0">
                <a:latin typeface="+mj-lt"/>
              </a:rPr>
              <a:t>r</a:t>
            </a:r>
            <a:r>
              <a:rPr lang="en-US" sz="2400" i="1" baseline="-25000" dirty="0">
                <a:latin typeface="+mj-lt"/>
              </a:rPr>
              <a:t>0</a:t>
            </a:r>
            <a:r>
              <a:rPr lang="en-US" sz="2400" dirty="0"/>
              <a:t> sets the core energy of the dislocation):</a:t>
            </a:r>
            <a:br>
              <a:rPr lang="en-US" sz="2400" dirty="0"/>
            </a:br>
            <a:r>
              <a:rPr lang="en-US" sz="2400" dirty="0"/>
              <a:t/>
            </a:r>
            <a:br>
              <a:rPr lang="en-US" sz="2400" dirty="0"/>
            </a:br>
            <a:r>
              <a:rPr lang="en-US" sz="2400" dirty="0"/>
              <a:t>	 </a:t>
            </a:r>
            <a:r>
              <a:rPr lang="en-US" sz="2400" i="1" dirty="0" err="1">
                <a:latin typeface="Symbol" charset="2"/>
              </a:rPr>
              <a:t>g</a:t>
            </a:r>
            <a:r>
              <a:rPr lang="en-US" sz="2400" baseline="-25000" dirty="0" err="1">
                <a:latin typeface="Times New Roman" charset="0"/>
              </a:rPr>
              <a:t>gb</a:t>
            </a:r>
            <a:r>
              <a:rPr lang="en-US" sz="2400" dirty="0">
                <a:latin typeface="Times New Roman" charset="0"/>
              </a:rPr>
              <a:t> = </a:t>
            </a:r>
            <a:r>
              <a:rPr lang="en-US" sz="2400" i="1" dirty="0">
                <a:latin typeface="Times New Roman" charset="0"/>
              </a:rPr>
              <a:t>E</a:t>
            </a:r>
            <a:r>
              <a:rPr lang="en-US" sz="2400" i="1" baseline="-25000" dirty="0">
                <a:latin typeface="Times New Roman" charset="0"/>
              </a:rPr>
              <a:t>0 </a:t>
            </a:r>
            <a:r>
              <a:rPr lang="en-US" sz="2400" i="1" dirty="0" smtClean="0">
                <a:latin typeface="Symbol" charset="2"/>
              </a:rPr>
              <a:t>q </a:t>
            </a:r>
            <a:r>
              <a:rPr lang="en-US" sz="2400" dirty="0" smtClean="0">
                <a:latin typeface="Times New Roman" charset="0"/>
              </a:rPr>
              <a:t>(</a:t>
            </a:r>
            <a:r>
              <a:rPr lang="en-US" sz="2400" i="1" dirty="0">
                <a:latin typeface="Times New Roman" charset="0"/>
              </a:rPr>
              <a:t>A</a:t>
            </a:r>
            <a:r>
              <a:rPr lang="en-US" sz="2400" i="1" baseline="-25000" dirty="0">
                <a:latin typeface="Times New Roman" charset="0"/>
              </a:rPr>
              <a:t>0</a:t>
            </a:r>
            <a:r>
              <a:rPr lang="en-US" sz="2400" i="1" dirty="0">
                <a:latin typeface="Times New Roman" charset="0"/>
              </a:rPr>
              <a:t> - </a:t>
            </a:r>
            <a:r>
              <a:rPr lang="en-US" sz="2400" dirty="0" err="1">
                <a:latin typeface="Times New Roman" charset="0"/>
              </a:rPr>
              <a:t>ln</a:t>
            </a:r>
            <a:r>
              <a:rPr lang="en-US" sz="2400" i="1" dirty="0" err="1">
                <a:latin typeface="Symbol" charset="2"/>
              </a:rPr>
              <a:t>q</a:t>
            </a:r>
            <a:r>
              <a:rPr lang="en-US" sz="2400" dirty="0">
                <a:latin typeface="Times New Roman" charset="0"/>
              </a:rPr>
              <a:t>)</a:t>
            </a:r>
            <a:r>
              <a:rPr lang="en-US" sz="2400" dirty="0"/>
              <a:t>, where</a:t>
            </a:r>
            <a:br>
              <a:rPr lang="en-US" sz="2400" dirty="0"/>
            </a:br>
            <a:r>
              <a:rPr lang="en-US" sz="2400" dirty="0"/>
              <a:t/>
            </a:r>
            <a:br>
              <a:rPr lang="en-US" sz="2400" dirty="0"/>
            </a:br>
            <a:r>
              <a:rPr lang="en-US" sz="2400" i="1" dirty="0">
                <a:latin typeface="Times New Roman" charset="0"/>
              </a:rPr>
              <a:t>E</a:t>
            </a:r>
            <a:r>
              <a:rPr lang="en-US" sz="2400" i="1" baseline="-25000" dirty="0">
                <a:latin typeface="Times New Roman" charset="0"/>
              </a:rPr>
              <a:t>0</a:t>
            </a:r>
            <a:r>
              <a:rPr lang="en-US" sz="2400" i="1" dirty="0">
                <a:latin typeface="Times New Roman" charset="0"/>
              </a:rPr>
              <a:t> = µb/4π(1-</a:t>
            </a:r>
            <a:r>
              <a:rPr lang="en-US" sz="2400" i="1" dirty="0">
                <a:latin typeface="Symbol" charset="2"/>
              </a:rPr>
              <a:t>n</a:t>
            </a:r>
            <a:r>
              <a:rPr lang="en-US" sz="2400" i="1" dirty="0">
                <a:latin typeface="Times New Roman" charset="0"/>
              </a:rPr>
              <a:t>);  A</a:t>
            </a:r>
            <a:r>
              <a:rPr lang="en-US" sz="2400" i="1" baseline="-25000" dirty="0">
                <a:latin typeface="Times New Roman" charset="0"/>
              </a:rPr>
              <a:t>0</a:t>
            </a:r>
            <a:r>
              <a:rPr lang="en-US" sz="2400" i="1" dirty="0">
                <a:latin typeface="Times New Roman" charset="0"/>
              </a:rPr>
              <a:t> = 1 + </a:t>
            </a:r>
            <a:r>
              <a:rPr lang="en-US" sz="2400" i="1" dirty="0" err="1">
                <a:latin typeface="Times New Roman" charset="0"/>
              </a:rPr>
              <a:t>ln</a:t>
            </a:r>
            <a:r>
              <a:rPr lang="en-US" sz="2400" dirty="0">
                <a:latin typeface="Times New Roman" charset="0"/>
              </a:rPr>
              <a:t>(</a:t>
            </a:r>
            <a:r>
              <a:rPr lang="en-US" sz="2400" i="1" dirty="0">
                <a:latin typeface="Times New Roman" charset="0"/>
              </a:rPr>
              <a:t>b/2πr</a:t>
            </a:r>
            <a:r>
              <a:rPr lang="en-US" sz="2400" i="1" baseline="-25000" dirty="0">
                <a:latin typeface="Times New Roman" charset="0"/>
              </a:rPr>
              <a:t>0</a:t>
            </a:r>
            <a:r>
              <a:rPr lang="en-US" sz="2400" dirty="0" smtClean="0">
                <a:latin typeface="Times New Roman" charset="0"/>
              </a:rPr>
              <a:t>)</a:t>
            </a:r>
          </a:p>
          <a:p>
            <a:pPr eaLnBrk="1" hangingPunct="1"/>
            <a:endParaRPr lang="en-US" sz="2400" dirty="0">
              <a:latin typeface="Times New Roman" charset="0"/>
            </a:endParaRPr>
          </a:p>
          <a:p>
            <a:pPr eaLnBrk="1" hangingPunct="1"/>
            <a:r>
              <a:rPr lang="en-US" sz="2400" dirty="0" smtClean="0"/>
              <a:t>Note that differentiation of the </a:t>
            </a:r>
            <a:r>
              <a:rPr lang="en-US" sz="2400" dirty="0" err="1" smtClean="0"/>
              <a:t>Eq</a:t>
            </a:r>
            <a:r>
              <a:rPr lang="en-US" sz="2400" dirty="0" smtClean="0"/>
              <a:t> above leads to a maximum energy when </a:t>
            </a:r>
            <a:r>
              <a:rPr lang="en-US" sz="2400" i="1" dirty="0" err="1" smtClean="0">
                <a:latin typeface="Times New Roman" charset="0"/>
              </a:rPr>
              <a:t>exp</a:t>
            </a:r>
            <a:r>
              <a:rPr lang="en-US" sz="2400" dirty="0" smtClean="0">
                <a:latin typeface="Times New Roman" charset="0"/>
              </a:rPr>
              <a:t>(</a:t>
            </a:r>
            <a:r>
              <a:rPr lang="en-US" sz="2400" i="1" dirty="0" smtClean="0">
                <a:latin typeface="Symbol" charset="2"/>
              </a:rPr>
              <a:t>q</a:t>
            </a:r>
            <a:r>
              <a:rPr lang="en-US" sz="2400" dirty="0" smtClean="0">
                <a:latin typeface="Symbol" charset="2"/>
              </a:rPr>
              <a:t>) =</a:t>
            </a:r>
            <a:r>
              <a:rPr lang="en-US" sz="2400" dirty="0">
                <a:latin typeface="Symbol" charset="2"/>
              </a:rPr>
              <a:t> </a:t>
            </a:r>
            <a:r>
              <a:rPr lang="en-US" sz="2400" dirty="0">
                <a:latin typeface="Times New Roman" charset="0"/>
              </a:rPr>
              <a:t>(</a:t>
            </a:r>
            <a:r>
              <a:rPr lang="en-US" sz="2400" i="1" dirty="0">
                <a:latin typeface="Times New Roman" charset="0"/>
              </a:rPr>
              <a:t>A</a:t>
            </a:r>
            <a:r>
              <a:rPr lang="en-US" sz="2400" i="1" baseline="-25000" dirty="0">
                <a:latin typeface="Times New Roman" charset="0"/>
              </a:rPr>
              <a:t>0</a:t>
            </a:r>
            <a:r>
              <a:rPr lang="en-US" sz="2400" i="1" dirty="0">
                <a:latin typeface="Times New Roman" charset="0"/>
              </a:rPr>
              <a:t> - </a:t>
            </a:r>
            <a:r>
              <a:rPr lang="en-US" sz="2400" dirty="0">
                <a:latin typeface="Times New Roman" charset="0"/>
              </a:rPr>
              <a:t>1</a:t>
            </a:r>
            <a:r>
              <a:rPr lang="en-US" sz="2400" dirty="0" smtClean="0">
                <a:latin typeface="Times New Roman" charset="0"/>
              </a:rPr>
              <a:t>)</a:t>
            </a:r>
            <a:r>
              <a:rPr lang="en-US" sz="2400" dirty="0" smtClean="0"/>
              <a:t>, or,</a:t>
            </a:r>
            <a:br>
              <a:rPr lang="en-US" sz="2400" dirty="0" smtClean="0"/>
            </a:br>
            <a:r>
              <a:rPr lang="en-US" sz="2400" i="1" dirty="0" smtClean="0">
                <a:latin typeface="Symbol" charset="2"/>
              </a:rPr>
              <a:t>q</a:t>
            </a:r>
            <a:r>
              <a:rPr lang="en-US" sz="2400" dirty="0" smtClean="0">
                <a:latin typeface="Symbol" charset="2"/>
              </a:rPr>
              <a:t> </a:t>
            </a:r>
            <a:r>
              <a:rPr lang="en-US" sz="2400" dirty="0">
                <a:latin typeface="Symbol" charset="2"/>
              </a:rPr>
              <a:t>=</a:t>
            </a:r>
            <a:r>
              <a:rPr lang="en-US" sz="2400" dirty="0" smtClean="0"/>
              <a:t> </a:t>
            </a:r>
            <a:r>
              <a:rPr lang="en-US" sz="2400" i="1" dirty="0">
                <a:latin typeface="Times New Roman" charset="0"/>
              </a:rPr>
              <a:t>b/</a:t>
            </a:r>
            <a:r>
              <a:rPr lang="en-US" sz="2400" i="1" dirty="0" smtClean="0">
                <a:latin typeface="Times New Roman" charset="0"/>
              </a:rPr>
              <a:t>2πr</a:t>
            </a:r>
            <a:r>
              <a:rPr lang="en-US" sz="2400" i="1" baseline="-25000" dirty="0" smtClean="0">
                <a:latin typeface="Times New Roman" charset="0"/>
              </a:rPr>
              <a:t>0</a:t>
            </a:r>
            <a:r>
              <a:rPr lang="en-US" sz="2400" dirty="0"/>
              <a:t>, </a:t>
            </a:r>
            <a:r>
              <a:rPr lang="en-US" sz="2400" dirty="0" smtClean="0"/>
              <a:t>which shows that the choice of the cut-off radius, </a:t>
            </a:r>
            <a:r>
              <a:rPr lang="en-US" sz="2400" i="1" dirty="0">
                <a:latin typeface="Times New Roman" charset="0"/>
              </a:rPr>
              <a:t>r</a:t>
            </a:r>
            <a:r>
              <a:rPr lang="en-US" sz="2400" i="1" baseline="-25000" dirty="0">
                <a:latin typeface="Times New Roman" charset="0"/>
              </a:rPr>
              <a:t>0</a:t>
            </a:r>
            <a:r>
              <a:rPr lang="en-US" sz="2400" dirty="0" smtClean="0"/>
              <a:t>, determines the maximum in the energy.</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a:noFill/>
        </p:spPr>
        <p:txBody>
          <a:bodyPr/>
          <a:lstStyle/>
          <a:p>
            <a:fld id="{F5656631-FB63-C745-A784-78BD742429F4}" type="slidenum">
              <a:rPr lang="en-US" smtClean="0"/>
              <a:pPr/>
              <a:t>21</a:t>
            </a:fld>
            <a:endParaRPr lang="en-US" smtClean="0"/>
          </a:p>
        </p:txBody>
      </p:sp>
      <p:sp>
        <p:nvSpPr>
          <p:cNvPr id="64515" name="Rectangle 2"/>
          <p:cNvSpPr>
            <a:spLocks noGrp="1" noChangeArrowheads="1"/>
          </p:cNvSpPr>
          <p:nvPr>
            <p:ph type="title"/>
          </p:nvPr>
        </p:nvSpPr>
        <p:spPr>
          <a:xfrm>
            <a:off x="685800" y="152400"/>
            <a:ext cx="7772400" cy="838200"/>
          </a:xfrm>
        </p:spPr>
        <p:txBody>
          <a:bodyPr/>
          <a:lstStyle/>
          <a:p>
            <a:pPr eaLnBrk="1" hangingPunct="1"/>
            <a:r>
              <a:rPr lang="en-US" dirty="0"/>
              <a:t>Read-</a:t>
            </a:r>
            <a:r>
              <a:rPr lang="en-US" dirty="0" smtClean="0"/>
              <a:t>Shockley model, </a:t>
            </a:r>
            <a:r>
              <a:rPr lang="en-US" dirty="0"/>
              <a:t>contd.</a:t>
            </a:r>
          </a:p>
        </p:txBody>
      </p:sp>
      <p:sp>
        <p:nvSpPr>
          <p:cNvPr id="64516" name="Rectangle 3"/>
          <p:cNvSpPr>
            <a:spLocks noGrp="1" noChangeArrowheads="1"/>
          </p:cNvSpPr>
          <p:nvPr>
            <p:ph type="body" idx="1"/>
          </p:nvPr>
        </p:nvSpPr>
        <p:spPr/>
        <p:txBody>
          <a:bodyPr/>
          <a:lstStyle/>
          <a:p>
            <a:pPr eaLnBrk="1" hangingPunct="1"/>
            <a:r>
              <a:rPr lang="en-US" sz="2800" dirty="0"/>
              <a:t>If the non-linear form for the dislocation spacing is used, we obtain a sine-law variation (</a:t>
            </a:r>
            <a:r>
              <a:rPr lang="en-US" sz="2800" dirty="0" err="1">
                <a:latin typeface="Times New Roman" charset="0"/>
              </a:rPr>
              <a:t>U</a:t>
            </a:r>
            <a:r>
              <a:rPr lang="en-US" sz="2800" baseline="-25000" dirty="0" err="1">
                <a:latin typeface="Times New Roman" charset="0"/>
              </a:rPr>
              <a:t>core</a:t>
            </a:r>
            <a:r>
              <a:rPr lang="en-US" sz="2800" dirty="0"/>
              <a:t>= core energy):</a:t>
            </a:r>
            <a:br>
              <a:rPr lang="en-US" sz="2800" dirty="0"/>
            </a:br>
            <a:r>
              <a:rPr lang="en-US" sz="2800" dirty="0"/>
              <a:t/>
            </a:r>
            <a:br>
              <a:rPr lang="en-US" sz="2800" dirty="0"/>
            </a:br>
            <a:r>
              <a:rPr lang="en-US" sz="2800" dirty="0"/>
              <a:t> </a:t>
            </a:r>
            <a:r>
              <a:rPr lang="en-US" sz="2800" i="1" dirty="0" err="1">
                <a:latin typeface="Symbol" charset="2"/>
              </a:rPr>
              <a:t>g</a:t>
            </a:r>
            <a:r>
              <a:rPr lang="en-US" sz="2800" baseline="-25000" dirty="0" err="1">
                <a:latin typeface="Times New Roman" charset="0"/>
              </a:rPr>
              <a:t>gb</a:t>
            </a:r>
            <a:r>
              <a:rPr lang="en-US" sz="2800" dirty="0">
                <a:latin typeface="Times New Roman" charset="0"/>
              </a:rPr>
              <a:t> = </a:t>
            </a:r>
            <a:r>
              <a:rPr lang="en-US" sz="2800" dirty="0" err="1">
                <a:latin typeface="Times New Roman" charset="0"/>
              </a:rPr>
              <a:t>sin|</a:t>
            </a:r>
            <a:r>
              <a:rPr lang="en-US" sz="2800" i="1" dirty="0" err="1">
                <a:latin typeface="Symbol" charset="2"/>
              </a:rPr>
              <a:t>q</a:t>
            </a:r>
            <a:r>
              <a:rPr lang="en-US" sz="2800" dirty="0">
                <a:latin typeface="Times New Roman" charset="0"/>
              </a:rPr>
              <a:t>| {</a:t>
            </a:r>
            <a:r>
              <a:rPr lang="en-US" sz="2800" i="1" dirty="0" err="1">
                <a:latin typeface="Times New Roman" charset="0"/>
              </a:rPr>
              <a:t>U</a:t>
            </a:r>
            <a:r>
              <a:rPr lang="en-US" sz="2800" i="1" baseline="-25000" dirty="0" err="1">
                <a:latin typeface="Times New Roman" charset="0"/>
              </a:rPr>
              <a:t>core</a:t>
            </a:r>
            <a:r>
              <a:rPr lang="en-US" sz="2800" i="1" dirty="0">
                <a:latin typeface="Times New Roman" charset="0"/>
              </a:rPr>
              <a:t>/b</a:t>
            </a:r>
            <a:r>
              <a:rPr lang="en-US" sz="2800" dirty="0">
                <a:latin typeface="Times New Roman" charset="0"/>
              </a:rPr>
              <a:t> - </a:t>
            </a:r>
            <a:r>
              <a:rPr lang="en-US" sz="2800" i="1" dirty="0">
                <a:latin typeface="Times New Roman" charset="0"/>
              </a:rPr>
              <a:t>µb</a:t>
            </a:r>
            <a:r>
              <a:rPr lang="en-US" sz="2800" i="1" baseline="30000" dirty="0">
                <a:latin typeface="Times New Roman" charset="0"/>
              </a:rPr>
              <a:t>2</a:t>
            </a:r>
            <a:r>
              <a:rPr lang="en-US" sz="2800" i="1" dirty="0">
                <a:latin typeface="Times New Roman" charset="0"/>
              </a:rPr>
              <a:t>/4π(1-</a:t>
            </a:r>
            <a:r>
              <a:rPr lang="en-US" sz="2800" i="1" dirty="0">
                <a:latin typeface="Symbol" charset="2"/>
              </a:rPr>
              <a:t>n</a:t>
            </a:r>
            <a:r>
              <a:rPr lang="en-US" sz="2800" i="1" dirty="0">
                <a:latin typeface="Times New Roman" charset="0"/>
              </a:rPr>
              <a:t>) </a:t>
            </a:r>
            <a:r>
              <a:rPr lang="en-US" sz="2800" dirty="0" err="1">
                <a:latin typeface="Times New Roman" charset="0"/>
              </a:rPr>
              <a:t>ln</a:t>
            </a:r>
            <a:r>
              <a:rPr lang="en-US" sz="2800" dirty="0">
                <a:latin typeface="Times New Roman" charset="0"/>
              </a:rPr>
              <a:t>(</a:t>
            </a:r>
            <a:r>
              <a:rPr lang="en-US" sz="2800" dirty="0" err="1">
                <a:latin typeface="Times New Roman" charset="0"/>
              </a:rPr>
              <a:t>sin|</a:t>
            </a:r>
            <a:r>
              <a:rPr lang="en-US" sz="2800" i="1" dirty="0" err="1">
                <a:latin typeface="Symbol" charset="2"/>
              </a:rPr>
              <a:t>q</a:t>
            </a:r>
            <a:r>
              <a:rPr lang="en-US" sz="2800" dirty="0">
                <a:latin typeface="Times New Roman" charset="0"/>
              </a:rPr>
              <a:t>|)}</a:t>
            </a:r>
            <a:r>
              <a:rPr lang="en-US" sz="2800" dirty="0"/>
              <a:t/>
            </a:r>
            <a:br>
              <a:rPr lang="en-US" sz="2800" dirty="0"/>
            </a:br>
            <a:endParaRPr lang="en-US" sz="2800" dirty="0"/>
          </a:p>
          <a:p>
            <a:pPr eaLnBrk="1" hangingPunct="1"/>
            <a:r>
              <a:rPr lang="en-US" sz="2800" dirty="0"/>
              <a:t>Note: this form of energy variation may also be applied to CSL-vicinal boundaries. </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5"/>
          <p:cNvSpPr>
            <a:spLocks noGrp="1"/>
          </p:cNvSpPr>
          <p:nvPr>
            <p:ph type="sldNum" sz="quarter" idx="12"/>
          </p:nvPr>
        </p:nvSpPr>
        <p:spPr>
          <a:noFill/>
        </p:spPr>
        <p:txBody>
          <a:bodyPr/>
          <a:lstStyle/>
          <a:p>
            <a:fld id="{0915EE53-2B03-7F44-BDE1-FCAC98712B98}" type="slidenum">
              <a:rPr lang="en-US" smtClean="0"/>
              <a:pPr/>
              <a:t>22</a:t>
            </a:fld>
            <a:endParaRPr lang="en-US" smtClean="0"/>
          </a:p>
        </p:txBody>
      </p:sp>
      <p:sp>
        <p:nvSpPr>
          <p:cNvPr id="62467" name="Rectangle 2"/>
          <p:cNvSpPr>
            <a:spLocks noGrp="1" noChangeArrowheads="1"/>
          </p:cNvSpPr>
          <p:nvPr>
            <p:ph type="title"/>
          </p:nvPr>
        </p:nvSpPr>
        <p:spPr/>
        <p:txBody>
          <a:bodyPr/>
          <a:lstStyle/>
          <a:p>
            <a:pPr eaLnBrk="1" hangingPunct="1"/>
            <a:r>
              <a:rPr lang="en-US"/>
              <a:t>LAGB experimental results</a:t>
            </a:r>
          </a:p>
        </p:txBody>
      </p:sp>
      <p:pic>
        <p:nvPicPr>
          <p:cNvPr id="62468" name="Picture 3"/>
          <p:cNvPicPr>
            <a:picLocks noChangeAspect="1" noChangeArrowheads="1"/>
          </p:cNvPicPr>
          <p:nvPr/>
        </p:nvPicPr>
        <p:blipFill>
          <a:blip r:embed="rId3"/>
          <a:srcRect/>
          <a:stretch>
            <a:fillRect/>
          </a:stretch>
        </p:blipFill>
        <p:spPr bwMode="auto">
          <a:xfrm>
            <a:off x="304800" y="2552700"/>
            <a:ext cx="4876800" cy="4229100"/>
          </a:xfrm>
          <a:prstGeom prst="rect">
            <a:avLst/>
          </a:prstGeom>
          <a:noFill/>
          <a:ln w="9525">
            <a:noFill/>
            <a:miter lim="800000"/>
            <a:headEnd/>
            <a:tailEnd/>
          </a:ln>
        </p:spPr>
      </p:pic>
      <p:pic>
        <p:nvPicPr>
          <p:cNvPr id="62469" name="Picture 4"/>
          <p:cNvPicPr>
            <a:picLocks noChangeAspect="1" noChangeArrowheads="1"/>
          </p:cNvPicPr>
          <p:nvPr/>
        </p:nvPicPr>
        <p:blipFill>
          <a:blip r:embed="rId4"/>
          <a:srcRect/>
          <a:stretch>
            <a:fillRect/>
          </a:stretch>
        </p:blipFill>
        <p:spPr bwMode="auto">
          <a:xfrm>
            <a:off x="4978400" y="2286000"/>
            <a:ext cx="4013200" cy="3659188"/>
          </a:xfrm>
          <a:prstGeom prst="rect">
            <a:avLst/>
          </a:prstGeom>
          <a:noFill/>
          <a:ln w="9525">
            <a:noFill/>
            <a:miter lim="800000"/>
            <a:headEnd/>
            <a:tailEnd/>
          </a:ln>
        </p:spPr>
      </p:pic>
      <p:sp>
        <p:nvSpPr>
          <p:cNvPr id="62470" name="Text Box 5"/>
          <p:cNvSpPr txBox="1">
            <a:spLocks noChangeArrowheads="1"/>
          </p:cNvSpPr>
          <p:nvPr/>
        </p:nvSpPr>
        <p:spPr bwMode="auto">
          <a:xfrm>
            <a:off x="4876800" y="6430962"/>
            <a:ext cx="3867089" cy="307777"/>
          </a:xfrm>
          <a:prstGeom prst="rect">
            <a:avLst/>
          </a:prstGeom>
          <a:noFill/>
          <a:ln w="9525">
            <a:noFill/>
            <a:miter lim="800000"/>
            <a:headEnd/>
            <a:tailEnd/>
          </a:ln>
        </p:spPr>
        <p:txBody>
          <a:bodyPr wrap="none">
            <a:prstTxWarp prst="textNoShape">
              <a:avLst/>
            </a:prstTxWarp>
            <a:spAutoFit/>
          </a:bodyPr>
          <a:lstStyle/>
          <a:p>
            <a:r>
              <a:rPr lang="en-US" sz="1400" dirty="0" smtClean="0">
                <a:solidFill>
                  <a:srgbClr val="660066"/>
                </a:solidFill>
              </a:rPr>
              <a:t>Gjostein </a:t>
            </a:r>
            <a:r>
              <a:rPr lang="en-US" sz="1400" dirty="0">
                <a:solidFill>
                  <a:srgbClr val="660066"/>
                </a:solidFill>
              </a:rPr>
              <a:t>&amp; </a:t>
            </a:r>
            <a:r>
              <a:rPr lang="en-US" sz="1400" dirty="0" err="1">
                <a:solidFill>
                  <a:srgbClr val="660066"/>
                </a:solidFill>
              </a:rPr>
              <a:t>Rhines</a:t>
            </a:r>
            <a:r>
              <a:rPr lang="en-US" sz="1400" dirty="0">
                <a:solidFill>
                  <a:srgbClr val="660066"/>
                </a:solidFill>
              </a:rPr>
              <a:t>, </a:t>
            </a:r>
            <a:r>
              <a:rPr lang="en-US" sz="1400" i="1" dirty="0" err="1">
                <a:solidFill>
                  <a:srgbClr val="660066"/>
                </a:solidFill>
              </a:rPr>
              <a:t>Acta</a:t>
            </a:r>
            <a:r>
              <a:rPr lang="en-US" sz="1400" i="1" dirty="0">
                <a:solidFill>
                  <a:srgbClr val="660066"/>
                </a:solidFill>
              </a:rPr>
              <a:t> metall</a:t>
            </a:r>
            <a:r>
              <a:rPr lang="en-US" sz="1400" dirty="0">
                <a:solidFill>
                  <a:srgbClr val="660066"/>
                </a:solidFill>
              </a:rPr>
              <a:t>. </a:t>
            </a:r>
            <a:r>
              <a:rPr lang="en-US" sz="1400" b="1" dirty="0">
                <a:solidFill>
                  <a:srgbClr val="660066"/>
                </a:solidFill>
              </a:rPr>
              <a:t>7</a:t>
            </a:r>
            <a:r>
              <a:rPr lang="en-US" sz="1400" dirty="0">
                <a:solidFill>
                  <a:srgbClr val="660066"/>
                </a:solidFill>
              </a:rPr>
              <a:t>, 319 (1959</a:t>
            </a:r>
            <a:r>
              <a:rPr lang="en-US" sz="1400" dirty="0" smtClean="0">
                <a:solidFill>
                  <a:srgbClr val="660066"/>
                </a:solidFill>
              </a:rPr>
              <a:t>)</a:t>
            </a:r>
            <a:endParaRPr lang="en-US" sz="1400" dirty="0">
              <a:solidFill>
                <a:srgbClr val="660066"/>
              </a:solidFill>
            </a:endParaRPr>
          </a:p>
        </p:txBody>
      </p:sp>
      <p:sp>
        <p:nvSpPr>
          <p:cNvPr id="62471" name="Rectangle 6"/>
          <p:cNvSpPr>
            <a:spLocks noGrp="1" noChangeArrowheads="1"/>
          </p:cNvSpPr>
          <p:nvPr>
            <p:ph type="body" idx="1"/>
          </p:nvPr>
        </p:nvSpPr>
        <p:spPr>
          <a:xfrm>
            <a:off x="0" y="838200"/>
            <a:ext cx="5410200" cy="1752600"/>
          </a:xfrm>
        </p:spPr>
        <p:txBody>
          <a:bodyPr/>
          <a:lstStyle/>
          <a:p>
            <a:pPr eaLnBrk="1" hangingPunct="1"/>
            <a:r>
              <a:rPr lang="en-US" sz="1800" dirty="0"/>
              <a:t>Experimental results on copper.  Note the lack of evidence of deep minima (cusps) in energy at CSL boundary types in the &lt;001&gt; tilt or twist boundaries</a:t>
            </a:r>
            <a:r>
              <a:rPr lang="en-US" sz="1800" dirty="0" smtClean="0"/>
              <a:t>. Also note that the sine curve appears to apply over the entire angular range, not just up to 15°.</a:t>
            </a:r>
            <a:endParaRPr lang="en-US" sz="1800" dirty="0"/>
          </a:p>
        </p:txBody>
      </p:sp>
      <p:sp>
        <p:nvSpPr>
          <p:cNvPr id="62472" name="Text Box 7"/>
          <p:cNvSpPr txBox="1">
            <a:spLocks noChangeArrowheads="1"/>
          </p:cNvSpPr>
          <p:nvPr/>
        </p:nvSpPr>
        <p:spPr bwMode="auto">
          <a:xfrm>
            <a:off x="4319588" y="5891213"/>
            <a:ext cx="2995612" cy="457200"/>
          </a:xfrm>
          <a:prstGeom prst="rect">
            <a:avLst/>
          </a:prstGeom>
          <a:noFill/>
          <a:ln w="9525">
            <a:noFill/>
            <a:miter lim="800000"/>
            <a:headEnd/>
            <a:tailEnd/>
          </a:ln>
        </p:spPr>
        <p:txBody>
          <a:bodyPr wrap="none">
            <a:prstTxWarp prst="textNoShape">
              <a:avLst/>
            </a:prstTxWarp>
            <a:spAutoFit/>
          </a:bodyPr>
          <a:lstStyle/>
          <a:p>
            <a:r>
              <a:rPr lang="en-US">
                <a:solidFill>
                  <a:srgbClr val="CC0000"/>
                </a:solidFill>
              </a:rPr>
              <a:t>Dislocation Structure</a:t>
            </a:r>
          </a:p>
        </p:txBody>
      </p:sp>
      <p:sp>
        <p:nvSpPr>
          <p:cNvPr id="62473" name="Line 8"/>
          <p:cNvSpPr>
            <a:spLocks noChangeShapeType="1"/>
          </p:cNvSpPr>
          <p:nvPr/>
        </p:nvSpPr>
        <p:spPr bwMode="auto">
          <a:xfrm flipV="1">
            <a:off x="4800600" y="4114800"/>
            <a:ext cx="1066800" cy="1752600"/>
          </a:xfrm>
          <a:prstGeom prst="line">
            <a:avLst/>
          </a:prstGeom>
          <a:noFill/>
          <a:ln w="38100">
            <a:solidFill>
              <a:srgbClr val="CC0000"/>
            </a:solidFill>
            <a:round/>
            <a:headEnd/>
            <a:tailEnd type="triangle" w="med" len="med"/>
          </a:ln>
        </p:spPr>
        <p:txBody>
          <a:bodyPr wrap="none" anchor="ctr">
            <a:prstTxWarp prst="textNoShape">
              <a:avLst/>
            </a:prstTxWarp>
          </a:bodyPr>
          <a:lstStyle/>
          <a:p>
            <a:endParaRPr lang="en-US"/>
          </a:p>
        </p:txBody>
      </p:sp>
      <p:sp>
        <p:nvSpPr>
          <p:cNvPr id="62474" name="Text Box 9"/>
          <p:cNvSpPr txBox="1">
            <a:spLocks noChangeArrowheads="1"/>
          </p:cNvSpPr>
          <p:nvPr/>
        </p:nvSpPr>
        <p:spPr bwMode="auto">
          <a:xfrm>
            <a:off x="5334000" y="1295400"/>
            <a:ext cx="3465513" cy="519113"/>
          </a:xfrm>
          <a:prstGeom prst="rect">
            <a:avLst/>
          </a:prstGeom>
          <a:noFill/>
          <a:ln w="9525">
            <a:noFill/>
            <a:miter lim="800000"/>
            <a:headEnd/>
            <a:tailEnd/>
          </a:ln>
        </p:spPr>
        <p:txBody>
          <a:bodyPr wrap="none">
            <a:prstTxWarp prst="textNoShape">
              <a:avLst/>
            </a:prstTxWarp>
            <a:spAutoFit/>
          </a:bodyPr>
          <a:lstStyle/>
          <a:p>
            <a:r>
              <a:rPr lang="en-US" sz="2800">
                <a:solidFill>
                  <a:schemeClr val="accent2"/>
                </a:solidFill>
              </a:rPr>
              <a:t>Disordered Structure</a:t>
            </a:r>
          </a:p>
        </p:txBody>
      </p:sp>
      <p:sp>
        <p:nvSpPr>
          <p:cNvPr id="62475" name="Line 10"/>
          <p:cNvSpPr>
            <a:spLocks noChangeShapeType="1"/>
          </p:cNvSpPr>
          <p:nvPr/>
        </p:nvSpPr>
        <p:spPr bwMode="auto">
          <a:xfrm>
            <a:off x="7772400" y="1828800"/>
            <a:ext cx="0" cy="990600"/>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3"/>
          <p:cNvSpPr>
            <a:spLocks noGrp="1"/>
          </p:cNvSpPr>
          <p:nvPr>
            <p:ph type="sldNum" sz="quarter" idx="12"/>
          </p:nvPr>
        </p:nvSpPr>
        <p:spPr>
          <a:noFill/>
        </p:spPr>
        <p:txBody>
          <a:bodyPr/>
          <a:lstStyle/>
          <a:p>
            <a:fld id="{EA8AE684-AD5F-1740-996A-6E7A37016B18}" type="slidenum">
              <a:rPr lang="en-US" smtClean="0"/>
              <a:pPr/>
              <a:t>23</a:t>
            </a:fld>
            <a:endParaRPr lang="en-US" smtClean="0"/>
          </a:p>
        </p:txBody>
      </p:sp>
      <p:grpSp>
        <p:nvGrpSpPr>
          <p:cNvPr id="74755" name="Group 2"/>
          <p:cNvGrpSpPr>
            <a:grpSpLocks/>
          </p:cNvGrpSpPr>
          <p:nvPr/>
        </p:nvGrpSpPr>
        <p:grpSpPr bwMode="auto">
          <a:xfrm>
            <a:off x="3327400" y="3644900"/>
            <a:ext cx="2235200" cy="1720850"/>
            <a:chOff x="2096" y="2296"/>
            <a:chExt cx="1408" cy="1084"/>
          </a:xfrm>
        </p:grpSpPr>
        <p:sp>
          <p:nvSpPr>
            <p:cNvPr id="74861" name="Freeform 3"/>
            <p:cNvSpPr>
              <a:spLocks/>
            </p:cNvSpPr>
            <p:nvPr/>
          </p:nvSpPr>
          <p:spPr bwMode="auto">
            <a:xfrm>
              <a:off x="2332" y="2296"/>
              <a:ext cx="664" cy="844"/>
            </a:xfrm>
            <a:custGeom>
              <a:avLst/>
              <a:gdLst>
                <a:gd name="T0" fmla="*/ 0 w 664"/>
                <a:gd name="T1" fmla="*/ 844 h 844"/>
                <a:gd name="T2" fmla="*/ 292 w 664"/>
                <a:gd name="T3" fmla="*/ 100 h 844"/>
                <a:gd name="T4" fmla="*/ 664 w 664"/>
                <a:gd name="T5" fmla="*/ 0 h 844"/>
                <a:gd name="T6" fmla="*/ 348 w 664"/>
                <a:gd name="T7" fmla="*/ 736 h 844"/>
                <a:gd name="T8" fmla="*/ 0 w 664"/>
                <a:gd name="T9" fmla="*/ 844 h 844"/>
                <a:gd name="T10" fmla="*/ 0 60000 65536"/>
                <a:gd name="T11" fmla="*/ 0 60000 65536"/>
                <a:gd name="T12" fmla="*/ 0 60000 65536"/>
                <a:gd name="T13" fmla="*/ 0 60000 65536"/>
                <a:gd name="T14" fmla="*/ 0 60000 65536"/>
                <a:gd name="T15" fmla="*/ 0 w 664"/>
                <a:gd name="T16" fmla="*/ 0 h 844"/>
                <a:gd name="T17" fmla="*/ 664 w 664"/>
                <a:gd name="T18" fmla="*/ 844 h 844"/>
              </a:gdLst>
              <a:ahLst/>
              <a:cxnLst>
                <a:cxn ang="T10">
                  <a:pos x="T0" y="T1"/>
                </a:cxn>
                <a:cxn ang="T11">
                  <a:pos x="T2" y="T3"/>
                </a:cxn>
                <a:cxn ang="T12">
                  <a:pos x="T4" y="T5"/>
                </a:cxn>
                <a:cxn ang="T13">
                  <a:pos x="T6" y="T7"/>
                </a:cxn>
                <a:cxn ang="T14">
                  <a:pos x="T8" y="T9"/>
                </a:cxn>
              </a:cxnLst>
              <a:rect l="T15" t="T16" r="T17" b="T18"/>
              <a:pathLst>
                <a:path w="664" h="844">
                  <a:moveTo>
                    <a:pt x="0" y="844"/>
                  </a:moveTo>
                  <a:lnTo>
                    <a:pt x="292" y="100"/>
                  </a:lnTo>
                  <a:lnTo>
                    <a:pt x="664" y="0"/>
                  </a:lnTo>
                  <a:lnTo>
                    <a:pt x="348" y="736"/>
                  </a:lnTo>
                  <a:lnTo>
                    <a:pt x="0" y="844"/>
                  </a:lnTo>
                  <a:close/>
                </a:path>
              </a:pathLst>
            </a:custGeom>
            <a:solidFill>
              <a:schemeClr val="folHlink"/>
            </a:solidFill>
            <a:ln w="9525">
              <a:noFill/>
              <a:round/>
              <a:headEnd/>
              <a:tailEnd/>
            </a:ln>
          </p:spPr>
          <p:txBody>
            <a:bodyPr wrap="none" anchor="ctr">
              <a:prstTxWarp prst="textNoShape">
                <a:avLst/>
              </a:prstTxWarp>
            </a:bodyPr>
            <a:lstStyle/>
            <a:p>
              <a:endParaRPr lang="en-US"/>
            </a:p>
          </p:txBody>
        </p:sp>
        <p:sp>
          <p:nvSpPr>
            <p:cNvPr id="74862" name="Freeform 4"/>
            <p:cNvSpPr>
              <a:spLocks/>
            </p:cNvSpPr>
            <p:nvPr/>
          </p:nvSpPr>
          <p:spPr bwMode="auto">
            <a:xfrm>
              <a:off x="2828" y="2312"/>
              <a:ext cx="292" cy="1024"/>
            </a:xfrm>
            <a:custGeom>
              <a:avLst/>
              <a:gdLst>
                <a:gd name="T0" fmla="*/ 4 w 292"/>
                <a:gd name="T1" fmla="*/ 1024 h 1024"/>
                <a:gd name="T2" fmla="*/ 0 w 292"/>
                <a:gd name="T3" fmla="*/ 232 h 1024"/>
                <a:gd name="T4" fmla="*/ 292 w 292"/>
                <a:gd name="T5" fmla="*/ 0 h 1024"/>
                <a:gd name="T6" fmla="*/ 288 w 292"/>
                <a:gd name="T7" fmla="*/ 788 h 1024"/>
                <a:gd name="T8" fmla="*/ 4 w 292"/>
                <a:gd name="T9" fmla="*/ 1024 h 1024"/>
                <a:gd name="T10" fmla="*/ 0 60000 65536"/>
                <a:gd name="T11" fmla="*/ 0 60000 65536"/>
                <a:gd name="T12" fmla="*/ 0 60000 65536"/>
                <a:gd name="T13" fmla="*/ 0 60000 65536"/>
                <a:gd name="T14" fmla="*/ 0 60000 65536"/>
                <a:gd name="T15" fmla="*/ 0 w 292"/>
                <a:gd name="T16" fmla="*/ 0 h 1024"/>
                <a:gd name="T17" fmla="*/ 292 w 292"/>
                <a:gd name="T18" fmla="*/ 1024 h 1024"/>
              </a:gdLst>
              <a:ahLst/>
              <a:cxnLst>
                <a:cxn ang="T10">
                  <a:pos x="T0" y="T1"/>
                </a:cxn>
                <a:cxn ang="T11">
                  <a:pos x="T2" y="T3"/>
                </a:cxn>
                <a:cxn ang="T12">
                  <a:pos x="T4" y="T5"/>
                </a:cxn>
                <a:cxn ang="T13">
                  <a:pos x="T6" y="T7"/>
                </a:cxn>
                <a:cxn ang="T14">
                  <a:pos x="T8" y="T9"/>
                </a:cxn>
              </a:cxnLst>
              <a:rect l="T15" t="T16" r="T17" b="T18"/>
              <a:pathLst>
                <a:path w="292" h="1024">
                  <a:moveTo>
                    <a:pt x="4" y="1024"/>
                  </a:moveTo>
                  <a:lnTo>
                    <a:pt x="0" y="232"/>
                  </a:lnTo>
                  <a:lnTo>
                    <a:pt x="292" y="0"/>
                  </a:lnTo>
                  <a:lnTo>
                    <a:pt x="288" y="788"/>
                  </a:lnTo>
                  <a:lnTo>
                    <a:pt x="4" y="1024"/>
                  </a:lnTo>
                  <a:close/>
                </a:path>
              </a:pathLst>
            </a:custGeom>
            <a:solidFill>
              <a:schemeClr val="folHlink"/>
            </a:solidFill>
            <a:ln w="28575">
              <a:noFill/>
              <a:round/>
              <a:headEnd/>
              <a:tailEnd/>
            </a:ln>
          </p:spPr>
          <p:txBody>
            <a:bodyPr wrap="none" anchor="ctr">
              <a:prstTxWarp prst="textNoShape">
                <a:avLst/>
              </a:prstTxWarp>
            </a:bodyPr>
            <a:lstStyle/>
            <a:p>
              <a:endParaRPr lang="en-US"/>
            </a:p>
          </p:txBody>
        </p:sp>
        <p:grpSp>
          <p:nvGrpSpPr>
            <p:cNvPr id="74863" name="Group 5"/>
            <p:cNvGrpSpPr>
              <a:grpSpLocks/>
            </p:cNvGrpSpPr>
            <p:nvPr/>
          </p:nvGrpSpPr>
          <p:grpSpPr bwMode="auto">
            <a:xfrm rot="1360404">
              <a:off x="2480" y="2348"/>
              <a:ext cx="1024" cy="1032"/>
              <a:chOff x="488" y="528"/>
              <a:chExt cx="1392" cy="1312"/>
            </a:xfrm>
          </p:grpSpPr>
          <p:sp>
            <p:nvSpPr>
              <p:cNvPr id="74912" name="Line 6"/>
              <p:cNvSpPr>
                <a:spLocks noChangeShapeType="1"/>
              </p:cNvSpPr>
              <p:nvPr/>
            </p:nvSpPr>
            <p:spPr bwMode="auto">
              <a:xfrm flipV="1">
                <a:off x="1482" y="1533"/>
                <a:ext cx="397" cy="30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13" name="Rectangle 7"/>
              <p:cNvSpPr>
                <a:spLocks noChangeArrowheads="1"/>
              </p:cNvSpPr>
              <p:nvPr/>
            </p:nvSpPr>
            <p:spPr bwMode="auto">
              <a:xfrm>
                <a:off x="494" y="835"/>
                <a:ext cx="992" cy="1005"/>
              </a:xfrm>
              <a:prstGeom prst="rect">
                <a:avLst/>
              </a:prstGeom>
              <a:noFill/>
              <a:ln w="38100">
                <a:solidFill>
                  <a:srgbClr val="FF0000"/>
                </a:solidFill>
                <a:miter lim="800000"/>
                <a:headEnd/>
                <a:tailEnd/>
              </a:ln>
            </p:spPr>
            <p:txBody>
              <a:bodyPr>
                <a:prstTxWarp prst="textNoShape">
                  <a:avLst/>
                </a:prstTxWarp>
              </a:bodyPr>
              <a:lstStyle/>
              <a:p>
                <a:endParaRPr lang="en-US"/>
              </a:p>
            </p:txBody>
          </p:sp>
          <p:sp>
            <p:nvSpPr>
              <p:cNvPr id="74914" name="Line 8"/>
              <p:cNvSpPr>
                <a:spLocks noChangeShapeType="1"/>
              </p:cNvSpPr>
              <p:nvPr/>
            </p:nvSpPr>
            <p:spPr bwMode="auto">
              <a:xfrm flipV="1">
                <a:off x="489" y="529"/>
                <a:ext cx="396" cy="300"/>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15" name="Line 9"/>
              <p:cNvSpPr>
                <a:spLocks noChangeShapeType="1"/>
              </p:cNvSpPr>
              <p:nvPr/>
            </p:nvSpPr>
            <p:spPr bwMode="auto">
              <a:xfrm flipV="1">
                <a:off x="1482" y="528"/>
                <a:ext cx="397" cy="30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16" name="Line 10"/>
              <p:cNvSpPr>
                <a:spLocks noChangeShapeType="1"/>
              </p:cNvSpPr>
              <p:nvPr/>
            </p:nvSpPr>
            <p:spPr bwMode="auto">
              <a:xfrm>
                <a:off x="885" y="528"/>
                <a:ext cx="994" cy="1"/>
              </a:xfrm>
              <a:prstGeom prst="line">
                <a:avLst/>
              </a:prstGeom>
              <a:noFill/>
              <a:ln w="38100">
                <a:solidFill>
                  <a:srgbClr val="FF0000"/>
                </a:solidFill>
                <a:round/>
                <a:headEnd/>
                <a:tailEnd/>
              </a:ln>
            </p:spPr>
            <p:txBody>
              <a:bodyPr>
                <a:prstTxWarp prst="textNoShape">
                  <a:avLst/>
                </a:prstTxWarp>
              </a:bodyPr>
              <a:lstStyle/>
              <a:p>
                <a:endParaRPr lang="en-US"/>
              </a:p>
            </p:txBody>
          </p:sp>
          <p:grpSp>
            <p:nvGrpSpPr>
              <p:cNvPr id="74917" name="Group 11"/>
              <p:cNvGrpSpPr>
                <a:grpSpLocks/>
              </p:cNvGrpSpPr>
              <p:nvPr/>
            </p:nvGrpSpPr>
            <p:grpSpPr bwMode="auto">
              <a:xfrm>
                <a:off x="885" y="528"/>
                <a:ext cx="1" cy="961"/>
                <a:chOff x="2333" y="2483"/>
                <a:chExt cx="1" cy="686"/>
              </a:xfrm>
            </p:grpSpPr>
            <p:sp>
              <p:nvSpPr>
                <p:cNvPr id="74944" name="Line 12"/>
                <p:cNvSpPr>
                  <a:spLocks noChangeShapeType="1"/>
                </p:cNvSpPr>
                <p:nvPr/>
              </p:nvSpPr>
              <p:spPr bwMode="auto">
                <a:xfrm>
                  <a:off x="2333" y="2483"/>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5" name="Line 13"/>
                <p:cNvSpPr>
                  <a:spLocks noChangeShapeType="1"/>
                </p:cNvSpPr>
                <p:nvPr/>
              </p:nvSpPr>
              <p:spPr bwMode="auto">
                <a:xfrm>
                  <a:off x="2333" y="2531"/>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6" name="Line 14"/>
                <p:cNvSpPr>
                  <a:spLocks noChangeShapeType="1"/>
                </p:cNvSpPr>
                <p:nvPr/>
              </p:nvSpPr>
              <p:spPr bwMode="auto">
                <a:xfrm>
                  <a:off x="2333" y="2579"/>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7" name="Line 15"/>
                <p:cNvSpPr>
                  <a:spLocks noChangeShapeType="1"/>
                </p:cNvSpPr>
                <p:nvPr/>
              </p:nvSpPr>
              <p:spPr bwMode="auto">
                <a:xfrm>
                  <a:off x="2333" y="2627"/>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8" name="Line 16"/>
                <p:cNvSpPr>
                  <a:spLocks noChangeShapeType="1"/>
                </p:cNvSpPr>
                <p:nvPr/>
              </p:nvSpPr>
              <p:spPr bwMode="auto">
                <a:xfrm>
                  <a:off x="2333" y="2675"/>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9" name="Line 17"/>
                <p:cNvSpPr>
                  <a:spLocks noChangeShapeType="1"/>
                </p:cNvSpPr>
                <p:nvPr/>
              </p:nvSpPr>
              <p:spPr bwMode="auto">
                <a:xfrm>
                  <a:off x="2333" y="2722"/>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0" name="Line 18"/>
                <p:cNvSpPr>
                  <a:spLocks noChangeShapeType="1"/>
                </p:cNvSpPr>
                <p:nvPr/>
              </p:nvSpPr>
              <p:spPr bwMode="auto">
                <a:xfrm>
                  <a:off x="2333" y="2770"/>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1" name="Line 19"/>
                <p:cNvSpPr>
                  <a:spLocks noChangeShapeType="1"/>
                </p:cNvSpPr>
                <p:nvPr/>
              </p:nvSpPr>
              <p:spPr bwMode="auto">
                <a:xfrm>
                  <a:off x="2333" y="2818"/>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2" name="Line 20"/>
                <p:cNvSpPr>
                  <a:spLocks noChangeShapeType="1"/>
                </p:cNvSpPr>
                <p:nvPr/>
              </p:nvSpPr>
              <p:spPr bwMode="auto">
                <a:xfrm>
                  <a:off x="2333" y="2866"/>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3" name="Line 21"/>
                <p:cNvSpPr>
                  <a:spLocks noChangeShapeType="1"/>
                </p:cNvSpPr>
                <p:nvPr/>
              </p:nvSpPr>
              <p:spPr bwMode="auto">
                <a:xfrm>
                  <a:off x="2333" y="2914"/>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4" name="Line 22"/>
                <p:cNvSpPr>
                  <a:spLocks noChangeShapeType="1"/>
                </p:cNvSpPr>
                <p:nvPr/>
              </p:nvSpPr>
              <p:spPr bwMode="auto">
                <a:xfrm>
                  <a:off x="2333" y="2962"/>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5" name="Line 23"/>
                <p:cNvSpPr>
                  <a:spLocks noChangeShapeType="1"/>
                </p:cNvSpPr>
                <p:nvPr/>
              </p:nvSpPr>
              <p:spPr bwMode="auto">
                <a:xfrm>
                  <a:off x="2333" y="3010"/>
                  <a:ext cx="1" cy="15"/>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6" name="Line 24"/>
                <p:cNvSpPr>
                  <a:spLocks noChangeShapeType="1"/>
                </p:cNvSpPr>
                <p:nvPr/>
              </p:nvSpPr>
              <p:spPr bwMode="auto">
                <a:xfrm>
                  <a:off x="2333" y="3057"/>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7" name="Line 25"/>
                <p:cNvSpPr>
                  <a:spLocks noChangeShapeType="1"/>
                </p:cNvSpPr>
                <p:nvPr/>
              </p:nvSpPr>
              <p:spPr bwMode="auto">
                <a:xfrm>
                  <a:off x="2333" y="3105"/>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8" name="Line 26"/>
                <p:cNvSpPr>
                  <a:spLocks noChangeShapeType="1"/>
                </p:cNvSpPr>
                <p:nvPr/>
              </p:nvSpPr>
              <p:spPr bwMode="auto">
                <a:xfrm>
                  <a:off x="2333" y="3153"/>
                  <a:ext cx="1" cy="16"/>
                </a:xfrm>
                <a:prstGeom prst="line">
                  <a:avLst/>
                </a:prstGeom>
                <a:noFill/>
                <a:ln w="38100">
                  <a:solidFill>
                    <a:srgbClr val="FF0000"/>
                  </a:solidFill>
                  <a:round/>
                  <a:headEnd/>
                  <a:tailEnd/>
                </a:ln>
              </p:spPr>
              <p:txBody>
                <a:bodyPr>
                  <a:prstTxWarp prst="textNoShape">
                    <a:avLst/>
                  </a:prstTxWarp>
                </a:bodyPr>
                <a:lstStyle/>
                <a:p>
                  <a:endParaRPr lang="en-US"/>
                </a:p>
              </p:txBody>
            </p:sp>
          </p:grpSp>
          <p:grpSp>
            <p:nvGrpSpPr>
              <p:cNvPr id="74918" name="Group 27"/>
              <p:cNvGrpSpPr>
                <a:grpSpLocks/>
              </p:cNvGrpSpPr>
              <p:nvPr/>
            </p:nvGrpSpPr>
            <p:grpSpPr bwMode="auto">
              <a:xfrm>
                <a:off x="885" y="1533"/>
                <a:ext cx="949" cy="2"/>
                <a:chOff x="2333" y="3201"/>
                <a:chExt cx="687" cy="1"/>
              </a:xfrm>
            </p:grpSpPr>
            <p:sp>
              <p:nvSpPr>
                <p:cNvPr id="74929" name="Line 28"/>
                <p:cNvSpPr>
                  <a:spLocks noChangeShapeType="1"/>
                </p:cNvSpPr>
                <p:nvPr/>
              </p:nvSpPr>
              <p:spPr bwMode="auto">
                <a:xfrm>
                  <a:off x="2333"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0" name="Line 29"/>
                <p:cNvSpPr>
                  <a:spLocks noChangeShapeType="1"/>
                </p:cNvSpPr>
                <p:nvPr/>
              </p:nvSpPr>
              <p:spPr bwMode="auto">
                <a:xfrm>
                  <a:off x="2381"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1" name="Line 30"/>
                <p:cNvSpPr>
                  <a:spLocks noChangeShapeType="1"/>
                </p:cNvSpPr>
                <p:nvPr/>
              </p:nvSpPr>
              <p:spPr bwMode="auto">
                <a:xfrm>
                  <a:off x="2429"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2" name="Line 31"/>
                <p:cNvSpPr>
                  <a:spLocks noChangeShapeType="1"/>
                </p:cNvSpPr>
                <p:nvPr/>
              </p:nvSpPr>
              <p:spPr bwMode="auto">
                <a:xfrm>
                  <a:off x="2477"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3" name="Line 32"/>
                <p:cNvSpPr>
                  <a:spLocks noChangeShapeType="1"/>
                </p:cNvSpPr>
                <p:nvPr/>
              </p:nvSpPr>
              <p:spPr bwMode="auto">
                <a:xfrm>
                  <a:off x="2525"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4" name="Line 33"/>
                <p:cNvSpPr>
                  <a:spLocks noChangeShapeType="1"/>
                </p:cNvSpPr>
                <p:nvPr/>
              </p:nvSpPr>
              <p:spPr bwMode="auto">
                <a:xfrm>
                  <a:off x="2573" y="3201"/>
                  <a:ext cx="15"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5" name="Line 34"/>
                <p:cNvSpPr>
                  <a:spLocks noChangeShapeType="1"/>
                </p:cNvSpPr>
                <p:nvPr/>
              </p:nvSpPr>
              <p:spPr bwMode="auto">
                <a:xfrm>
                  <a:off x="2620"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6" name="Line 35"/>
                <p:cNvSpPr>
                  <a:spLocks noChangeShapeType="1"/>
                </p:cNvSpPr>
                <p:nvPr/>
              </p:nvSpPr>
              <p:spPr bwMode="auto">
                <a:xfrm>
                  <a:off x="2668"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7" name="Line 36"/>
                <p:cNvSpPr>
                  <a:spLocks noChangeShapeType="1"/>
                </p:cNvSpPr>
                <p:nvPr/>
              </p:nvSpPr>
              <p:spPr bwMode="auto">
                <a:xfrm>
                  <a:off x="2716"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8" name="Line 37"/>
                <p:cNvSpPr>
                  <a:spLocks noChangeShapeType="1"/>
                </p:cNvSpPr>
                <p:nvPr/>
              </p:nvSpPr>
              <p:spPr bwMode="auto">
                <a:xfrm>
                  <a:off x="2764"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9" name="Line 38"/>
                <p:cNvSpPr>
                  <a:spLocks noChangeShapeType="1"/>
                </p:cNvSpPr>
                <p:nvPr/>
              </p:nvSpPr>
              <p:spPr bwMode="auto">
                <a:xfrm>
                  <a:off x="2812"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0" name="Line 39"/>
                <p:cNvSpPr>
                  <a:spLocks noChangeShapeType="1"/>
                </p:cNvSpPr>
                <p:nvPr/>
              </p:nvSpPr>
              <p:spPr bwMode="auto">
                <a:xfrm>
                  <a:off x="2860"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1" name="Line 40"/>
                <p:cNvSpPr>
                  <a:spLocks noChangeShapeType="1"/>
                </p:cNvSpPr>
                <p:nvPr/>
              </p:nvSpPr>
              <p:spPr bwMode="auto">
                <a:xfrm>
                  <a:off x="2908"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2" name="Line 41"/>
                <p:cNvSpPr>
                  <a:spLocks noChangeShapeType="1"/>
                </p:cNvSpPr>
                <p:nvPr/>
              </p:nvSpPr>
              <p:spPr bwMode="auto">
                <a:xfrm>
                  <a:off x="2956"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3" name="Line 42"/>
                <p:cNvSpPr>
                  <a:spLocks noChangeShapeType="1"/>
                </p:cNvSpPr>
                <p:nvPr/>
              </p:nvSpPr>
              <p:spPr bwMode="auto">
                <a:xfrm>
                  <a:off x="3004" y="3201"/>
                  <a:ext cx="16" cy="1"/>
                </a:xfrm>
                <a:prstGeom prst="line">
                  <a:avLst/>
                </a:prstGeom>
                <a:noFill/>
                <a:ln w="38100">
                  <a:solidFill>
                    <a:srgbClr val="FF0000"/>
                  </a:solidFill>
                  <a:round/>
                  <a:headEnd/>
                  <a:tailEnd/>
                </a:ln>
              </p:spPr>
              <p:txBody>
                <a:bodyPr>
                  <a:prstTxWarp prst="textNoShape">
                    <a:avLst/>
                  </a:prstTxWarp>
                </a:bodyPr>
                <a:lstStyle/>
                <a:p>
                  <a:endParaRPr lang="en-US"/>
                </a:p>
              </p:txBody>
            </p:sp>
          </p:grpSp>
          <p:grpSp>
            <p:nvGrpSpPr>
              <p:cNvPr id="74919" name="Group 43"/>
              <p:cNvGrpSpPr>
                <a:grpSpLocks/>
              </p:cNvGrpSpPr>
              <p:nvPr/>
            </p:nvGrpSpPr>
            <p:grpSpPr bwMode="auto">
              <a:xfrm>
                <a:off x="488" y="1522"/>
                <a:ext cx="386" cy="312"/>
                <a:chOff x="2046" y="3193"/>
                <a:chExt cx="279" cy="223"/>
              </a:xfrm>
            </p:grpSpPr>
            <p:sp>
              <p:nvSpPr>
                <p:cNvPr id="74921" name="Line 44"/>
                <p:cNvSpPr>
                  <a:spLocks noChangeShapeType="1"/>
                </p:cNvSpPr>
                <p:nvPr/>
              </p:nvSpPr>
              <p:spPr bwMode="auto">
                <a:xfrm flipV="1">
                  <a:off x="2046" y="3400"/>
                  <a:ext cx="16"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22" name="Line 45"/>
                <p:cNvSpPr>
                  <a:spLocks noChangeShapeType="1"/>
                </p:cNvSpPr>
                <p:nvPr/>
              </p:nvSpPr>
              <p:spPr bwMode="auto">
                <a:xfrm flipV="1">
                  <a:off x="2079" y="3369"/>
                  <a:ext cx="23" cy="15"/>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23" name="Line 46"/>
                <p:cNvSpPr>
                  <a:spLocks noChangeShapeType="1"/>
                </p:cNvSpPr>
                <p:nvPr/>
              </p:nvSpPr>
              <p:spPr bwMode="auto">
                <a:xfrm flipV="1">
                  <a:off x="2117" y="3337"/>
                  <a:ext cx="16"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24" name="Line 47"/>
                <p:cNvSpPr>
                  <a:spLocks noChangeShapeType="1"/>
                </p:cNvSpPr>
                <p:nvPr/>
              </p:nvSpPr>
              <p:spPr bwMode="auto">
                <a:xfrm flipV="1">
                  <a:off x="2157" y="3313"/>
                  <a:ext cx="16"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25" name="Line 48"/>
                <p:cNvSpPr>
                  <a:spLocks noChangeShapeType="1"/>
                </p:cNvSpPr>
                <p:nvPr/>
              </p:nvSpPr>
              <p:spPr bwMode="auto">
                <a:xfrm flipV="1">
                  <a:off x="2197" y="3281"/>
                  <a:ext cx="16"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26" name="Line 49"/>
                <p:cNvSpPr>
                  <a:spLocks noChangeShapeType="1"/>
                </p:cNvSpPr>
                <p:nvPr/>
              </p:nvSpPr>
              <p:spPr bwMode="auto">
                <a:xfrm flipV="1">
                  <a:off x="2229" y="3257"/>
                  <a:ext cx="24" cy="8"/>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27" name="Line 50"/>
                <p:cNvSpPr>
                  <a:spLocks noChangeShapeType="1"/>
                </p:cNvSpPr>
                <p:nvPr/>
              </p:nvSpPr>
              <p:spPr bwMode="auto">
                <a:xfrm flipV="1">
                  <a:off x="2269" y="3225"/>
                  <a:ext cx="24"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28" name="Line 51"/>
                <p:cNvSpPr>
                  <a:spLocks noChangeShapeType="1"/>
                </p:cNvSpPr>
                <p:nvPr/>
              </p:nvSpPr>
              <p:spPr bwMode="auto">
                <a:xfrm flipV="1">
                  <a:off x="2309" y="3193"/>
                  <a:ext cx="16" cy="16"/>
                </a:xfrm>
                <a:prstGeom prst="line">
                  <a:avLst/>
                </a:prstGeom>
                <a:noFill/>
                <a:ln w="38100">
                  <a:solidFill>
                    <a:srgbClr val="FF0000"/>
                  </a:solidFill>
                  <a:round/>
                  <a:headEnd/>
                  <a:tailEnd/>
                </a:ln>
              </p:spPr>
              <p:txBody>
                <a:bodyPr>
                  <a:prstTxWarp prst="textNoShape">
                    <a:avLst/>
                  </a:prstTxWarp>
                </a:bodyPr>
                <a:lstStyle/>
                <a:p>
                  <a:endParaRPr lang="en-US"/>
                </a:p>
              </p:txBody>
            </p:sp>
          </p:grpSp>
          <p:sp>
            <p:nvSpPr>
              <p:cNvPr id="74920" name="Line 52"/>
              <p:cNvSpPr>
                <a:spLocks noChangeShapeType="1"/>
              </p:cNvSpPr>
              <p:nvPr/>
            </p:nvSpPr>
            <p:spPr bwMode="auto">
              <a:xfrm>
                <a:off x="1879" y="528"/>
                <a:ext cx="1" cy="1005"/>
              </a:xfrm>
              <a:prstGeom prst="line">
                <a:avLst/>
              </a:prstGeom>
              <a:noFill/>
              <a:ln w="38100">
                <a:solidFill>
                  <a:srgbClr val="FF0000"/>
                </a:solidFill>
                <a:round/>
                <a:headEnd/>
                <a:tailEnd/>
              </a:ln>
            </p:spPr>
            <p:txBody>
              <a:bodyPr>
                <a:prstTxWarp prst="textNoShape">
                  <a:avLst/>
                </a:prstTxWarp>
              </a:bodyPr>
              <a:lstStyle/>
              <a:p>
                <a:endParaRPr lang="en-US"/>
              </a:p>
            </p:txBody>
          </p:sp>
        </p:grpSp>
        <p:grpSp>
          <p:nvGrpSpPr>
            <p:cNvPr id="74864" name="Group 53"/>
            <p:cNvGrpSpPr>
              <a:grpSpLocks/>
            </p:cNvGrpSpPr>
            <p:nvPr/>
          </p:nvGrpSpPr>
          <p:grpSpPr bwMode="auto">
            <a:xfrm>
              <a:off x="2096" y="2300"/>
              <a:ext cx="1024" cy="1032"/>
              <a:chOff x="488" y="528"/>
              <a:chExt cx="1392" cy="1312"/>
            </a:xfrm>
          </p:grpSpPr>
          <p:sp>
            <p:nvSpPr>
              <p:cNvPr id="74865" name="Line 54"/>
              <p:cNvSpPr>
                <a:spLocks noChangeShapeType="1"/>
              </p:cNvSpPr>
              <p:nvPr/>
            </p:nvSpPr>
            <p:spPr bwMode="auto">
              <a:xfrm flipV="1">
                <a:off x="1482" y="1533"/>
                <a:ext cx="397" cy="30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66" name="Rectangle 55"/>
              <p:cNvSpPr>
                <a:spLocks noChangeArrowheads="1"/>
              </p:cNvSpPr>
              <p:nvPr/>
            </p:nvSpPr>
            <p:spPr bwMode="auto">
              <a:xfrm>
                <a:off x="494" y="835"/>
                <a:ext cx="992" cy="1005"/>
              </a:xfrm>
              <a:prstGeom prst="rect">
                <a:avLst/>
              </a:prstGeom>
              <a:noFill/>
              <a:ln w="38100">
                <a:solidFill>
                  <a:srgbClr val="0000FF"/>
                </a:solidFill>
                <a:miter lim="800000"/>
                <a:headEnd/>
                <a:tailEnd/>
              </a:ln>
            </p:spPr>
            <p:txBody>
              <a:bodyPr>
                <a:prstTxWarp prst="textNoShape">
                  <a:avLst/>
                </a:prstTxWarp>
              </a:bodyPr>
              <a:lstStyle/>
              <a:p>
                <a:endParaRPr lang="en-US"/>
              </a:p>
            </p:txBody>
          </p:sp>
          <p:sp>
            <p:nvSpPr>
              <p:cNvPr id="74867" name="Line 56"/>
              <p:cNvSpPr>
                <a:spLocks noChangeShapeType="1"/>
              </p:cNvSpPr>
              <p:nvPr/>
            </p:nvSpPr>
            <p:spPr bwMode="auto">
              <a:xfrm flipV="1">
                <a:off x="489" y="529"/>
                <a:ext cx="396" cy="300"/>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68" name="Line 57"/>
              <p:cNvSpPr>
                <a:spLocks noChangeShapeType="1"/>
              </p:cNvSpPr>
              <p:nvPr/>
            </p:nvSpPr>
            <p:spPr bwMode="auto">
              <a:xfrm flipV="1">
                <a:off x="1482" y="528"/>
                <a:ext cx="397" cy="30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69" name="Line 58"/>
              <p:cNvSpPr>
                <a:spLocks noChangeShapeType="1"/>
              </p:cNvSpPr>
              <p:nvPr/>
            </p:nvSpPr>
            <p:spPr bwMode="auto">
              <a:xfrm>
                <a:off x="885" y="528"/>
                <a:ext cx="994" cy="1"/>
              </a:xfrm>
              <a:prstGeom prst="line">
                <a:avLst/>
              </a:prstGeom>
              <a:noFill/>
              <a:ln w="38100">
                <a:solidFill>
                  <a:srgbClr val="0000FF"/>
                </a:solidFill>
                <a:round/>
                <a:headEnd/>
                <a:tailEnd/>
              </a:ln>
            </p:spPr>
            <p:txBody>
              <a:bodyPr>
                <a:prstTxWarp prst="textNoShape">
                  <a:avLst/>
                </a:prstTxWarp>
              </a:bodyPr>
              <a:lstStyle/>
              <a:p>
                <a:endParaRPr lang="en-US"/>
              </a:p>
            </p:txBody>
          </p:sp>
          <p:grpSp>
            <p:nvGrpSpPr>
              <p:cNvPr id="74870" name="Group 59"/>
              <p:cNvGrpSpPr>
                <a:grpSpLocks/>
              </p:cNvGrpSpPr>
              <p:nvPr/>
            </p:nvGrpSpPr>
            <p:grpSpPr bwMode="auto">
              <a:xfrm>
                <a:off x="885" y="528"/>
                <a:ext cx="1" cy="961"/>
                <a:chOff x="2333" y="2483"/>
                <a:chExt cx="1" cy="686"/>
              </a:xfrm>
            </p:grpSpPr>
            <p:sp>
              <p:nvSpPr>
                <p:cNvPr id="74897" name="Line 60"/>
                <p:cNvSpPr>
                  <a:spLocks noChangeShapeType="1"/>
                </p:cNvSpPr>
                <p:nvPr/>
              </p:nvSpPr>
              <p:spPr bwMode="auto">
                <a:xfrm>
                  <a:off x="2333" y="2483"/>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8" name="Line 61"/>
                <p:cNvSpPr>
                  <a:spLocks noChangeShapeType="1"/>
                </p:cNvSpPr>
                <p:nvPr/>
              </p:nvSpPr>
              <p:spPr bwMode="auto">
                <a:xfrm>
                  <a:off x="2333" y="2531"/>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9" name="Line 62"/>
                <p:cNvSpPr>
                  <a:spLocks noChangeShapeType="1"/>
                </p:cNvSpPr>
                <p:nvPr/>
              </p:nvSpPr>
              <p:spPr bwMode="auto">
                <a:xfrm>
                  <a:off x="2333" y="2579"/>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0" name="Line 63"/>
                <p:cNvSpPr>
                  <a:spLocks noChangeShapeType="1"/>
                </p:cNvSpPr>
                <p:nvPr/>
              </p:nvSpPr>
              <p:spPr bwMode="auto">
                <a:xfrm>
                  <a:off x="2333" y="2627"/>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1" name="Line 64"/>
                <p:cNvSpPr>
                  <a:spLocks noChangeShapeType="1"/>
                </p:cNvSpPr>
                <p:nvPr/>
              </p:nvSpPr>
              <p:spPr bwMode="auto">
                <a:xfrm>
                  <a:off x="2333" y="2675"/>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2" name="Line 65"/>
                <p:cNvSpPr>
                  <a:spLocks noChangeShapeType="1"/>
                </p:cNvSpPr>
                <p:nvPr/>
              </p:nvSpPr>
              <p:spPr bwMode="auto">
                <a:xfrm>
                  <a:off x="2333" y="2722"/>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3" name="Line 66"/>
                <p:cNvSpPr>
                  <a:spLocks noChangeShapeType="1"/>
                </p:cNvSpPr>
                <p:nvPr/>
              </p:nvSpPr>
              <p:spPr bwMode="auto">
                <a:xfrm>
                  <a:off x="2333" y="2770"/>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4" name="Line 67"/>
                <p:cNvSpPr>
                  <a:spLocks noChangeShapeType="1"/>
                </p:cNvSpPr>
                <p:nvPr/>
              </p:nvSpPr>
              <p:spPr bwMode="auto">
                <a:xfrm>
                  <a:off x="2333" y="2818"/>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5" name="Line 68"/>
                <p:cNvSpPr>
                  <a:spLocks noChangeShapeType="1"/>
                </p:cNvSpPr>
                <p:nvPr/>
              </p:nvSpPr>
              <p:spPr bwMode="auto">
                <a:xfrm>
                  <a:off x="2333" y="2866"/>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6" name="Line 69"/>
                <p:cNvSpPr>
                  <a:spLocks noChangeShapeType="1"/>
                </p:cNvSpPr>
                <p:nvPr/>
              </p:nvSpPr>
              <p:spPr bwMode="auto">
                <a:xfrm>
                  <a:off x="2333" y="2914"/>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7" name="Line 70"/>
                <p:cNvSpPr>
                  <a:spLocks noChangeShapeType="1"/>
                </p:cNvSpPr>
                <p:nvPr/>
              </p:nvSpPr>
              <p:spPr bwMode="auto">
                <a:xfrm>
                  <a:off x="2333" y="2962"/>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8" name="Line 71"/>
                <p:cNvSpPr>
                  <a:spLocks noChangeShapeType="1"/>
                </p:cNvSpPr>
                <p:nvPr/>
              </p:nvSpPr>
              <p:spPr bwMode="auto">
                <a:xfrm>
                  <a:off x="2333" y="3010"/>
                  <a:ext cx="1" cy="15"/>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9" name="Line 72"/>
                <p:cNvSpPr>
                  <a:spLocks noChangeShapeType="1"/>
                </p:cNvSpPr>
                <p:nvPr/>
              </p:nvSpPr>
              <p:spPr bwMode="auto">
                <a:xfrm>
                  <a:off x="2333" y="3057"/>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10" name="Line 73"/>
                <p:cNvSpPr>
                  <a:spLocks noChangeShapeType="1"/>
                </p:cNvSpPr>
                <p:nvPr/>
              </p:nvSpPr>
              <p:spPr bwMode="auto">
                <a:xfrm>
                  <a:off x="2333" y="3105"/>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11" name="Line 74"/>
                <p:cNvSpPr>
                  <a:spLocks noChangeShapeType="1"/>
                </p:cNvSpPr>
                <p:nvPr/>
              </p:nvSpPr>
              <p:spPr bwMode="auto">
                <a:xfrm>
                  <a:off x="2333" y="3153"/>
                  <a:ext cx="1" cy="16"/>
                </a:xfrm>
                <a:prstGeom prst="line">
                  <a:avLst/>
                </a:prstGeom>
                <a:noFill/>
                <a:ln w="38100">
                  <a:solidFill>
                    <a:srgbClr val="0000FF"/>
                  </a:solidFill>
                  <a:round/>
                  <a:headEnd/>
                  <a:tailEnd/>
                </a:ln>
              </p:spPr>
              <p:txBody>
                <a:bodyPr>
                  <a:prstTxWarp prst="textNoShape">
                    <a:avLst/>
                  </a:prstTxWarp>
                </a:bodyPr>
                <a:lstStyle/>
                <a:p>
                  <a:endParaRPr lang="en-US"/>
                </a:p>
              </p:txBody>
            </p:sp>
          </p:grpSp>
          <p:grpSp>
            <p:nvGrpSpPr>
              <p:cNvPr id="74871" name="Group 75"/>
              <p:cNvGrpSpPr>
                <a:grpSpLocks/>
              </p:cNvGrpSpPr>
              <p:nvPr/>
            </p:nvGrpSpPr>
            <p:grpSpPr bwMode="auto">
              <a:xfrm>
                <a:off x="885" y="1533"/>
                <a:ext cx="949" cy="2"/>
                <a:chOff x="2333" y="3201"/>
                <a:chExt cx="687" cy="1"/>
              </a:xfrm>
            </p:grpSpPr>
            <p:sp>
              <p:nvSpPr>
                <p:cNvPr id="74882" name="Line 76"/>
                <p:cNvSpPr>
                  <a:spLocks noChangeShapeType="1"/>
                </p:cNvSpPr>
                <p:nvPr/>
              </p:nvSpPr>
              <p:spPr bwMode="auto">
                <a:xfrm>
                  <a:off x="2333"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3" name="Line 77"/>
                <p:cNvSpPr>
                  <a:spLocks noChangeShapeType="1"/>
                </p:cNvSpPr>
                <p:nvPr/>
              </p:nvSpPr>
              <p:spPr bwMode="auto">
                <a:xfrm>
                  <a:off x="2381"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4" name="Line 78"/>
                <p:cNvSpPr>
                  <a:spLocks noChangeShapeType="1"/>
                </p:cNvSpPr>
                <p:nvPr/>
              </p:nvSpPr>
              <p:spPr bwMode="auto">
                <a:xfrm>
                  <a:off x="2429"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5" name="Line 79"/>
                <p:cNvSpPr>
                  <a:spLocks noChangeShapeType="1"/>
                </p:cNvSpPr>
                <p:nvPr/>
              </p:nvSpPr>
              <p:spPr bwMode="auto">
                <a:xfrm>
                  <a:off x="2477"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6" name="Line 80"/>
                <p:cNvSpPr>
                  <a:spLocks noChangeShapeType="1"/>
                </p:cNvSpPr>
                <p:nvPr/>
              </p:nvSpPr>
              <p:spPr bwMode="auto">
                <a:xfrm>
                  <a:off x="2525"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7" name="Line 81"/>
                <p:cNvSpPr>
                  <a:spLocks noChangeShapeType="1"/>
                </p:cNvSpPr>
                <p:nvPr/>
              </p:nvSpPr>
              <p:spPr bwMode="auto">
                <a:xfrm>
                  <a:off x="2573" y="3201"/>
                  <a:ext cx="15"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8" name="Line 82"/>
                <p:cNvSpPr>
                  <a:spLocks noChangeShapeType="1"/>
                </p:cNvSpPr>
                <p:nvPr/>
              </p:nvSpPr>
              <p:spPr bwMode="auto">
                <a:xfrm>
                  <a:off x="2620"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9" name="Line 83"/>
                <p:cNvSpPr>
                  <a:spLocks noChangeShapeType="1"/>
                </p:cNvSpPr>
                <p:nvPr/>
              </p:nvSpPr>
              <p:spPr bwMode="auto">
                <a:xfrm>
                  <a:off x="2668"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0" name="Line 84"/>
                <p:cNvSpPr>
                  <a:spLocks noChangeShapeType="1"/>
                </p:cNvSpPr>
                <p:nvPr/>
              </p:nvSpPr>
              <p:spPr bwMode="auto">
                <a:xfrm>
                  <a:off x="2716"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1" name="Line 85"/>
                <p:cNvSpPr>
                  <a:spLocks noChangeShapeType="1"/>
                </p:cNvSpPr>
                <p:nvPr/>
              </p:nvSpPr>
              <p:spPr bwMode="auto">
                <a:xfrm>
                  <a:off x="2764"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2" name="Line 86"/>
                <p:cNvSpPr>
                  <a:spLocks noChangeShapeType="1"/>
                </p:cNvSpPr>
                <p:nvPr/>
              </p:nvSpPr>
              <p:spPr bwMode="auto">
                <a:xfrm>
                  <a:off x="2812"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3" name="Line 87"/>
                <p:cNvSpPr>
                  <a:spLocks noChangeShapeType="1"/>
                </p:cNvSpPr>
                <p:nvPr/>
              </p:nvSpPr>
              <p:spPr bwMode="auto">
                <a:xfrm>
                  <a:off x="2860"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4" name="Line 88"/>
                <p:cNvSpPr>
                  <a:spLocks noChangeShapeType="1"/>
                </p:cNvSpPr>
                <p:nvPr/>
              </p:nvSpPr>
              <p:spPr bwMode="auto">
                <a:xfrm>
                  <a:off x="2908"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5" name="Line 89"/>
                <p:cNvSpPr>
                  <a:spLocks noChangeShapeType="1"/>
                </p:cNvSpPr>
                <p:nvPr/>
              </p:nvSpPr>
              <p:spPr bwMode="auto">
                <a:xfrm>
                  <a:off x="2956"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6" name="Line 90"/>
                <p:cNvSpPr>
                  <a:spLocks noChangeShapeType="1"/>
                </p:cNvSpPr>
                <p:nvPr/>
              </p:nvSpPr>
              <p:spPr bwMode="auto">
                <a:xfrm>
                  <a:off x="3004" y="3201"/>
                  <a:ext cx="16" cy="1"/>
                </a:xfrm>
                <a:prstGeom prst="line">
                  <a:avLst/>
                </a:prstGeom>
                <a:noFill/>
                <a:ln w="38100">
                  <a:solidFill>
                    <a:srgbClr val="0000FF"/>
                  </a:solidFill>
                  <a:round/>
                  <a:headEnd/>
                  <a:tailEnd/>
                </a:ln>
              </p:spPr>
              <p:txBody>
                <a:bodyPr>
                  <a:prstTxWarp prst="textNoShape">
                    <a:avLst/>
                  </a:prstTxWarp>
                </a:bodyPr>
                <a:lstStyle/>
                <a:p>
                  <a:endParaRPr lang="en-US"/>
                </a:p>
              </p:txBody>
            </p:sp>
          </p:grpSp>
          <p:grpSp>
            <p:nvGrpSpPr>
              <p:cNvPr id="74872" name="Group 91"/>
              <p:cNvGrpSpPr>
                <a:grpSpLocks/>
              </p:cNvGrpSpPr>
              <p:nvPr/>
            </p:nvGrpSpPr>
            <p:grpSpPr bwMode="auto">
              <a:xfrm>
                <a:off x="488" y="1522"/>
                <a:ext cx="386" cy="312"/>
                <a:chOff x="2046" y="3193"/>
                <a:chExt cx="279" cy="223"/>
              </a:xfrm>
            </p:grpSpPr>
            <p:sp>
              <p:nvSpPr>
                <p:cNvPr id="74874" name="Line 92"/>
                <p:cNvSpPr>
                  <a:spLocks noChangeShapeType="1"/>
                </p:cNvSpPr>
                <p:nvPr/>
              </p:nvSpPr>
              <p:spPr bwMode="auto">
                <a:xfrm flipV="1">
                  <a:off x="2046" y="3400"/>
                  <a:ext cx="16"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75" name="Line 93"/>
                <p:cNvSpPr>
                  <a:spLocks noChangeShapeType="1"/>
                </p:cNvSpPr>
                <p:nvPr/>
              </p:nvSpPr>
              <p:spPr bwMode="auto">
                <a:xfrm flipV="1">
                  <a:off x="2079" y="3369"/>
                  <a:ext cx="23" cy="15"/>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76" name="Line 94"/>
                <p:cNvSpPr>
                  <a:spLocks noChangeShapeType="1"/>
                </p:cNvSpPr>
                <p:nvPr/>
              </p:nvSpPr>
              <p:spPr bwMode="auto">
                <a:xfrm flipV="1">
                  <a:off x="2117" y="3337"/>
                  <a:ext cx="16"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77" name="Line 95"/>
                <p:cNvSpPr>
                  <a:spLocks noChangeShapeType="1"/>
                </p:cNvSpPr>
                <p:nvPr/>
              </p:nvSpPr>
              <p:spPr bwMode="auto">
                <a:xfrm flipV="1">
                  <a:off x="2157" y="3313"/>
                  <a:ext cx="16"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78" name="Line 96"/>
                <p:cNvSpPr>
                  <a:spLocks noChangeShapeType="1"/>
                </p:cNvSpPr>
                <p:nvPr/>
              </p:nvSpPr>
              <p:spPr bwMode="auto">
                <a:xfrm flipV="1">
                  <a:off x="2197" y="3281"/>
                  <a:ext cx="16"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79" name="Line 97"/>
                <p:cNvSpPr>
                  <a:spLocks noChangeShapeType="1"/>
                </p:cNvSpPr>
                <p:nvPr/>
              </p:nvSpPr>
              <p:spPr bwMode="auto">
                <a:xfrm flipV="1">
                  <a:off x="2229" y="3257"/>
                  <a:ext cx="24" cy="8"/>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0" name="Line 98"/>
                <p:cNvSpPr>
                  <a:spLocks noChangeShapeType="1"/>
                </p:cNvSpPr>
                <p:nvPr/>
              </p:nvSpPr>
              <p:spPr bwMode="auto">
                <a:xfrm flipV="1">
                  <a:off x="2269" y="3225"/>
                  <a:ext cx="24"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1" name="Line 99"/>
                <p:cNvSpPr>
                  <a:spLocks noChangeShapeType="1"/>
                </p:cNvSpPr>
                <p:nvPr/>
              </p:nvSpPr>
              <p:spPr bwMode="auto">
                <a:xfrm flipV="1">
                  <a:off x="2309" y="3193"/>
                  <a:ext cx="16" cy="16"/>
                </a:xfrm>
                <a:prstGeom prst="line">
                  <a:avLst/>
                </a:prstGeom>
                <a:noFill/>
                <a:ln w="38100">
                  <a:solidFill>
                    <a:srgbClr val="0000FF"/>
                  </a:solidFill>
                  <a:round/>
                  <a:headEnd/>
                  <a:tailEnd/>
                </a:ln>
              </p:spPr>
              <p:txBody>
                <a:bodyPr>
                  <a:prstTxWarp prst="textNoShape">
                    <a:avLst/>
                  </a:prstTxWarp>
                </a:bodyPr>
                <a:lstStyle/>
                <a:p>
                  <a:endParaRPr lang="en-US"/>
                </a:p>
              </p:txBody>
            </p:sp>
          </p:grpSp>
          <p:sp>
            <p:nvSpPr>
              <p:cNvPr id="74873" name="Line 100"/>
              <p:cNvSpPr>
                <a:spLocks noChangeShapeType="1"/>
              </p:cNvSpPr>
              <p:nvPr/>
            </p:nvSpPr>
            <p:spPr bwMode="auto">
              <a:xfrm>
                <a:off x="1879" y="528"/>
                <a:ext cx="1" cy="1005"/>
              </a:xfrm>
              <a:prstGeom prst="line">
                <a:avLst/>
              </a:prstGeom>
              <a:noFill/>
              <a:ln w="38100">
                <a:solidFill>
                  <a:srgbClr val="0000FF"/>
                </a:solidFill>
                <a:round/>
                <a:headEnd/>
                <a:tailEnd/>
              </a:ln>
            </p:spPr>
            <p:txBody>
              <a:bodyPr>
                <a:prstTxWarp prst="textNoShape">
                  <a:avLst/>
                </a:prstTxWarp>
              </a:bodyPr>
              <a:lstStyle/>
              <a:p>
                <a:endParaRPr lang="en-US"/>
              </a:p>
            </p:txBody>
          </p:sp>
        </p:grpSp>
      </p:grpSp>
      <p:sp>
        <p:nvSpPr>
          <p:cNvPr id="74756" name="Text Box 101"/>
          <p:cNvSpPr txBox="1">
            <a:spLocks noChangeArrowheads="1"/>
          </p:cNvSpPr>
          <p:nvPr/>
        </p:nvSpPr>
        <p:spPr bwMode="auto">
          <a:xfrm>
            <a:off x="238125" y="5521325"/>
            <a:ext cx="8623300" cy="519113"/>
          </a:xfrm>
          <a:prstGeom prst="rect">
            <a:avLst/>
          </a:prstGeom>
          <a:noFill/>
          <a:ln w="9525">
            <a:noFill/>
            <a:miter lim="800000"/>
            <a:headEnd/>
            <a:tailEnd/>
          </a:ln>
        </p:spPr>
        <p:txBody>
          <a:bodyPr wrap="none">
            <a:prstTxWarp prst="textNoShape">
              <a:avLst/>
            </a:prstTxWarp>
            <a:spAutoFit/>
          </a:bodyPr>
          <a:lstStyle/>
          <a:p>
            <a:r>
              <a:rPr lang="en-US" sz="2800"/>
              <a:t>Boundary Plane Normal, </a:t>
            </a:r>
            <a:r>
              <a:rPr lang="en-US" sz="2800" b="1">
                <a:latin typeface="Times" charset="0"/>
              </a:rPr>
              <a:t>n</a:t>
            </a:r>
            <a:r>
              <a:rPr lang="en-US" sz="2800"/>
              <a:t> (unit vector, 2 parameters)</a:t>
            </a:r>
          </a:p>
        </p:txBody>
      </p:sp>
      <p:grpSp>
        <p:nvGrpSpPr>
          <p:cNvPr id="74757" name="Group 102"/>
          <p:cNvGrpSpPr>
            <a:grpSpLocks/>
          </p:cNvGrpSpPr>
          <p:nvPr/>
        </p:nvGrpSpPr>
        <p:grpSpPr bwMode="auto">
          <a:xfrm>
            <a:off x="2082800" y="1219200"/>
            <a:ext cx="1625600" cy="1638300"/>
            <a:chOff x="488" y="528"/>
            <a:chExt cx="1392" cy="1312"/>
          </a:xfrm>
        </p:grpSpPr>
        <p:sp>
          <p:nvSpPr>
            <p:cNvPr id="74814" name="Line 103"/>
            <p:cNvSpPr>
              <a:spLocks noChangeShapeType="1"/>
            </p:cNvSpPr>
            <p:nvPr/>
          </p:nvSpPr>
          <p:spPr bwMode="auto">
            <a:xfrm flipV="1">
              <a:off x="1482" y="1533"/>
              <a:ext cx="397" cy="30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15" name="Rectangle 104"/>
            <p:cNvSpPr>
              <a:spLocks noChangeArrowheads="1"/>
            </p:cNvSpPr>
            <p:nvPr/>
          </p:nvSpPr>
          <p:spPr bwMode="auto">
            <a:xfrm>
              <a:off x="494" y="835"/>
              <a:ext cx="992" cy="1005"/>
            </a:xfrm>
            <a:prstGeom prst="rect">
              <a:avLst/>
            </a:prstGeom>
            <a:noFill/>
            <a:ln w="38100">
              <a:solidFill>
                <a:srgbClr val="0000FF"/>
              </a:solidFill>
              <a:miter lim="800000"/>
              <a:headEnd/>
              <a:tailEnd/>
            </a:ln>
          </p:spPr>
          <p:txBody>
            <a:bodyPr>
              <a:prstTxWarp prst="textNoShape">
                <a:avLst/>
              </a:prstTxWarp>
            </a:bodyPr>
            <a:lstStyle/>
            <a:p>
              <a:endParaRPr lang="en-US"/>
            </a:p>
          </p:txBody>
        </p:sp>
        <p:sp>
          <p:nvSpPr>
            <p:cNvPr id="74816" name="Line 105"/>
            <p:cNvSpPr>
              <a:spLocks noChangeShapeType="1"/>
            </p:cNvSpPr>
            <p:nvPr/>
          </p:nvSpPr>
          <p:spPr bwMode="auto">
            <a:xfrm flipV="1">
              <a:off x="489" y="529"/>
              <a:ext cx="396" cy="300"/>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17" name="Line 106"/>
            <p:cNvSpPr>
              <a:spLocks noChangeShapeType="1"/>
            </p:cNvSpPr>
            <p:nvPr/>
          </p:nvSpPr>
          <p:spPr bwMode="auto">
            <a:xfrm flipV="1">
              <a:off x="1482" y="528"/>
              <a:ext cx="397" cy="30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18" name="Line 107"/>
            <p:cNvSpPr>
              <a:spLocks noChangeShapeType="1"/>
            </p:cNvSpPr>
            <p:nvPr/>
          </p:nvSpPr>
          <p:spPr bwMode="auto">
            <a:xfrm>
              <a:off x="885" y="528"/>
              <a:ext cx="994" cy="1"/>
            </a:xfrm>
            <a:prstGeom prst="line">
              <a:avLst/>
            </a:prstGeom>
            <a:noFill/>
            <a:ln w="38100">
              <a:solidFill>
                <a:srgbClr val="0000FF"/>
              </a:solidFill>
              <a:round/>
              <a:headEnd/>
              <a:tailEnd/>
            </a:ln>
          </p:spPr>
          <p:txBody>
            <a:bodyPr>
              <a:prstTxWarp prst="textNoShape">
                <a:avLst/>
              </a:prstTxWarp>
            </a:bodyPr>
            <a:lstStyle/>
            <a:p>
              <a:endParaRPr lang="en-US"/>
            </a:p>
          </p:txBody>
        </p:sp>
        <p:grpSp>
          <p:nvGrpSpPr>
            <p:cNvPr id="74819" name="Group 108"/>
            <p:cNvGrpSpPr>
              <a:grpSpLocks/>
            </p:cNvGrpSpPr>
            <p:nvPr/>
          </p:nvGrpSpPr>
          <p:grpSpPr bwMode="auto">
            <a:xfrm>
              <a:off x="885" y="528"/>
              <a:ext cx="1" cy="961"/>
              <a:chOff x="2333" y="2483"/>
              <a:chExt cx="1" cy="686"/>
            </a:xfrm>
          </p:grpSpPr>
          <p:sp>
            <p:nvSpPr>
              <p:cNvPr id="74846" name="Line 109"/>
              <p:cNvSpPr>
                <a:spLocks noChangeShapeType="1"/>
              </p:cNvSpPr>
              <p:nvPr/>
            </p:nvSpPr>
            <p:spPr bwMode="auto">
              <a:xfrm>
                <a:off x="2333" y="2483"/>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7" name="Line 110"/>
              <p:cNvSpPr>
                <a:spLocks noChangeShapeType="1"/>
              </p:cNvSpPr>
              <p:nvPr/>
            </p:nvSpPr>
            <p:spPr bwMode="auto">
              <a:xfrm>
                <a:off x="2333" y="2531"/>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8" name="Line 111"/>
              <p:cNvSpPr>
                <a:spLocks noChangeShapeType="1"/>
              </p:cNvSpPr>
              <p:nvPr/>
            </p:nvSpPr>
            <p:spPr bwMode="auto">
              <a:xfrm>
                <a:off x="2333" y="2579"/>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9" name="Line 112"/>
              <p:cNvSpPr>
                <a:spLocks noChangeShapeType="1"/>
              </p:cNvSpPr>
              <p:nvPr/>
            </p:nvSpPr>
            <p:spPr bwMode="auto">
              <a:xfrm>
                <a:off x="2333" y="2627"/>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0" name="Line 113"/>
              <p:cNvSpPr>
                <a:spLocks noChangeShapeType="1"/>
              </p:cNvSpPr>
              <p:nvPr/>
            </p:nvSpPr>
            <p:spPr bwMode="auto">
              <a:xfrm>
                <a:off x="2333" y="2675"/>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1" name="Line 114"/>
              <p:cNvSpPr>
                <a:spLocks noChangeShapeType="1"/>
              </p:cNvSpPr>
              <p:nvPr/>
            </p:nvSpPr>
            <p:spPr bwMode="auto">
              <a:xfrm>
                <a:off x="2333" y="2722"/>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2" name="Line 115"/>
              <p:cNvSpPr>
                <a:spLocks noChangeShapeType="1"/>
              </p:cNvSpPr>
              <p:nvPr/>
            </p:nvSpPr>
            <p:spPr bwMode="auto">
              <a:xfrm>
                <a:off x="2333" y="2770"/>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3" name="Line 116"/>
              <p:cNvSpPr>
                <a:spLocks noChangeShapeType="1"/>
              </p:cNvSpPr>
              <p:nvPr/>
            </p:nvSpPr>
            <p:spPr bwMode="auto">
              <a:xfrm>
                <a:off x="2333" y="2818"/>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4" name="Line 117"/>
              <p:cNvSpPr>
                <a:spLocks noChangeShapeType="1"/>
              </p:cNvSpPr>
              <p:nvPr/>
            </p:nvSpPr>
            <p:spPr bwMode="auto">
              <a:xfrm>
                <a:off x="2333" y="2866"/>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5" name="Line 118"/>
              <p:cNvSpPr>
                <a:spLocks noChangeShapeType="1"/>
              </p:cNvSpPr>
              <p:nvPr/>
            </p:nvSpPr>
            <p:spPr bwMode="auto">
              <a:xfrm>
                <a:off x="2333" y="2914"/>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6" name="Line 119"/>
              <p:cNvSpPr>
                <a:spLocks noChangeShapeType="1"/>
              </p:cNvSpPr>
              <p:nvPr/>
            </p:nvSpPr>
            <p:spPr bwMode="auto">
              <a:xfrm>
                <a:off x="2333" y="2962"/>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7" name="Line 120"/>
              <p:cNvSpPr>
                <a:spLocks noChangeShapeType="1"/>
              </p:cNvSpPr>
              <p:nvPr/>
            </p:nvSpPr>
            <p:spPr bwMode="auto">
              <a:xfrm>
                <a:off x="2333" y="3010"/>
                <a:ext cx="1" cy="15"/>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8" name="Line 121"/>
              <p:cNvSpPr>
                <a:spLocks noChangeShapeType="1"/>
              </p:cNvSpPr>
              <p:nvPr/>
            </p:nvSpPr>
            <p:spPr bwMode="auto">
              <a:xfrm>
                <a:off x="2333" y="3057"/>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9" name="Line 122"/>
              <p:cNvSpPr>
                <a:spLocks noChangeShapeType="1"/>
              </p:cNvSpPr>
              <p:nvPr/>
            </p:nvSpPr>
            <p:spPr bwMode="auto">
              <a:xfrm>
                <a:off x="2333" y="3105"/>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60" name="Line 123"/>
              <p:cNvSpPr>
                <a:spLocks noChangeShapeType="1"/>
              </p:cNvSpPr>
              <p:nvPr/>
            </p:nvSpPr>
            <p:spPr bwMode="auto">
              <a:xfrm>
                <a:off x="2333" y="3153"/>
                <a:ext cx="1" cy="16"/>
              </a:xfrm>
              <a:prstGeom prst="line">
                <a:avLst/>
              </a:prstGeom>
              <a:noFill/>
              <a:ln w="38100">
                <a:solidFill>
                  <a:srgbClr val="0000FF"/>
                </a:solidFill>
                <a:round/>
                <a:headEnd/>
                <a:tailEnd/>
              </a:ln>
            </p:spPr>
            <p:txBody>
              <a:bodyPr>
                <a:prstTxWarp prst="textNoShape">
                  <a:avLst/>
                </a:prstTxWarp>
              </a:bodyPr>
              <a:lstStyle/>
              <a:p>
                <a:endParaRPr lang="en-US"/>
              </a:p>
            </p:txBody>
          </p:sp>
        </p:grpSp>
        <p:grpSp>
          <p:nvGrpSpPr>
            <p:cNvPr id="74820" name="Group 124"/>
            <p:cNvGrpSpPr>
              <a:grpSpLocks/>
            </p:cNvGrpSpPr>
            <p:nvPr/>
          </p:nvGrpSpPr>
          <p:grpSpPr bwMode="auto">
            <a:xfrm>
              <a:off x="885" y="1533"/>
              <a:ext cx="949" cy="2"/>
              <a:chOff x="2333" y="3201"/>
              <a:chExt cx="687" cy="1"/>
            </a:xfrm>
          </p:grpSpPr>
          <p:sp>
            <p:nvSpPr>
              <p:cNvPr id="74831" name="Line 125"/>
              <p:cNvSpPr>
                <a:spLocks noChangeShapeType="1"/>
              </p:cNvSpPr>
              <p:nvPr/>
            </p:nvSpPr>
            <p:spPr bwMode="auto">
              <a:xfrm>
                <a:off x="2333"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2" name="Line 126"/>
              <p:cNvSpPr>
                <a:spLocks noChangeShapeType="1"/>
              </p:cNvSpPr>
              <p:nvPr/>
            </p:nvSpPr>
            <p:spPr bwMode="auto">
              <a:xfrm>
                <a:off x="2381"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3" name="Line 127"/>
              <p:cNvSpPr>
                <a:spLocks noChangeShapeType="1"/>
              </p:cNvSpPr>
              <p:nvPr/>
            </p:nvSpPr>
            <p:spPr bwMode="auto">
              <a:xfrm>
                <a:off x="2429"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4" name="Line 128"/>
              <p:cNvSpPr>
                <a:spLocks noChangeShapeType="1"/>
              </p:cNvSpPr>
              <p:nvPr/>
            </p:nvSpPr>
            <p:spPr bwMode="auto">
              <a:xfrm>
                <a:off x="2477"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5" name="Line 129"/>
              <p:cNvSpPr>
                <a:spLocks noChangeShapeType="1"/>
              </p:cNvSpPr>
              <p:nvPr/>
            </p:nvSpPr>
            <p:spPr bwMode="auto">
              <a:xfrm>
                <a:off x="2525"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6" name="Line 130"/>
              <p:cNvSpPr>
                <a:spLocks noChangeShapeType="1"/>
              </p:cNvSpPr>
              <p:nvPr/>
            </p:nvSpPr>
            <p:spPr bwMode="auto">
              <a:xfrm>
                <a:off x="2573" y="3201"/>
                <a:ext cx="15"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7" name="Line 131"/>
              <p:cNvSpPr>
                <a:spLocks noChangeShapeType="1"/>
              </p:cNvSpPr>
              <p:nvPr/>
            </p:nvSpPr>
            <p:spPr bwMode="auto">
              <a:xfrm>
                <a:off x="2620"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8" name="Line 132"/>
              <p:cNvSpPr>
                <a:spLocks noChangeShapeType="1"/>
              </p:cNvSpPr>
              <p:nvPr/>
            </p:nvSpPr>
            <p:spPr bwMode="auto">
              <a:xfrm>
                <a:off x="2668"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9" name="Line 133"/>
              <p:cNvSpPr>
                <a:spLocks noChangeShapeType="1"/>
              </p:cNvSpPr>
              <p:nvPr/>
            </p:nvSpPr>
            <p:spPr bwMode="auto">
              <a:xfrm>
                <a:off x="2716"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0" name="Line 134"/>
              <p:cNvSpPr>
                <a:spLocks noChangeShapeType="1"/>
              </p:cNvSpPr>
              <p:nvPr/>
            </p:nvSpPr>
            <p:spPr bwMode="auto">
              <a:xfrm>
                <a:off x="2764"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1" name="Line 135"/>
              <p:cNvSpPr>
                <a:spLocks noChangeShapeType="1"/>
              </p:cNvSpPr>
              <p:nvPr/>
            </p:nvSpPr>
            <p:spPr bwMode="auto">
              <a:xfrm>
                <a:off x="2812"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2" name="Line 136"/>
              <p:cNvSpPr>
                <a:spLocks noChangeShapeType="1"/>
              </p:cNvSpPr>
              <p:nvPr/>
            </p:nvSpPr>
            <p:spPr bwMode="auto">
              <a:xfrm>
                <a:off x="2860"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3" name="Line 137"/>
              <p:cNvSpPr>
                <a:spLocks noChangeShapeType="1"/>
              </p:cNvSpPr>
              <p:nvPr/>
            </p:nvSpPr>
            <p:spPr bwMode="auto">
              <a:xfrm>
                <a:off x="2908"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4" name="Line 138"/>
              <p:cNvSpPr>
                <a:spLocks noChangeShapeType="1"/>
              </p:cNvSpPr>
              <p:nvPr/>
            </p:nvSpPr>
            <p:spPr bwMode="auto">
              <a:xfrm>
                <a:off x="2956"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5" name="Line 139"/>
              <p:cNvSpPr>
                <a:spLocks noChangeShapeType="1"/>
              </p:cNvSpPr>
              <p:nvPr/>
            </p:nvSpPr>
            <p:spPr bwMode="auto">
              <a:xfrm>
                <a:off x="3004" y="3201"/>
                <a:ext cx="16" cy="1"/>
              </a:xfrm>
              <a:prstGeom prst="line">
                <a:avLst/>
              </a:prstGeom>
              <a:noFill/>
              <a:ln w="38100">
                <a:solidFill>
                  <a:srgbClr val="0000FF"/>
                </a:solidFill>
                <a:round/>
                <a:headEnd/>
                <a:tailEnd/>
              </a:ln>
            </p:spPr>
            <p:txBody>
              <a:bodyPr>
                <a:prstTxWarp prst="textNoShape">
                  <a:avLst/>
                </a:prstTxWarp>
              </a:bodyPr>
              <a:lstStyle/>
              <a:p>
                <a:endParaRPr lang="en-US"/>
              </a:p>
            </p:txBody>
          </p:sp>
        </p:grpSp>
        <p:grpSp>
          <p:nvGrpSpPr>
            <p:cNvPr id="74821" name="Group 140"/>
            <p:cNvGrpSpPr>
              <a:grpSpLocks/>
            </p:cNvGrpSpPr>
            <p:nvPr/>
          </p:nvGrpSpPr>
          <p:grpSpPr bwMode="auto">
            <a:xfrm>
              <a:off x="488" y="1522"/>
              <a:ext cx="386" cy="312"/>
              <a:chOff x="2046" y="3193"/>
              <a:chExt cx="279" cy="223"/>
            </a:xfrm>
          </p:grpSpPr>
          <p:sp>
            <p:nvSpPr>
              <p:cNvPr id="74823" name="Line 141"/>
              <p:cNvSpPr>
                <a:spLocks noChangeShapeType="1"/>
              </p:cNvSpPr>
              <p:nvPr/>
            </p:nvSpPr>
            <p:spPr bwMode="auto">
              <a:xfrm flipV="1">
                <a:off x="2046" y="3400"/>
                <a:ext cx="16"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24" name="Line 142"/>
              <p:cNvSpPr>
                <a:spLocks noChangeShapeType="1"/>
              </p:cNvSpPr>
              <p:nvPr/>
            </p:nvSpPr>
            <p:spPr bwMode="auto">
              <a:xfrm flipV="1">
                <a:off x="2079" y="3369"/>
                <a:ext cx="23" cy="15"/>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25" name="Line 143"/>
              <p:cNvSpPr>
                <a:spLocks noChangeShapeType="1"/>
              </p:cNvSpPr>
              <p:nvPr/>
            </p:nvSpPr>
            <p:spPr bwMode="auto">
              <a:xfrm flipV="1">
                <a:off x="2117" y="3337"/>
                <a:ext cx="16"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26" name="Line 144"/>
              <p:cNvSpPr>
                <a:spLocks noChangeShapeType="1"/>
              </p:cNvSpPr>
              <p:nvPr/>
            </p:nvSpPr>
            <p:spPr bwMode="auto">
              <a:xfrm flipV="1">
                <a:off x="2157" y="3313"/>
                <a:ext cx="16"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27" name="Line 145"/>
              <p:cNvSpPr>
                <a:spLocks noChangeShapeType="1"/>
              </p:cNvSpPr>
              <p:nvPr/>
            </p:nvSpPr>
            <p:spPr bwMode="auto">
              <a:xfrm flipV="1">
                <a:off x="2197" y="3281"/>
                <a:ext cx="16"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28" name="Line 146"/>
              <p:cNvSpPr>
                <a:spLocks noChangeShapeType="1"/>
              </p:cNvSpPr>
              <p:nvPr/>
            </p:nvSpPr>
            <p:spPr bwMode="auto">
              <a:xfrm flipV="1">
                <a:off x="2229" y="3257"/>
                <a:ext cx="24" cy="8"/>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29" name="Line 147"/>
              <p:cNvSpPr>
                <a:spLocks noChangeShapeType="1"/>
              </p:cNvSpPr>
              <p:nvPr/>
            </p:nvSpPr>
            <p:spPr bwMode="auto">
              <a:xfrm flipV="1">
                <a:off x="2269" y="3225"/>
                <a:ext cx="24"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0" name="Line 148"/>
              <p:cNvSpPr>
                <a:spLocks noChangeShapeType="1"/>
              </p:cNvSpPr>
              <p:nvPr/>
            </p:nvSpPr>
            <p:spPr bwMode="auto">
              <a:xfrm flipV="1">
                <a:off x="2309" y="3193"/>
                <a:ext cx="16" cy="16"/>
              </a:xfrm>
              <a:prstGeom prst="line">
                <a:avLst/>
              </a:prstGeom>
              <a:noFill/>
              <a:ln w="38100">
                <a:solidFill>
                  <a:srgbClr val="0000FF"/>
                </a:solidFill>
                <a:round/>
                <a:headEnd/>
                <a:tailEnd/>
              </a:ln>
            </p:spPr>
            <p:txBody>
              <a:bodyPr>
                <a:prstTxWarp prst="textNoShape">
                  <a:avLst/>
                </a:prstTxWarp>
              </a:bodyPr>
              <a:lstStyle/>
              <a:p>
                <a:endParaRPr lang="en-US"/>
              </a:p>
            </p:txBody>
          </p:sp>
        </p:grpSp>
        <p:sp>
          <p:nvSpPr>
            <p:cNvPr id="74822" name="Line 149"/>
            <p:cNvSpPr>
              <a:spLocks noChangeShapeType="1"/>
            </p:cNvSpPr>
            <p:nvPr/>
          </p:nvSpPr>
          <p:spPr bwMode="auto">
            <a:xfrm>
              <a:off x="1879" y="528"/>
              <a:ext cx="1" cy="1005"/>
            </a:xfrm>
            <a:prstGeom prst="line">
              <a:avLst/>
            </a:prstGeom>
            <a:noFill/>
            <a:ln w="38100">
              <a:solidFill>
                <a:srgbClr val="0000FF"/>
              </a:solidFill>
              <a:round/>
              <a:headEnd/>
              <a:tailEnd/>
            </a:ln>
          </p:spPr>
          <p:txBody>
            <a:bodyPr>
              <a:prstTxWarp prst="textNoShape">
                <a:avLst/>
              </a:prstTxWarp>
            </a:bodyPr>
            <a:lstStyle/>
            <a:p>
              <a:endParaRPr lang="en-US"/>
            </a:p>
          </p:txBody>
        </p:sp>
      </p:grpSp>
      <p:grpSp>
        <p:nvGrpSpPr>
          <p:cNvPr id="74758" name="Group 150"/>
          <p:cNvGrpSpPr>
            <a:grpSpLocks/>
          </p:cNvGrpSpPr>
          <p:nvPr/>
        </p:nvGrpSpPr>
        <p:grpSpPr bwMode="auto">
          <a:xfrm rot="1360404">
            <a:off x="5156200" y="1244600"/>
            <a:ext cx="1625600" cy="1638300"/>
            <a:chOff x="488" y="528"/>
            <a:chExt cx="1392" cy="1312"/>
          </a:xfrm>
        </p:grpSpPr>
        <p:sp>
          <p:nvSpPr>
            <p:cNvPr id="74767" name="Line 151"/>
            <p:cNvSpPr>
              <a:spLocks noChangeShapeType="1"/>
            </p:cNvSpPr>
            <p:nvPr/>
          </p:nvSpPr>
          <p:spPr bwMode="auto">
            <a:xfrm flipV="1">
              <a:off x="1482" y="1533"/>
              <a:ext cx="397" cy="30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68" name="Rectangle 152"/>
            <p:cNvSpPr>
              <a:spLocks noChangeArrowheads="1"/>
            </p:cNvSpPr>
            <p:nvPr/>
          </p:nvSpPr>
          <p:spPr bwMode="auto">
            <a:xfrm>
              <a:off x="494" y="835"/>
              <a:ext cx="992" cy="1005"/>
            </a:xfrm>
            <a:prstGeom prst="rect">
              <a:avLst/>
            </a:prstGeom>
            <a:noFill/>
            <a:ln w="38100">
              <a:solidFill>
                <a:srgbClr val="FF0000"/>
              </a:solidFill>
              <a:miter lim="800000"/>
              <a:headEnd/>
              <a:tailEnd/>
            </a:ln>
          </p:spPr>
          <p:txBody>
            <a:bodyPr>
              <a:prstTxWarp prst="textNoShape">
                <a:avLst/>
              </a:prstTxWarp>
            </a:bodyPr>
            <a:lstStyle/>
            <a:p>
              <a:endParaRPr lang="en-US"/>
            </a:p>
          </p:txBody>
        </p:sp>
        <p:sp>
          <p:nvSpPr>
            <p:cNvPr id="74769" name="Line 153"/>
            <p:cNvSpPr>
              <a:spLocks noChangeShapeType="1"/>
            </p:cNvSpPr>
            <p:nvPr/>
          </p:nvSpPr>
          <p:spPr bwMode="auto">
            <a:xfrm flipV="1">
              <a:off x="489" y="529"/>
              <a:ext cx="396" cy="300"/>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70" name="Line 154"/>
            <p:cNvSpPr>
              <a:spLocks noChangeShapeType="1"/>
            </p:cNvSpPr>
            <p:nvPr/>
          </p:nvSpPr>
          <p:spPr bwMode="auto">
            <a:xfrm flipV="1">
              <a:off x="1482" y="528"/>
              <a:ext cx="397" cy="30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71" name="Line 155"/>
            <p:cNvSpPr>
              <a:spLocks noChangeShapeType="1"/>
            </p:cNvSpPr>
            <p:nvPr/>
          </p:nvSpPr>
          <p:spPr bwMode="auto">
            <a:xfrm>
              <a:off x="885" y="528"/>
              <a:ext cx="994" cy="1"/>
            </a:xfrm>
            <a:prstGeom prst="line">
              <a:avLst/>
            </a:prstGeom>
            <a:noFill/>
            <a:ln w="38100">
              <a:solidFill>
                <a:srgbClr val="FF0000"/>
              </a:solidFill>
              <a:round/>
              <a:headEnd/>
              <a:tailEnd/>
            </a:ln>
          </p:spPr>
          <p:txBody>
            <a:bodyPr>
              <a:prstTxWarp prst="textNoShape">
                <a:avLst/>
              </a:prstTxWarp>
            </a:bodyPr>
            <a:lstStyle/>
            <a:p>
              <a:endParaRPr lang="en-US"/>
            </a:p>
          </p:txBody>
        </p:sp>
        <p:grpSp>
          <p:nvGrpSpPr>
            <p:cNvPr id="74772" name="Group 156"/>
            <p:cNvGrpSpPr>
              <a:grpSpLocks/>
            </p:cNvGrpSpPr>
            <p:nvPr/>
          </p:nvGrpSpPr>
          <p:grpSpPr bwMode="auto">
            <a:xfrm>
              <a:off x="885" y="528"/>
              <a:ext cx="1" cy="961"/>
              <a:chOff x="2333" y="2483"/>
              <a:chExt cx="1" cy="686"/>
            </a:xfrm>
          </p:grpSpPr>
          <p:sp>
            <p:nvSpPr>
              <p:cNvPr id="74799" name="Line 157"/>
              <p:cNvSpPr>
                <a:spLocks noChangeShapeType="1"/>
              </p:cNvSpPr>
              <p:nvPr/>
            </p:nvSpPr>
            <p:spPr bwMode="auto">
              <a:xfrm>
                <a:off x="2333" y="2483"/>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0" name="Line 158"/>
              <p:cNvSpPr>
                <a:spLocks noChangeShapeType="1"/>
              </p:cNvSpPr>
              <p:nvPr/>
            </p:nvSpPr>
            <p:spPr bwMode="auto">
              <a:xfrm>
                <a:off x="2333" y="2531"/>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1" name="Line 159"/>
              <p:cNvSpPr>
                <a:spLocks noChangeShapeType="1"/>
              </p:cNvSpPr>
              <p:nvPr/>
            </p:nvSpPr>
            <p:spPr bwMode="auto">
              <a:xfrm>
                <a:off x="2333" y="2579"/>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2" name="Line 160"/>
              <p:cNvSpPr>
                <a:spLocks noChangeShapeType="1"/>
              </p:cNvSpPr>
              <p:nvPr/>
            </p:nvSpPr>
            <p:spPr bwMode="auto">
              <a:xfrm>
                <a:off x="2333" y="2627"/>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3" name="Line 161"/>
              <p:cNvSpPr>
                <a:spLocks noChangeShapeType="1"/>
              </p:cNvSpPr>
              <p:nvPr/>
            </p:nvSpPr>
            <p:spPr bwMode="auto">
              <a:xfrm>
                <a:off x="2333" y="2675"/>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4" name="Line 162"/>
              <p:cNvSpPr>
                <a:spLocks noChangeShapeType="1"/>
              </p:cNvSpPr>
              <p:nvPr/>
            </p:nvSpPr>
            <p:spPr bwMode="auto">
              <a:xfrm>
                <a:off x="2333" y="2722"/>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5" name="Line 163"/>
              <p:cNvSpPr>
                <a:spLocks noChangeShapeType="1"/>
              </p:cNvSpPr>
              <p:nvPr/>
            </p:nvSpPr>
            <p:spPr bwMode="auto">
              <a:xfrm>
                <a:off x="2333" y="2770"/>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6" name="Line 164"/>
              <p:cNvSpPr>
                <a:spLocks noChangeShapeType="1"/>
              </p:cNvSpPr>
              <p:nvPr/>
            </p:nvSpPr>
            <p:spPr bwMode="auto">
              <a:xfrm>
                <a:off x="2333" y="2818"/>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7" name="Line 165"/>
              <p:cNvSpPr>
                <a:spLocks noChangeShapeType="1"/>
              </p:cNvSpPr>
              <p:nvPr/>
            </p:nvSpPr>
            <p:spPr bwMode="auto">
              <a:xfrm>
                <a:off x="2333" y="2866"/>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8" name="Line 166"/>
              <p:cNvSpPr>
                <a:spLocks noChangeShapeType="1"/>
              </p:cNvSpPr>
              <p:nvPr/>
            </p:nvSpPr>
            <p:spPr bwMode="auto">
              <a:xfrm>
                <a:off x="2333" y="2914"/>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9" name="Line 167"/>
              <p:cNvSpPr>
                <a:spLocks noChangeShapeType="1"/>
              </p:cNvSpPr>
              <p:nvPr/>
            </p:nvSpPr>
            <p:spPr bwMode="auto">
              <a:xfrm>
                <a:off x="2333" y="2962"/>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10" name="Line 168"/>
              <p:cNvSpPr>
                <a:spLocks noChangeShapeType="1"/>
              </p:cNvSpPr>
              <p:nvPr/>
            </p:nvSpPr>
            <p:spPr bwMode="auto">
              <a:xfrm>
                <a:off x="2333" y="3010"/>
                <a:ext cx="1" cy="15"/>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11" name="Line 169"/>
              <p:cNvSpPr>
                <a:spLocks noChangeShapeType="1"/>
              </p:cNvSpPr>
              <p:nvPr/>
            </p:nvSpPr>
            <p:spPr bwMode="auto">
              <a:xfrm>
                <a:off x="2333" y="3057"/>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12" name="Line 170"/>
              <p:cNvSpPr>
                <a:spLocks noChangeShapeType="1"/>
              </p:cNvSpPr>
              <p:nvPr/>
            </p:nvSpPr>
            <p:spPr bwMode="auto">
              <a:xfrm>
                <a:off x="2333" y="3105"/>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13" name="Line 171"/>
              <p:cNvSpPr>
                <a:spLocks noChangeShapeType="1"/>
              </p:cNvSpPr>
              <p:nvPr/>
            </p:nvSpPr>
            <p:spPr bwMode="auto">
              <a:xfrm>
                <a:off x="2333" y="3153"/>
                <a:ext cx="1" cy="16"/>
              </a:xfrm>
              <a:prstGeom prst="line">
                <a:avLst/>
              </a:prstGeom>
              <a:noFill/>
              <a:ln w="38100">
                <a:solidFill>
                  <a:srgbClr val="FF0000"/>
                </a:solidFill>
                <a:round/>
                <a:headEnd/>
                <a:tailEnd/>
              </a:ln>
            </p:spPr>
            <p:txBody>
              <a:bodyPr>
                <a:prstTxWarp prst="textNoShape">
                  <a:avLst/>
                </a:prstTxWarp>
              </a:bodyPr>
              <a:lstStyle/>
              <a:p>
                <a:endParaRPr lang="en-US"/>
              </a:p>
            </p:txBody>
          </p:sp>
        </p:grpSp>
        <p:grpSp>
          <p:nvGrpSpPr>
            <p:cNvPr id="74773" name="Group 172"/>
            <p:cNvGrpSpPr>
              <a:grpSpLocks/>
            </p:cNvGrpSpPr>
            <p:nvPr/>
          </p:nvGrpSpPr>
          <p:grpSpPr bwMode="auto">
            <a:xfrm>
              <a:off x="885" y="1533"/>
              <a:ext cx="949" cy="2"/>
              <a:chOff x="2333" y="3201"/>
              <a:chExt cx="687" cy="1"/>
            </a:xfrm>
          </p:grpSpPr>
          <p:sp>
            <p:nvSpPr>
              <p:cNvPr id="74784" name="Line 173"/>
              <p:cNvSpPr>
                <a:spLocks noChangeShapeType="1"/>
              </p:cNvSpPr>
              <p:nvPr/>
            </p:nvSpPr>
            <p:spPr bwMode="auto">
              <a:xfrm>
                <a:off x="2333"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5" name="Line 174"/>
              <p:cNvSpPr>
                <a:spLocks noChangeShapeType="1"/>
              </p:cNvSpPr>
              <p:nvPr/>
            </p:nvSpPr>
            <p:spPr bwMode="auto">
              <a:xfrm>
                <a:off x="2381"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6" name="Line 175"/>
              <p:cNvSpPr>
                <a:spLocks noChangeShapeType="1"/>
              </p:cNvSpPr>
              <p:nvPr/>
            </p:nvSpPr>
            <p:spPr bwMode="auto">
              <a:xfrm>
                <a:off x="2429"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7" name="Line 176"/>
              <p:cNvSpPr>
                <a:spLocks noChangeShapeType="1"/>
              </p:cNvSpPr>
              <p:nvPr/>
            </p:nvSpPr>
            <p:spPr bwMode="auto">
              <a:xfrm>
                <a:off x="2477"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8" name="Line 177"/>
              <p:cNvSpPr>
                <a:spLocks noChangeShapeType="1"/>
              </p:cNvSpPr>
              <p:nvPr/>
            </p:nvSpPr>
            <p:spPr bwMode="auto">
              <a:xfrm>
                <a:off x="2525"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9" name="Line 178"/>
              <p:cNvSpPr>
                <a:spLocks noChangeShapeType="1"/>
              </p:cNvSpPr>
              <p:nvPr/>
            </p:nvSpPr>
            <p:spPr bwMode="auto">
              <a:xfrm>
                <a:off x="2573" y="3201"/>
                <a:ext cx="15"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0" name="Line 179"/>
              <p:cNvSpPr>
                <a:spLocks noChangeShapeType="1"/>
              </p:cNvSpPr>
              <p:nvPr/>
            </p:nvSpPr>
            <p:spPr bwMode="auto">
              <a:xfrm>
                <a:off x="2620"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1" name="Line 180"/>
              <p:cNvSpPr>
                <a:spLocks noChangeShapeType="1"/>
              </p:cNvSpPr>
              <p:nvPr/>
            </p:nvSpPr>
            <p:spPr bwMode="auto">
              <a:xfrm>
                <a:off x="2668"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2" name="Line 181"/>
              <p:cNvSpPr>
                <a:spLocks noChangeShapeType="1"/>
              </p:cNvSpPr>
              <p:nvPr/>
            </p:nvSpPr>
            <p:spPr bwMode="auto">
              <a:xfrm>
                <a:off x="2716"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3" name="Line 182"/>
              <p:cNvSpPr>
                <a:spLocks noChangeShapeType="1"/>
              </p:cNvSpPr>
              <p:nvPr/>
            </p:nvSpPr>
            <p:spPr bwMode="auto">
              <a:xfrm>
                <a:off x="2764"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4" name="Line 183"/>
              <p:cNvSpPr>
                <a:spLocks noChangeShapeType="1"/>
              </p:cNvSpPr>
              <p:nvPr/>
            </p:nvSpPr>
            <p:spPr bwMode="auto">
              <a:xfrm>
                <a:off x="2812"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5" name="Line 184"/>
              <p:cNvSpPr>
                <a:spLocks noChangeShapeType="1"/>
              </p:cNvSpPr>
              <p:nvPr/>
            </p:nvSpPr>
            <p:spPr bwMode="auto">
              <a:xfrm>
                <a:off x="2860"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6" name="Line 185"/>
              <p:cNvSpPr>
                <a:spLocks noChangeShapeType="1"/>
              </p:cNvSpPr>
              <p:nvPr/>
            </p:nvSpPr>
            <p:spPr bwMode="auto">
              <a:xfrm>
                <a:off x="2908"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7" name="Line 186"/>
              <p:cNvSpPr>
                <a:spLocks noChangeShapeType="1"/>
              </p:cNvSpPr>
              <p:nvPr/>
            </p:nvSpPr>
            <p:spPr bwMode="auto">
              <a:xfrm>
                <a:off x="2956"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8" name="Line 187"/>
              <p:cNvSpPr>
                <a:spLocks noChangeShapeType="1"/>
              </p:cNvSpPr>
              <p:nvPr/>
            </p:nvSpPr>
            <p:spPr bwMode="auto">
              <a:xfrm>
                <a:off x="3004" y="3201"/>
                <a:ext cx="16" cy="1"/>
              </a:xfrm>
              <a:prstGeom prst="line">
                <a:avLst/>
              </a:prstGeom>
              <a:noFill/>
              <a:ln w="38100">
                <a:solidFill>
                  <a:srgbClr val="FF0000"/>
                </a:solidFill>
                <a:round/>
                <a:headEnd/>
                <a:tailEnd/>
              </a:ln>
            </p:spPr>
            <p:txBody>
              <a:bodyPr>
                <a:prstTxWarp prst="textNoShape">
                  <a:avLst/>
                </a:prstTxWarp>
              </a:bodyPr>
              <a:lstStyle/>
              <a:p>
                <a:endParaRPr lang="en-US"/>
              </a:p>
            </p:txBody>
          </p:sp>
        </p:grpSp>
        <p:grpSp>
          <p:nvGrpSpPr>
            <p:cNvPr id="74774" name="Group 188"/>
            <p:cNvGrpSpPr>
              <a:grpSpLocks/>
            </p:cNvGrpSpPr>
            <p:nvPr/>
          </p:nvGrpSpPr>
          <p:grpSpPr bwMode="auto">
            <a:xfrm>
              <a:off x="488" y="1522"/>
              <a:ext cx="386" cy="312"/>
              <a:chOff x="2046" y="3193"/>
              <a:chExt cx="279" cy="223"/>
            </a:xfrm>
          </p:grpSpPr>
          <p:sp>
            <p:nvSpPr>
              <p:cNvPr id="74776" name="Line 189"/>
              <p:cNvSpPr>
                <a:spLocks noChangeShapeType="1"/>
              </p:cNvSpPr>
              <p:nvPr/>
            </p:nvSpPr>
            <p:spPr bwMode="auto">
              <a:xfrm flipV="1">
                <a:off x="2046" y="3400"/>
                <a:ext cx="16"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77" name="Line 190"/>
              <p:cNvSpPr>
                <a:spLocks noChangeShapeType="1"/>
              </p:cNvSpPr>
              <p:nvPr/>
            </p:nvSpPr>
            <p:spPr bwMode="auto">
              <a:xfrm flipV="1">
                <a:off x="2079" y="3369"/>
                <a:ext cx="23" cy="15"/>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78" name="Line 191"/>
              <p:cNvSpPr>
                <a:spLocks noChangeShapeType="1"/>
              </p:cNvSpPr>
              <p:nvPr/>
            </p:nvSpPr>
            <p:spPr bwMode="auto">
              <a:xfrm flipV="1">
                <a:off x="2117" y="3337"/>
                <a:ext cx="16"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79" name="Line 192"/>
              <p:cNvSpPr>
                <a:spLocks noChangeShapeType="1"/>
              </p:cNvSpPr>
              <p:nvPr/>
            </p:nvSpPr>
            <p:spPr bwMode="auto">
              <a:xfrm flipV="1">
                <a:off x="2157" y="3313"/>
                <a:ext cx="16"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0" name="Line 193"/>
              <p:cNvSpPr>
                <a:spLocks noChangeShapeType="1"/>
              </p:cNvSpPr>
              <p:nvPr/>
            </p:nvSpPr>
            <p:spPr bwMode="auto">
              <a:xfrm flipV="1">
                <a:off x="2197" y="3281"/>
                <a:ext cx="16"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1" name="Line 194"/>
              <p:cNvSpPr>
                <a:spLocks noChangeShapeType="1"/>
              </p:cNvSpPr>
              <p:nvPr/>
            </p:nvSpPr>
            <p:spPr bwMode="auto">
              <a:xfrm flipV="1">
                <a:off x="2229" y="3257"/>
                <a:ext cx="24" cy="8"/>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2" name="Line 195"/>
              <p:cNvSpPr>
                <a:spLocks noChangeShapeType="1"/>
              </p:cNvSpPr>
              <p:nvPr/>
            </p:nvSpPr>
            <p:spPr bwMode="auto">
              <a:xfrm flipV="1">
                <a:off x="2269" y="3225"/>
                <a:ext cx="24"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3" name="Line 196"/>
              <p:cNvSpPr>
                <a:spLocks noChangeShapeType="1"/>
              </p:cNvSpPr>
              <p:nvPr/>
            </p:nvSpPr>
            <p:spPr bwMode="auto">
              <a:xfrm flipV="1">
                <a:off x="2309" y="3193"/>
                <a:ext cx="16" cy="16"/>
              </a:xfrm>
              <a:prstGeom prst="line">
                <a:avLst/>
              </a:prstGeom>
              <a:noFill/>
              <a:ln w="38100">
                <a:solidFill>
                  <a:srgbClr val="FF0000"/>
                </a:solidFill>
                <a:round/>
                <a:headEnd/>
                <a:tailEnd/>
              </a:ln>
            </p:spPr>
            <p:txBody>
              <a:bodyPr>
                <a:prstTxWarp prst="textNoShape">
                  <a:avLst/>
                </a:prstTxWarp>
              </a:bodyPr>
              <a:lstStyle/>
              <a:p>
                <a:endParaRPr lang="en-US"/>
              </a:p>
            </p:txBody>
          </p:sp>
        </p:grpSp>
        <p:sp>
          <p:nvSpPr>
            <p:cNvPr id="74775" name="Line 197"/>
            <p:cNvSpPr>
              <a:spLocks noChangeShapeType="1"/>
            </p:cNvSpPr>
            <p:nvPr/>
          </p:nvSpPr>
          <p:spPr bwMode="auto">
            <a:xfrm>
              <a:off x="1879" y="528"/>
              <a:ext cx="1" cy="1005"/>
            </a:xfrm>
            <a:prstGeom prst="line">
              <a:avLst/>
            </a:prstGeom>
            <a:noFill/>
            <a:ln w="38100">
              <a:solidFill>
                <a:srgbClr val="FF0000"/>
              </a:solidFill>
              <a:round/>
              <a:headEnd/>
              <a:tailEnd/>
            </a:ln>
          </p:spPr>
          <p:txBody>
            <a:bodyPr>
              <a:prstTxWarp prst="textNoShape">
                <a:avLst/>
              </a:prstTxWarp>
            </a:bodyPr>
            <a:lstStyle/>
            <a:p>
              <a:endParaRPr lang="en-US"/>
            </a:p>
          </p:txBody>
        </p:sp>
      </p:grpSp>
      <p:sp>
        <p:nvSpPr>
          <p:cNvPr id="74759" name="Text Box 198"/>
          <p:cNvSpPr txBox="1">
            <a:spLocks noChangeArrowheads="1"/>
          </p:cNvSpPr>
          <p:nvPr/>
        </p:nvSpPr>
        <p:spPr bwMode="auto">
          <a:xfrm>
            <a:off x="590550" y="3028950"/>
            <a:ext cx="7951788" cy="519113"/>
          </a:xfrm>
          <a:prstGeom prst="rect">
            <a:avLst/>
          </a:prstGeom>
          <a:noFill/>
          <a:ln w="9525">
            <a:noFill/>
            <a:miter lim="800000"/>
            <a:headEnd/>
            <a:tailEnd/>
          </a:ln>
        </p:spPr>
        <p:txBody>
          <a:bodyPr wrap="none">
            <a:prstTxWarp prst="textNoShape">
              <a:avLst/>
            </a:prstTxWarp>
            <a:spAutoFit/>
          </a:bodyPr>
          <a:lstStyle/>
          <a:p>
            <a:r>
              <a:rPr lang="en-US" sz="2800"/>
              <a:t>Lattice Misorientation, </a:t>
            </a:r>
            <a:r>
              <a:rPr lang="en-US" sz="2800" i="1">
                <a:solidFill>
                  <a:srgbClr val="9E089A"/>
                </a:solidFill>
                <a:latin typeface="Times" charset="0"/>
              </a:rPr>
              <a:t>∆g</a:t>
            </a:r>
            <a:r>
              <a:rPr lang="en-US" sz="2800"/>
              <a:t> (rotation, 3 parameters)</a:t>
            </a:r>
          </a:p>
        </p:txBody>
      </p:sp>
      <p:sp>
        <p:nvSpPr>
          <p:cNvPr id="130247" name="Text Box 199"/>
          <p:cNvSpPr txBox="1">
            <a:spLocks noChangeArrowheads="1"/>
          </p:cNvSpPr>
          <p:nvPr/>
        </p:nvSpPr>
        <p:spPr bwMode="auto">
          <a:xfrm>
            <a:off x="593725" y="29536"/>
            <a:ext cx="7940675" cy="1077218"/>
          </a:xfrm>
          <a:prstGeom prst="rect">
            <a:avLst/>
          </a:prstGeom>
          <a:noFill/>
          <a:ln w="9525">
            <a:noFill/>
            <a:miter lim="800000"/>
            <a:headEnd/>
            <a:tailEnd/>
          </a:ln>
          <a:effectLst/>
        </p:spPr>
        <p:txBody>
          <a:bodyPr>
            <a:prstTxWarp prst="textNoShape">
              <a:avLst/>
            </a:prstTxWarp>
            <a:spAutoFit/>
          </a:bodyPr>
          <a:lstStyle/>
          <a:p>
            <a:pPr algn="ctr">
              <a:defRPr/>
            </a:pPr>
            <a:r>
              <a:rPr lang="en-US" sz="3200" i="1" dirty="0">
                <a:solidFill>
                  <a:srgbClr val="0805BA"/>
                </a:solidFill>
                <a:effectLst>
                  <a:outerShdw blurRad="38100" dist="38100" dir="2700000" algn="tl">
                    <a:srgbClr val="DDDDDD"/>
                  </a:outerShdw>
                </a:effectLst>
                <a:latin typeface="Hoefler Text" charset="0"/>
              </a:rPr>
              <a:t>Physical Meaning of </a:t>
            </a:r>
            <a:r>
              <a:rPr lang="en-US" sz="3200" i="1" dirty="0" smtClean="0">
                <a:solidFill>
                  <a:srgbClr val="0805BA"/>
                </a:solidFill>
                <a:effectLst>
                  <a:outerShdw blurRad="38100" dist="38100" dir="2700000" algn="tl">
                    <a:srgbClr val="DDDDDD"/>
                  </a:outerShdw>
                </a:effectLst>
                <a:latin typeface="Hoefler Text" charset="0"/>
              </a:rPr>
              <a:t/>
            </a:r>
            <a:br>
              <a:rPr lang="en-US" sz="3200" i="1" dirty="0" smtClean="0">
                <a:solidFill>
                  <a:srgbClr val="0805BA"/>
                </a:solidFill>
                <a:effectLst>
                  <a:outerShdw blurRad="38100" dist="38100" dir="2700000" algn="tl">
                    <a:srgbClr val="DDDDDD"/>
                  </a:outerShdw>
                </a:effectLst>
                <a:latin typeface="Hoefler Text" charset="0"/>
              </a:rPr>
            </a:br>
            <a:r>
              <a:rPr lang="en-US" sz="3200" i="1" dirty="0" smtClean="0">
                <a:solidFill>
                  <a:srgbClr val="0805BA"/>
                </a:solidFill>
                <a:effectLst>
                  <a:outerShdw blurRad="38100" dist="38100" dir="2700000" algn="tl">
                    <a:srgbClr val="DDDDDD"/>
                  </a:outerShdw>
                </a:effectLst>
                <a:latin typeface="Hoefler Text" charset="0"/>
              </a:rPr>
              <a:t>5 Macroscopic Grain </a:t>
            </a:r>
            <a:r>
              <a:rPr lang="en-US" sz="3200" i="1" dirty="0">
                <a:solidFill>
                  <a:srgbClr val="0805BA"/>
                </a:solidFill>
                <a:effectLst>
                  <a:outerShdw blurRad="38100" dist="38100" dir="2700000" algn="tl">
                    <a:srgbClr val="DDDDDD"/>
                  </a:outerShdw>
                </a:effectLst>
                <a:latin typeface="Hoefler Text" charset="0"/>
              </a:rPr>
              <a:t>Boundary Parameters</a:t>
            </a:r>
          </a:p>
        </p:txBody>
      </p:sp>
      <p:sp>
        <p:nvSpPr>
          <p:cNvPr id="130248" name="Rectangle 200"/>
          <p:cNvSpPr>
            <a:spLocks noChangeArrowheads="1"/>
          </p:cNvSpPr>
          <p:nvPr/>
        </p:nvSpPr>
        <p:spPr bwMode="auto">
          <a:xfrm>
            <a:off x="838200" y="6159500"/>
            <a:ext cx="7467600" cy="393700"/>
          </a:xfrm>
          <a:prstGeom prst="rect">
            <a:avLst/>
          </a:prstGeom>
          <a:noFill/>
          <a:ln w="12700">
            <a:noFill/>
            <a:miter lim="800000"/>
            <a:headEnd/>
            <a:tailEnd/>
          </a:ln>
        </p:spPr>
        <p:txBody>
          <a:bodyPr lIns="90487" tIns="44450" rIns="90487" bIns="44450">
            <a:prstTxWarp prst="textNoShape">
              <a:avLst/>
            </a:prstTxWarp>
            <a:spAutoFit/>
          </a:bodyPr>
          <a:lstStyle/>
          <a:p>
            <a:r>
              <a:rPr lang="en-US" sz="2000" b="1"/>
              <a:t>Grain Boundaries have 5 Macroscopic Degrees of Freedom</a:t>
            </a:r>
          </a:p>
        </p:txBody>
      </p:sp>
      <p:sp>
        <p:nvSpPr>
          <p:cNvPr id="74762" name="Text Box 201"/>
          <p:cNvSpPr txBox="1">
            <a:spLocks noChangeArrowheads="1"/>
          </p:cNvSpPr>
          <p:nvPr/>
        </p:nvSpPr>
        <p:spPr bwMode="auto">
          <a:xfrm>
            <a:off x="5638800" y="1752600"/>
            <a:ext cx="565150" cy="579438"/>
          </a:xfrm>
          <a:prstGeom prst="rect">
            <a:avLst/>
          </a:prstGeom>
          <a:noFill/>
          <a:ln w="9525">
            <a:noFill/>
            <a:miter lim="800000"/>
            <a:headEnd/>
            <a:tailEnd/>
          </a:ln>
        </p:spPr>
        <p:txBody>
          <a:bodyPr wrap="none">
            <a:prstTxWarp prst="textNoShape">
              <a:avLst/>
            </a:prstTxWarp>
            <a:spAutoFit/>
          </a:bodyPr>
          <a:lstStyle/>
          <a:p>
            <a:r>
              <a:rPr lang="en-US" sz="3200">
                <a:solidFill>
                  <a:srgbClr val="CC0202"/>
                </a:solidFill>
                <a:latin typeface="Times" charset="0"/>
              </a:rPr>
              <a:t>g</a:t>
            </a:r>
            <a:r>
              <a:rPr lang="en-US" sz="3200" baseline="-25000">
                <a:solidFill>
                  <a:srgbClr val="CC0202"/>
                </a:solidFill>
                <a:latin typeface="Times" charset="0"/>
              </a:rPr>
              <a:t>B</a:t>
            </a:r>
            <a:endParaRPr lang="en-US" sz="3200">
              <a:solidFill>
                <a:srgbClr val="CC0202"/>
              </a:solidFill>
              <a:latin typeface="Times" charset="0"/>
            </a:endParaRPr>
          </a:p>
        </p:txBody>
      </p:sp>
      <p:sp>
        <p:nvSpPr>
          <p:cNvPr id="74763" name="Text Box 202"/>
          <p:cNvSpPr txBox="1">
            <a:spLocks noChangeArrowheads="1"/>
          </p:cNvSpPr>
          <p:nvPr/>
        </p:nvSpPr>
        <p:spPr bwMode="auto">
          <a:xfrm>
            <a:off x="2667000" y="1828800"/>
            <a:ext cx="579438" cy="579438"/>
          </a:xfrm>
          <a:prstGeom prst="rect">
            <a:avLst/>
          </a:prstGeom>
          <a:noFill/>
          <a:ln w="9525">
            <a:noFill/>
            <a:miter lim="800000"/>
            <a:headEnd/>
            <a:tailEnd/>
          </a:ln>
        </p:spPr>
        <p:txBody>
          <a:bodyPr wrap="none">
            <a:prstTxWarp prst="textNoShape">
              <a:avLst/>
            </a:prstTxWarp>
            <a:spAutoFit/>
          </a:bodyPr>
          <a:lstStyle/>
          <a:p>
            <a:r>
              <a:rPr lang="en-US" sz="3200">
                <a:solidFill>
                  <a:srgbClr val="0211A6"/>
                </a:solidFill>
                <a:latin typeface="Times" charset="0"/>
              </a:rPr>
              <a:t>g</a:t>
            </a:r>
            <a:r>
              <a:rPr lang="en-US" sz="3200" baseline="-25000">
                <a:solidFill>
                  <a:srgbClr val="0211A6"/>
                </a:solidFill>
                <a:latin typeface="Times" charset="0"/>
              </a:rPr>
              <a:t>A</a:t>
            </a:r>
            <a:endParaRPr lang="en-US" sz="3200">
              <a:solidFill>
                <a:srgbClr val="0211A6"/>
              </a:solidFill>
              <a:latin typeface="Times" charset="0"/>
            </a:endParaRPr>
          </a:p>
        </p:txBody>
      </p:sp>
      <p:sp>
        <p:nvSpPr>
          <p:cNvPr id="74764" name="Line 203"/>
          <p:cNvSpPr>
            <a:spLocks noChangeShapeType="1"/>
          </p:cNvSpPr>
          <p:nvPr/>
        </p:nvSpPr>
        <p:spPr bwMode="auto">
          <a:xfrm flipV="1">
            <a:off x="3733800" y="1295400"/>
            <a:ext cx="1447800" cy="1371600"/>
          </a:xfrm>
          <a:prstGeom prst="line">
            <a:avLst/>
          </a:prstGeom>
          <a:noFill/>
          <a:ln w="38100">
            <a:solidFill>
              <a:srgbClr val="9E089A"/>
            </a:solidFill>
            <a:round/>
            <a:headEnd/>
            <a:tailEnd type="arrow" w="med" len="med"/>
          </a:ln>
        </p:spPr>
        <p:txBody>
          <a:bodyPr wrap="none" anchor="ctr">
            <a:prstTxWarp prst="textNoShape">
              <a:avLst/>
            </a:prstTxWarp>
          </a:bodyPr>
          <a:lstStyle/>
          <a:p>
            <a:endParaRPr lang="en-US"/>
          </a:p>
        </p:txBody>
      </p:sp>
      <p:sp>
        <p:nvSpPr>
          <p:cNvPr id="74765" name="Arc 204"/>
          <p:cNvSpPr>
            <a:spLocks/>
          </p:cNvSpPr>
          <p:nvPr/>
        </p:nvSpPr>
        <p:spPr bwMode="auto">
          <a:xfrm rot="10453669">
            <a:off x="4114800" y="1752600"/>
            <a:ext cx="457200" cy="609600"/>
          </a:xfrm>
          <a:custGeom>
            <a:avLst/>
            <a:gdLst>
              <a:gd name="T0" fmla="*/ 0 w 21600"/>
              <a:gd name="T1" fmla="*/ 0 h 21600"/>
              <a:gd name="T2" fmla="*/ 204838300 w 21600"/>
              <a:gd name="T3" fmla="*/ 485542646 h 21600"/>
              <a:gd name="T4" fmla="*/ 0 w 21600"/>
              <a:gd name="T5" fmla="*/ 485542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8575">
            <a:solidFill>
              <a:srgbClr val="9E089A"/>
            </a:solidFill>
            <a:round/>
            <a:headEnd type="arrow" w="med" len="med"/>
            <a:tailEnd/>
          </a:ln>
        </p:spPr>
        <p:txBody>
          <a:bodyPr wrap="none" anchor="ctr">
            <a:prstTxWarp prst="textNoShape">
              <a:avLst/>
            </a:prstTxWarp>
          </a:bodyPr>
          <a:lstStyle/>
          <a:p>
            <a:endParaRPr lang="en-US"/>
          </a:p>
        </p:txBody>
      </p:sp>
      <p:sp>
        <p:nvSpPr>
          <p:cNvPr id="74766" name="Text Box 205"/>
          <p:cNvSpPr txBox="1">
            <a:spLocks noChangeArrowheads="1"/>
          </p:cNvSpPr>
          <p:nvPr/>
        </p:nvSpPr>
        <p:spPr bwMode="auto">
          <a:xfrm>
            <a:off x="4191000" y="1600200"/>
            <a:ext cx="342900" cy="457200"/>
          </a:xfrm>
          <a:prstGeom prst="rect">
            <a:avLst/>
          </a:prstGeom>
          <a:noFill/>
          <a:ln w="9525">
            <a:noFill/>
            <a:miter lim="800000"/>
            <a:headEnd/>
            <a:tailEnd/>
          </a:ln>
        </p:spPr>
        <p:txBody>
          <a:bodyPr wrap="none">
            <a:prstTxWarp prst="textNoShape">
              <a:avLst/>
            </a:prstTxWarp>
            <a:spAutoFit/>
          </a:bodyPr>
          <a:lstStyle/>
          <a:p>
            <a:r>
              <a:rPr lang="en-US" i="1">
                <a:solidFill>
                  <a:srgbClr val="9E089A"/>
                </a:solidFill>
                <a:latin typeface="Symbol" charset="2"/>
              </a:rPr>
              <a:t>q</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0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24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a:noFill/>
        </p:spPr>
        <p:txBody>
          <a:bodyPr/>
          <a:lstStyle/>
          <a:p>
            <a:fld id="{855B1BBC-61E1-6E47-BD47-44D2B22C5FE4}" type="slidenum">
              <a:rPr lang="en-US" smtClean="0"/>
              <a:pPr/>
              <a:t>24</a:t>
            </a:fld>
            <a:endParaRPr lang="en-US" smtClean="0"/>
          </a:p>
        </p:txBody>
      </p:sp>
      <p:sp>
        <p:nvSpPr>
          <p:cNvPr id="31747" name="Rectangle 2"/>
          <p:cNvSpPr>
            <a:spLocks noGrp="1" noChangeArrowheads="1"/>
          </p:cNvSpPr>
          <p:nvPr>
            <p:ph type="title"/>
          </p:nvPr>
        </p:nvSpPr>
        <p:spPr>
          <a:xfrm>
            <a:off x="685800" y="152400"/>
            <a:ext cx="7772400" cy="838200"/>
          </a:xfrm>
        </p:spPr>
        <p:txBody>
          <a:bodyPr/>
          <a:lstStyle/>
          <a:p>
            <a:pPr eaLnBrk="1" hangingPunct="1"/>
            <a:r>
              <a:rPr lang="en-US" dirty="0"/>
              <a:t>Measurement of GB Energy</a:t>
            </a:r>
          </a:p>
        </p:txBody>
      </p:sp>
      <p:sp>
        <p:nvSpPr>
          <p:cNvPr id="31748" name="Rectangle 3"/>
          <p:cNvSpPr>
            <a:spLocks noGrp="1" noChangeArrowheads="1"/>
          </p:cNvSpPr>
          <p:nvPr>
            <p:ph type="body" idx="1"/>
          </p:nvPr>
        </p:nvSpPr>
        <p:spPr>
          <a:xfrm>
            <a:off x="685800" y="1447800"/>
            <a:ext cx="7772400" cy="4495800"/>
          </a:xfrm>
        </p:spPr>
        <p:txBody>
          <a:bodyPr/>
          <a:lstStyle/>
          <a:p>
            <a:pPr eaLnBrk="1" hangingPunct="1">
              <a:lnSpc>
                <a:spcPct val="90000"/>
              </a:lnSpc>
            </a:pPr>
            <a:r>
              <a:rPr lang="en-US" sz="2400" dirty="0"/>
              <a:t>We need to be able to measure grain boundary energy.</a:t>
            </a:r>
          </a:p>
          <a:p>
            <a:pPr eaLnBrk="1" hangingPunct="1">
              <a:lnSpc>
                <a:spcPct val="90000"/>
              </a:lnSpc>
            </a:pPr>
            <a:r>
              <a:rPr lang="en-US" sz="2400" dirty="0"/>
              <a:t>In general, we do not need to know the absolute value of the energy but only how it varies with boundary type, </a:t>
            </a:r>
            <a:r>
              <a:rPr lang="en-US" sz="2400" dirty="0" smtClean="0"/>
              <a:t>i.e</a:t>
            </a:r>
            <a:r>
              <a:rPr lang="en-US" sz="2400" dirty="0"/>
              <a:t>. with the crystallographic nature of the boundary.</a:t>
            </a:r>
          </a:p>
          <a:p>
            <a:pPr eaLnBrk="1" hangingPunct="1">
              <a:lnSpc>
                <a:spcPct val="90000"/>
              </a:lnSpc>
            </a:pPr>
            <a:r>
              <a:rPr lang="en-US" sz="2400" dirty="0"/>
              <a:t>For measurement of the anisotropy of the energy, then, we rely on local equilibrium at junctions between boundaries.  This can be thought of as a force balance at the junctions.</a:t>
            </a:r>
          </a:p>
          <a:p>
            <a:pPr eaLnBrk="1" hangingPunct="1">
              <a:lnSpc>
                <a:spcPct val="90000"/>
              </a:lnSpc>
            </a:pPr>
            <a:r>
              <a:rPr lang="en-US" sz="2400" dirty="0"/>
              <a:t>For not too extreme anisotropies, the junctions always occur as triple lines.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4"/>
          <p:cNvSpPr>
            <a:spLocks noGrp="1"/>
          </p:cNvSpPr>
          <p:nvPr>
            <p:ph type="sldNum" sz="quarter" idx="12"/>
          </p:nvPr>
        </p:nvSpPr>
        <p:spPr>
          <a:noFill/>
        </p:spPr>
        <p:txBody>
          <a:bodyPr/>
          <a:lstStyle/>
          <a:p>
            <a:fld id="{0766E8D3-95F8-EF43-9B2D-4D977C3246ED}" type="slidenum">
              <a:rPr lang="en-US" smtClean="0"/>
              <a:pPr/>
              <a:t>25</a:t>
            </a:fld>
            <a:endParaRPr lang="en-US" smtClean="0"/>
          </a:p>
        </p:txBody>
      </p:sp>
      <p:sp>
        <p:nvSpPr>
          <p:cNvPr id="32771" name="Rectangle 2"/>
          <p:cNvSpPr>
            <a:spLocks noGrp="1" noChangeArrowheads="1"/>
          </p:cNvSpPr>
          <p:nvPr>
            <p:ph type="title"/>
          </p:nvPr>
        </p:nvSpPr>
        <p:spPr>
          <a:xfrm>
            <a:off x="228600" y="152400"/>
            <a:ext cx="3276600" cy="3810000"/>
          </a:xfrm>
        </p:spPr>
        <p:txBody>
          <a:bodyPr/>
          <a:lstStyle/>
          <a:p>
            <a:pPr eaLnBrk="1" hangingPunct="1"/>
            <a:r>
              <a:rPr lang="en-US"/>
              <a:t>Experimental Methods for g.b. energy measurement</a:t>
            </a:r>
          </a:p>
        </p:txBody>
      </p:sp>
      <p:pic>
        <p:nvPicPr>
          <p:cNvPr id="32772" name="Picture 3"/>
          <p:cNvPicPr>
            <a:picLocks noChangeAspect="1" noChangeArrowheads="1"/>
          </p:cNvPicPr>
          <p:nvPr/>
        </p:nvPicPr>
        <p:blipFill>
          <a:blip r:embed="rId2"/>
          <a:srcRect/>
          <a:stretch>
            <a:fillRect/>
          </a:stretch>
        </p:blipFill>
        <p:spPr bwMode="auto">
          <a:xfrm>
            <a:off x="3656013" y="0"/>
            <a:ext cx="5011737" cy="6096000"/>
          </a:xfrm>
          <a:prstGeom prst="rect">
            <a:avLst/>
          </a:prstGeom>
          <a:noFill/>
          <a:ln w="9525">
            <a:noFill/>
            <a:miter lim="800000"/>
            <a:headEnd/>
            <a:tailEnd/>
          </a:ln>
        </p:spPr>
      </p:pic>
      <p:sp>
        <p:nvSpPr>
          <p:cNvPr id="32773" name="Text Box 4"/>
          <p:cNvSpPr txBox="1">
            <a:spLocks noChangeArrowheads="1"/>
          </p:cNvSpPr>
          <p:nvPr/>
        </p:nvSpPr>
        <p:spPr bwMode="auto">
          <a:xfrm>
            <a:off x="381000" y="3657600"/>
            <a:ext cx="2987675" cy="1552575"/>
          </a:xfrm>
          <a:prstGeom prst="rect">
            <a:avLst/>
          </a:prstGeom>
          <a:noFill/>
          <a:ln w="9525">
            <a:noFill/>
            <a:miter lim="800000"/>
            <a:headEnd/>
            <a:tailEnd/>
          </a:ln>
        </p:spPr>
        <p:txBody>
          <a:bodyPr>
            <a:prstTxWarp prst="textNoShape">
              <a:avLst/>
            </a:prstTxWarp>
            <a:spAutoFit/>
          </a:bodyPr>
          <a:lstStyle/>
          <a:p>
            <a:r>
              <a:rPr lang="en-US">
                <a:latin typeface="Times" charset="0"/>
              </a:rPr>
              <a:t>G. Gottstein &amp; L. Shvindlerman, </a:t>
            </a:r>
            <a:r>
              <a:rPr lang="en-US" i="1">
                <a:latin typeface="Times" charset="0"/>
              </a:rPr>
              <a:t>Grain Boundary Migration in Metals</a:t>
            </a:r>
            <a:r>
              <a:rPr lang="en-US">
                <a:latin typeface="Times" charset="0"/>
              </a:rPr>
              <a:t>, CRC (1999)</a:t>
            </a:r>
          </a:p>
        </p:txBody>
      </p:sp>
      <p:sp>
        <p:nvSpPr>
          <p:cNvPr id="32774" name="Text Box 5"/>
          <p:cNvSpPr txBox="1">
            <a:spLocks noChangeArrowheads="1"/>
          </p:cNvSpPr>
          <p:nvPr/>
        </p:nvSpPr>
        <p:spPr bwMode="auto">
          <a:xfrm>
            <a:off x="746125" y="6080125"/>
            <a:ext cx="7940675" cy="701675"/>
          </a:xfrm>
          <a:prstGeom prst="rect">
            <a:avLst/>
          </a:prstGeom>
          <a:noFill/>
          <a:ln w="9525">
            <a:noFill/>
            <a:miter lim="800000"/>
            <a:headEnd/>
            <a:tailEnd/>
          </a:ln>
        </p:spPr>
        <p:txBody>
          <a:bodyPr>
            <a:prstTxWarp prst="textNoShape">
              <a:avLst/>
            </a:prstTxWarp>
            <a:spAutoFit/>
          </a:bodyPr>
          <a:lstStyle/>
          <a:p>
            <a:r>
              <a:rPr lang="en-US" sz="2000">
                <a:solidFill>
                  <a:srgbClr val="0805BA"/>
                </a:solidFill>
              </a:rPr>
              <a:t>Method (a), with dihedral angles at triple lines, is most generally useful; method (b), with surface grooving also used.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11D05881-B898-5446-863B-3FB8C9F19D97}" type="slidenum">
              <a:rPr lang="en-US" smtClean="0"/>
              <a:pPr/>
              <a:t>26</a:t>
            </a:fld>
            <a:endParaRPr lang="en-US" smtClean="0"/>
          </a:p>
        </p:txBody>
      </p:sp>
      <p:sp>
        <p:nvSpPr>
          <p:cNvPr id="33795" name="Rectangle 2"/>
          <p:cNvSpPr>
            <a:spLocks noGrp="1" noChangeArrowheads="1"/>
          </p:cNvSpPr>
          <p:nvPr>
            <p:ph type="title"/>
          </p:nvPr>
        </p:nvSpPr>
        <p:spPr/>
        <p:txBody>
          <a:bodyPr/>
          <a:lstStyle/>
          <a:p>
            <a:pPr eaLnBrk="1" hangingPunct="1"/>
            <a:r>
              <a:rPr lang="en-US"/>
              <a:t>Herring Equations</a:t>
            </a:r>
          </a:p>
        </p:txBody>
      </p:sp>
      <p:sp>
        <p:nvSpPr>
          <p:cNvPr id="33796" name="Rectangle 3"/>
          <p:cNvSpPr>
            <a:spLocks noGrp="1" noChangeArrowheads="1"/>
          </p:cNvSpPr>
          <p:nvPr>
            <p:ph type="body" idx="1"/>
          </p:nvPr>
        </p:nvSpPr>
        <p:spPr>
          <a:xfrm>
            <a:off x="685800" y="762000"/>
            <a:ext cx="7772400" cy="4114800"/>
          </a:xfrm>
        </p:spPr>
        <p:txBody>
          <a:bodyPr/>
          <a:lstStyle/>
          <a:p>
            <a:pPr eaLnBrk="1" hangingPunct="1"/>
            <a:r>
              <a:rPr lang="en-US"/>
              <a:t>We can demonstrate the effect of interfacial energies at the (triple) junctions of boundaries.</a:t>
            </a:r>
          </a:p>
          <a:p>
            <a:pPr eaLnBrk="1" hangingPunct="1"/>
            <a:r>
              <a:rPr lang="en-US"/>
              <a:t>Equal g.b. energies on 3 GBs implies equal dihedral angles:</a:t>
            </a:r>
          </a:p>
        </p:txBody>
      </p:sp>
      <p:sp>
        <p:nvSpPr>
          <p:cNvPr id="33797" name="Line 4"/>
          <p:cNvSpPr>
            <a:spLocks noChangeShapeType="1"/>
          </p:cNvSpPr>
          <p:nvPr/>
        </p:nvSpPr>
        <p:spPr bwMode="auto">
          <a:xfrm flipV="1">
            <a:off x="4191000" y="3429000"/>
            <a:ext cx="0" cy="914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3798" name="Line 5"/>
          <p:cNvSpPr>
            <a:spLocks noChangeShapeType="1"/>
          </p:cNvSpPr>
          <p:nvPr/>
        </p:nvSpPr>
        <p:spPr bwMode="auto">
          <a:xfrm>
            <a:off x="4191000" y="4343400"/>
            <a:ext cx="99060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3799" name="Line 6"/>
          <p:cNvSpPr>
            <a:spLocks noChangeShapeType="1"/>
          </p:cNvSpPr>
          <p:nvPr/>
        </p:nvSpPr>
        <p:spPr bwMode="auto">
          <a:xfrm flipH="1">
            <a:off x="3200400" y="4343400"/>
            <a:ext cx="98425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3800" name="Freeform 7"/>
          <p:cNvSpPr>
            <a:spLocks/>
          </p:cNvSpPr>
          <p:nvPr/>
        </p:nvSpPr>
        <p:spPr bwMode="auto">
          <a:xfrm>
            <a:off x="3657600" y="4800600"/>
            <a:ext cx="1066800" cy="304800"/>
          </a:xfrm>
          <a:custGeom>
            <a:avLst/>
            <a:gdLst>
              <a:gd name="T0" fmla="*/ 0 w 672"/>
              <a:gd name="T1" fmla="*/ 0 h 192"/>
              <a:gd name="T2" fmla="*/ 241935000 w 672"/>
              <a:gd name="T3" fmla="*/ 241935000 h 192"/>
              <a:gd name="T4" fmla="*/ 846772500 w 672"/>
              <a:gd name="T5" fmla="*/ 483870000 h 192"/>
              <a:gd name="T6" fmla="*/ 1451610000 w 672"/>
              <a:gd name="T7" fmla="*/ 241935000 h 192"/>
              <a:gd name="T8" fmla="*/ 1693545000 w 672"/>
              <a:gd name="T9" fmla="*/ 0 h 192"/>
              <a:gd name="T10" fmla="*/ 0 60000 65536"/>
              <a:gd name="T11" fmla="*/ 0 60000 65536"/>
              <a:gd name="T12" fmla="*/ 0 60000 65536"/>
              <a:gd name="T13" fmla="*/ 0 60000 65536"/>
              <a:gd name="T14" fmla="*/ 0 60000 65536"/>
              <a:gd name="T15" fmla="*/ 0 w 672"/>
              <a:gd name="T16" fmla="*/ 0 h 192"/>
              <a:gd name="T17" fmla="*/ 672 w 672"/>
              <a:gd name="T18" fmla="*/ 192 h 192"/>
            </a:gdLst>
            <a:ahLst/>
            <a:cxnLst>
              <a:cxn ang="T10">
                <a:pos x="T0" y="T1"/>
              </a:cxn>
              <a:cxn ang="T11">
                <a:pos x="T2" y="T3"/>
              </a:cxn>
              <a:cxn ang="T12">
                <a:pos x="T4" y="T5"/>
              </a:cxn>
              <a:cxn ang="T13">
                <a:pos x="T6" y="T7"/>
              </a:cxn>
              <a:cxn ang="T14">
                <a:pos x="T8" y="T9"/>
              </a:cxn>
            </a:cxnLst>
            <a:rect l="T15" t="T16" r="T17" b="T18"/>
            <a:pathLst>
              <a:path w="672" h="192">
                <a:moveTo>
                  <a:pt x="0" y="0"/>
                </a:moveTo>
                <a:cubicBezTo>
                  <a:pt x="20" y="32"/>
                  <a:pt x="40" y="64"/>
                  <a:pt x="96" y="96"/>
                </a:cubicBezTo>
                <a:cubicBezTo>
                  <a:pt x="151" y="127"/>
                  <a:pt x="256" y="192"/>
                  <a:pt x="336" y="192"/>
                </a:cubicBezTo>
                <a:cubicBezTo>
                  <a:pt x="416" y="192"/>
                  <a:pt x="520" y="127"/>
                  <a:pt x="576" y="96"/>
                </a:cubicBezTo>
                <a:cubicBezTo>
                  <a:pt x="631" y="64"/>
                  <a:pt x="651" y="32"/>
                  <a:pt x="672" y="0"/>
                </a:cubicBezTo>
              </a:path>
            </a:pathLst>
          </a:cu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33801" name="Text Box 8"/>
          <p:cNvSpPr txBox="1">
            <a:spLocks noChangeArrowheads="1"/>
          </p:cNvSpPr>
          <p:nvPr/>
        </p:nvSpPr>
        <p:spPr bwMode="auto">
          <a:xfrm>
            <a:off x="3717925" y="5211763"/>
            <a:ext cx="955675"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120°</a:t>
            </a:r>
          </a:p>
        </p:txBody>
      </p:sp>
      <p:sp>
        <p:nvSpPr>
          <p:cNvPr id="33802" name="Text Box 9"/>
          <p:cNvSpPr txBox="1">
            <a:spLocks noChangeArrowheads="1"/>
          </p:cNvSpPr>
          <p:nvPr/>
        </p:nvSpPr>
        <p:spPr bwMode="auto">
          <a:xfrm>
            <a:off x="4327525" y="3322638"/>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1</a:t>
            </a:r>
          </a:p>
        </p:txBody>
      </p:sp>
      <p:sp>
        <p:nvSpPr>
          <p:cNvPr id="33803" name="Text Box 10"/>
          <p:cNvSpPr txBox="1">
            <a:spLocks noChangeArrowheads="1"/>
          </p:cNvSpPr>
          <p:nvPr/>
        </p:nvSpPr>
        <p:spPr bwMode="auto">
          <a:xfrm>
            <a:off x="2819400" y="4876800"/>
            <a:ext cx="387350" cy="579438"/>
          </a:xfrm>
          <a:prstGeom prst="rect">
            <a:avLst/>
          </a:prstGeom>
          <a:noFill/>
          <a:ln w="9525">
            <a:noFill/>
            <a:miter lim="800000"/>
            <a:headEnd/>
            <a:tailEnd/>
          </a:ln>
        </p:spPr>
        <p:txBody>
          <a:bodyPr wrap="none">
            <a:prstTxWarp prst="textNoShape">
              <a:avLst/>
            </a:prstTxWarp>
            <a:spAutoFit/>
          </a:bodyPr>
          <a:lstStyle/>
          <a:p>
            <a:r>
              <a:rPr lang="en-US" sz="3200">
                <a:latin typeface="Times" charset="0"/>
              </a:rPr>
              <a:t>2</a:t>
            </a:r>
          </a:p>
        </p:txBody>
      </p:sp>
      <p:sp>
        <p:nvSpPr>
          <p:cNvPr id="33804" name="Text Box 11"/>
          <p:cNvSpPr txBox="1">
            <a:spLocks noChangeArrowheads="1"/>
          </p:cNvSpPr>
          <p:nvPr/>
        </p:nvSpPr>
        <p:spPr bwMode="auto">
          <a:xfrm>
            <a:off x="5251450" y="4906963"/>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3</a:t>
            </a:r>
          </a:p>
        </p:txBody>
      </p:sp>
      <p:sp>
        <p:nvSpPr>
          <p:cNvPr id="33805" name="Text Box 12"/>
          <p:cNvSpPr txBox="1">
            <a:spLocks noChangeArrowheads="1"/>
          </p:cNvSpPr>
          <p:nvPr/>
        </p:nvSpPr>
        <p:spPr bwMode="auto">
          <a:xfrm>
            <a:off x="6172200" y="3825875"/>
            <a:ext cx="1544638" cy="579438"/>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r>
              <a:rPr lang="en-US" sz="3200" baseline="-25000">
                <a:latin typeface="Times" charset="0"/>
              </a:rPr>
              <a:t>1</a:t>
            </a:r>
            <a:r>
              <a:rPr lang="en-US" sz="3200">
                <a:latin typeface="Times" charset="0"/>
              </a:rPr>
              <a:t>=</a:t>
            </a:r>
            <a:r>
              <a:rPr lang="en-US" sz="3200">
                <a:latin typeface="Symbol" charset="2"/>
              </a:rPr>
              <a:t>g</a:t>
            </a:r>
            <a:r>
              <a:rPr lang="en-US" sz="3200" baseline="-25000">
                <a:latin typeface="Times" charset="0"/>
              </a:rPr>
              <a:t>2</a:t>
            </a:r>
            <a:r>
              <a:rPr lang="en-US" sz="3200">
                <a:latin typeface="Times" charset="0"/>
              </a:rPr>
              <a:t>=</a:t>
            </a:r>
            <a:r>
              <a:rPr lang="en-US" sz="3200">
                <a:latin typeface="Symbol" charset="2"/>
              </a:rPr>
              <a:t>g</a:t>
            </a:r>
            <a:r>
              <a:rPr lang="en-US" sz="3200" baseline="-25000">
                <a:latin typeface="Times" charset="0"/>
              </a:rPr>
              <a:t>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a:noFill/>
        </p:spPr>
        <p:txBody>
          <a:bodyPr/>
          <a:lstStyle/>
          <a:p>
            <a:fld id="{989D3B6F-C8C8-CB44-9821-245FB324E6A4}" type="slidenum">
              <a:rPr lang="en-US" smtClean="0"/>
              <a:pPr/>
              <a:t>27</a:t>
            </a:fld>
            <a:endParaRPr lang="en-US" smtClean="0"/>
          </a:p>
        </p:txBody>
      </p:sp>
      <p:sp>
        <p:nvSpPr>
          <p:cNvPr id="34819" name="Rectangle 2"/>
          <p:cNvSpPr>
            <a:spLocks noGrp="1" noChangeArrowheads="1"/>
          </p:cNvSpPr>
          <p:nvPr>
            <p:ph type="title"/>
          </p:nvPr>
        </p:nvSpPr>
        <p:spPr/>
        <p:txBody>
          <a:bodyPr/>
          <a:lstStyle/>
          <a:p>
            <a:pPr eaLnBrk="1" hangingPunct="1"/>
            <a:r>
              <a:rPr lang="en-US"/>
              <a:t>Definition of Dihedral Angle</a:t>
            </a:r>
          </a:p>
        </p:txBody>
      </p:sp>
      <p:sp>
        <p:nvSpPr>
          <p:cNvPr id="34820" name="Rectangle 3"/>
          <p:cNvSpPr>
            <a:spLocks noGrp="1" noChangeArrowheads="1"/>
          </p:cNvSpPr>
          <p:nvPr>
            <p:ph type="body" idx="1"/>
          </p:nvPr>
        </p:nvSpPr>
        <p:spPr>
          <a:xfrm>
            <a:off x="685800" y="914400"/>
            <a:ext cx="7772400" cy="2514600"/>
          </a:xfrm>
        </p:spPr>
        <p:txBody>
          <a:bodyPr/>
          <a:lstStyle/>
          <a:p>
            <a:pPr eaLnBrk="1" hangingPunct="1">
              <a:lnSpc>
                <a:spcPct val="90000"/>
              </a:lnSpc>
            </a:pPr>
            <a:r>
              <a:rPr lang="en-US"/>
              <a:t>Dihedral angle, </a:t>
            </a:r>
            <a:r>
              <a:rPr lang="en-US">
                <a:latin typeface="Symbol" charset="2"/>
              </a:rPr>
              <a:t>c</a:t>
            </a:r>
            <a:r>
              <a:rPr lang="en-US"/>
              <a:t>:= angle between the tangents to an adjacent pair of boundaries (unsigned).  In a triple junction, the dihedral angle is assigned to the opposing boundary.</a:t>
            </a:r>
          </a:p>
        </p:txBody>
      </p:sp>
      <p:sp>
        <p:nvSpPr>
          <p:cNvPr id="34821" name="Line 4"/>
          <p:cNvSpPr>
            <a:spLocks noChangeShapeType="1"/>
          </p:cNvSpPr>
          <p:nvPr/>
        </p:nvSpPr>
        <p:spPr bwMode="auto">
          <a:xfrm flipV="1">
            <a:off x="4191000" y="3429000"/>
            <a:ext cx="0" cy="914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4822" name="Line 5"/>
          <p:cNvSpPr>
            <a:spLocks noChangeShapeType="1"/>
          </p:cNvSpPr>
          <p:nvPr/>
        </p:nvSpPr>
        <p:spPr bwMode="auto">
          <a:xfrm>
            <a:off x="4191000" y="4343400"/>
            <a:ext cx="99060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4823" name="Line 6"/>
          <p:cNvSpPr>
            <a:spLocks noChangeShapeType="1"/>
          </p:cNvSpPr>
          <p:nvPr/>
        </p:nvSpPr>
        <p:spPr bwMode="auto">
          <a:xfrm flipH="1">
            <a:off x="3200400" y="4343400"/>
            <a:ext cx="98425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4824" name="Freeform 7"/>
          <p:cNvSpPr>
            <a:spLocks/>
          </p:cNvSpPr>
          <p:nvPr/>
        </p:nvSpPr>
        <p:spPr bwMode="auto">
          <a:xfrm>
            <a:off x="3657600" y="4800600"/>
            <a:ext cx="1066800" cy="304800"/>
          </a:xfrm>
          <a:custGeom>
            <a:avLst/>
            <a:gdLst>
              <a:gd name="T0" fmla="*/ 0 w 672"/>
              <a:gd name="T1" fmla="*/ 0 h 192"/>
              <a:gd name="T2" fmla="*/ 241935000 w 672"/>
              <a:gd name="T3" fmla="*/ 241935000 h 192"/>
              <a:gd name="T4" fmla="*/ 846772500 w 672"/>
              <a:gd name="T5" fmla="*/ 483870000 h 192"/>
              <a:gd name="T6" fmla="*/ 1451610000 w 672"/>
              <a:gd name="T7" fmla="*/ 241935000 h 192"/>
              <a:gd name="T8" fmla="*/ 1693545000 w 672"/>
              <a:gd name="T9" fmla="*/ 0 h 192"/>
              <a:gd name="T10" fmla="*/ 0 60000 65536"/>
              <a:gd name="T11" fmla="*/ 0 60000 65536"/>
              <a:gd name="T12" fmla="*/ 0 60000 65536"/>
              <a:gd name="T13" fmla="*/ 0 60000 65536"/>
              <a:gd name="T14" fmla="*/ 0 60000 65536"/>
              <a:gd name="T15" fmla="*/ 0 w 672"/>
              <a:gd name="T16" fmla="*/ 0 h 192"/>
              <a:gd name="T17" fmla="*/ 672 w 672"/>
              <a:gd name="T18" fmla="*/ 192 h 192"/>
            </a:gdLst>
            <a:ahLst/>
            <a:cxnLst>
              <a:cxn ang="T10">
                <a:pos x="T0" y="T1"/>
              </a:cxn>
              <a:cxn ang="T11">
                <a:pos x="T2" y="T3"/>
              </a:cxn>
              <a:cxn ang="T12">
                <a:pos x="T4" y="T5"/>
              </a:cxn>
              <a:cxn ang="T13">
                <a:pos x="T6" y="T7"/>
              </a:cxn>
              <a:cxn ang="T14">
                <a:pos x="T8" y="T9"/>
              </a:cxn>
            </a:cxnLst>
            <a:rect l="T15" t="T16" r="T17" b="T18"/>
            <a:pathLst>
              <a:path w="672" h="192">
                <a:moveTo>
                  <a:pt x="0" y="0"/>
                </a:moveTo>
                <a:cubicBezTo>
                  <a:pt x="20" y="32"/>
                  <a:pt x="40" y="64"/>
                  <a:pt x="96" y="96"/>
                </a:cubicBezTo>
                <a:cubicBezTo>
                  <a:pt x="151" y="127"/>
                  <a:pt x="256" y="192"/>
                  <a:pt x="336" y="192"/>
                </a:cubicBezTo>
                <a:cubicBezTo>
                  <a:pt x="416" y="192"/>
                  <a:pt x="520" y="127"/>
                  <a:pt x="576" y="96"/>
                </a:cubicBezTo>
                <a:cubicBezTo>
                  <a:pt x="631" y="64"/>
                  <a:pt x="651" y="32"/>
                  <a:pt x="672" y="0"/>
                </a:cubicBezTo>
              </a:path>
            </a:pathLst>
          </a:cu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34825" name="Text Box 8"/>
          <p:cNvSpPr txBox="1">
            <a:spLocks noChangeArrowheads="1"/>
          </p:cNvSpPr>
          <p:nvPr/>
        </p:nvSpPr>
        <p:spPr bwMode="auto">
          <a:xfrm>
            <a:off x="3717925" y="5211763"/>
            <a:ext cx="955675"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120°</a:t>
            </a:r>
          </a:p>
        </p:txBody>
      </p:sp>
      <p:sp>
        <p:nvSpPr>
          <p:cNvPr id="34826" name="Text Box 9"/>
          <p:cNvSpPr txBox="1">
            <a:spLocks noChangeArrowheads="1"/>
          </p:cNvSpPr>
          <p:nvPr/>
        </p:nvSpPr>
        <p:spPr bwMode="auto">
          <a:xfrm>
            <a:off x="4327525" y="3322638"/>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1</a:t>
            </a:r>
          </a:p>
        </p:txBody>
      </p:sp>
      <p:sp>
        <p:nvSpPr>
          <p:cNvPr id="34827" name="Text Box 10"/>
          <p:cNvSpPr txBox="1">
            <a:spLocks noChangeArrowheads="1"/>
          </p:cNvSpPr>
          <p:nvPr/>
        </p:nvSpPr>
        <p:spPr bwMode="auto">
          <a:xfrm>
            <a:off x="2819400" y="4876800"/>
            <a:ext cx="387350" cy="579438"/>
          </a:xfrm>
          <a:prstGeom prst="rect">
            <a:avLst/>
          </a:prstGeom>
          <a:noFill/>
          <a:ln w="9525">
            <a:noFill/>
            <a:miter lim="800000"/>
            <a:headEnd/>
            <a:tailEnd/>
          </a:ln>
        </p:spPr>
        <p:txBody>
          <a:bodyPr wrap="none">
            <a:prstTxWarp prst="textNoShape">
              <a:avLst/>
            </a:prstTxWarp>
            <a:spAutoFit/>
          </a:bodyPr>
          <a:lstStyle/>
          <a:p>
            <a:r>
              <a:rPr lang="en-US" sz="3200">
                <a:latin typeface="Times" charset="0"/>
              </a:rPr>
              <a:t>2</a:t>
            </a:r>
          </a:p>
        </p:txBody>
      </p:sp>
      <p:sp>
        <p:nvSpPr>
          <p:cNvPr id="34828" name="Text Box 11"/>
          <p:cNvSpPr txBox="1">
            <a:spLocks noChangeArrowheads="1"/>
          </p:cNvSpPr>
          <p:nvPr/>
        </p:nvSpPr>
        <p:spPr bwMode="auto">
          <a:xfrm>
            <a:off x="5251450" y="4906963"/>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3</a:t>
            </a:r>
          </a:p>
        </p:txBody>
      </p:sp>
      <p:sp>
        <p:nvSpPr>
          <p:cNvPr id="34829" name="Text Box 12"/>
          <p:cNvSpPr txBox="1">
            <a:spLocks noChangeArrowheads="1"/>
          </p:cNvSpPr>
          <p:nvPr/>
        </p:nvSpPr>
        <p:spPr bwMode="auto">
          <a:xfrm>
            <a:off x="6172200" y="3825875"/>
            <a:ext cx="1544638" cy="579438"/>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r>
              <a:rPr lang="en-US" sz="3200" baseline="-25000">
                <a:latin typeface="Times" charset="0"/>
              </a:rPr>
              <a:t>1</a:t>
            </a:r>
            <a:r>
              <a:rPr lang="en-US" sz="3200">
                <a:latin typeface="Times" charset="0"/>
              </a:rPr>
              <a:t>=</a:t>
            </a:r>
            <a:r>
              <a:rPr lang="en-US" sz="3200">
                <a:latin typeface="Symbol" charset="2"/>
              </a:rPr>
              <a:t>g</a:t>
            </a:r>
            <a:r>
              <a:rPr lang="en-US" sz="3200" baseline="-25000">
                <a:latin typeface="Times" charset="0"/>
              </a:rPr>
              <a:t>2</a:t>
            </a:r>
            <a:r>
              <a:rPr lang="en-US" sz="3200">
                <a:latin typeface="Times" charset="0"/>
              </a:rPr>
              <a:t>=</a:t>
            </a:r>
            <a:r>
              <a:rPr lang="en-US" sz="3200">
                <a:latin typeface="Symbol" charset="2"/>
              </a:rPr>
              <a:t>g</a:t>
            </a:r>
            <a:r>
              <a:rPr lang="en-US" sz="3200" baseline="-25000">
                <a:latin typeface="Times" charset="0"/>
              </a:rPr>
              <a:t>3</a:t>
            </a:r>
          </a:p>
        </p:txBody>
      </p:sp>
      <p:sp>
        <p:nvSpPr>
          <p:cNvPr id="34830" name="Text Box 13"/>
          <p:cNvSpPr txBox="1">
            <a:spLocks noChangeArrowheads="1"/>
          </p:cNvSpPr>
          <p:nvPr/>
        </p:nvSpPr>
        <p:spPr bwMode="auto">
          <a:xfrm>
            <a:off x="5943600" y="5181600"/>
            <a:ext cx="2554288" cy="1066800"/>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c</a:t>
            </a:r>
            <a:r>
              <a:rPr lang="en-US" sz="3200" baseline="-25000">
                <a:latin typeface="Times" charset="0"/>
              </a:rPr>
              <a:t>1</a:t>
            </a:r>
            <a:r>
              <a:rPr lang="en-US" sz="3200">
                <a:latin typeface="Times" charset="0"/>
              </a:rPr>
              <a:t> : dihedral</a:t>
            </a:r>
            <a:br>
              <a:rPr lang="en-US" sz="3200">
                <a:latin typeface="Times" charset="0"/>
              </a:rPr>
            </a:br>
            <a:r>
              <a:rPr lang="en-US" sz="3200">
                <a:latin typeface="Times" charset="0"/>
              </a:rPr>
              <a:t>angle for g.b.1</a:t>
            </a:r>
            <a:endParaRPr lang="en-US" sz="3200" baseline="-25000">
              <a:latin typeface="Times" charset="0"/>
            </a:endParaRPr>
          </a:p>
        </p:txBody>
      </p:sp>
      <p:sp>
        <p:nvSpPr>
          <p:cNvPr id="34831" name="Line 14"/>
          <p:cNvSpPr>
            <a:spLocks noChangeShapeType="1"/>
          </p:cNvSpPr>
          <p:nvPr/>
        </p:nvSpPr>
        <p:spPr bwMode="auto">
          <a:xfrm flipH="1" flipV="1">
            <a:off x="4572000" y="5105400"/>
            <a:ext cx="1295400" cy="609600"/>
          </a:xfrm>
          <a:prstGeom prst="line">
            <a:avLst/>
          </a:prstGeom>
          <a:noFill/>
          <a:ln w="38100">
            <a:solidFill>
              <a:srgbClr val="CC0000"/>
            </a:solidFill>
            <a:round/>
            <a:headEnd/>
            <a:tailEnd type="triangle" w="med" len="med"/>
          </a:ln>
        </p:spPr>
        <p:txBody>
          <a:bodyPr wrap="none" anchor="ctr">
            <a:prstTxWarp prst="textNoShape">
              <a:avLst/>
            </a:prstTxWarp>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2"/>
          </p:nvPr>
        </p:nvSpPr>
        <p:spPr>
          <a:noFill/>
        </p:spPr>
        <p:txBody>
          <a:bodyPr/>
          <a:lstStyle/>
          <a:p>
            <a:fld id="{4C5FB28C-0A0B-704C-ADED-AF8C061B9230}" type="slidenum">
              <a:rPr lang="en-US" smtClean="0"/>
              <a:pPr/>
              <a:t>28</a:t>
            </a:fld>
            <a:endParaRPr lang="en-US" smtClean="0"/>
          </a:p>
        </p:txBody>
      </p:sp>
      <p:sp>
        <p:nvSpPr>
          <p:cNvPr id="35843" name="Rectangle 2"/>
          <p:cNvSpPr>
            <a:spLocks noGrp="1" noChangeArrowheads="1"/>
          </p:cNvSpPr>
          <p:nvPr>
            <p:ph type="title"/>
          </p:nvPr>
        </p:nvSpPr>
        <p:spPr>
          <a:xfrm>
            <a:off x="76200" y="0"/>
            <a:ext cx="4724400" cy="2057400"/>
          </a:xfrm>
        </p:spPr>
        <p:txBody>
          <a:bodyPr/>
          <a:lstStyle/>
          <a:p>
            <a:pPr eaLnBrk="1" hangingPunct="1"/>
            <a:r>
              <a:rPr lang="en-US" dirty="0" smtClean="0"/>
              <a:t>Dihedral Angles</a:t>
            </a:r>
          </a:p>
        </p:txBody>
      </p:sp>
      <p:sp>
        <p:nvSpPr>
          <p:cNvPr id="35844" name="Rectangle 3"/>
          <p:cNvSpPr>
            <a:spLocks noGrp="1" noChangeArrowheads="1"/>
          </p:cNvSpPr>
          <p:nvPr>
            <p:ph type="body" idx="1"/>
          </p:nvPr>
        </p:nvSpPr>
        <p:spPr>
          <a:xfrm>
            <a:off x="685800" y="3200400"/>
            <a:ext cx="7772400" cy="3581400"/>
          </a:xfrm>
        </p:spPr>
        <p:txBody>
          <a:bodyPr/>
          <a:lstStyle/>
          <a:p>
            <a:pPr eaLnBrk="1" hangingPunct="1"/>
            <a:r>
              <a:rPr lang="en-US" sz="1800" dirty="0"/>
              <a:t>An material with uniform grain boundary energy should have dihedral angles equal to 120°.</a:t>
            </a:r>
          </a:p>
          <a:p>
            <a:pPr eaLnBrk="1" hangingPunct="1"/>
            <a:r>
              <a:rPr lang="en-US" sz="1800" dirty="0"/>
              <a:t>Likely in real materials?  No!  Low angle boundaries (crystalline materials) always have a dislocation structure and therefore a monotonic increase in energy with misorientation angle (Read-Shockley model).</a:t>
            </a:r>
          </a:p>
          <a:p>
            <a:pPr eaLnBrk="1" hangingPunct="1"/>
            <a:r>
              <a:rPr lang="en-US" sz="1800" dirty="0"/>
              <a:t>The inset figure is taken from </a:t>
            </a:r>
            <a:r>
              <a:rPr lang="en-US" sz="1800" dirty="0" err="1" smtClean="0">
                <a:solidFill>
                  <a:srgbClr val="660066"/>
                </a:solidFill>
              </a:rPr>
              <a:t>Barmak</a:t>
            </a:r>
            <a:r>
              <a:rPr lang="en-US" sz="1800" dirty="0">
                <a:solidFill>
                  <a:srgbClr val="660066"/>
                </a:solidFill>
              </a:rPr>
              <a:t> et al. </a:t>
            </a:r>
            <a:r>
              <a:rPr lang="en-US" sz="1800" i="1" dirty="0" err="1" smtClean="0">
                <a:solidFill>
                  <a:srgbClr val="660066"/>
                </a:solidFill>
              </a:rPr>
              <a:t>Progr</a:t>
            </a:r>
            <a:r>
              <a:rPr lang="en-US" sz="1800" i="1" dirty="0" smtClean="0">
                <a:solidFill>
                  <a:srgbClr val="660066"/>
                </a:solidFill>
              </a:rPr>
              <a:t>. </a:t>
            </a:r>
            <a:r>
              <a:rPr lang="en-US" sz="1800" i="1" dirty="0" err="1" smtClean="0">
                <a:solidFill>
                  <a:srgbClr val="660066"/>
                </a:solidFill>
              </a:rPr>
              <a:t>Matls</a:t>
            </a:r>
            <a:r>
              <a:rPr lang="en-US" sz="1800" i="1" dirty="0" smtClean="0">
                <a:solidFill>
                  <a:srgbClr val="660066"/>
                </a:solidFill>
              </a:rPr>
              <a:t>. Sci</a:t>
            </a:r>
            <a:r>
              <a:rPr lang="en-US" sz="1800" dirty="0" smtClean="0">
                <a:solidFill>
                  <a:srgbClr val="660066"/>
                </a:solidFill>
              </a:rPr>
              <a:t>. </a:t>
            </a:r>
            <a:r>
              <a:rPr lang="en-US" sz="1800" b="1" dirty="0">
                <a:solidFill>
                  <a:srgbClr val="660066"/>
                </a:solidFill>
              </a:rPr>
              <a:t>58</a:t>
            </a:r>
            <a:r>
              <a:rPr lang="en-US" sz="1800" dirty="0">
                <a:solidFill>
                  <a:srgbClr val="660066"/>
                </a:solidFill>
              </a:rPr>
              <a:t> </a:t>
            </a:r>
            <a:r>
              <a:rPr lang="en-US" sz="1800" dirty="0" smtClean="0">
                <a:solidFill>
                  <a:srgbClr val="660066"/>
                </a:solidFill>
              </a:rPr>
              <a:t>987 (2013)</a:t>
            </a:r>
            <a:r>
              <a:rPr lang="en-US" sz="1800" dirty="0" smtClean="0"/>
              <a:t> and </a:t>
            </a:r>
            <a:r>
              <a:rPr lang="en-US" sz="1800" dirty="0"/>
              <a:t>shows the distribution of dihedral angles measured in a </a:t>
            </a:r>
            <a:r>
              <a:rPr lang="en-US" sz="1800" dirty="0" smtClean="0"/>
              <a:t>0.1 µm </a:t>
            </a:r>
            <a:r>
              <a:rPr lang="en-US" sz="1800" dirty="0"/>
              <a:t>thick film of Al, along with a calculated distribution based on an GB energy function from a similar film (with two different assumptions about the distribution of misorientations)</a:t>
            </a:r>
            <a:r>
              <a:rPr lang="en-US" sz="1800" dirty="0" smtClean="0"/>
              <a:t>.  Note that the measured dihedral angles have a wider distribution than the calculated ones.</a:t>
            </a:r>
            <a:endParaRPr lang="en-US" sz="1800" dirty="0"/>
          </a:p>
        </p:txBody>
      </p:sp>
      <p:pic>
        <p:nvPicPr>
          <p:cNvPr id="2" name="Picture 1"/>
          <p:cNvPicPr>
            <a:picLocks noChangeAspect="1"/>
          </p:cNvPicPr>
          <p:nvPr/>
        </p:nvPicPr>
        <p:blipFill>
          <a:blip r:embed="rId2"/>
          <a:stretch>
            <a:fillRect/>
          </a:stretch>
        </p:blipFill>
        <p:spPr>
          <a:xfrm>
            <a:off x="4953000" y="1"/>
            <a:ext cx="3972560" cy="32004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a:noFill/>
        </p:spPr>
        <p:txBody>
          <a:bodyPr/>
          <a:lstStyle/>
          <a:p>
            <a:fld id="{377FD577-1245-574E-AFEE-1FFA6ABF5531}" type="slidenum">
              <a:rPr lang="en-US" smtClean="0"/>
              <a:pPr/>
              <a:t>29</a:t>
            </a:fld>
            <a:endParaRPr lang="en-US" smtClean="0"/>
          </a:p>
        </p:txBody>
      </p:sp>
      <p:sp>
        <p:nvSpPr>
          <p:cNvPr id="36867" name="Rectangle 2"/>
          <p:cNvSpPr>
            <a:spLocks noGrp="1" noChangeArrowheads="1"/>
          </p:cNvSpPr>
          <p:nvPr>
            <p:ph type="title"/>
          </p:nvPr>
        </p:nvSpPr>
        <p:spPr/>
        <p:txBody>
          <a:bodyPr/>
          <a:lstStyle/>
          <a:p>
            <a:pPr eaLnBrk="1" hangingPunct="1"/>
            <a:r>
              <a:rPr lang="en-US"/>
              <a:t>Unequal energies</a:t>
            </a:r>
          </a:p>
        </p:txBody>
      </p:sp>
      <p:sp>
        <p:nvSpPr>
          <p:cNvPr id="36868" name="Rectangle 3"/>
          <p:cNvSpPr>
            <a:spLocks noGrp="1" noChangeArrowheads="1"/>
          </p:cNvSpPr>
          <p:nvPr>
            <p:ph type="body" idx="1"/>
          </p:nvPr>
        </p:nvSpPr>
        <p:spPr>
          <a:xfrm>
            <a:off x="685800" y="1447800"/>
            <a:ext cx="8001000" cy="1981200"/>
          </a:xfrm>
        </p:spPr>
        <p:txBody>
          <a:bodyPr/>
          <a:lstStyle/>
          <a:p>
            <a:pPr eaLnBrk="1" hangingPunct="1">
              <a:lnSpc>
                <a:spcPct val="90000"/>
              </a:lnSpc>
            </a:pPr>
            <a:r>
              <a:rPr lang="en-US" sz="2800"/>
              <a:t>If the interfacial energies are not equal, then the dihedral angles change.  A low g.b. energy on boundary 1 </a:t>
            </a:r>
            <a:r>
              <a:rPr lang="en-US" sz="2800" i="1"/>
              <a:t>increases</a:t>
            </a:r>
            <a:r>
              <a:rPr lang="en-US" sz="2800"/>
              <a:t> the corresponding dihedral angle.</a:t>
            </a:r>
          </a:p>
          <a:p>
            <a:pPr eaLnBrk="1" hangingPunct="1">
              <a:lnSpc>
                <a:spcPct val="90000"/>
              </a:lnSpc>
            </a:pPr>
            <a:endParaRPr lang="en-US" sz="2800"/>
          </a:p>
        </p:txBody>
      </p:sp>
      <p:sp>
        <p:nvSpPr>
          <p:cNvPr id="36869" name="Line 4"/>
          <p:cNvSpPr>
            <a:spLocks noChangeShapeType="1"/>
          </p:cNvSpPr>
          <p:nvPr/>
        </p:nvSpPr>
        <p:spPr bwMode="auto">
          <a:xfrm flipV="1">
            <a:off x="4191000" y="3657600"/>
            <a:ext cx="0" cy="914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6870" name="Line 5"/>
          <p:cNvSpPr>
            <a:spLocks noChangeShapeType="1"/>
          </p:cNvSpPr>
          <p:nvPr/>
        </p:nvSpPr>
        <p:spPr bwMode="auto">
          <a:xfrm>
            <a:off x="4191000" y="4572000"/>
            <a:ext cx="1219200" cy="304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6871" name="Line 6"/>
          <p:cNvSpPr>
            <a:spLocks noChangeShapeType="1"/>
          </p:cNvSpPr>
          <p:nvPr/>
        </p:nvSpPr>
        <p:spPr bwMode="auto">
          <a:xfrm flipH="1">
            <a:off x="3048000" y="4572000"/>
            <a:ext cx="1136650" cy="304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6872" name="Freeform 7"/>
          <p:cNvSpPr>
            <a:spLocks/>
          </p:cNvSpPr>
          <p:nvPr/>
        </p:nvSpPr>
        <p:spPr bwMode="auto">
          <a:xfrm>
            <a:off x="3657600" y="4724400"/>
            <a:ext cx="1066800" cy="304800"/>
          </a:xfrm>
          <a:custGeom>
            <a:avLst/>
            <a:gdLst>
              <a:gd name="T0" fmla="*/ 0 w 672"/>
              <a:gd name="T1" fmla="*/ 0 h 192"/>
              <a:gd name="T2" fmla="*/ 241935000 w 672"/>
              <a:gd name="T3" fmla="*/ 241935000 h 192"/>
              <a:gd name="T4" fmla="*/ 846772500 w 672"/>
              <a:gd name="T5" fmla="*/ 483870000 h 192"/>
              <a:gd name="T6" fmla="*/ 1451610000 w 672"/>
              <a:gd name="T7" fmla="*/ 241935000 h 192"/>
              <a:gd name="T8" fmla="*/ 1693545000 w 672"/>
              <a:gd name="T9" fmla="*/ 0 h 192"/>
              <a:gd name="T10" fmla="*/ 0 60000 65536"/>
              <a:gd name="T11" fmla="*/ 0 60000 65536"/>
              <a:gd name="T12" fmla="*/ 0 60000 65536"/>
              <a:gd name="T13" fmla="*/ 0 60000 65536"/>
              <a:gd name="T14" fmla="*/ 0 60000 65536"/>
              <a:gd name="T15" fmla="*/ 0 w 672"/>
              <a:gd name="T16" fmla="*/ 0 h 192"/>
              <a:gd name="T17" fmla="*/ 672 w 672"/>
              <a:gd name="T18" fmla="*/ 192 h 192"/>
            </a:gdLst>
            <a:ahLst/>
            <a:cxnLst>
              <a:cxn ang="T10">
                <a:pos x="T0" y="T1"/>
              </a:cxn>
              <a:cxn ang="T11">
                <a:pos x="T2" y="T3"/>
              </a:cxn>
              <a:cxn ang="T12">
                <a:pos x="T4" y="T5"/>
              </a:cxn>
              <a:cxn ang="T13">
                <a:pos x="T6" y="T7"/>
              </a:cxn>
              <a:cxn ang="T14">
                <a:pos x="T8" y="T9"/>
              </a:cxn>
            </a:cxnLst>
            <a:rect l="T15" t="T16" r="T17" b="T18"/>
            <a:pathLst>
              <a:path w="672" h="192">
                <a:moveTo>
                  <a:pt x="0" y="0"/>
                </a:moveTo>
                <a:cubicBezTo>
                  <a:pt x="20" y="32"/>
                  <a:pt x="40" y="64"/>
                  <a:pt x="96" y="96"/>
                </a:cubicBezTo>
                <a:cubicBezTo>
                  <a:pt x="151" y="127"/>
                  <a:pt x="256" y="192"/>
                  <a:pt x="336" y="192"/>
                </a:cubicBezTo>
                <a:cubicBezTo>
                  <a:pt x="416" y="192"/>
                  <a:pt x="520" y="127"/>
                  <a:pt x="576" y="96"/>
                </a:cubicBezTo>
                <a:cubicBezTo>
                  <a:pt x="631" y="64"/>
                  <a:pt x="651" y="32"/>
                  <a:pt x="672" y="0"/>
                </a:cubicBezTo>
              </a:path>
            </a:pathLst>
          </a:cu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36873" name="Text Box 8"/>
          <p:cNvSpPr txBox="1">
            <a:spLocks noChangeArrowheads="1"/>
          </p:cNvSpPr>
          <p:nvPr/>
        </p:nvSpPr>
        <p:spPr bwMode="auto">
          <a:xfrm>
            <a:off x="3717925" y="5419725"/>
            <a:ext cx="1557338" cy="641350"/>
          </a:xfrm>
          <a:prstGeom prst="rect">
            <a:avLst/>
          </a:prstGeom>
          <a:noFill/>
          <a:ln w="9525">
            <a:noFill/>
            <a:miter lim="800000"/>
            <a:headEnd/>
            <a:tailEnd/>
          </a:ln>
        </p:spPr>
        <p:txBody>
          <a:bodyPr wrap="none">
            <a:prstTxWarp prst="textNoShape">
              <a:avLst/>
            </a:prstTxWarp>
            <a:spAutoFit/>
          </a:bodyPr>
          <a:lstStyle/>
          <a:p>
            <a:r>
              <a:rPr lang="en-US" sz="3600">
                <a:latin typeface="Symbol" charset="2"/>
              </a:rPr>
              <a:t>c</a:t>
            </a:r>
            <a:r>
              <a:rPr lang="en-US" sz="2800" baseline="-25000">
                <a:latin typeface="Times" charset="0"/>
              </a:rPr>
              <a:t>1</a:t>
            </a:r>
            <a:r>
              <a:rPr lang="en-US" sz="3200">
                <a:latin typeface="Times" charset="0"/>
              </a:rPr>
              <a:t>&gt;120°</a:t>
            </a:r>
          </a:p>
        </p:txBody>
      </p:sp>
      <p:sp>
        <p:nvSpPr>
          <p:cNvPr id="36874" name="Text Box 9"/>
          <p:cNvSpPr txBox="1">
            <a:spLocks noChangeArrowheads="1"/>
          </p:cNvSpPr>
          <p:nvPr/>
        </p:nvSpPr>
        <p:spPr bwMode="auto">
          <a:xfrm>
            <a:off x="4327525" y="3551238"/>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1</a:t>
            </a:r>
          </a:p>
        </p:txBody>
      </p:sp>
      <p:sp>
        <p:nvSpPr>
          <p:cNvPr id="36875" name="Text Box 10"/>
          <p:cNvSpPr txBox="1">
            <a:spLocks noChangeArrowheads="1"/>
          </p:cNvSpPr>
          <p:nvPr/>
        </p:nvSpPr>
        <p:spPr bwMode="auto">
          <a:xfrm>
            <a:off x="2819400" y="4800600"/>
            <a:ext cx="387350" cy="579438"/>
          </a:xfrm>
          <a:prstGeom prst="rect">
            <a:avLst/>
          </a:prstGeom>
          <a:noFill/>
          <a:ln w="9525">
            <a:noFill/>
            <a:miter lim="800000"/>
            <a:headEnd/>
            <a:tailEnd/>
          </a:ln>
        </p:spPr>
        <p:txBody>
          <a:bodyPr wrap="none">
            <a:prstTxWarp prst="textNoShape">
              <a:avLst/>
            </a:prstTxWarp>
            <a:spAutoFit/>
          </a:bodyPr>
          <a:lstStyle/>
          <a:p>
            <a:r>
              <a:rPr lang="en-US" sz="3200">
                <a:latin typeface="Times" charset="0"/>
              </a:rPr>
              <a:t>2</a:t>
            </a:r>
          </a:p>
        </p:txBody>
      </p:sp>
      <p:sp>
        <p:nvSpPr>
          <p:cNvPr id="36876" name="Text Box 11"/>
          <p:cNvSpPr txBox="1">
            <a:spLocks noChangeArrowheads="1"/>
          </p:cNvSpPr>
          <p:nvPr/>
        </p:nvSpPr>
        <p:spPr bwMode="auto">
          <a:xfrm>
            <a:off x="5251450" y="4830763"/>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3</a:t>
            </a:r>
          </a:p>
        </p:txBody>
      </p:sp>
      <p:sp>
        <p:nvSpPr>
          <p:cNvPr id="36877" name="Text Box 12"/>
          <p:cNvSpPr txBox="1">
            <a:spLocks noChangeArrowheads="1"/>
          </p:cNvSpPr>
          <p:nvPr/>
        </p:nvSpPr>
        <p:spPr bwMode="auto">
          <a:xfrm>
            <a:off x="6172200" y="4054475"/>
            <a:ext cx="1544638" cy="579438"/>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r>
              <a:rPr lang="en-US" sz="3200" baseline="-25000">
                <a:latin typeface="Times" charset="0"/>
              </a:rPr>
              <a:t>1</a:t>
            </a:r>
            <a:r>
              <a:rPr lang="en-US" sz="3200">
                <a:latin typeface="Times" charset="0"/>
              </a:rPr>
              <a:t>&lt;</a:t>
            </a:r>
            <a:r>
              <a:rPr lang="en-US" sz="3200">
                <a:latin typeface="Symbol" charset="2"/>
              </a:rPr>
              <a:t>g</a:t>
            </a:r>
            <a:r>
              <a:rPr lang="en-US" sz="3200" baseline="-25000">
                <a:latin typeface="Times" charset="0"/>
              </a:rPr>
              <a:t>2</a:t>
            </a:r>
            <a:r>
              <a:rPr lang="en-US" sz="3200">
                <a:latin typeface="Times" charset="0"/>
              </a:rPr>
              <a:t>=</a:t>
            </a:r>
            <a:r>
              <a:rPr lang="en-US" sz="3200">
                <a:latin typeface="Symbol" charset="2"/>
              </a:rPr>
              <a:t>g</a:t>
            </a:r>
            <a:r>
              <a:rPr lang="en-US" sz="3200" baseline="-25000">
                <a:latin typeface="Times" charset="0"/>
              </a:rPr>
              <a:t>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p>
            <a:fld id="{6872C446-E3E7-3B42-A404-96E52127877B}" type="slidenum">
              <a:rPr lang="en-US" smtClean="0"/>
              <a:pPr/>
              <a:t>3</a:t>
            </a:fld>
            <a:endParaRPr lang="en-US" smtClean="0"/>
          </a:p>
        </p:txBody>
      </p:sp>
      <p:sp>
        <p:nvSpPr>
          <p:cNvPr id="21507" name="Rectangle 2"/>
          <p:cNvSpPr>
            <a:spLocks noGrp="1" noChangeArrowheads="1"/>
          </p:cNvSpPr>
          <p:nvPr>
            <p:ph type="title"/>
          </p:nvPr>
        </p:nvSpPr>
        <p:spPr/>
        <p:txBody>
          <a:bodyPr/>
          <a:lstStyle/>
          <a:p>
            <a:pPr eaLnBrk="1" hangingPunct="1"/>
            <a:r>
              <a:rPr lang="en-US"/>
              <a:t>Outline</a:t>
            </a:r>
          </a:p>
        </p:txBody>
      </p:sp>
      <p:sp>
        <p:nvSpPr>
          <p:cNvPr id="21508" name="Rectangle 3"/>
          <p:cNvSpPr>
            <a:spLocks noGrp="1" noChangeArrowheads="1"/>
          </p:cNvSpPr>
          <p:nvPr>
            <p:ph type="body" idx="1"/>
          </p:nvPr>
        </p:nvSpPr>
        <p:spPr>
          <a:xfrm>
            <a:off x="685800" y="838200"/>
            <a:ext cx="8001000" cy="5943600"/>
          </a:xfrm>
        </p:spPr>
        <p:txBody>
          <a:bodyPr/>
          <a:lstStyle/>
          <a:p>
            <a:pPr eaLnBrk="1" hangingPunct="1"/>
            <a:r>
              <a:rPr lang="en-US" sz="2800" dirty="0"/>
              <a:t>Motivation, examples of anisotropic grain boundary properties</a:t>
            </a:r>
          </a:p>
          <a:p>
            <a:pPr eaLnBrk="1" hangingPunct="1"/>
            <a:r>
              <a:rPr lang="en-US" sz="2800" dirty="0"/>
              <a:t>Grain boundary energy</a:t>
            </a:r>
          </a:p>
          <a:p>
            <a:pPr lvl="1" eaLnBrk="1" hangingPunct="1"/>
            <a:r>
              <a:rPr lang="en-US" sz="2400" dirty="0" smtClean="0"/>
              <a:t>Overview of GB energy</a:t>
            </a:r>
          </a:p>
          <a:p>
            <a:pPr lvl="1" eaLnBrk="1" hangingPunct="1"/>
            <a:r>
              <a:rPr lang="en-US" sz="2400" dirty="0"/>
              <a:t>Low angle boundaries</a:t>
            </a:r>
          </a:p>
          <a:p>
            <a:pPr lvl="1" eaLnBrk="1" hangingPunct="1"/>
            <a:r>
              <a:rPr lang="en-US" sz="2400" dirty="0" smtClean="0"/>
              <a:t>Measurement </a:t>
            </a:r>
            <a:r>
              <a:rPr lang="en-US" sz="2400" dirty="0"/>
              <a:t>methods</a:t>
            </a:r>
          </a:p>
          <a:p>
            <a:pPr lvl="1" eaLnBrk="1" hangingPunct="1"/>
            <a:r>
              <a:rPr lang="en-US" sz="2400" dirty="0"/>
              <a:t>Herring relations, Young’s Law</a:t>
            </a:r>
          </a:p>
          <a:p>
            <a:pPr lvl="1" eaLnBrk="1" hangingPunct="1"/>
            <a:r>
              <a:rPr lang="en-US" sz="2400" dirty="0"/>
              <a:t>Extraction of GB energy from dihedral angles</a:t>
            </a:r>
          </a:p>
          <a:p>
            <a:pPr lvl="1" eaLnBrk="1" hangingPunct="1"/>
            <a:r>
              <a:rPr lang="en-US" sz="2400" dirty="0" smtClean="0"/>
              <a:t>Surface </a:t>
            </a:r>
            <a:r>
              <a:rPr lang="en-US" sz="2400" dirty="0"/>
              <a:t>Grooves</a:t>
            </a:r>
          </a:p>
          <a:p>
            <a:pPr lvl="1" eaLnBrk="1" hangingPunct="1"/>
            <a:r>
              <a:rPr lang="en-US" sz="2400" dirty="0" smtClean="0"/>
              <a:t>High </a:t>
            </a:r>
            <a:r>
              <a:rPr lang="en-US" sz="2400" dirty="0"/>
              <a:t>angle boundaries</a:t>
            </a:r>
          </a:p>
          <a:p>
            <a:pPr lvl="1" eaLnBrk="1" hangingPunct="1"/>
            <a:r>
              <a:rPr lang="en-US" sz="2400" dirty="0"/>
              <a:t>Boundary plane vs. CSL</a:t>
            </a:r>
          </a:p>
          <a:p>
            <a:pPr lvl="1" eaLnBrk="1" hangingPunct="1"/>
            <a:r>
              <a:rPr lang="en-US" sz="2400" dirty="0" smtClean="0"/>
              <a:t>Simulation </a:t>
            </a:r>
            <a:r>
              <a:rPr lang="en-US" sz="2400" dirty="0"/>
              <a:t>of grain growth</a:t>
            </a:r>
          </a:p>
          <a:p>
            <a:pPr lvl="1" eaLnBrk="1" hangingPunct="1"/>
            <a:r>
              <a:rPr lang="en-US" sz="2400" dirty="0" smtClean="0"/>
              <a:t>Capillarity Vector</a:t>
            </a:r>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p:cNvSpPr>
            <a:spLocks noGrp="1"/>
          </p:cNvSpPr>
          <p:nvPr>
            <p:ph type="sldNum" sz="quarter" idx="12"/>
          </p:nvPr>
        </p:nvSpPr>
        <p:spPr>
          <a:noFill/>
        </p:spPr>
        <p:txBody>
          <a:bodyPr/>
          <a:lstStyle/>
          <a:p>
            <a:fld id="{B1487A69-9892-A748-BF73-AB9C5D289FB2}" type="slidenum">
              <a:rPr lang="en-US" smtClean="0"/>
              <a:pPr/>
              <a:t>30</a:t>
            </a:fld>
            <a:endParaRPr lang="en-US" smtClean="0"/>
          </a:p>
        </p:txBody>
      </p:sp>
      <p:sp>
        <p:nvSpPr>
          <p:cNvPr id="37891" name="Rectangle 2"/>
          <p:cNvSpPr>
            <a:spLocks noGrp="1" noChangeArrowheads="1"/>
          </p:cNvSpPr>
          <p:nvPr>
            <p:ph type="title"/>
          </p:nvPr>
        </p:nvSpPr>
        <p:spPr/>
        <p:txBody>
          <a:bodyPr/>
          <a:lstStyle/>
          <a:p>
            <a:pPr eaLnBrk="1" hangingPunct="1"/>
            <a:r>
              <a:rPr lang="en-US"/>
              <a:t>Unequal Energies, contd.</a:t>
            </a:r>
          </a:p>
        </p:txBody>
      </p:sp>
      <p:sp>
        <p:nvSpPr>
          <p:cNvPr id="37892" name="Rectangle 3"/>
          <p:cNvSpPr>
            <a:spLocks noGrp="1" noChangeArrowheads="1"/>
          </p:cNvSpPr>
          <p:nvPr>
            <p:ph type="body" idx="1"/>
          </p:nvPr>
        </p:nvSpPr>
        <p:spPr>
          <a:xfrm>
            <a:off x="685800" y="1600200"/>
            <a:ext cx="7696200" cy="2286000"/>
          </a:xfrm>
        </p:spPr>
        <p:txBody>
          <a:bodyPr/>
          <a:lstStyle/>
          <a:p>
            <a:pPr eaLnBrk="1" hangingPunct="1"/>
            <a:r>
              <a:rPr lang="en-US" sz="2800"/>
              <a:t>A high g.b. energy on boundary 1 </a:t>
            </a:r>
            <a:r>
              <a:rPr lang="en-US" sz="2800" i="1"/>
              <a:t>decreases</a:t>
            </a:r>
            <a:r>
              <a:rPr lang="en-US" sz="2800"/>
              <a:t> the corresponding dihedral angle.</a:t>
            </a:r>
          </a:p>
          <a:p>
            <a:pPr eaLnBrk="1" hangingPunct="1"/>
            <a:r>
              <a:rPr lang="en-US" sz="2800"/>
              <a:t>Note that the dihedral angles depend on </a:t>
            </a:r>
            <a:r>
              <a:rPr lang="en-US" sz="2800" i="1"/>
              <a:t>all</a:t>
            </a:r>
            <a:r>
              <a:rPr lang="en-US" sz="2800"/>
              <a:t> the energies.</a:t>
            </a:r>
          </a:p>
        </p:txBody>
      </p:sp>
      <p:sp>
        <p:nvSpPr>
          <p:cNvPr id="37893" name="Line 4"/>
          <p:cNvSpPr>
            <a:spLocks noChangeShapeType="1"/>
          </p:cNvSpPr>
          <p:nvPr/>
        </p:nvSpPr>
        <p:spPr bwMode="auto">
          <a:xfrm flipV="1">
            <a:off x="4191000" y="3429000"/>
            <a:ext cx="0" cy="914400"/>
          </a:xfrm>
          <a:prstGeom prst="line">
            <a:avLst/>
          </a:prstGeom>
          <a:noFill/>
          <a:ln w="57150">
            <a:solidFill>
              <a:schemeClr val="tx1"/>
            </a:solidFill>
            <a:round/>
            <a:headEnd/>
            <a:tailEnd/>
          </a:ln>
        </p:spPr>
        <p:txBody>
          <a:bodyPr wrap="none" anchor="ctr">
            <a:prstTxWarp prst="textNoShape">
              <a:avLst/>
            </a:prstTxWarp>
          </a:bodyPr>
          <a:lstStyle/>
          <a:p>
            <a:endParaRPr lang="en-US"/>
          </a:p>
        </p:txBody>
      </p:sp>
      <p:sp>
        <p:nvSpPr>
          <p:cNvPr id="37894" name="Line 5"/>
          <p:cNvSpPr>
            <a:spLocks noChangeShapeType="1"/>
          </p:cNvSpPr>
          <p:nvPr/>
        </p:nvSpPr>
        <p:spPr bwMode="auto">
          <a:xfrm>
            <a:off x="4191000" y="4343400"/>
            <a:ext cx="381000" cy="1143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7895" name="Line 6"/>
          <p:cNvSpPr>
            <a:spLocks noChangeShapeType="1"/>
          </p:cNvSpPr>
          <p:nvPr/>
        </p:nvSpPr>
        <p:spPr bwMode="auto">
          <a:xfrm flipH="1">
            <a:off x="3733800" y="4343400"/>
            <a:ext cx="450850" cy="1066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7896" name="Freeform 7"/>
          <p:cNvSpPr>
            <a:spLocks/>
          </p:cNvSpPr>
          <p:nvPr/>
        </p:nvSpPr>
        <p:spPr bwMode="auto">
          <a:xfrm>
            <a:off x="3827463" y="5187950"/>
            <a:ext cx="609600" cy="76200"/>
          </a:xfrm>
          <a:custGeom>
            <a:avLst/>
            <a:gdLst>
              <a:gd name="T0" fmla="*/ 0 w 672"/>
              <a:gd name="T1" fmla="*/ 0 h 192"/>
              <a:gd name="T2" fmla="*/ 78999443 w 672"/>
              <a:gd name="T3" fmla="*/ 15120938 h 192"/>
              <a:gd name="T4" fmla="*/ 276497143 w 672"/>
              <a:gd name="T5" fmla="*/ 30241875 h 192"/>
              <a:gd name="T6" fmla="*/ 473994843 w 672"/>
              <a:gd name="T7" fmla="*/ 15120938 h 192"/>
              <a:gd name="T8" fmla="*/ 552994286 w 672"/>
              <a:gd name="T9" fmla="*/ 0 h 192"/>
              <a:gd name="T10" fmla="*/ 0 60000 65536"/>
              <a:gd name="T11" fmla="*/ 0 60000 65536"/>
              <a:gd name="T12" fmla="*/ 0 60000 65536"/>
              <a:gd name="T13" fmla="*/ 0 60000 65536"/>
              <a:gd name="T14" fmla="*/ 0 60000 65536"/>
              <a:gd name="T15" fmla="*/ 0 w 672"/>
              <a:gd name="T16" fmla="*/ 0 h 192"/>
              <a:gd name="T17" fmla="*/ 672 w 672"/>
              <a:gd name="T18" fmla="*/ 192 h 192"/>
            </a:gdLst>
            <a:ahLst/>
            <a:cxnLst>
              <a:cxn ang="T10">
                <a:pos x="T0" y="T1"/>
              </a:cxn>
              <a:cxn ang="T11">
                <a:pos x="T2" y="T3"/>
              </a:cxn>
              <a:cxn ang="T12">
                <a:pos x="T4" y="T5"/>
              </a:cxn>
              <a:cxn ang="T13">
                <a:pos x="T6" y="T7"/>
              </a:cxn>
              <a:cxn ang="T14">
                <a:pos x="T8" y="T9"/>
              </a:cxn>
            </a:cxnLst>
            <a:rect l="T15" t="T16" r="T17" b="T18"/>
            <a:pathLst>
              <a:path w="672" h="192">
                <a:moveTo>
                  <a:pt x="0" y="0"/>
                </a:moveTo>
                <a:cubicBezTo>
                  <a:pt x="20" y="32"/>
                  <a:pt x="40" y="64"/>
                  <a:pt x="96" y="96"/>
                </a:cubicBezTo>
                <a:cubicBezTo>
                  <a:pt x="151" y="127"/>
                  <a:pt x="256" y="192"/>
                  <a:pt x="336" y="192"/>
                </a:cubicBezTo>
                <a:cubicBezTo>
                  <a:pt x="416" y="192"/>
                  <a:pt x="520" y="127"/>
                  <a:pt x="576" y="96"/>
                </a:cubicBezTo>
                <a:cubicBezTo>
                  <a:pt x="631" y="64"/>
                  <a:pt x="651" y="32"/>
                  <a:pt x="672" y="0"/>
                </a:cubicBezTo>
              </a:path>
            </a:pathLst>
          </a:cu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37897" name="Text Box 8"/>
          <p:cNvSpPr txBox="1">
            <a:spLocks noChangeArrowheads="1"/>
          </p:cNvSpPr>
          <p:nvPr/>
        </p:nvSpPr>
        <p:spPr bwMode="auto">
          <a:xfrm>
            <a:off x="3717925" y="5572125"/>
            <a:ext cx="1658938" cy="641350"/>
          </a:xfrm>
          <a:prstGeom prst="rect">
            <a:avLst/>
          </a:prstGeom>
          <a:noFill/>
          <a:ln w="9525">
            <a:noFill/>
            <a:miter lim="800000"/>
            <a:headEnd/>
            <a:tailEnd/>
          </a:ln>
        </p:spPr>
        <p:txBody>
          <a:bodyPr wrap="none">
            <a:prstTxWarp prst="textNoShape">
              <a:avLst/>
            </a:prstTxWarp>
            <a:spAutoFit/>
          </a:bodyPr>
          <a:lstStyle/>
          <a:p>
            <a:r>
              <a:rPr lang="en-US" sz="3600">
                <a:latin typeface="Symbol" charset="2"/>
              </a:rPr>
              <a:t>c</a:t>
            </a:r>
            <a:r>
              <a:rPr lang="en-US" sz="2800" baseline="-25000">
                <a:latin typeface="Times" charset="0"/>
              </a:rPr>
              <a:t>1</a:t>
            </a:r>
            <a:r>
              <a:rPr lang="en-US" sz="3200">
                <a:latin typeface="Times" charset="0"/>
              </a:rPr>
              <a:t>&lt; 120°</a:t>
            </a:r>
          </a:p>
        </p:txBody>
      </p:sp>
      <p:sp>
        <p:nvSpPr>
          <p:cNvPr id="37898" name="Text Box 9"/>
          <p:cNvSpPr txBox="1">
            <a:spLocks noChangeArrowheads="1"/>
          </p:cNvSpPr>
          <p:nvPr/>
        </p:nvSpPr>
        <p:spPr bwMode="auto">
          <a:xfrm>
            <a:off x="4327525" y="3322638"/>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1</a:t>
            </a:r>
          </a:p>
        </p:txBody>
      </p:sp>
      <p:sp>
        <p:nvSpPr>
          <p:cNvPr id="37899" name="Text Box 10"/>
          <p:cNvSpPr txBox="1">
            <a:spLocks noChangeArrowheads="1"/>
          </p:cNvSpPr>
          <p:nvPr/>
        </p:nvSpPr>
        <p:spPr bwMode="auto">
          <a:xfrm>
            <a:off x="3346450" y="5135563"/>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2</a:t>
            </a:r>
          </a:p>
        </p:txBody>
      </p:sp>
      <p:sp>
        <p:nvSpPr>
          <p:cNvPr id="37900" name="Text Box 11"/>
          <p:cNvSpPr txBox="1">
            <a:spLocks noChangeArrowheads="1"/>
          </p:cNvSpPr>
          <p:nvPr/>
        </p:nvSpPr>
        <p:spPr bwMode="auto">
          <a:xfrm>
            <a:off x="4648200" y="5059363"/>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3</a:t>
            </a:r>
          </a:p>
        </p:txBody>
      </p:sp>
      <p:sp>
        <p:nvSpPr>
          <p:cNvPr id="37901" name="Text Box 12"/>
          <p:cNvSpPr txBox="1">
            <a:spLocks noChangeArrowheads="1"/>
          </p:cNvSpPr>
          <p:nvPr/>
        </p:nvSpPr>
        <p:spPr bwMode="auto">
          <a:xfrm>
            <a:off x="6172200" y="3825875"/>
            <a:ext cx="1544638" cy="579438"/>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r>
              <a:rPr lang="en-US" sz="3200" baseline="-25000">
                <a:latin typeface="Times" charset="0"/>
              </a:rPr>
              <a:t>1</a:t>
            </a:r>
            <a:r>
              <a:rPr lang="en-US" sz="3200">
                <a:latin typeface="Times" charset="0"/>
              </a:rPr>
              <a:t>&gt;</a:t>
            </a:r>
            <a:r>
              <a:rPr lang="en-US" sz="3200">
                <a:latin typeface="Symbol" charset="2"/>
              </a:rPr>
              <a:t>g</a:t>
            </a:r>
            <a:r>
              <a:rPr lang="en-US" sz="3200" baseline="-25000">
                <a:latin typeface="Times" charset="0"/>
              </a:rPr>
              <a:t>2</a:t>
            </a:r>
            <a:r>
              <a:rPr lang="en-US" sz="3200">
                <a:latin typeface="Times" charset="0"/>
              </a:rPr>
              <a:t>=</a:t>
            </a:r>
            <a:r>
              <a:rPr lang="en-US" sz="3200">
                <a:latin typeface="Symbol" charset="2"/>
              </a:rPr>
              <a:t>g</a:t>
            </a:r>
            <a:r>
              <a:rPr lang="en-US" sz="3200" baseline="-25000">
                <a:latin typeface="Times" charset="0"/>
              </a:rPr>
              <a:t>3</a:t>
            </a:r>
          </a:p>
        </p:txBody>
      </p:sp>
      <p:sp>
        <p:nvSpPr>
          <p:cNvPr id="2" name="TextBox 1"/>
          <p:cNvSpPr txBox="1"/>
          <p:nvPr/>
        </p:nvSpPr>
        <p:spPr>
          <a:xfrm>
            <a:off x="6019801" y="5029200"/>
            <a:ext cx="2895600" cy="1200329"/>
          </a:xfrm>
          <a:prstGeom prst="rect">
            <a:avLst/>
          </a:prstGeom>
          <a:noFill/>
        </p:spPr>
        <p:txBody>
          <a:bodyPr wrap="square" rtlCol="0">
            <a:spAutoFit/>
          </a:bodyPr>
          <a:lstStyle/>
          <a:p>
            <a:r>
              <a:rPr lang="en-US" sz="1800" dirty="0" smtClean="0">
                <a:solidFill>
                  <a:srgbClr val="660066"/>
                </a:solidFill>
              </a:rPr>
              <a:t>See Fisher &amp; </a:t>
            </a:r>
            <a:r>
              <a:rPr lang="en-US" sz="1800" dirty="0" err="1" smtClean="0">
                <a:solidFill>
                  <a:srgbClr val="660066"/>
                </a:solidFill>
              </a:rPr>
              <a:t>Fullman</a:t>
            </a:r>
            <a:r>
              <a:rPr lang="en-US" sz="1800" dirty="0" smtClean="0">
                <a:solidFill>
                  <a:srgbClr val="660066"/>
                </a:solidFill>
              </a:rPr>
              <a:t> </a:t>
            </a:r>
            <a:r>
              <a:rPr lang="en-US" sz="1800" i="1" dirty="0" smtClean="0">
                <a:solidFill>
                  <a:srgbClr val="660066"/>
                </a:solidFill>
              </a:rPr>
              <a:t>JAP</a:t>
            </a:r>
            <a:endParaRPr lang="en-US" sz="1800" dirty="0" smtClean="0">
              <a:solidFill>
                <a:srgbClr val="660066"/>
              </a:solidFill>
            </a:endParaRPr>
          </a:p>
          <a:p>
            <a:r>
              <a:rPr lang="en-US" sz="1800" b="1" dirty="0" smtClean="0">
                <a:solidFill>
                  <a:srgbClr val="660066"/>
                </a:solidFill>
              </a:rPr>
              <a:t>22</a:t>
            </a:r>
            <a:r>
              <a:rPr lang="en-US" sz="1800" dirty="0" smtClean="0">
                <a:solidFill>
                  <a:srgbClr val="660066"/>
                </a:solidFill>
              </a:rPr>
              <a:t> </a:t>
            </a:r>
            <a:r>
              <a:rPr lang="en-US" sz="1800" dirty="0">
                <a:solidFill>
                  <a:srgbClr val="660066"/>
                </a:solidFill>
              </a:rPr>
              <a:t>1350 (1951</a:t>
            </a:r>
            <a:r>
              <a:rPr lang="en-US" sz="1800" dirty="0" smtClean="0">
                <a:solidFill>
                  <a:srgbClr val="660066"/>
                </a:solidFill>
              </a:rPr>
              <a:t>) for application to analysis of annealing twin formation.</a:t>
            </a:r>
            <a:endParaRPr lang="en-US" sz="1800" dirty="0">
              <a:solidFill>
                <a:srgbClr val="660066"/>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a:noFill/>
        </p:spPr>
        <p:txBody>
          <a:bodyPr/>
          <a:lstStyle/>
          <a:p>
            <a:fld id="{0F5AB28A-BD2D-7640-83FD-7C0ED9E879E0}" type="slidenum">
              <a:rPr lang="en-US" smtClean="0"/>
              <a:pPr/>
              <a:t>31</a:t>
            </a:fld>
            <a:endParaRPr lang="en-US" smtClean="0"/>
          </a:p>
        </p:txBody>
      </p:sp>
      <p:sp>
        <p:nvSpPr>
          <p:cNvPr id="38915" name="Rectangle 2"/>
          <p:cNvSpPr>
            <a:spLocks noGrp="1" noChangeArrowheads="1"/>
          </p:cNvSpPr>
          <p:nvPr>
            <p:ph type="title"/>
          </p:nvPr>
        </p:nvSpPr>
        <p:spPr/>
        <p:txBody>
          <a:bodyPr/>
          <a:lstStyle/>
          <a:p>
            <a:pPr eaLnBrk="1" hangingPunct="1"/>
            <a:r>
              <a:rPr lang="en-US"/>
              <a:t>Wetting</a:t>
            </a:r>
          </a:p>
        </p:txBody>
      </p:sp>
      <p:sp>
        <p:nvSpPr>
          <p:cNvPr id="38916" name="Rectangle 3"/>
          <p:cNvSpPr>
            <a:spLocks noGrp="1" noChangeArrowheads="1"/>
          </p:cNvSpPr>
          <p:nvPr>
            <p:ph type="body" idx="1"/>
          </p:nvPr>
        </p:nvSpPr>
        <p:spPr>
          <a:xfrm>
            <a:off x="685800" y="1066800"/>
            <a:ext cx="7772400" cy="1600200"/>
          </a:xfrm>
        </p:spPr>
        <p:txBody>
          <a:bodyPr/>
          <a:lstStyle/>
          <a:p>
            <a:pPr eaLnBrk="1" hangingPunct="1"/>
            <a:r>
              <a:rPr lang="en-US"/>
              <a:t>For a large enough ratio, wetting can occur, i.e. replacement of one boundary by the other two at the TJ.</a:t>
            </a:r>
          </a:p>
        </p:txBody>
      </p:sp>
      <p:sp>
        <p:nvSpPr>
          <p:cNvPr id="38917" name="Line 4"/>
          <p:cNvSpPr>
            <a:spLocks noChangeShapeType="1"/>
          </p:cNvSpPr>
          <p:nvPr/>
        </p:nvSpPr>
        <p:spPr bwMode="auto">
          <a:xfrm flipV="1">
            <a:off x="2825750" y="3616325"/>
            <a:ext cx="0" cy="914400"/>
          </a:xfrm>
          <a:prstGeom prst="line">
            <a:avLst/>
          </a:prstGeom>
          <a:noFill/>
          <a:ln w="57150">
            <a:solidFill>
              <a:schemeClr val="tx1"/>
            </a:solidFill>
            <a:round/>
            <a:headEnd/>
            <a:tailEnd type="triangle" w="med" len="med"/>
          </a:ln>
        </p:spPr>
        <p:txBody>
          <a:bodyPr wrap="none" anchor="ctr">
            <a:prstTxWarp prst="textNoShape">
              <a:avLst/>
            </a:prstTxWarp>
          </a:bodyPr>
          <a:lstStyle/>
          <a:p>
            <a:endParaRPr lang="en-US"/>
          </a:p>
        </p:txBody>
      </p:sp>
      <p:sp>
        <p:nvSpPr>
          <p:cNvPr id="38918" name="Line 5"/>
          <p:cNvSpPr>
            <a:spLocks noChangeShapeType="1"/>
          </p:cNvSpPr>
          <p:nvPr/>
        </p:nvSpPr>
        <p:spPr bwMode="auto">
          <a:xfrm>
            <a:off x="2825750" y="4530725"/>
            <a:ext cx="381000" cy="1143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19" name="Line 6"/>
          <p:cNvSpPr>
            <a:spLocks noChangeShapeType="1"/>
          </p:cNvSpPr>
          <p:nvPr/>
        </p:nvSpPr>
        <p:spPr bwMode="auto">
          <a:xfrm flipH="1">
            <a:off x="2368550" y="4530725"/>
            <a:ext cx="450850" cy="1066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20" name="Freeform 7"/>
          <p:cNvSpPr>
            <a:spLocks/>
          </p:cNvSpPr>
          <p:nvPr/>
        </p:nvSpPr>
        <p:spPr bwMode="auto">
          <a:xfrm>
            <a:off x="2462213" y="5375275"/>
            <a:ext cx="609600" cy="76200"/>
          </a:xfrm>
          <a:custGeom>
            <a:avLst/>
            <a:gdLst>
              <a:gd name="T0" fmla="*/ 0 w 672"/>
              <a:gd name="T1" fmla="*/ 0 h 192"/>
              <a:gd name="T2" fmla="*/ 78999443 w 672"/>
              <a:gd name="T3" fmla="*/ 15120938 h 192"/>
              <a:gd name="T4" fmla="*/ 276497143 w 672"/>
              <a:gd name="T5" fmla="*/ 30241875 h 192"/>
              <a:gd name="T6" fmla="*/ 473994843 w 672"/>
              <a:gd name="T7" fmla="*/ 15120938 h 192"/>
              <a:gd name="T8" fmla="*/ 552994286 w 672"/>
              <a:gd name="T9" fmla="*/ 0 h 192"/>
              <a:gd name="T10" fmla="*/ 0 60000 65536"/>
              <a:gd name="T11" fmla="*/ 0 60000 65536"/>
              <a:gd name="T12" fmla="*/ 0 60000 65536"/>
              <a:gd name="T13" fmla="*/ 0 60000 65536"/>
              <a:gd name="T14" fmla="*/ 0 60000 65536"/>
              <a:gd name="T15" fmla="*/ 0 w 672"/>
              <a:gd name="T16" fmla="*/ 0 h 192"/>
              <a:gd name="T17" fmla="*/ 672 w 672"/>
              <a:gd name="T18" fmla="*/ 192 h 192"/>
            </a:gdLst>
            <a:ahLst/>
            <a:cxnLst>
              <a:cxn ang="T10">
                <a:pos x="T0" y="T1"/>
              </a:cxn>
              <a:cxn ang="T11">
                <a:pos x="T2" y="T3"/>
              </a:cxn>
              <a:cxn ang="T12">
                <a:pos x="T4" y="T5"/>
              </a:cxn>
              <a:cxn ang="T13">
                <a:pos x="T6" y="T7"/>
              </a:cxn>
              <a:cxn ang="T14">
                <a:pos x="T8" y="T9"/>
              </a:cxn>
            </a:cxnLst>
            <a:rect l="T15" t="T16" r="T17" b="T18"/>
            <a:pathLst>
              <a:path w="672" h="192">
                <a:moveTo>
                  <a:pt x="0" y="0"/>
                </a:moveTo>
                <a:cubicBezTo>
                  <a:pt x="20" y="32"/>
                  <a:pt x="40" y="64"/>
                  <a:pt x="96" y="96"/>
                </a:cubicBezTo>
                <a:cubicBezTo>
                  <a:pt x="151" y="127"/>
                  <a:pt x="256" y="192"/>
                  <a:pt x="336" y="192"/>
                </a:cubicBezTo>
                <a:cubicBezTo>
                  <a:pt x="416" y="192"/>
                  <a:pt x="520" y="127"/>
                  <a:pt x="576" y="96"/>
                </a:cubicBezTo>
                <a:cubicBezTo>
                  <a:pt x="631" y="64"/>
                  <a:pt x="651" y="32"/>
                  <a:pt x="672" y="0"/>
                </a:cubicBezTo>
              </a:path>
            </a:pathLst>
          </a:cu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38921" name="Text Box 8"/>
          <p:cNvSpPr txBox="1">
            <a:spLocks noChangeArrowheads="1"/>
          </p:cNvSpPr>
          <p:nvPr/>
        </p:nvSpPr>
        <p:spPr bwMode="auto">
          <a:xfrm>
            <a:off x="2352675" y="5759450"/>
            <a:ext cx="1658938" cy="641350"/>
          </a:xfrm>
          <a:prstGeom prst="rect">
            <a:avLst/>
          </a:prstGeom>
          <a:noFill/>
          <a:ln w="9525">
            <a:noFill/>
            <a:miter lim="800000"/>
            <a:headEnd/>
            <a:tailEnd/>
          </a:ln>
        </p:spPr>
        <p:txBody>
          <a:bodyPr wrap="none">
            <a:prstTxWarp prst="textNoShape">
              <a:avLst/>
            </a:prstTxWarp>
            <a:spAutoFit/>
          </a:bodyPr>
          <a:lstStyle/>
          <a:p>
            <a:r>
              <a:rPr lang="en-US" sz="3600">
                <a:latin typeface="Symbol" charset="2"/>
              </a:rPr>
              <a:t>c</a:t>
            </a:r>
            <a:r>
              <a:rPr lang="en-US" sz="2800" baseline="-25000">
                <a:latin typeface="Times" charset="0"/>
              </a:rPr>
              <a:t>1</a:t>
            </a:r>
            <a:r>
              <a:rPr lang="en-US" sz="3200">
                <a:latin typeface="Times" charset="0"/>
              </a:rPr>
              <a:t>&lt; 120°</a:t>
            </a:r>
          </a:p>
        </p:txBody>
      </p:sp>
      <p:sp>
        <p:nvSpPr>
          <p:cNvPr id="38922" name="Text Box 9"/>
          <p:cNvSpPr txBox="1">
            <a:spLocks noChangeArrowheads="1"/>
          </p:cNvSpPr>
          <p:nvPr/>
        </p:nvSpPr>
        <p:spPr bwMode="auto">
          <a:xfrm>
            <a:off x="2962275" y="3509963"/>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1</a:t>
            </a:r>
          </a:p>
        </p:txBody>
      </p:sp>
      <p:sp>
        <p:nvSpPr>
          <p:cNvPr id="38923" name="Text Box 10"/>
          <p:cNvSpPr txBox="1">
            <a:spLocks noChangeArrowheads="1"/>
          </p:cNvSpPr>
          <p:nvPr/>
        </p:nvSpPr>
        <p:spPr bwMode="auto">
          <a:xfrm>
            <a:off x="1981200" y="5322888"/>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2</a:t>
            </a:r>
          </a:p>
        </p:txBody>
      </p:sp>
      <p:sp>
        <p:nvSpPr>
          <p:cNvPr id="38924" name="Text Box 11"/>
          <p:cNvSpPr txBox="1">
            <a:spLocks noChangeArrowheads="1"/>
          </p:cNvSpPr>
          <p:nvPr/>
        </p:nvSpPr>
        <p:spPr bwMode="auto">
          <a:xfrm>
            <a:off x="3282950" y="5246688"/>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3</a:t>
            </a:r>
          </a:p>
        </p:txBody>
      </p:sp>
      <p:sp>
        <p:nvSpPr>
          <p:cNvPr id="38925" name="Text Box 12"/>
          <p:cNvSpPr txBox="1">
            <a:spLocks noChangeArrowheads="1"/>
          </p:cNvSpPr>
          <p:nvPr/>
        </p:nvSpPr>
        <p:spPr bwMode="auto">
          <a:xfrm>
            <a:off x="5464175" y="2636838"/>
            <a:ext cx="2930525" cy="3078162"/>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r>
              <a:rPr lang="en-US" sz="3200" baseline="-25000">
                <a:latin typeface="Times" charset="0"/>
              </a:rPr>
              <a:t>1</a:t>
            </a:r>
            <a:r>
              <a:rPr lang="en-US" sz="3200">
                <a:latin typeface="Times" charset="0"/>
              </a:rPr>
              <a:t>&gt;</a:t>
            </a:r>
            <a:r>
              <a:rPr lang="en-US" sz="3200">
                <a:latin typeface="Symbol" charset="2"/>
              </a:rPr>
              <a:t>g</a:t>
            </a:r>
            <a:r>
              <a:rPr lang="en-US" sz="3200" baseline="-25000">
                <a:latin typeface="Times" charset="0"/>
              </a:rPr>
              <a:t>2</a:t>
            </a:r>
            <a:r>
              <a:rPr lang="en-US" sz="3200">
                <a:latin typeface="Times" charset="0"/>
              </a:rPr>
              <a:t>=</a:t>
            </a:r>
            <a:r>
              <a:rPr lang="en-US" sz="3200">
                <a:latin typeface="Symbol" charset="2"/>
              </a:rPr>
              <a:t>g</a:t>
            </a:r>
            <a:r>
              <a:rPr lang="en-US" sz="3200" baseline="-25000">
                <a:latin typeface="Times" charset="0"/>
              </a:rPr>
              <a:t>3</a:t>
            </a:r>
            <a:br>
              <a:rPr lang="en-US" sz="3200" baseline="-25000">
                <a:latin typeface="Times" charset="0"/>
              </a:rPr>
            </a:br>
            <a:r>
              <a:rPr lang="en-US" sz="3200">
                <a:latin typeface="Times" charset="0"/>
              </a:rPr>
              <a:t>Balance vertical </a:t>
            </a:r>
            <a:br>
              <a:rPr lang="en-US" sz="3200">
                <a:latin typeface="Times" charset="0"/>
              </a:rPr>
            </a:br>
            <a:r>
              <a:rPr lang="en-US" sz="3200">
                <a:latin typeface="Times" charset="0"/>
              </a:rPr>
              <a:t>forces </a:t>
            </a:r>
            <a:r>
              <a:rPr lang="en-US" sz="3200">
                <a:latin typeface="Times" charset="0"/>
                <a:sym typeface="Symbol" charset="2"/>
              </a:rPr>
              <a:t> </a:t>
            </a:r>
            <a:br>
              <a:rPr lang="en-US" sz="3200">
                <a:latin typeface="Times" charset="0"/>
                <a:sym typeface="Symbol" charset="2"/>
              </a:rPr>
            </a:br>
            <a:r>
              <a:rPr lang="en-US" sz="3200">
                <a:latin typeface="Times" charset="0"/>
                <a:sym typeface="Symbol" charset="2"/>
              </a:rPr>
              <a:t> </a:t>
            </a:r>
            <a:r>
              <a:rPr lang="en-US" sz="3200">
                <a:latin typeface="Symbol" charset="2"/>
              </a:rPr>
              <a:t>g</a:t>
            </a:r>
            <a:r>
              <a:rPr lang="en-US" sz="3200" baseline="-25000">
                <a:latin typeface="Times" charset="0"/>
              </a:rPr>
              <a:t>1 </a:t>
            </a:r>
            <a:r>
              <a:rPr lang="en-US" sz="3200">
                <a:latin typeface="Times" charset="0"/>
              </a:rPr>
              <a:t>= 2</a:t>
            </a:r>
            <a:r>
              <a:rPr lang="en-US" sz="3200">
                <a:latin typeface="Symbol" charset="2"/>
              </a:rPr>
              <a:t>g</a:t>
            </a:r>
            <a:r>
              <a:rPr lang="en-US" sz="3200" baseline="-25000">
                <a:latin typeface="Times" charset="0"/>
              </a:rPr>
              <a:t>2</a:t>
            </a:r>
            <a:r>
              <a:rPr lang="en-US" sz="3200">
                <a:latin typeface="Times" charset="0"/>
              </a:rPr>
              <a:t>cos(</a:t>
            </a:r>
            <a:r>
              <a:rPr lang="en-US" sz="3600">
                <a:latin typeface="Symbol" charset="2"/>
              </a:rPr>
              <a:t>c</a:t>
            </a:r>
            <a:r>
              <a:rPr lang="en-US" sz="2800" baseline="-25000">
                <a:latin typeface="Times" charset="0"/>
              </a:rPr>
              <a:t>1</a:t>
            </a:r>
            <a:r>
              <a:rPr lang="en-US" sz="2800">
                <a:latin typeface="Times" charset="0"/>
              </a:rPr>
              <a:t>/2)</a:t>
            </a:r>
          </a:p>
          <a:p>
            <a:r>
              <a:rPr lang="en-US" sz="2800">
                <a:latin typeface="Times" charset="0"/>
              </a:rPr>
              <a:t>      Wetting </a:t>
            </a:r>
            <a:r>
              <a:rPr lang="en-US" sz="3200">
                <a:latin typeface="Times" charset="0"/>
                <a:sym typeface="Symbol" charset="2"/>
              </a:rPr>
              <a:t></a:t>
            </a:r>
          </a:p>
          <a:p>
            <a:r>
              <a:rPr lang="en-US" sz="3200">
                <a:latin typeface="Times" charset="0"/>
                <a:sym typeface="Symbol" charset="2"/>
              </a:rPr>
              <a:t>    </a:t>
            </a:r>
            <a:r>
              <a:rPr lang="en-US" sz="3200">
                <a:latin typeface="Symbol" charset="2"/>
              </a:rPr>
              <a:t>g</a:t>
            </a:r>
            <a:r>
              <a:rPr lang="en-US" sz="3200" baseline="-25000">
                <a:latin typeface="Times" charset="0"/>
              </a:rPr>
              <a:t>1 </a:t>
            </a:r>
            <a:r>
              <a:rPr lang="en-US" sz="3200">
                <a:latin typeface="Times" charset="0"/>
                <a:sym typeface="Symbol" charset="2"/>
              </a:rPr>
              <a:t> 2</a:t>
            </a:r>
            <a:r>
              <a:rPr lang="en-US" sz="3200">
                <a:latin typeface="Times" charset="0"/>
              </a:rPr>
              <a:t> </a:t>
            </a:r>
            <a:r>
              <a:rPr lang="en-US" sz="3200">
                <a:latin typeface="Symbol" charset="2"/>
              </a:rPr>
              <a:t>g</a:t>
            </a:r>
            <a:r>
              <a:rPr lang="en-US" sz="3200" baseline="-25000">
                <a:latin typeface="Times" charset="0"/>
              </a:rPr>
              <a:t>2</a:t>
            </a:r>
          </a:p>
        </p:txBody>
      </p:sp>
      <p:sp>
        <p:nvSpPr>
          <p:cNvPr id="38926" name="Line 13"/>
          <p:cNvSpPr>
            <a:spLocks noChangeShapeType="1"/>
          </p:cNvSpPr>
          <p:nvPr/>
        </p:nvSpPr>
        <p:spPr bwMode="auto">
          <a:xfrm>
            <a:off x="1676400" y="4800600"/>
            <a:ext cx="0" cy="685800"/>
          </a:xfrm>
          <a:prstGeom prst="line">
            <a:avLst/>
          </a:prstGeom>
          <a:noFill/>
          <a:ln w="57150">
            <a:solidFill>
              <a:schemeClr val="tx1"/>
            </a:solidFill>
            <a:round/>
            <a:headEnd/>
            <a:tailEnd type="triangle" w="med" len="med"/>
          </a:ln>
        </p:spPr>
        <p:txBody>
          <a:bodyPr wrap="none" anchor="ctr">
            <a:prstTxWarp prst="textNoShape">
              <a:avLst/>
            </a:prstTxWarp>
          </a:bodyPr>
          <a:lstStyle/>
          <a:p>
            <a:endParaRPr lang="en-US"/>
          </a:p>
        </p:txBody>
      </p:sp>
      <p:sp>
        <p:nvSpPr>
          <p:cNvPr id="38927" name="Line 14"/>
          <p:cNvSpPr>
            <a:spLocks noChangeShapeType="1"/>
          </p:cNvSpPr>
          <p:nvPr/>
        </p:nvSpPr>
        <p:spPr bwMode="auto">
          <a:xfrm>
            <a:off x="3733800" y="4724400"/>
            <a:ext cx="0" cy="685800"/>
          </a:xfrm>
          <a:prstGeom prst="line">
            <a:avLst/>
          </a:prstGeom>
          <a:noFill/>
          <a:ln w="57150">
            <a:solidFill>
              <a:schemeClr val="tx1"/>
            </a:solidFill>
            <a:round/>
            <a:headEnd/>
            <a:tailEnd type="triangle" w="med" len="med"/>
          </a:ln>
        </p:spPr>
        <p:txBody>
          <a:bodyPr wrap="none" anchor="ctr">
            <a:prstTxWarp prst="textNoShape">
              <a:avLst/>
            </a:prstTxWarp>
          </a:bodyPr>
          <a:lstStyle/>
          <a:p>
            <a:endParaRPr lang="en-US"/>
          </a:p>
        </p:txBody>
      </p:sp>
      <p:sp>
        <p:nvSpPr>
          <p:cNvPr id="38928" name="Text Box 15"/>
          <p:cNvSpPr txBox="1">
            <a:spLocks noChangeArrowheads="1"/>
          </p:cNvSpPr>
          <p:nvPr/>
        </p:nvSpPr>
        <p:spPr bwMode="auto">
          <a:xfrm>
            <a:off x="3276600" y="4068763"/>
            <a:ext cx="1698625" cy="579437"/>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r>
              <a:rPr lang="en-US" sz="3200" baseline="-25000">
                <a:latin typeface="Times" charset="0"/>
              </a:rPr>
              <a:t>3</a:t>
            </a:r>
            <a:r>
              <a:rPr lang="en-US" sz="3200">
                <a:latin typeface="Times" charset="0"/>
              </a:rPr>
              <a:t>cos</a:t>
            </a:r>
            <a:r>
              <a:rPr lang="en-US" sz="3200">
                <a:latin typeface="Symbol" charset="2"/>
              </a:rPr>
              <a:t>c</a:t>
            </a:r>
            <a:r>
              <a:rPr lang="en-US" sz="3200" baseline="-25000">
                <a:latin typeface="Symbol" charset="2"/>
              </a:rPr>
              <a:t>1</a:t>
            </a:r>
            <a:r>
              <a:rPr lang="en-US" sz="3200">
                <a:latin typeface="Symbol" charset="2"/>
              </a:rPr>
              <a:t>/2</a:t>
            </a:r>
          </a:p>
        </p:txBody>
      </p:sp>
      <p:sp>
        <p:nvSpPr>
          <p:cNvPr id="38929" name="Text Box 16"/>
          <p:cNvSpPr txBox="1">
            <a:spLocks noChangeArrowheads="1"/>
          </p:cNvSpPr>
          <p:nvPr/>
        </p:nvSpPr>
        <p:spPr bwMode="auto">
          <a:xfrm>
            <a:off x="2193925" y="3421063"/>
            <a:ext cx="484188" cy="579437"/>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r>
              <a:rPr lang="en-US" sz="3200" baseline="-25000">
                <a:latin typeface="Times" charset="0"/>
              </a:rPr>
              <a:t>1</a:t>
            </a:r>
          </a:p>
        </p:txBody>
      </p:sp>
      <p:sp>
        <p:nvSpPr>
          <p:cNvPr id="38930" name="Text Box 17"/>
          <p:cNvSpPr txBox="1">
            <a:spLocks noChangeArrowheads="1"/>
          </p:cNvSpPr>
          <p:nvPr/>
        </p:nvSpPr>
        <p:spPr bwMode="auto">
          <a:xfrm>
            <a:off x="381000" y="4114800"/>
            <a:ext cx="1698625" cy="579438"/>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r>
              <a:rPr lang="en-US" sz="3200" baseline="-25000">
                <a:latin typeface="Times" charset="0"/>
              </a:rPr>
              <a:t>2</a:t>
            </a:r>
            <a:r>
              <a:rPr lang="en-US" sz="3200">
                <a:latin typeface="Times" charset="0"/>
              </a:rPr>
              <a:t>cos</a:t>
            </a:r>
            <a:r>
              <a:rPr lang="en-US" sz="3200">
                <a:latin typeface="Symbol" charset="2"/>
              </a:rPr>
              <a:t>c</a:t>
            </a:r>
            <a:r>
              <a:rPr lang="en-US" sz="3200" baseline="-25000">
                <a:latin typeface="Symbol" charset="2"/>
              </a:rPr>
              <a:t>1</a:t>
            </a:r>
            <a:r>
              <a:rPr lang="en-US" sz="3200">
                <a:latin typeface="Symbol" charset="2"/>
              </a:rPr>
              <a:t>/2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p:spPr>
        <p:txBody>
          <a:bodyPr/>
          <a:lstStyle/>
          <a:p>
            <a:fld id="{415BB988-F87E-1C47-9683-B6007BBB070F}" type="slidenum">
              <a:rPr lang="en-US" smtClean="0"/>
              <a:pPr/>
              <a:t>32</a:t>
            </a:fld>
            <a:endParaRPr lang="en-US" smtClean="0"/>
          </a:p>
        </p:txBody>
      </p:sp>
      <p:sp>
        <p:nvSpPr>
          <p:cNvPr id="39939" name="Rectangle 2"/>
          <p:cNvSpPr>
            <a:spLocks noGrp="1" noChangeArrowheads="1"/>
          </p:cNvSpPr>
          <p:nvPr>
            <p:ph type="title"/>
          </p:nvPr>
        </p:nvSpPr>
        <p:spPr/>
        <p:txBody>
          <a:bodyPr/>
          <a:lstStyle/>
          <a:p>
            <a:pPr eaLnBrk="1" hangingPunct="1"/>
            <a:r>
              <a:rPr lang="en-US"/>
              <a:t>Triple Junction Quantities</a:t>
            </a:r>
          </a:p>
        </p:txBody>
      </p:sp>
      <p:pic>
        <p:nvPicPr>
          <p:cNvPr id="39940" name="Picture 3"/>
          <p:cNvPicPr>
            <a:picLocks noChangeAspect="1" noChangeArrowheads="1"/>
          </p:cNvPicPr>
          <p:nvPr/>
        </p:nvPicPr>
        <p:blipFill>
          <a:blip r:embed="rId3"/>
          <a:srcRect/>
          <a:stretch>
            <a:fillRect/>
          </a:stretch>
        </p:blipFill>
        <p:spPr bwMode="auto">
          <a:xfrm>
            <a:off x="2209800" y="1066800"/>
            <a:ext cx="5257800" cy="5157788"/>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12"/>
          </p:nvPr>
        </p:nvSpPr>
        <p:spPr>
          <a:noFill/>
        </p:spPr>
        <p:txBody>
          <a:bodyPr/>
          <a:lstStyle/>
          <a:p>
            <a:fld id="{50E153F5-6885-AA47-A643-853B9C1E9BAD}" type="slidenum">
              <a:rPr lang="en-US" smtClean="0"/>
              <a:pPr/>
              <a:t>33</a:t>
            </a:fld>
            <a:endParaRPr lang="en-US" smtClean="0"/>
          </a:p>
        </p:txBody>
      </p:sp>
      <p:sp>
        <p:nvSpPr>
          <p:cNvPr id="41987" name="Rectangle 2"/>
          <p:cNvSpPr>
            <a:spLocks noGrp="1" noChangeArrowheads="1"/>
          </p:cNvSpPr>
          <p:nvPr>
            <p:ph type="title"/>
          </p:nvPr>
        </p:nvSpPr>
        <p:spPr/>
        <p:txBody>
          <a:bodyPr/>
          <a:lstStyle/>
          <a:p>
            <a:pPr eaLnBrk="1" hangingPunct="1"/>
            <a:r>
              <a:rPr lang="en-US"/>
              <a:t>Triple Junction Quantities</a:t>
            </a:r>
          </a:p>
        </p:txBody>
      </p:sp>
      <p:sp>
        <p:nvSpPr>
          <p:cNvPr id="41988" name="Rectangle 3"/>
          <p:cNvSpPr>
            <a:spLocks noGrp="1" noChangeArrowheads="1"/>
          </p:cNvSpPr>
          <p:nvPr>
            <p:ph type="body" idx="1"/>
          </p:nvPr>
        </p:nvSpPr>
        <p:spPr/>
        <p:txBody>
          <a:bodyPr/>
          <a:lstStyle/>
          <a:p>
            <a:pPr eaLnBrk="1" hangingPunct="1"/>
            <a:r>
              <a:rPr lang="en-US" sz="2800"/>
              <a:t>Grain boundary tangent (at a TJ): </a:t>
            </a:r>
            <a:r>
              <a:rPr lang="en-US" sz="2800" b="1"/>
              <a:t>b</a:t>
            </a:r>
            <a:endParaRPr lang="en-US" sz="2800"/>
          </a:p>
          <a:p>
            <a:pPr eaLnBrk="1" hangingPunct="1"/>
            <a:r>
              <a:rPr lang="en-US" sz="2800"/>
              <a:t>Grain boundary normal (at a TJ): </a:t>
            </a:r>
            <a:r>
              <a:rPr lang="en-US" sz="2800" b="1"/>
              <a:t>n</a:t>
            </a:r>
          </a:p>
          <a:p>
            <a:pPr eaLnBrk="1" hangingPunct="1"/>
            <a:r>
              <a:rPr lang="en-US" sz="2800"/>
              <a:t>Grain boundary inclination, measured anti-clockwise with respect to a(n arbitrarily chosen) reference direction (at a TJ): </a:t>
            </a:r>
            <a:r>
              <a:rPr lang="en-US" sz="2800" b="1">
                <a:latin typeface="Symbol" charset="2"/>
              </a:rPr>
              <a:t>f</a:t>
            </a:r>
          </a:p>
          <a:p>
            <a:pPr eaLnBrk="1" hangingPunct="1"/>
            <a:r>
              <a:rPr lang="en-US" sz="2800"/>
              <a:t>Grain boundary dihedral angle: </a:t>
            </a:r>
            <a:r>
              <a:rPr lang="en-US" sz="4000">
                <a:latin typeface="Symbol" charset="2"/>
              </a:rPr>
              <a:t>c</a:t>
            </a:r>
          </a:p>
          <a:p>
            <a:pPr eaLnBrk="1" hangingPunct="1"/>
            <a:r>
              <a:rPr lang="en-US" sz="2800"/>
              <a:t>Grain orientation:</a:t>
            </a:r>
            <a:r>
              <a:rPr lang="en-US" sz="2800" i="1"/>
              <a:t>g</a:t>
            </a:r>
            <a:endParaRPr lang="en-US" sz="2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p:cNvSpPr>
            <a:spLocks noGrp="1"/>
          </p:cNvSpPr>
          <p:nvPr>
            <p:ph type="sldNum" sz="quarter" idx="12"/>
          </p:nvPr>
        </p:nvSpPr>
        <p:spPr>
          <a:noFill/>
        </p:spPr>
        <p:txBody>
          <a:bodyPr/>
          <a:lstStyle/>
          <a:p>
            <a:fld id="{93C4EC4F-4976-BC40-BF75-D5ED232776C7}" type="slidenum">
              <a:rPr lang="en-US" smtClean="0"/>
              <a:pPr/>
              <a:t>34</a:t>
            </a:fld>
            <a:endParaRPr lang="en-US" smtClean="0"/>
          </a:p>
        </p:txBody>
      </p:sp>
      <p:sp>
        <p:nvSpPr>
          <p:cNvPr id="43011" name="Rectangle 2"/>
          <p:cNvSpPr>
            <a:spLocks noGrp="1" noChangeArrowheads="1"/>
          </p:cNvSpPr>
          <p:nvPr>
            <p:ph type="title"/>
          </p:nvPr>
        </p:nvSpPr>
        <p:spPr>
          <a:xfrm>
            <a:off x="685800" y="381000"/>
            <a:ext cx="7772400" cy="838200"/>
          </a:xfrm>
        </p:spPr>
        <p:txBody>
          <a:bodyPr/>
          <a:lstStyle/>
          <a:p>
            <a:pPr eaLnBrk="1" hangingPunct="1"/>
            <a:r>
              <a:rPr lang="en-US"/>
              <a:t>Force Balance Equations/ </a:t>
            </a:r>
            <a:br>
              <a:rPr lang="en-US"/>
            </a:br>
            <a:r>
              <a:rPr lang="en-US"/>
              <a:t>Herring Equations</a:t>
            </a:r>
          </a:p>
        </p:txBody>
      </p:sp>
      <p:sp>
        <p:nvSpPr>
          <p:cNvPr id="43012" name="Rectangle 3"/>
          <p:cNvSpPr>
            <a:spLocks noGrp="1" noChangeArrowheads="1"/>
          </p:cNvSpPr>
          <p:nvPr>
            <p:ph type="body" idx="1"/>
          </p:nvPr>
        </p:nvSpPr>
        <p:spPr/>
        <p:txBody>
          <a:bodyPr/>
          <a:lstStyle/>
          <a:p>
            <a:pPr eaLnBrk="1" hangingPunct="1"/>
            <a:r>
              <a:rPr lang="en-US" sz="2000" dirty="0"/>
              <a:t>The Herring </a:t>
            </a:r>
            <a:r>
              <a:rPr lang="en-US" sz="2000" dirty="0" smtClean="0"/>
              <a:t>equations [</a:t>
            </a:r>
            <a:r>
              <a:rPr lang="en-US" sz="2000" dirty="0"/>
              <a:t>(1951). Surface tension as a motivation for sintering. </a:t>
            </a:r>
            <a:r>
              <a:rPr lang="en-US" sz="2000" u="sng" dirty="0"/>
              <a:t>The Physics of Powder Metallurgy</a:t>
            </a:r>
            <a:r>
              <a:rPr lang="en-US" sz="2000" dirty="0"/>
              <a:t>. New York, McGraw-Hill Book Co.</a:t>
            </a:r>
            <a:r>
              <a:rPr lang="en-US" sz="2000" b="1" dirty="0"/>
              <a:t>: </a:t>
            </a:r>
            <a:r>
              <a:rPr lang="en-US" sz="2000" dirty="0"/>
              <a:t>143-179] are force balance equations at a TJ.  They rely on a </a:t>
            </a:r>
            <a:r>
              <a:rPr lang="en-US" sz="2000" i="1" dirty="0"/>
              <a:t>local equilibrium </a:t>
            </a:r>
            <a:r>
              <a:rPr lang="en-US" sz="2000" dirty="0"/>
              <a:t>in terms of free energy.</a:t>
            </a:r>
          </a:p>
          <a:p>
            <a:pPr eaLnBrk="1" hangingPunct="1"/>
            <a:r>
              <a:rPr lang="en-US" sz="2000" dirty="0"/>
              <a:t>A virtual displacement, </a:t>
            </a:r>
            <a:r>
              <a:rPr lang="en-US" sz="2000" dirty="0" err="1">
                <a:latin typeface="Symbol" charset="2"/>
              </a:rPr>
              <a:t>d</a:t>
            </a:r>
            <a:r>
              <a:rPr lang="en-US" sz="2000" b="1" dirty="0" err="1"/>
              <a:t>r</a:t>
            </a:r>
            <a:r>
              <a:rPr lang="en-US" sz="2000" dirty="0"/>
              <a:t>, of the TJ (</a:t>
            </a:r>
            <a:r>
              <a:rPr lang="en-US" sz="2000" i="1" dirty="0"/>
              <a:t>L</a:t>
            </a:r>
            <a:r>
              <a:rPr lang="en-US" sz="2000" dirty="0"/>
              <a:t> in the figure) results in no change in free energy.</a:t>
            </a:r>
          </a:p>
          <a:p>
            <a:pPr eaLnBrk="1" hangingPunct="1"/>
            <a:r>
              <a:rPr lang="en-US" sz="2000" dirty="0"/>
              <a:t>See also: </a:t>
            </a:r>
            <a:r>
              <a:rPr lang="en-US" sz="2000" dirty="0" smtClean="0"/>
              <a:t>Adams </a:t>
            </a:r>
            <a:r>
              <a:rPr lang="en-US" sz="2000" i="1" dirty="0" smtClean="0"/>
              <a:t>et </a:t>
            </a:r>
            <a:r>
              <a:rPr lang="en-US" sz="2000" i="1" dirty="0"/>
              <a:t>al</a:t>
            </a:r>
            <a:r>
              <a:rPr lang="en-US" sz="2000" dirty="0" smtClean="0"/>
              <a:t>., </a:t>
            </a:r>
            <a:r>
              <a:rPr lang="en-US" sz="2000" i="1" dirty="0"/>
              <a:t>Interface </a:t>
            </a:r>
            <a:r>
              <a:rPr lang="en-US" sz="2000" i="1" dirty="0" smtClean="0"/>
              <a:t>Science</a:t>
            </a:r>
            <a:r>
              <a:rPr lang="en-US" sz="2000" dirty="0" smtClean="0"/>
              <a:t> </a:t>
            </a:r>
            <a:r>
              <a:rPr lang="en-US" sz="2000" b="1" dirty="0" smtClean="0"/>
              <a:t>7</a:t>
            </a:r>
            <a:r>
              <a:rPr lang="en-US" sz="2000" dirty="0" smtClean="0"/>
              <a:t> 321 (</a:t>
            </a:r>
            <a:r>
              <a:rPr lang="en-US" sz="2000" dirty="0"/>
              <a:t>1999</a:t>
            </a:r>
            <a:r>
              <a:rPr lang="en-US" sz="2000" dirty="0" smtClean="0"/>
              <a:t>); Kinderlehrer </a:t>
            </a:r>
            <a:r>
              <a:rPr lang="en-US" sz="2000" dirty="0"/>
              <a:t>D and Liu C, </a:t>
            </a:r>
            <a:r>
              <a:rPr lang="en-US" sz="2000" i="1" dirty="0"/>
              <a:t>Mathematical Models and Methods in Applied Sciences</a:t>
            </a:r>
            <a:r>
              <a:rPr lang="en-US" sz="2000" dirty="0"/>
              <a:t>, (2001) </a:t>
            </a:r>
            <a:r>
              <a:rPr lang="en-US" sz="2000" b="1" dirty="0"/>
              <a:t>11</a:t>
            </a:r>
            <a:r>
              <a:rPr lang="en-US" sz="2000" dirty="0"/>
              <a:t> 713-729; Kinderlehrer, </a:t>
            </a:r>
            <a:r>
              <a:rPr lang="en-US" sz="2000" i="1" dirty="0" smtClean="0"/>
              <a:t>et al</a:t>
            </a:r>
            <a:r>
              <a:rPr lang="en-US" sz="2000" dirty="0" smtClean="0"/>
              <a:t>. </a:t>
            </a:r>
            <a:r>
              <a:rPr lang="en-US" sz="2000" dirty="0"/>
              <a:t>(2004) </a:t>
            </a:r>
            <a:r>
              <a:rPr lang="en-US" sz="2000" dirty="0" smtClean="0"/>
              <a:t>“Mesoscale </a:t>
            </a:r>
            <a:r>
              <a:rPr lang="en-US" sz="2000" dirty="0"/>
              <a:t>simulation of grain </a:t>
            </a:r>
            <a:r>
              <a:rPr lang="en-US" sz="2000" dirty="0" smtClean="0"/>
              <a:t>growth”, </a:t>
            </a:r>
            <a:r>
              <a:rPr lang="en-US" sz="2000" dirty="0"/>
              <a:t>in </a:t>
            </a:r>
            <a:r>
              <a:rPr lang="en-US" sz="2000" i="1" dirty="0"/>
              <a:t>Continuum Scale Simulation of Engineering Materials</a:t>
            </a:r>
            <a:r>
              <a:rPr lang="en-US" sz="2000" dirty="0"/>
              <a:t>, (</a:t>
            </a:r>
            <a:r>
              <a:rPr lang="en-US" sz="2000" dirty="0" err="1"/>
              <a:t>Raabe</a:t>
            </a:r>
            <a:r>
              <a:rPr lang="en-US" sz="2000" dirty="0"/>
              <a:t>, D. </a:t>
            </a:r>
            <a:r>
              <a:rPr lang="en-US" sz="2000" i="1" dirty="0"/>
              <a:t>et al</a:t>
            </a:r>
            <a:r>
              <a:rPr lang="en-US" sz="2000" dirty="0"/>
              <a:t>., </a:t>
            </a:r>
            <a:r>
              <a:rPr lang="en-US" sz="2000" dirty="0" err="1"/>
              <a:t>eds),Wiley</a:t>
            </a:r>
            <a:r>
              <a:rPr lang="en-US" sz="2000" dirty="0"/>
              <a:t>-VCH </a:t>
            </a:r>
            <a:r>
              <a:rPr lang="en-US" sz="2000" dirty="0" err="1"/>
              <a:t>Verlag</a:t>
            </a:r>
            <a:r>
              <a:rPr lang="en-US" sz="2000" dirty="0"/>
              <a:t>, </a:t>
            </a:r>
            <a:r>
              <a:rPr lang="en-US" sz="2000" dirty="0" err="1"/>
              <a:t>Weinheim</a:t>
            </a:r>
            <a:r>
              <a:rPr lang="en-US" sz="2000" dirty="0"/>
              <a:t>,  Chap. 16, 361-372</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Slide Number Placeholder 4"/>
          <p:cNvSpPr>
            <a:spLocks noGrp="1"/>
          </p:cNvSpPr>
          <p:nvPr>
            <p:ph type="sldNum" sz="quarter" idx="12"/>
          </p:nvPr>
        </p:nvSpPr>
        <p:spPr>
          <a:noFill/>
        </p:spPr>
        <p:txBody>
          <a:bodyPr/>
          <a:lstStyle/>
          <a:p>
            <a:fld id="{B9504DCA-18F2-B445-B5A1-026C58CBC35F}" type="slidenum">
              <a:rPr lang="en-US" smtClean="0"/>
              <a:pPr/>
              <a:t>35</a:t>
            </a:fld>
            <a:endParaRPr lang="en-US" smtClean="0"/>
          </a:p>
        </p:txBody>
      </p:sp>
      <p:sp>
        <p:nvSpPr>
          <p:cNvPr id="44036" name="Rectangle 2"/>
          <p:cNvSpPr>
            <a:spLocks noGrp="1" noChangeArrowheads="1"/>
          </p:cNvSpPr>
          <p:nvPr>
            <p:ph type="title"/>
          </p:nvPr>
        </p:nvSpPr>
        <p:spPr/>
        <p:txBody>
          <a:bodyPr/>
          <a:lstStyle/>
          <a:p>
            <a:pPr eaLnBrk="1" hangingPunct="1"/>
            <a:r>
              <a:rPr lang="en-US"/>
              <a:t>Derivation of Herring Equs.</a:t>
            </a:r>
          </a:p>
        </p:txBody>
      </p:sp>
      <p:graphicFrame>
        <p:nvGraphicFramePr>
          <p:cNvPr id="44034" name="Object 2"/>
          <p:cNvGraphicFramePr>
            <a:graphicFrameLocks noChangeAspect="1"/>
          </p:cNvGraphicFramePr>
          <p:nvPr/>
        </p:nvGraphicFramePr>
        <p:xfrm>
          <a:off x="914400" y="1676400"/>
          <a:ext cx="6337300" cy="4376738"/>
        </p:xfrm>
        <a:graphic>
          <a:graphicData uri="http://schemas.openxmlformats.org/presentationml/2006/ole">
            <mc:AlternateContent xmlns:mc="http://schemas.openxmlformats.org/markup-compatibility/2006">
              <mc:Choice xmlns:v="urn:schemas-microsoft-com:vml" Requires="v">
                <p:oleObj spid="_x0000_s44080" name="Document" r:id="rId3" imgW="3529584" imgH="2438400" progId="Word.Document.8">
                  <p:embed/>
                </p:oleObj>
              </mc:Choice>
              <mc:Fallback>
                <p:oleObj name="Document" r:id="rId3" imgW="3529584" imgH="243840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676400"/>
                        <a:ext cx="6337300" cy="437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4037" name="Text Box 4"/>
          <p:cNvSpPr txBox="1">
            <a:spLocks noChangeArrowheads="1"/>
          </p:cNvSpPr>
          <p:nvPr/>
        </p:nvSpPr>
        <p:spPr bwMode="auto">
          <a:xfrm>
            <a:off x="974725" y="1219200"/>
            <a:ext cx="7799388" cy="1066800"/>
          </a:xfrm>
          <a:prstGeom prst="rect">
            <a:avLst/>
          </a:prstGeom>
          <a:noFill/>
          <a:ln w="9525">
            <a:noFill/>
            <a:miter lim="800000"/>
            <a:headEnd/>
            <a:tailEnd/>
          </a:ln>
        </p:spPr>
        <p:txBody>
          <a:bodyPr wrap="none">
            <a:prstTxWarp prst="textNoShape">
              <a:avLst/>
            </a:prstTxWarp>
            <a:spAutoFit/>
          </a:bodyPr>
          <a:lstStyle/>
          <a:p>
            <a:r>
              <a:rPr lang="en-US" sz="3200">
                <a:latin typeface="Times" charset="0"/>
              </a:rPr>
              <a:t>A virtual displacement, </a:t>
            </a:r>
            <a:r>
              <a:rPr lang="en-US" sz="3200">
                <a:latin typeface="Symbol" charset="2"/>
              </a:rPr>
              <a:t>d</a:t>
            </a:r>
            <a:r>
              <a:rPr lang="en-US" sz="3200" b="1">
                <a:latin typeface="Times" charset="0"/>
              </a:rPr>
              <a:t>r</a:t>
            </a:r>
            <a:r>
              <a:rPr lang="en-US" sz="3200">
                <a:latin typeface="Times" charset="0"/>
              </a:rPr>
              <a:t>, of the TJ results in </a:t>
            </a:r>
            <a:br>
              <a:rPr lang="en-US" sz="3200">
                <a:latin typeface="Times" charset="0"/>
              </a:rPr>
            </a:br>
            <a:r>
              <a:rPr lang="en-US" sz="3200">
                <a:latin typeface="Times" charset="0"/>
              </a:rPr>
              <a:t>no change in free energy.</a:t>
            </a:r>
          </a:p>
        </p:txBody>
      </p:sp>
      <p:sp>
        <p:nvSpPr>
          <p:cNvPr id="44038" name="TextBox 5"/>
          <p:cNvSpPr txBox="1">
            <a:spLocks noChangeArrowheads="1"/>
          </p:cNvSpPr>
          <p:nvPr/>
        </p:nvSpPr>
        <p:spPr bwMode="auto">
          <a:xfrm>
            <a:off x="533400" y="5827713"/>
            <a:ext cx="8229600" cy="954087"/>
          </a:xfrm>
          <a:prstGeom prst="rect">
            <a:avLst/>
          </a:prstGeom>
          <a:noFill/>
          <a:ln w="9525">
            <a:noFill/>
            <a:miter lim="800000"/>
            <a:headEnd/>
            <a:tailEnd/>
          </a:ln>
        </p:spPr>
        <p:txBody>
          <a:bodyPr>
            <a:prstTxWarp prst="textNoShape">
              <a:avLst/>
            </a:prstTxWarp>
            <a:spAutoFit/>
          </a:bodyPr>
          <a:lstStyle/>
          <a:p>
            <a:r>
              <a:rPr lang="en-US" sz="1400" dirty="0"/>
              <a:t>See also: </a:t>
            </a:r>
            <a:r>
              <a:rPr lang="en-US" sz="1400" dirty="0"/>
              <a:t>Adams et al., </a:t>
            </a:r>
            <a:r>
              <a:rPr lang="en-US" sz="1400" i="1" dirty="0"/>
              <a:t>Interface Science </a:t>
            </a:r>
            <a:r>
              <a:rPr lang="en-US" sz="1400" b="1" dirty="0"/>
              <a:t>7</a:t>
            </a:r>
            <a:r>
              <a:rPr lang="en-US" sz="1400" dirty="0"/>
              <a:t> 321 (1999</a:t>
            </a:r>
            <a:r>
              <a:rPr lang="en-US" sz="1400" dirty="0" smtClean="0"/>
              <a:t>); Kinderlehrer</a:t>
            </a:r>
            <a:r>
              <a:rPr lang="en-US" sz="1400" dirty="0"/>
              <a:t>, D and Liu, C </a:t>
            </a:r>
            <a:r>
              <a:rPr lang="en-US" sz="1400" i="1" dirty="0"/>
              <a:t>Mathematical Models and Methods in Applied Sciences </a:t>
            </a:r>
            <a:r>
              <a:rPr lang="en-US" sz="1400" dirty="0" smtClean="0"/>
              <a:t>(2001) </a:t>
            </a:r>
            <a:r>
              <a:rPr lang="en-US" sz="1400" b="1" dirty="0"/>
              <a:t>11 </a:t>
            </a:r>
            <a:r>
              <a:rPr lang="en-US" sz="1400" dirty="0" smtClean="0"/>
              <a:t>713; Kinderlehrer et al. (2004) </a:t>
            </a:r>
            <a:r>
              <a:rPr lang="en-US" sz="1400" dirty="0"/>
              <a:t>Mesoscale simulation of grain growth, in Continuum Scale Simulation of Engineering Materials, (</a:t>
            </a:r>
            <a:r>
              <a:rPr lang="en-US" sz="1400" dirty="0" err="1"/>
              <a:t>Raabe</a:t>
            </a:r>
            <a:r>
              <a:rPr lang="en-US" sz="1400" dirty="0"/>
              <a:t>, D. et al., </a:t>
            </a:r>
            <a:r>
              <a:rPr lang="en-US" sz="1400" dirty="0" err="1"/>
              <a:t>eds</a:t>
            </a:r>
            <a:r>
              <a:rPr lang="en-US" sz="1400" dirty="0"/>
              <a:t>), Wiley-VCH </a:t>
            </a:r>
            <a:r>
              <a:rPr lang="en-US" sz="1400" dirty="0" err="1"/>
              <a:t>Verlag</a:t>
            </a:r>
            <a:r>
              <a:rPr lang="en-US" sz="1400" dirty="0"/>
              <a:t>, </a:t>
            </a:r>
            <a:r>
              <a:rPr lang="en-US" sz="1400" dirty="0" err="1"/>
              <a:t>Weinheim</a:t>
            </a:r>
            <a:r>
              <a:rPr lang="en-US" sz="1400" dirty="0"/>
              <a:t>,  </a:t>
            </a:r>
            <a:r>
              <a:rPr lang="en-US" sz="1400" dirty="0" err="1"/>
              <a:t>Chapt</a:t>
            </a:r>
            <a:r>
              <a:rPr lang="en-US" sz="1400" dirty="0"/>
              <a:t>. 16, </a:t>
            </a:r>
            <a:r>
              <a:rPr lang="en-US" sz="1400" dirty="0" smtClean="0"/>
              <a:t>p361</a:t>
            </a:r>
            <a:r>
              <a:rPr lang="en-US" sz="1400" dirty="0"/>
              <a:t>.</a:t>
            </a:r>
            <a:endParaRPr lang="en-US" sz="1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Slide Number Placeholder 5"/>
          <p:cNvSpPr>
            <a:spLocks noGrp="1"/>
          </p:cNvSpPr>
          <p:nvPr>
            <p:ph type="sldNum" sz="quarter" idx="12"/>
          </p:nvPr>
        </p:nvSpPr>
        <p:spPr>
          <a:noFill/>
        </p:spPr>
        <p:txBody>
          <a:bodyPr/>
          <a:lstStyle/>
          <a:p>
            <a:fld id="{95BCC0D7-F128-6140-A9A1-7E97886B2B9A}" type="slidenum">
              <a:rPr lang="en-US" smtClean="0"/>
              <a:pPr/>
              <a:t>36</a:t>
            </a:fld>
            <a:endParaRPr lang="en-US" smtClean="0"/>
          </a:p>
        </p:txBody>
      </p:sp>
      <p:sp>
        <p:nvSpPr>
          <p:cNvPr id="45061" name="Rectangle 2"/>
          <p:cNvSpPr>
            <a:spLocks noGrp="1" noChangeArrowheads="1"/>
          </p:cNvSpPr>
          <p:nvPr>
            <p:ph type="title"/>
          </p:nvPr>
        </p:nvSpPr>
        <p:spPr/>
        <p:txBody>
          <a:bodyPr/>
          <a:lstStyle/>
          <a:p>
            <a:pPr eaLnBrk="1" hangingPunct="1"/>
            <a:r>
              <a:rPr lang="en-US"/>
              <a:t>Force Balance</a:t>
            </a:r>
          </a:p>
        </p:txBody>
      </p:sp>
      <p:sp>
        <p:nvSpPr>
          <p:cNvPr id="45062" name="Rectangle 3"/>
          <p:cNvSpPr>
            <a:spLocks noGrp="1" noChangeArrowheads="1"/>
          </p:cNvSpPr>
          <p:nvPr>
            <p:ph type="body" idx="1"/>
          </p:nvPr>
        </p:nvSpPr>
        <p:spPr>
          <a:xfrm>
            <a:off x="685800" y="914400"/>
            <a:ext cx="7772400" cy="3581400"/>
          </a:xfrm>
        </p:spPr>
        <p:txBody>
          <a:bodyPr/>
          <a:lstStyle/>
          <a:p>
            <a:pPr eaLnBrk="1" hangingPunct="1"/>
            <a:r>
              <a:rPr lang="en-US" dirty="0"/>
              <a:t>Consider only interfacial energy: vector sum of the forces must be zero to satisfy equilibrium</a:t>
            </a:r>
            <a:r>
              <a:rPr lang="en-US" dirty="0" smtClean="0"/>
              <a:t>. Each “</a:t>
            </a:r>
            <a:r>
              <a:rPr lang="en-US" b="1" dirty="0" err="1" smtClean="0"/>
              <a:t>b</a:t>
            </a:r>
            <a:r>
              <a:rPr lang="en-US" dirty="0" smtClean="0"/>
              <a:t>” is a tangent (unit) vector.</a:t>
            </a:r>
            <a:br>
              <a:rPr lang="en-US" dirty="0" smtClean="0"/>
            </a:br>
            <a:r>
              <a:rPr lang="en-US" dirty="0" smtClean="0"/>
              <a:t/>
            </a:r>
            <a:br>
              <a:rPr lang="en-US" dirty="0" smtClean="0"/>
            </a:br>
            <a:endParaRPr lang="en-US" dirty="0" smtClean="0"/>
          </a:p>
          <a:p>
            <a:pPr eaLnBrk="1" hangingPunct="1"/>
            <a:r>
              <a:rPr lang="en-US" dirty="0"/>
              <a:t>These equations can be rearranged to give the Young equations </a:t>
            </a:r>
            <a:r>
              <a:rPr lang="en-US" i="1" dirty="0"/>
              <a:t>(sine law):</a:t>
            </a:r>
            <a:endParaRPr lang="en-US" dirty="0"/>
          </a:p>
        </p:txBody>
      </p:sp>
      <p:graphicFrame>
        <p:nvGraphicFramePr>
          <p:cNvPr id="45058" name="Object 2"/>
          <p:cNvGraphicFramePr>
            <a:graphicFrameLocks noChangeAspect="1"/>
          </p:cNvGraphicFramePr>
          <p:nvPr/>
        </p:nvGraphicFramePr>
        <p:xfrm>
          <a:off x="2209800" y="3036888"/>
          <a:ext cx="4829175" cy="773112"/>
        </p:xfrm>
        <a:graphic>
          <a:graphicData uri="http://schemas.openxmlformats.org/presentationml/2006/ole">
            <mc:AlternateContent xmlns:mc="http://schemas.openxmlformats.org/markup-compatibility/2006">
              <mc:Choice xmlns:v="urn:schemas-microsoft-com:vml" Requires="v">
                <p:oleObj spid="_x0000_s45144" name="Equation" r:id="rId3" imgW="1270000" imgH="203200" progId="Equation.3">
                  <p:embed/>
                </p:oleObj>
              </mc:Choice>
              <mc:Fallback>
                <p:oleObj name="Equation" r:id="rId3" imgW="1270000" imgH="203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036888"/>
                        <a:ext cx="4829175" cy="773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059" name="Object 3"/>
          <p:cNvGraphicFramePr>
            <a:graphicFrameLocks noChangeAspect="1"/>
          </p:cNvGraphicFramePr>
          <p:nvPr/>
        </p:nvGraphicFramePr>
        <p:xfrm>
          <a:off x="2133600" y="5083175"/>
          <a:ext cx="4927600" cy="1317625"/>
        </p:xfrm>
        <a:graphic>
          <a:graphicData uri="http://schemas.openxmlformats.org/presentationml/2006/ole">
            <mc:AlternateContent xmlns:mc="http://schemas.openxmlformats.org/markup-compatibility/2006">
              <mc:Choice xmlns:v="urn:schemas-microsoft-com:vml" Requires="v">
                <p:oleObj spid="_x0000_s45145" name="Equation" r:id="rId5" imgW="1473200" imgH="393700" progId="Equation.3">
                  <p:embed/>
                </p:oleObj>
              </mc:Choice>
              <mc:Fallback>
                <p:oleObj name="Equation" r:id="rId5" imgW="1473200" imgH="3937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5083175"/>
                        <a:ext cx="4927600" cy="1317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Slide Number Placeholder 56"/>
          <p:cNvSpPr>
            <a:spLocks noGrp="1"/>
          </p:cNvSpPr>
          <p:nvPr>
            <p:ph type="sldNum" sz="quarter" idx="12"/>
          </p:nvPr>
        </p:nvSpPr>
        <p:spPr>
          <a:noFill/>
        </p:spPr>
        <p:txBody>
          <a:bodyPr/>
          <a:lstStyle/>
          <a:p>
            <a:fld id="{B01345BF-8352-7F4A-A8E0-B4E6FAA62155}" type="slidenum">
              <a:rPr lang="en-US" smtClean="0"/>
              <a:pPr/>
              <a:t>37</a:t>
            </a:fld>
            <a:endParaRPr lang="en-US" smtClean="0"/>
          </a:p>
        </p:txBody>
      </p:sp>
      <p:grpSp>
        <p:nvGrpSpPr>
          <p:cNvPr id="46085" name="Group 47"/>
          <p:cNvGrpSpPr>
            <a:grpSpLocks/>
          </p:cNvGrpSpPr>
          <p:nvPr/>
        </p:nvGrpSpPr>
        <p:grpSpPr bwMode="auto">
          <a:xfrm>
            <a:off x="228600" y="1752600"/>
            <a:ext cx="4071938" cy="2736850"/>
            <a:chOff x="2428860" y="324545"/>
            <a:chExt cx="4071966" cy="2737798"/>
          </a:xfrm>
        </p:grpSpPr>
        <p:cxnSp>
          <p:nvCxnSpPr>
            <p:cNvPr id="5" name="Connettore 1 4"/>
            <p:cNvCxnSpPr/>
            <p:nvPr/>
          </p:nvCxnSpPr>
          <p:spPr>
            <a:xfrm rot="5400000">
              <a:off x="4001193" y="1752996"/>
              <a:ext cx="571698"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rot="5400000">
              <a:off x="5428414" y="1324222"/>
              <a:ext cx="285849"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flipV="1">
              <a:off x="4287836" y="934356"/>
              <a:ext cx="1284296" cy="571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flipV="1">
              <a:off x="4286248" y="1467941"/>
              <a:ext cx="1284297" cy="571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ttore 1 13"/>
            <p:cNvCxnSpPr/>
            <p:nvPr/>
          </p:nvCxnSpPr>
          <p:spPr>
            <a:xfrm>
              <a:off x="3500430" y="1039167"/>
              <a:ext cx="785817" cy="4287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1 15"/>
            <p:cNvCxnSpPr/>
            <p:nvPr/>
          </p:nvCxnSpPr>
          <p:spPr>
            <a:xfrm rot="10800000" flipV="1">
              <a:off x="4286248" y="1325016"/>
              <a:ext cx="928694" cy="1524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ttore 1 20"/>
            <p:cNvCxnSpPr/>
            <p:nvPr/>
          </p:nvCxnSpPr>
          <p:spPr>
            <a:xfrm flipV="1">
              <a:off x="5216529" y="753318"/>
              <a:ext cx="1284297" cy="571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1 21"/>
            <p:cNvCxnSpPr/>
            <p:nvPr/>
          </p:nvCxnSpPr>
          <p:spPr>
            <a:xfrm flipV="1">
              <a:off x="3513130" y="480174"/>
              <a:ext cx="1284296" cy="571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ttore 1 22"/>
            <p:cNvCxnSpPr/>
            <p:nvPr/>
          </p:nvCxnSpPr>
          <p:spPr>
            <a:xfrm>
              <a:off x="4799014" y="470646"/>
              <a:ext cx="785817" cy="4287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1 23"/>
            <p:cNvCxnSpPr/>
            <p:nvPr/>
          </p:nvCxnSpPr>
          <p:spPr>
            <a:xfrm rot="10800000" flipV="1">
              <a:off x="5572132" y="743790"/>
              <a:ext cx="928694" cy="1524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ttore 1 24"/>
            <p:cNvCxnSpPr/>
            <p:nvPr/>
          </p:nvCxnSpPr>
          <p:spPr>
            <a:xfrm rot="10800000" flipV="1">
              <a:off x="4949827" y="1223381"/>
              <a:ext cx="928694" cy="152453"/>
            </a:xfrm>
            <a:prstGeom prst="line">
              <a:avLst/>
            </a:prstGeom>
            <a:ln w="38100">
              <a:solidFill>
                <a:schemeClr val="tx1"/>
              </a:solidFill>
              <a:prstDash val="dash"/>
              <a:headEnd type="triangle" w="lg" len="lg"/>
              <a:tailEnd type="none" w="med" len="lg"/>
            </a:ln>
          </p:spPr>
          <p:style>
            <a:lnRef idx="1">
              <a:schemeClr val="accent1"/>
            </a:lnRef>
            <a:fillRef idx="0">
              <a:schemeClr val="accent1"/>
            </a:fillRef>
            <a:effectRef idx="0">
              <a:schemeClr val="accent1"/>
            </a:effectRef>
            <a:fontRef idx="minor">
              <a:schemeClr val="tx1"/>
            </a:fontRef>
          </p:style>
        </p:cxnSp>
        <p:cxnSp>
          <p:nvCxnSpPr>
            <p:cNvPr id="16" name="Connettore 1 25"/>
            <p:cNvCxnSpPr/>
            <p:nvPr/>
          </p:nvCxnSpPr>
          <p:spPr>
            <a:xfrm>
              <a:off x="2947977" y="746966"/>
              <a:ext cx="785817" cy="427186"/>
            </a:xfrm>
            <a:prstGeom prst="line">
              <a:avLst/>
            </a:prstGeom>
            <a:ln w="38100">
              <a:solidFill>
                <a:schemeClr val="tx1"/>
              </a:solidFill>
              <a:prstDash val="dash"/>
              <a:headEnd type="triangle" w="lg" len="lg"/>
            </a:ln>
          </p:spPr>
          <p:style>
            <a:lnRef idx="1">
              <a:schemeClr val="accent1"/>
            </a:lnRef>
            <a:fillRef idx="0">
              <a:schemeClr val="accent1"/>
            </a:fillRef>
            <a:effectRef idx="0">
              <a:schemeClr val="accent1"/>
            </a:effectRef>
            <a:fontRef idx="minor">
              <a:schemeClr val="tx1"/>
            </a:fontRef>
          </p:style>
        </p:cxnSp>
        <p:cxnSp>
          <p:nvCxnSpPr>
            <p:cNvPr id="17" name="Connettore 1 28"/>
            <p:cNvCxnSpPr/>
            <p:nvPr/>
          </p:nvCxnSpPr>
          <p:spPr>
            <a:xfrm rot="5400000">
              <a:off x="4001193" y="2381864"/>
              <a:ext cx="571698" cy="1588"/>
            </a:xfrm>
            <a:prstGeom prst="line">
              <a:avLst/>
            </a:prstGeom>
            <a:ln w="38100">
              <a:solidFill>
                <a:schemeClr val="tx1"/>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8" name="Connettore 1 31"/>
            <p:cNvCxnSpPr/>
            <p:nvPr/>
          </p:nvCxnSpPr>
          <p:spPr>
            <a:xfrm rot="5400000">
              <a:off x="5429207" y="1037580"/>
              <a:ext cx="287437" cy="158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6132" name="CasellaDiTesto 32"/>
            <p:cNvSpPr txBox="1">
              <a:spLocks noChangeArrowheads="1"/>
            </p:cNvSpPr>
            <p:nvPr/>
          </p:nvSpPr>
          <p:spPr bwMode="auto">
            <a:xfrm rot="1878038">
              <a:off x="4731052" y="408302"/>
              <a:ext cx="1081082" cy="307777"/>
            </a:xfrm>
            <a:prstGeom prst="rect">
              <a:avLst/>
            </a:prstGeom>
            <a:noFill/>
            <a:ln w="9525">
              <a:noFill/>
              <a:miter lim="800000"/>
              <a:headEnd/>
              <a:tailEnd/>
            </a:ln>
          </p:spPr>
          <p:txBody>
            <a:bodyPr>
              <a:prstTxWarp prst="textNoShape">
                <a:avLst/>
              </a:prstTxWarp>
              <a:spAutoFit/>
            </a:bodyPr>
            <a:lstStyle/>
            <a:p>
              <a:r>
                <a:rPr lang="en-US" sz="1400" i="1"/>
                <a:t>Surface 1</a:t>
              </a:r>
            </a:p>
          </p:txBody>
        </p:sp>
        <p:sp>
          <p:nvSpPr>
            <p:cNvPr id="46133" name="CasellaDiTesto 33"/>
            <p:cNvSpPr txBox="1">
              <a:spLocks noChangeArrowheads="1"/>
            </p:cNvSpPr>
            <p:nvPr/>
          </p:nvSpPr>
          <p:spPr bwMode="auto">
            <a:xfrm rot="-598622">
              <a:off x="5592320" y="540575"/>
              <a:ext cx="856196" cy="307777"/>
            </a:xfrm>
            <a:prstGeom prst="rect">
              <a:avLst/>
            </a:prstGeom>
            <a:noFill/>
            <a:ln w="9525">
              <a:noFill/>
              <a:miter lim="800000"/>
              <a:headEnd/>
              <a:tailEnd/>
            </a:ln>
          </p:spPr>
          <p:txBody>
            <a:bodyPr wrap="none">
              <a:prstTxWarp prst="textNoShape">
                <a:avLst/>
              </a:prstTxWarp>
              <a:spAutoFit/>
            </a:bodyPr>
            <a:lstStyle/>
            <a:p>
              <a:r>
                <a:rPr lang="en-US" sz="1400" i="1"/>
                <a:t>Surface 2</a:t>
              </a:r>
            </a:p>
          </p:txBody>
        </p:sp>
        <p:sp>
          <p:nvSpPr>
            <p:cNvPr id="46134" name="CasellaDiTesto 34"/>
            <p:cNvSpPr txBox="1">
              <a:spLocks noChangeArrowheads="1"/>
            </p:cNvSpPr>
            <p:nvPr/>
          </p:nvSpPr>
          <p:spPr bwMode="auto">
            <a:xfrm rot="-1394243">
              <a:off x="4378073" y="1717474"/>
              <a:ext cx="1330172" cy="307777"/>
            </a:xfrm>
            <a:prstGeom prst="rect">
              <a:avLst/>
            </a:prstGeom>
            <a:noFill/>
            <a:ln w="9525">
              <a:noFill/>
              <a:miter lim="800000"/>
              <a:headEnd/>
              <a:tailEnd/>
            </a:ln>
          </p:spPr>
          <p:txBody>
            <a:bodyPr wrap="none">
              <a:prstTxWarp prst="textNoShape">
                <a:avLst/>
              </a:prstTxWarp>
              <a:spAutoFit/>
            </a:bodyPr>
            <a:lstStyle/>
            <a:p>
              <a:r>
                <a:rPr lang="en-US" sz="1400" i="1"/>
                <a:t>Grain Boundary</a:t>
              </a:r>
            </a:p>
          </p:txBody>
        </p:sp>
        <p:sp>
          <p:nvSpPr>
            <p:cNvPr id="46135" name="CasellaDiTesto 35"/>
            <p:cNvSpPr txBox="1">
              <a:spLocks noChangeArrowheads="1"/>
            </p:cNvSpPr>
            <p:nvPr/>
          </p:nvSpPr>
          <p:spPr bwMode="auto">
            <a:xfrm>
              <a:off x="4214810" y="2539123"/>
              <a:ext cx="620683" cy="523220"/>
            </a:xfrm>
            <a:prstGeom prst="rect">
              <a:avLst/>
            </a:prstGeom>
            <a:noFill/>
            <a:ln w="9525">
              <a:noFill/>
              <a:miter lim="800000"/>
              <a:headEnd/>
              <a:tailEnd/>
            </a:ln>
          </p:spPr>
          <p:txBody>
            <a:bodyPr wrap="none">
              <a:prstTxWarp prst="textNoShape">
                <a:avLst/>
              </a:prstTxWarp>
              <a:spAutoFit/>
            </a:bodyPr>
            <a:lstStyle/>
            <a:p>
              <a:r>
                <a:rPr lang="el-GR" sz="2800">
                  <a:ea typeface="Times New Roman" charset="0"/>
                  <a:cs typeface="Times New Roman" charset="0"/>
                </a:rPr>
                <a:t>γ</a:t>
              </a:r>
              <a:r>
                <a:rPr lang="en-US" sz="2800" baseline="-25000"/>
                <a:t>Gb</a:t>
              </a:r>
            </a:p>
          </p:txBody>
        </p:sp>
        <p:sp>
          <p:nvSpPr>
            <p:cNvPr id="46136" name="CasellaDiTesto 36"/>
            <p:cNvSpPr txBox="1">
              <a:spLocks noChangeArrowheads="1"/>
            </p:cNvSpPr>
            <p:nvPr/>
          </p:nvSpPr>
          <p:spPr bwMode="auto">
            <a:xfrm>
              <a:off x="2428860" y="324545"/>
              <a:ext cx="577402" cy="523220"/>
            </a:xfrm>
            <a:prstGeom prst="rect">
              <a:avLst/>
            </a:prstGeom>
            <a:noFill/>
            <a:ln w="9525">
              <a:noFill/>
              <a:miter lim="800000"/>
              <a:headEnd/>
              <a:tailEnd/>
            </a:ln>
          </p:spPr>
          <p:txBody>
            <a:bodyPr wrap="none">
              <a:prstTxWarp prst="textNoShape">
                <a:avLst/>
              </a:prstTxWarp>
              <a:spAutoFit/>
            </a:bodyPr>
            <a:lstStyle/>
            <a:p>
              <a:r>
                <a:rPr lang="el-GR" sz="2800">
                  <a:ea typeface="Times New Roman" charset="0"/>
                  <a:cs typeface="Times New Roman" charset="0"/>
                </a:rPr>
                <a:t>γ</a:t>
              </a:r>
              <a:r>
                <a:rPr lang="en-US" sz="2800" baseline="-25000"/>
                <a:t>S2</a:t>
              </a:r>
            </a:p>
          </p:txBody>
        </p:sp>
        <p:sp>
          <p:nvSpPr>
            <p:cNvPr id="46137" name="CasellaDiTesto 37"/>
            <p:cNvSpPr txBox="1">
              <a:spLocks noChangeArrowheads="1"/>
            </p:cNvSpPr>
            <p:nvPr/>
          </p:nvSpPr>
          <p:spPr bwMode="auto">
            <a:xfrm>
              <a:off x="5851986" y="896049"/>
              <a:ext cx="577402" cy="523220"/>
            </a:xfrm>
            <a:prstGeom prst="rect">
              <a:avLst/>
            </a:prstGeom>
            <a:noFill/>
            <a:ln w="9525">
              <a:noFill/>
              <a:miter lim="800000"/>
              <a:headEnd/>
              <a:tailEnd/>
            </a:ln>
          </p:spPr>
          <p:txBody>
            <a:bodyPr wrap="none">
              <a:prstTxWarp prst="textNoShape">
                <a:avLst/>
              </a:prstTxWarp>
              <a:spAutoFit/>
            </a:bodyPr>
            <a:lstStyle/>
            <a:p>
              <a:r>
                <a:rPr lang="el-GR" sz="2800">
                  <a:ea typeface="Times New Roman" charset="0"/>
                  <a:cs typeface="Times New Roman" charset="0"/>
                </a:rPr>
                <a:t>γ</a:t>
              </a:r>
              <a:r>
                <a:rPr lang="en-US" sz="2800" baseline="-25000"/>
                <a:t>S1</a:t>
              </a:r>
            </a:p>
          </p:txBody>
        </p:sp>
      </p:grpSp>
      <p:sp>
        <p:nvSpPr>
          <p:cNvPr id="46086" name="CasellaDiTesto 77"/>
          <p:cNvSpPr txBox="1">
            <a:spLocks noChangeArrowheads="1"/>
          </p:cNvSpPr>
          <p:nvPr/>
        </p:nvSpPr>
        <p:spPr bwMode="auto">
          <a:xfrm>
            <a:off x="2244725" y="1219200"/>
            <a:ext cx="184150" cy="646113"/>
          </a:xfrm>
          <a:prstGeom prst="rect">
            <a:avLst/>
          </a:prstGeom>
          <a:noFill/>
          <a:ln w="9525">
            <a:noFill/>
            <a:miter lim="800000"/>
            <a:headEnd/>
            <a:tailEnd/>
          </a:ln>
        </p:spPr>
        <p:txBody>
          <a:bodyPr wrap="none">
            <a:prstTxWarp prst="textNoShape">
              <a:avLst/>
            </a:prstTxWarp>
            <a:spAutoFit/>
          </a:bodyPr>
          <a:lstStyle/>
          <a:p>
            <a:endParaRPr lang="en-US" sz="3600"/>
          </a:p>
        </p:txBody>
      </p:sp>
      <p:graphicFrame>
        <p:nvGraphicFramePr>
          <p:cNvPr id="46082" name="Object 7"/>
          <p:cNvGraphicFramePr>
            <a:graphicFrameLocks noChangeAspect="1"/>
          </p:cNvGraphicFramePr>
          <p:nvPr/>
        </p:nvGraphicFramePr>
        <p:xfrm>
          <a:off x="1993900" y="4745038"/>
          <a:ext cx="1766888" cy="1041400"/>
        </p:xfrm>
        <a:graphic>
          <a:graphicData uri="http://schemas.openxmlformats.org/presentationml/2006/ole">
            <mc:AlternateContent xmlns:mc="http://schemas.openxmlformats.org/markup-compatibility/2006">
              <mc:Choice xmlns:v="urn:schemas-microsoft-com:vml" Requires="v">
                <p:oleObj spid="_x0000_s46170" name="Equation" r:id="rId3" imgW="711000" imgH="419040" progId="Equation.3">
                  <p:embed/>
                </p:oleObj>
              </mc:Choice>
              <mc:Fallback>
                <p:oleObj name="Equation" r:id="rId3" imgW="711000" imgH="41904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3900" y="4745038"/>
                        <a:ext cx="1766888" cy="104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83" name="Object 8"/>
          <p:cNvGraphicFramePr>
            <a:graphicFrameLocks noChangeAspect="1"/>
          </p:cNvGraphicFramePr>
          <p:nvPr/>
        </p:nvGraphicFramePr>
        <p:xfrm>
          <a:off x="5727700" y="4719638"/>
          <a:ext cx="2620963" cy="1054100"/>
        </p:xfrm>
        <a:graphic>
          <a:graphicData uri="http://schemas.openxmlformats.org/presentationml/2006/ole">
            <mc:AlternateContent xmlns:mc="http://schemas.openxmlformats.org/markup-compatibility/2006">
              <mc:Choice xmlns:v="urn:schemas-microsoft-com:vml" Requires="v">
                <p:oleObj spid="_x0000_s46171" name="Equation" r:id="rId5" imgW="1104840" imgH="444240" progId="Equation.3">
                  <p:embed/>
                </p:oleObj>
              </mc:Choice>
              <mc:Fallback>
                <p:oleObj name="Equation" r:id="rId5" imgW="1104840" imgH="44424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7700" y="4719638"/>
                        <a:ext cx="2620963"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46087" name="Group 57"/>
          <p:cNvGrpSpPr>
            <a:grpSpLocks/>
          </p:cNvGrpSpPr>
          <p:nvPr/>
        </p:nvGrpSpPr>
        <p:grpSpPr bwMode="auto">
          <a:xfrm>
            <a:off x="4511675" y="1395413"/>
            <a:ext cx="4159250" cy="2871787"/>
            <a:chOff x="4511059" y="1776892"/>
            <a:chExt cx="4159842" cy="2870583"/>
          </a:xfrm>
        </p:grpSpPr>
        <p:grpSp>
          <p:nvGrpSpPr>
            <p:cNvPr id="46090" name="Group 46"/>
            <p:cNvGrpSpPr>
              <a:grpSpLocks/>
            </p:cNvGrpSpPr>
            <p:nvPr/>
          </p:nvGrpSpPr>
          <p:grpSpPr bwMode="auto">
            <a:xfrm>
              <a:off x="4511059" y="1776892"/>
              <a:ext cx="4159842" cy="2870583"/>
              <a:chOff x="2244123" y="3630251"/>
              <a:chExt cx="4159842" cy="2870583"/>
            </a:xfrm>
          </p:grpSpPr>
          <p:sp>
            <p:nvSpPr>
              <p:cNvPr id="25" name="Figura a mano libera 38"/>
              <p:cNvSpPr/>
              <p:nvPr/>
            </p:nvSpPr>
            <p:spPr>
              <a:xfrm>
                <a:off x="4560616" y="4590285"/>
                <a:ext cx="1843349" cy="737879"/>
              </a:xfrm>
              <a:custGeom>
                <a:avLst/>
                <a:gdLst>
                  <a:gd name="connsiteX0" fmla="*/ 0 w 1841863"/>
                  <a:gd name="connsiteY0" fmla="*/ 738052 h 738052"/>
                  <a:gd name="connsiteX1" fmla="*/ 509452 w 1841863"/>
                  <a:gd name="connsiteY1" fmla="*/ 84909 h 738052"/>
                  <a:gd name="connsiteX2" fmla="*/ 1162594 w 1841863"/>
                  <a:gd name="connsiteY2" fmla="*/ 228600 h 738052"/>
                  <a:gd name="connsiteX3" fmla="*/ 1841863 w 1841863"/>
                  <a:gd name="connsiteY3" fmla="*/ 241663 h 738052"/>
                  <a:gd name="connsiteX4" fmla="*/ 1841863 w 1841863"/>
                  <a:gd name="connsiteY4" fmla="*/ 241663 h 738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863" h="738052">
                    <a:moveTo>
                      <a:pt x="0" y="738052"/>
                    </a:moveTo>
                    <a:cubicBezTo>
                      <a:pt x="157843" y="453935"/>
                      <a:pt x="315686" y="169818"/>
                      <a:pt x="509452" y="84909"/>
                    </a:cubicBezTo>
                    <a:cubicBezTo>
                      <a:pt x="703218" y="0"/>
                      <a:pt x="940526" y="202474"/>
                      <a:pt x="1162594" y="228600"/>
                    </a:cubicBezTo>
                    <a:cubicBezTo>
                      <a:pt x="1384662" y="254726"/>
                      <a:pt x="1841863" y="241663"/>
                      <a:pt x="1841863" y="241663"/>
                    </a:cubicBezTo>
                    <a:lnTo>
                      <a:pt x="1841863" y="24166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defRPr/>
                </a:pPr>
                <a:endParaRPr lang="en-US"/>
              </a:p>
            </p:txBody>
          </p:sp>
          <p:sp>
            <p:nvSpPr>
              <p:cNvPr id="26" name="Figura a mano libera 39"/>
              <p:cNvSpPr/>
              <p:nvPr/>
            </p:nvSpPr>
            <p:spPr>
              <a:xfrm flipH="1">
                <a:off x="2717265" y="4571243"/>
                <a:ext cx="1857639" cy="739465"/>
              </a:xfrm>
              <a:custGeom>
                <a:avLst/>
                <a:gdLst>
                  <a:gd name="connsiteX0" fmla="*/ 0 w 1841863"/>
                  <a:gd name="connsiteY0" fmla="*/ 738052 h 738052"/>
                  <a:gd name="connsiteX1" fmla="*/ 509452 w 1841863"/>
                  <a:gd name="connsiteY1" fmla="*/ 84909 h 738052"/>
                  <a:gd name="connsiteX2" fmla="*/ 1162594 w 1841863"/>
                  <a:gd name="connsiteY2" fmla="*/ 228600 h 738052"/>
                  <a:gd name="connsiteX3" fmla="*/ 1841863 w 1841863"/>
                  <a:gd name="connsiteY3" fmla="*/ 241663 h 738052"/>
                  <a:gd name="connsiteX4" fmla="*/ 1841863 w 1841863"/>
                  <a:gd name="connsiteY4" fmla="*/ 241663 h 738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863" h="738052">
                    <a:moveTo>
                      <a:pt x="0" y="738052"/>
                    </a:moveTo>
                    <a:cubicBezTo>
                      <a:pt x="157843" y="453935"/>
                      <a:pt x="315686" y="169818"/>
                      <a:pt x="509452" y="84909"/>
                    </a:cubicBezTo>
                    <a:cubicBezTo>
                      <a:pt x="703218" y="0"/>
                      <a:pt x="940526" y="202474"/>
                      <a:pt x="1162594" y="228600"/>
                    </a:cubicBezTo>
                    <a:cubicBezTo>
                      <a:pt x="1384662" y="254726"/>
                      <a:pt x="1841863" y="241663"/>
                      <a:pt x="1841863" y="241663"/>
                    </a:cubicBezTo>
                    <a:lnTo>
                      <a:pt x="1841863" y="24166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defRPr/>
                </a:pPr>
                <a:endParaRPr lang="en-US"/>
              </a:p>
            </p:txBody>
          </p:sp>
          <p:cxnSp>
            <p:nvCxnSpPr>
              <p:cNvPr id="27" name="Connettore 1 41"/>
              <p:cNvCxnSpPr>
                <a:stCxn id="26" idx="0"/>
              </p:cNvCxnSpPr>
              <p:nvPr/>
            </p:nvCxnSpPr>
            <p:spPr>
              <a:xfrm rot="10800000" flipV="1">
                <a:off x="4574905" y="5310708"/>
                <a:ext cx="1588" cy="5474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100" name="CasellaDiTesto 42"/>
              <p:cNvSpPr txBox="1">
                <a:spLocks noChangeArrowheads="1"/>
              </p:cNvSpPr>
              <p:nvPr/>
            </p:nvSpPr>
            <p:spPr bwMode="auto">
              <a:xfrm>
                <a:off x="5505314" y="4291960"/>
                <a:ext cx="882293" cy="369332"/>
              </a:xfrm>
              <a:prstGeom prst="rect">
                <a:avLst/>
              </a:prstGeom>
              <a:noFill/>
              <a:ln w="9525">
                <a:noFill/>
                <a:miter lim="800000"/>
                <a:headEnd/>
                <a:tailEnd/>
              </a:ln>
            </p:spPr>
            <p:txBody>
              <a:bodyPr wrap="none">
                <a:prstTxWarp prst="textNoShape">
                  <a:avLst/>
                </a:prstTxWarp>
                <a:spAutoFit/>
              </a:bodyPr>
              <a:lstStyle/>
              <a:p>
                <a:r>
                  <a:rPr lang="en-US" i="1"/>
                  <a:t>Surface</a:t>
                </a:r>
              </a:p>
            </p:txBody>
          </p:sp>
          <p:sp>
            <p:nvSpPr>
              <p:cNvPr id="46101" name="CasellaDiTesto 43"/>
              <p:cNvSpPr txBox="1">
                <a:spLocks noChangeArrowheads="1"/>
              </p:cNvSpPr>
              <p:nvPr/>
            </p:nvSpPr>
            <p:spPr bwMode="auto">
              <a:xfrm>
                <a:off x="5352890" y="5513765"/>
                <a:ext cx="989695" cy="369332"/>
              </a:xfrm>
              <a:prstGeom prst="rect">
                <a:avLst/>
              </a:prstGeom>
              <a:noFill/>
              <a:ln w="9525">
                <a:noFill/>
                <a:miter lim="800000"/>
                <a:headEnd/>
                <a:tailEnd/>
              </a:ln>
            </p:spPr>
            <p:txBody>
              <a:bodyPr wrap="none">
                <a:prstTxWarp prst="textNoShape">
                  <a:avLst/>
                </a:prstTxWarp>
                <a:spAutoFit/>
              </a:bodyPr>
              <a:lstStyle/>
              <a:p>
                <a:r>
                  <a:rPr lang="en-US" i="1"/>
                  <a:t>Crystal 2</a:t>
                </a:r>
              </a:p>
            </p:txBody>
          </p:sp>
          <p:sp>
            <p:nvSpPr>
              <p:cNvPr id="46102" name="CasellaDiTesto 44"/>
              <p:cNvSpPr txBox="1">
                <a:spLocks noChangeArrowheads="1"/>
              </p:cNvSpPr>
              <p:nvPr/>
            </p:nvSpPr>
            <p:spPr bwMode="auto">
              <a:xfrm>
                <a:off x="4354088" y="3630251"/>
                <a:ext cx="474810" cy="461665"/>
              </a:xfrm>
              <a:prstGeom prst="rect">
                <a:avLst/>
              </a:prstGeom>
              <a:noFill/>
              <a:ln w="9525">
                <a:noFill/>
                <a:miter lim="800000"/>
                <a:headEnd/>
                <a:tailEnd/>
              </a:ln>
            </p:spPr>
            <p:txBody>
              <a:bodyPr wrap="none">
                <a:prstTxWarp prst="textNoShape">
                  <a:avLst/>
                </a:prstTxWarp>
                <a:spAutoFit/>
              </a:bodyPr>
              <a:lstStyle/>
              <a:p>
                <a:r>
                  <a:rPr lang="en-US">
                    <a:ea typeface="Times New Roman" charset="0"/>
                    <a:cs typeface="Times New Roman" charset="0"/>
                  </a:rPr>
                  <a:t>W</a:t>
                </a:r>
              </a:p>
            </p:txBody>
          </p:sp>
          <p:cxnSp>
            <p:nvCxnSpPr>
              <p:cNvPr id="31" name="Connettore 1 46"/>
              <p:cNvCxnSpPr/>
              <p:nvPr/>
            </p:nvCxnSpPr>
            <p:spPr>
              <a:xfrm rot="5400000" flipH="1" flipV="1">
                <a:off x="3629615" y="4143591"/>
                <a:ext cx="714075" cy="1587"/>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2" name="Connettore 1 47"/>
              <p:cNvCxnSpPr/>
              <p:nvPr/>
            </p:nvCxnSpPr>
            <p:spPr>
              <a:xfrm rot="5400000" flipH="1" flipV="1">
                <a:off x="4812470" y="4142005"/>
                <a:ext cx="714075" cy="1588"/>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3" name="Connettore 2 49"/>
              <p:cNvCxnSpPr/>
              <p:nvPr/>
            </p:nvCxnSpPr>
            <p:spPr>
              <a:xfrm>
                <a:off x="4805125" y="3879384"/>
                <a:ext cx="381054"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ttore 2 50"/>
              <p:cNvCxnSpPr/>
              <p:nvPr/>
            </p:nvCxnSpPr>
            <p:spPr>
              <a:xfrm>
                <a:off x="4016025" y="3876210"/>
                <a:ext cx="381054" cy="1587"/>
              </a:xfrm>
              <a:prstGeom prst="straightConnector1">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5" name="Connettore 1 52"/>
              <p:cNvCxnSpPr>
                <a:stCxn id="26" idx="0"/>
              </p:cNvCxnSpPr>
              <p:nvPr/>
            </p:nvCxnSpPr>
            <p:spPr>
              <a:xfrm rot="10800000" flipH="1">
                <a:off x="4574905" y="4499836"/>
                <a:ext cx="354063" cy="8108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ttore 1 54"/>
              <p:cNvCxnSpPr/>
              <p:nvPr/>
            </p:nvCxnSpPr>
            <p:spPr>
              <a:xfrm rot="16200000" flipV="1">
                <a:off x="3980524" y="4708395"/>
                <a:ext cx="791831" cy="3905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Figura a mano libera 58"/>
              <p:cNvSpPr/>
              <p:nvPr/>
            </p:nvSpPr>
            <p:spPr>
              <a:xfrm>
                <a:off x="4297053" y="4529986"/>
                <a:ext cx="536651" cy="185660"/>
              </a:xfrm>
              <a:custGeom>
                <a:avLst/>
                <a:gdLst>
                  <a:gd name="connsiteX0" fmla="*/ 0 w 535577"/>
                  <a:gd name="connsiteY0" fmla="*/ 185057 h 185057"/>
                  <a:gd name="connsiteX1" fmla="*/ 261257 w 535577"/>
                  <a:gd name="connsiteY1" fmla="*/ 2177 h 185057"/>
                  <a:gd name="connsiteX2" fmla="*/ 535577 w 535577"/>
                  <a:gd name="connsiteY2" fmla="*/ 171995 h 185057"/>
                  <a:gd name="connsiteX3" fmla="*/ 535577 w 535577"/>
                  <a:gd name="connsiteY3" fmla="*/ 171995 h 185057"/>
                </a:gdLst>
                <a:ahLst/>
                <a:cxnLst>
                  <a:cxn ang="0">
                    <a:pos x="connsiteX0" y="connsiteY0"/>
                  </a:cxn>
                  <a:cxn ang="0">
                    <a:pos x="connsiteX1" y="connsiteY1"/>
                  </a:cxn>
                  <a:cxn ang="0">
                    <a:pos x="connsiteX2" y="connsiteY2"/>
                  </a:cxn>
                  <a:cxn ang="0">
                    <a:pos x="connsiteX3" y="connsiteY3"/>
                  </a:cxn>
                </a:cxnLst>
                <a:rect l="l" t="t" r="r" b="b"/>
                <a:pathLst>
                  <a:path w="535577" h="185057">
                    <a:moveTo>
                      <a:pt x="0" y="185057"/>
                    </a:moveTo>
                    <a:cubicBezTo>
                      <a:pt x="85997" y="94705"/>
                      <a:pt x="171994" y="4354"/>
                      <a:pt x="261257" y="2177"/>
                    </a:cubicBezTo>
                    <a:cubicBezTo>
                      <a:pt x="350520" y="0"/>
                      <a:pt x="535577" y="171995"/>
                      <a:pt x="535577" y="171995"/>
                    </a:cubicBezTo>
                    <a:lnTo>
                      <a:pt x="535577" y="171995"/>
                    </a:lnTo>
                  </a:path>
                </a:pathLst>
              </a:custGeom>
              <a:ln w="1905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defRPr/>
                </a:pPr>
                <a:endParaRPr lang="en-US"/>
              </a:p>
            </p:txBody>
          </p:sp>
          <p:sp>
            <p:nvSpPr>
              <p:cNvPr id="46110" name="CasellaDiTesto 59"/>
              <p:cNvSpPr txBox="1">
                <a:spLocks noChangeArrowheads="1"/>
              </p:cNvSpPr>
              <p:nvPr/>
            </p:nvSpPr>
            <p:spPr bwMode="auto">
              <a:xfrm>
                <a:off x="4350746" y="4071942"/>
                <a:ext cx="542136" cy="523220"/>
              </a:xfrm>
              <a:prstGeom prst="rect">
                <a:avLst/>
              </a:prstGeom>
              <a:noFill/>
              <a:ln w="9525">
                <a:noFill/>
                <a:miter lim="800000"/>
                <a:headEnd/>
                <a:tailEnd/>
              </a:ln>
            </p:spPr>
            <p:txBody>
              <a:bodyPr wrap="none">
                <a:prstTxWarp prst="textNoShape">
                  <a:avLst/>
                </a:prstTxWarp>
                <a:spAutoFit/>
              </a:bodyPr>
              <a:lstStyle/>
              <a:p>
                <a:r>
                  <a:rPr lang="el-GR" sz="2800">
                    <a:ea typeface="Times New Roman" charset="0"/>
                    <a:cs typeface="Times New Roman" charset="0"/>
                  </a:rPr>
                  <a:t>Ψ</a:t>
                </a:r>
                <a:r>
                  <a:rPr lang="en-US" sz="2800" baseline="-25000">
                    <a:ea typeface="Times New Roman" charset="0"/>
                    <a:cs typeface="Times New Roman" charset="0"/>
                  </a:rPr>
                  <a:t>s</a:t>
                </a:r>
              </a:p>
            </p:txBody>
          </p:sp>
          <p:sp>
            <p:nvSpPr>
              <p:cNvPr id="46111" name="CasellaDiTesto 60"/>
              <p:cNvSpPr txBox="1">
                <a:spLocks noChangeArrowheads="1"/>
              </p:cNvSpPr>
              <p:nvPr/>
            </p:nvSpPr>
            <p:spPr bwMode="auto">
              <a:xfrm>
                <a:off x="2584799" y="5500702"/>
                <a:ext cx="989695" cy="369332"/>
              </a:xfrm>
              <a:prstGeom prst="rect">
                <a:avLst/>
              </a:prstGeom>
              <a:noFill/>
              <a:ln w="9525">
                <a:noFill/>
                <a:miter lim="800000"/>
                <a:headEnd/>
                <a:tailEnd/>
              </a:ln>
            </p:spPr>
            <p:txBody>
              <a:bodyPr wrap="none">
                <a:prstTxWarp prst="textNoShape">
                  <a:avLst/>
                </a:prstTxWarp>
                <a:spAutoFit/>
              </a:bodyPr>
              <a:lstStyle/>
              <a:p>
                <a:r>
                  <a:rPr lang="en-US" i="1"/>
                  <a:t>Crystal 1</a:t>
                </a:r>
              </a:p>
            </p:txBody>
          </p:sp>
          <p:cxnSp>
            <p:nvCxnSpPr>
              <p:cNvPr id="40" name="Connettore 1 61"/>
              <p:cNvCxnSpPr/>
              <p:nvPr/>
            </p:nvCxnSpPr>
            <p:spPr>
              <a:xfrm rot="10800000">
                <a:off x="3214224" y="4641064"/>
                <a:ext cx="781161" cy="3174"/>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41" name="Connettore 1 63"/>
              <p:cNvCxnSpPr/>
              <p:nvPr/>
            </p:nvCxnSpPr>
            <p:spPr>
              <a:xfrm rot="10800000" flipV="1">
                <a:off x="3214224" y="5313882"/>
                <a:ext cx="1357505" cy="3174"/>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42" name="Connettore 2 66"/>
              <p:cNvCxnSpPr/>
              <p:nvPr/>
            </p:nvCxnSpPr>
            <p:spPr>
              <a:xfrm rot="16200000" flipH="1">
                <a:off x="3192836" y="5246442"/>
                <a:ext cx="168204"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ttore 2 67"/>
              <p:cNvCxnSpPr/>
              <p:nvPr/>
            </p:nvCxnSpPr>
            <p:spPr>
              <a:xfrm rot="16200000" flipH="1">
                <a:off x="3138876" y="4759282"/>
                <a:ext cx="249134" cy="6351"/>
              </a:xfrm>
              <a:prstGeom prst="straightConnector1">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46116" name="CasellaDiTesto 74"/>
              <p:cNvSpPr txBox="1">
                <a:spLocks noChangeArrowheads="1"/>
              </p:cNvSpPr>
              <p:nvPr/>
            </p:nvSpPr>
            <p:spPr bwMode="auto">
              <a:xfrm>
                <a:off x="3096711" y="4779248"/>
                <a:ext cx="346570" cy="461665"/>
              </a:xfrm>
              <a:prstGeom prst="rect">
                <a:avLst/>
              </a:prstGeom>
              <a:noFill/>
              <a:ln w="9525">
                <a:noFill/>
                <a:miter lim="800000"/>
                <a:headEnd/>
                <a:tailEnd/>
              </a:ln>
            </p:spPr>
            <p:txBody>
              <a:bodyPr wrap="none">
                <a:prstTxWarp prst="textNoShape">
                  <a:avLst/>
                </a:prstTxWarp>
                <a:spAutoFit/>
              </a:bodyPr>
              <a:lstStyle/>
              <a:p>
                <a:r>
                  <a:rPr lang="en-US">
                    <a:ea typeface="Times New Roman" charset="0"/>
                    <a:cs typeface="Times New Roman" charset="0"/>
                  </a:rPr>
                  <a:t>d</a:t>
                </a:r>
              </a:p>
            </p:txBody>
          </p:sp>
          <p:sp>
            <p:nvSpPr>
              <p:cNvPr id="46117" name="CasellaDiTesto 78"/>
              <p:cNvSpPr txBox="1">
                <a:spLocks noChangeArrowheads="1"/>
              </p:cNvSpPr>
              <p:nvPr/>
            </p:nvSpPr>
            <p:spPr bwMode="auto">
              <a:xfrm>
                <a:off x="2244123" y="5854503"/>
                <a:ext cx="184731" cy="646331"/>
              </a:xfrm>
              <a:prstGeom prst="rect">
                <a:avLst/>
              </a:prstGeom>
              <a:noFill/>
              <a:ln w="9525">
                <a:noFill/>
                <a:miter lim="800000"/>
                <a:headEnd/>
                <a:tailEnd/>
              </a:ln>
            </p:spPr>
            <p:txBody>
              <a:bodyPr wrap="none">
                <a:prstTxWarp prst="textNoShape">
                  <a:avLst/>
                </a:prstTxWarp>
                <a:spAutoFit/>
              </a:bodyPr>
              <a:lstStyle/>
              <a:p>
                <a:endParaRPr lang="en-US" sz="3600"/>
              </a:p>
            </p:txBody>
          </p:sp>
        </p:grpSp>
        <p:cxnSp>
          <p:nvCxnSpPr>
            <p:cNvPr id="50" name="Straight Connector 49"/>
            <p:cNvCxnSpPr/>
            <p:nvPr/>
          </p:nvCxnSpPr>
          <p:spPr>
            <a:xfrm rot="10800000" flipH="1" flipV="1">
              <a:off x="6841841" y="3457349"/>
              <a:ext cx="320721" cy="574434"/>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6092" name="TextBox 50"/>
            <p:cNvSpPr txBox="1">
              <a:spLocks noChangeArrowheads="1"/>
            </p:cNvSpPr>
            <p:nvPr/>
          </p:nvSpPr>
          <p:spPr bwMode="auto">
            <a:xfrm>
              <a:off x="7086600" y="3956273"/>
              <a:ext cx="327334" cy="461665"/>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a:t>
              </a:r>
            </a:p>
          </p:txBody>
        </p:sp>
        <p:cxnSp>
          <p:nvCxnSpPr>
            <p:cNvPr id="54" name="Straight Connector 53"/>
            <p:cNvCxnSpPr/>
            <p:nvPr/>
          </p:nvCxnSpPr>
          <p:spPr>
            <a:xfrm>
              <a:off x="6933929" y="3422439"/>
              <a:ext cx="838319"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Freeform 54"/>
            <p:cNvSpPr/>
            <p:nvPr/>
          </p:nvSpPr>
          <p:spPr>
            <a:xfrm>
              <a:off x="7113342" y="3032078"/>
              <a:ext cx="339773" cy="361798"/>
            </a:xfrm>
            <a:custGeom>
              <a:avLst/>
              <a:gdLst>
                <a:gd name="connsiteX0" fmla="*/ 0 w 339144"/>
                <a:gd name="connsiteY0" fmla="*/ 12879 h 360608"/>
                <a:gd name="connsiteX1" fmla="*/ 90152 w 339144"/>
                <a:gd name="connsiteY1" fmla="*/ 12879 h 360608"/>
                <a:gd name="connsiteX2" fmla="*/ 218941 w 339144"/>
                <a:gd name="connsiteY2" fmla="*/ 90152 h 360608"/>
                <a:gd name="connsiteX3" fmla="*/ 321972 w 339144"/>
                <a:gd name="connsiteY3" fmla="*/ 231820 h 360608"/>
                <a:gd name="connsiteX4" fmla="*/ 321972 w 339144"/>
                <a:gd name="connsiteY4" fmla="*/ 360608 h 36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144" h="360608">
                  <a:moveTo>
                    <a:pt x="0" y="12879"/>
                  </a:moveTo>
                  <a:cubicBezTo>
                    <a:pt x="26831" y="6439"/>
                    <a:pt x="53662" y="0"/>
                    <a:pt x="90152" y="12879"/>
                  </a:cubicBezTo>
                  <a:cubicBezTo>
                    <a:pt x="126642" y="25758"/>
                    <a:pt x="180304" y="53662"/>
                    <a:pt x="218941" y="90152"/>
                  </a:cubicBezTo>
                  <a:cubicBezTo>
                    <a:pt x="257578" y="126642"/>
                    <a:pt x="304800" y="186744"/>
                    <a:pt x="321972" y="231820"/>
                  </a:cubicBezTo>
                  <a:cubicBezTo>
                    <a:pt x="339144" y="276896"/>
                    <a:pt x="330558" y="318752"/>
                    <a:pt x="321972" y="360608"/>
                  </a:cubicBezTo>
                </a:path>
              </a:pathLst>
            </a:cu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defRPr/>
              </a:pPr>
              <a:endParaRPr lang="en-US"/>
            </a:p>
          </p:txBody>
        </p:sp>
        <p:sp>
          <p:nvSpPr>
            <p:cNvPr id="46095" name="TextBox 12"/>
            <p:cNvSpPr txBox="1">
              <a:spLocks noChangeArrowheads="1"/>
            </p:cNvSpPr>
            <p:nvPr/>
          </p:nvSpPr>
          <p:spPr bwMode="auto">
            <a:xfrm>
              <a:off x="7416800" y="2965673"/>
              <a:ext cx="317500" cy="369888"/>
            </a:xfrm>
            <a:prstGeom prst="rect">
              <a:avLst/>
            </a:prstGeom>
            <a:noFill/>
            <a:ln w="9525">
              <a:noFill/>
              <a:miter lim="800000"/>
              <a:headEnd/>
              <a:tailEnd/>
            </a:ln>
          </p:spPr>
          <p:txBody>
            <a:bodyPr wrap="none">
              <a:prstTxWarp prst="textNoShape">
                <a:avLst/>
              </a:prstTxWarp>
              <a:spAutoFit/>
            </a:bodyPr>
            <a:lstStyle/>
            <a:p>
              <a:r>
                <a:rPr lang="el-GR"/>
                <a:t>β</a:t>
              </a:r>
              <a:endParaRPr lang="en-US"/>
            </a:p>
          </p:txBody>
        </p:sp>
        <p:sp>
          <p:nvSpPr>
            <p:cNvPr id="46096" name="TextBox 56"/>
            <p:cNvSpPr txBox="1">
              <a:spLocks noChangeArrowheads="1"/>
            </p:cNvSpPr>
            <p:nvPr/>
          </p:nvSpPr>
          <p:spPr bwMode="auto">
            <a:xfrm>
              <a:off x="6542467" y="1841677"/>
              <a:ext cx="569387" cy="400110"/>
            </a:xfrm>
            <a:prstGeom prst="rect">
              <a:avLst/>
            </a:prstGeom>
            <a:solidFill>
              <a:schemeClr val="bg1"/>
            </a:solidFill>
            <a:ln w="9525">
              <a:noFill/>
              <a:miter lim="800000"/>
              <a:headEnd/>
              <a:tailEnd/>
            </a:ln>
          </p:spPr>
          <p:txBody>
            <a:bodyPr wrap="none">
              <a:prstTxWarp prst="textNoShape">
                <a:avLst/>
              </a:prstTxWarp>
              <a:spAutoFit/>
            </a:bodyPr>
            <a:lstStyle/>
            <a:p>
              <a:r>
                <a:rPr lang="en-US" sz="2000"/>
                <a:t>2W</a:t>
              </a:r>
            </a:p>
          </p:txBody>
        </p:sp>
      </p:grpSp>
      <p:sp>
        <p:nvSpPr>
          <p:cNvPr id="46088" name="TextBox 57"/>
          <p:cNvSpPr txBox="1">
            <a:spLocks noChangeArrowheads="1"/>
          </p:cNvSpPr>
          <p:nvPr/>
        </p:nvSpPr>
        <p:spPr bwMode="auto">
          <a:xfrm>
            <a:off x="457483" y="152400"/>
            <a:ext cx="8610317" cy="584776"/>
          </a:xfrm>
          <a:prstGeom prst="rect">
            <a:avLst/>
          </a:prstGeom>
          <a:noFill/>
          <a:ln w="9525">
            <a:noFill/>
            <a:miter lim="800000"/>
            <a:headEnd/>
            <a:tailEnd/>
          </a:ln>
        </p:spPr>
        <p:txBody>
          <a:bodyPr wrap="none">
            <a:prstTxWarp prst="textNoShape">
              <a:avLst/>
            </a:prstTxWarp>
            <a:spAutoFit/>
          </a:bodyPr>
          <a:lstStyle/>
          <a:p>
            <a:r>
              <a:rPr lang="en-US" sz="3200" i="1" dirty="0">
                <a:solidFill>
                  <a:srgbClr val="000090"/>
                </a:solidFill>
                <a:latin typeface="Times New Roman" charset="0"/>
                <a:ea typeface="Times New Roman" charset="0"/>
                <a:cs typeface="Times New Roman" charset="0"/>
              </a:rPr>
              <a:t>Analysis of Thermal </a:t>
            </a:r>
            <a:r>
              <a:rPr lang="en-US" sz="3200" i="1" dirty="0" smtClean="0">
                <a:solidFill>
                  <a:srgbClr val="000090"/>
                </a:solidFill>
                <a:latin typeface="Times New Roman" charset="0"/>
                <a:ea typeface="Times New Roman" charset="0"/>
                <a:cs typeface="Times New Roman" charset="0"/>
              </a:rPr>
              <a:t>Grooves to obtain GB Energy</a:t>
            </a:r>
            <a:endParaRPr lang="en-US" sz="3200" i="1" dirty="0">
              <a:solidFill>
                <a:srgbClr val="000090"/>
              </a:solidFill>
              <a:latin typeface="Times New Roman" charset="0"/>
              <a:ea typeface="Times New Roman" charset="0"/>
              <a:cs typeface="Times New Roman" charset="0"/>
            </a:endParaRPr>
          </a:p>
        </p:txBody>
      </p:sp>
      <p:sp>
        <p:nvSpPr>
          <p:cNvPr id="46089" name="TextBox 58"/>
          <p:cNvSpPr txBox="1">
            <a:spLocks noChangeArrowheads="1"/>
          </p:cNvSpPr>
          <p:nvPr/>
        </p:nvSpPr>
        <p:spPr bwMode="auto">
          <a:xfrm>
            <a:off x="685800" y="6045200"/>
            <a:ext cx="7772400" cy="584200"/>
          </a:xfrm>
          <a:prstGeom prst="rect">
            <a:avLst/>
          </a:prstGeom>
          <a:noFill/>
          <a:ln w="9525">
            <a:noFill/>
            <a:miter lim="800000"/>
            <a:headEnd/>
            <a:tailEnd/>
          </a:ln>
        </p:spPr>
        <p:txBody>
          <a:bodyPr>
            <a:prstTxWarp prst="textNoShape">
              <a:avLst/>
            </a:prstTxWarp>
            <a:spAutoFit/>
          </a:bodyPr>
          <a:lstStyle/>
          <a:p>
            <a:r>
              <a:rPr lang="en-US" sz="1600"/>
              <a:t>It is often reasonable to assume a constant surface energy, </a:t>
            </a:r>
            <a:r>
              <a:rPr lang="en-US" sz="1600" b="1">
                <a:solidFill>
                  <a:srgbClr val="000000"/>
                </a:solidFill>
                <a:latin typeface="Symbol" charset="2"/>
              </a:rPr>
              <a:t>g</a:t>
            </a:r>
            <a:r>
              <a:rPr lang="en-US" sz="1600" baseline="-25000">
                <a:solidFill>
                  <a:srgbClr val="000000"/>
                </a:solidFill>
              </a:rPr>
              <a:t>S</a:t>
            </a:r>
            <a:r>
              <a:rPr lang="en-US" sz="1600">
                <a:solidFill>
                  <a:srgbClr val="000000"/>
                </a:solidFill>
              </a:rPr>
              <a:t>,</a:t>
            </a:r>
            <a:r>
              <a:rPr lang="en-US" sz="1600"/>
              <a:t> and examine the variation in GB energy, </a:t>
            </a:r>
            <a:r>
              <a:rPr lang="en-US" sz="1600">
                <a:solidFill>
                  <a:srgbClr val="000000"/>
                </a:solidFill>
                <a:latin typeface="Symbol" charset="2"/>
              </a:rPr>
              <a:t>g</a:t>
            </a:r>
            <a:r>
              <a:rPr lang="en-US" sz="1600" baseline="-25000">
                <a:solidFill>
                  <a:srgbClr val="000000"/>
                </a:solidFill>
              </a:rPr>
              <a:t>Gb</a:t>
            </a:r>
            <a:r>
              <a:rPr lang="en-US" sz="1600" b="1">
                <a:solidFill>
                  <a:srgbClr val="000000"/>
                </a:solidFill>
              </a:rPr>
              <a:t>,</a:t>
            </a:r>
            <a:r>
              <a:rPr lang="en-US" sz="1600"/>
              <a:t> as it affects the thermal groove angles</a:t>
            </a:r>
          </a:p>
        </p:txBody>
      </p:sp>
      <p:sp>
        <p:nvSpPr>
          <p:cNvPr id="58" name="TextBox 57"/>
          <p:cNvSpPr txBox="1"/>
          <p:nvPr/>
        </p:nvSpPr>
        <p:spPr>
          <a:xfrm>
            <a:off x="1066800" y="914400"/>
            <a:ext cx="7543800" cy="584776"/>
          </a:xfrm>
          <a:prstGeom prst="rect">
            <a:avLst/>
          </a:prstGeom>
          <a:noFill/>
        </p:spPr>
        <p:txBody>
          <a:bodyPr wrap="square" rtlCol="0">
            <a:spAutoFit/>
          </a:bodyPr>
          <a:lstStyle/>
          <a:p>
            <a:r>
              <a:rPr lang="en-US" sz="1600" dirty="0" smtClean="0">
                <a:solidFill>
                  <a:srgbClr val="660066"/>
                </a:solidFill>
                <a:latin typeface="Times New Roman"/>
                <a:cs typeface="Times New Roman"/>
              </a:rPr>
              <a:t>See, for example: </a:t>
            </a:r>
            <a:r>
              <a:rPr lang="en-US" sz="1600" dirty="0" err="1" smtClean="0">
                <a:solidFill>
                  <a:srgbClr val="660066"/>
                </a:solidFill>
                <a:latin typeface="Times New Roman"/>
                <a:cs typeface="Times New Roman"/>
              </a:rPr>
              <a:t>Gjostein</a:t>
            </a:r>
            <a:r>
              <a:rPr lang="en-US" sz="1600" dirty="0" smtClean="0">
                <a:solidFill>
                  <a:srgbClr val="660066"/>
                </a:solidFill>
                <a:latin typeface="Times New Roman"/>
                <a:cs typeface="Times New Roman"/>
              </a:rPr>
              <a:t>, N. A. and F. N. </a:t>
            </a:r>
            <a:r>
              <a:rPr lang="en-US" sz="1600" dirty="0" err="1" smtClean="0">
                <a:solidFill>
                  <a:srgbClr val="660066"/>
                </a:solidFill>
                <a:latin typeface="Times New Roman"/>
                <a:cs typeface="Times New Roman"/>
              </a:rPr>
              <a:t>Rhines</a:t>
            </a:r>
            <a:r>
              <a:rPr lang="en-US" sz="1600" dirty="0" smtClean="0">
                <a:solidFill>
                  <a:srgbClr val="660066"/>
                </a:solidFill>
                <a:latin typeface="Times New Roman"/>
                <a:cs typeface="Times New Roman"/>
              </a:rPr>
              <a:t> (1959). "Absolute interfacial energies of [001] tilt and twist grain boundaries in copper." </a:t>
            </a:r>
            <a:r>
              <a:rPr lang="en-US" sz="1600" dirty="0" err="1" smtClean="0">
                <a:solidFill>
                  <a:srgbClr val="660066"/>
                </a:solidFill>
                <a:latin typeface="Times New Roman"/>
                <a:cs typeface="Times New Roman"/>
              </a:rPr>
              <a:t>Acta</a:t>
            </a:r>
            <a:r>
              <a:rPr lang="en-US" sz="1600" dirty="0" smtClean="0">
                <a:solidFill>
                  <a:srgbClr val="660066"/>
                </a:solidFill>
                <a:latin typeface="Times New Roman"/>
                <a:cs typeface="Times New Roman"/>
              </a:rPr>
              <a:t> metall. </a:t>
            </a:r>
            <a:r>
              <a:rPr lang="en-US" sz="1600" b="1" dirty="0" smtClean="0">
                <a:solidFill>
                  <a:srgbClr val="660066"/>
                </a:solidFill>
                <a:latin typeface="Times New Roman"/>
                <a:cs typeface="Times New Roman"/>
              </a:rPr>
              <a:t>7</a:t>
            </a:r>
            <a:r>
              <a:rPr lang="en-US" sz="1600" dirty="0" smtClean="0">
                <a:solidFill>
                  <a:srgbClr val="660066"/>
                </a:solidFill>
                <a:latin typeface="Times New Roman"/>
                <a:cs typeface="Times New Roman"/>
              </a:rPr>
              <a:t> 319</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ALL_Energy_Plot"/>
          <p:cNvPicPr>
            <a:picLocks noChangeAspect="1" noChangeArrowheads="1"/>
          </p:cNvPicPr>
          <p:nvPr/>
        </p:nvPicPr>
        <p:blipFill>
          <a:blip r:embed="rId3"/>
          <a:srcRect l="4401" t="15901" r="11067"/>
          <a:stretch>
            <a:fillRect/>
          </a:stretch>
        </p:blipFill>
        <p:spPr bwMode="auto">
          <a:xfrm>
            <a:off x="609600" y="1765300"/>
            <a:ext cx="4059238" cy="4038600"/>
          </a:xfrm>
          <a:prstGeom prst="rect">
            <a:avLst/>
          </a:prstGeom>
          <a:noFill/>
          <a:ln w="9525">
            <a:noFill/>
            <a:miter lim="800000"/>
            <a:headEnd/>
            <a:tailEnd/>
          </a:ln>
        </p:spPr>
      </p:pic>
      <p:sp>
        <p:nvSpPr>
          <p:cNvPr id="47107" name="Rectangle 3"/>
          <p:cNvSpPr>
            <a:spLocks noChangeArrowheads="1"/>
          </p:cNvSpPr>
          <p:nvPr/>
        </p:nvSpPr>
        <p:spPr bwMode="auto">
          <a:xfrm>
            <a:off x="2133600" y="1992313"/>
            <a:ext cx="1752600" cy="3124200"/>
          </a:xfrm>
          <a:prstGeom prst="rect">
            <a:avLst/>
          </a:prstGeom>
          <a:solidFill>
            <a:srgbClr val="5CE816">
              <a:alpha val="27843"/>
            </a:srgbClr>
          </a:solidFill>
          <a:ln w="28575">
            <a:noFill/>
            <a:miter lim="800000"/>
            <a:headEnd/>
            <a:tailEnd/>
          </a:ln>
        </p:spPr>
        <p:txBody>
          <a:bodyPr wrap="none" anchor="ctr">
            <a:prstTxWarp prst="textNoShape">
              <a:avLst/>
            </a:prstTxWarp>
          </a:bodyPr>
          <a:lstStyle/>
          <a:p>
            <a:endParaRPr lang="en-US"/>
          </a:p>
        </p:txBody>
      </p:sp>
      <p:sp>
        <p:nvSpPr>
          <p:cNvPr id="47108" name="Text Box 6"/>
          <p:cNvSpPr txBox="1">
            <a:spLocks noChangeArrowheads="1"/>
          </p:cNvSpPr>
          <p:nvPr/>
        </p:nvSpPr>
        <p:spPr bwMode="auto">
          <a:xfrm>
            <a:off x="3962400" y="2144713"/>
            <a:ext cx="2286000" cy="461962"/>
          </a:xfrm>
          <a:prstGeom prst="rect">
            <a:avLst/>
          </a:prstGeom>
          <a:noFill/>
          <a:ln w="28575">
            <a:noFill/>
            <a:miter lim="800000"/>
            <a:headEnd/>
            <a:tailEnd/>
          </a:ln>
        </p:spPr>
        <p:txBody>
          <a:bodyPr>
            <a:prstTxWarp prst="textNoShape">
              <a:avLst/>
            </a:prstTxWarp>
            <a:spAutoFit/>
          </a:bodyPr>
          <a:lstStyle/>
          <a:p>
            <a:pPr>
              <a:spcBef>
                <a:spcPct val="50000"/>
              </a:spcBef>
            </a:pPr>
            <a:r>
              <a:rPr lang="el-GR">
                <a:solidFill>
                  <a:srgbClr val="009900"/>
                </a:solidFill>
                <a:ea typeface="Times New Roman" charset="0"/>
                <a:cs typeface="Times New Roman" charset="0"/>
              </a:rPr>
              <a:t>Δ</a:t>
            </a:r>
            <a:r>
              <a:rPr lang="el-GR">
                <a:solidFill>
                  <a:srgbClr val="009900"/>
                </a:solidFill>
                <a:latin typeface="Symbol" charset="2"/>
                <a:ea typeface="Times New Roman" charset="0"/>
              </a:rPr>
              <a:t>γ</a:t>
            </a:r>
            <a:r>
              <a:rPr lang="en-US">
                <a:solidFill>
                  <a:srgbClr val="009900"/>
                </a:solidFill>
                <a:ea typeface="Times New Roman" charset="0"/>
                <a:cs typeface="Times New Roman" charset="0"/>
              </a:rPr>
              <a:t> = 1.09</a:t>
            </a:r>
            <a:endParaRPr lang="el-GR">
              <a:solidFill>
                <a:srgbClr val="009900"/>
              </a:solidFill>
              <a:ea typeface="Times New Roman" charset="0"/>
              <a:cs typeface="Times New Roman" charset="0"/>
            </a:endParaRPr>
          </a:p>
        </p:txBody>
      </p:sp>
      <p:sp>
        <p:nvSpPr>
          <p:cNvPr id="47109" name="Line 7"/>
          <p:cNvSpPr>
            <a:spLocks noChangeShapeType="1"/>
          </p:cNvSpPr>
          <p:nvPr/>
        </p:nvSpPr>
        <p:spPr bwMode="auto">
          <a:xfrm flipV="1">
            <a:off x="2514600" y="3363913"/>
            <a:ext cx="0" cy="304800"/>
          </a:xfrm>
          <a:prstGeom prst="line">
            <a:avLst/>
          </a:prstGeom>
          <a:noFill/>
          <a:ln w="28575">
            <a:solidFill>
              <a:srgbClr val="000080"/>
            </a:solidFill>
            <a:round/>
            <a:headEnd/>
            <a:tailEnd/>
          </a:ln>
        </p:spPr>
        <p:txBody>
          <a:bodyPr>
            <a:prstTxWarp prst="textNoShape">
              <a:avLst/>
            </a:prstTxWarp>
          </a:bodyPr>
          <a:lstStyle/>
          <a:p>
            <a:endParaRPr lang="en-US"/>
          </a:p>
        </p:txBody>
      </p:sp>
      <p:sp>
        <p:nvSpPr>
          <p:cNvPr id="47110" name="Line 8"/>
          <p:cNvSpPr>
            <a:spLocks noChangeShapeType="1"/>
          </p:cNvSpPr>
          <p:nvPr/>
        </p:nvSpPr>
        <p:spPr bwMode="auto">
          <a:xfrm>
            <a:off x="2514600" y="3516313"/>
            <a:ext cx="762000" cy="0"/>
          </a:xfrm>
          <a:prstGeom prst="line">
            <a:avLst/>
          </a:prstGeom>
          <a:noFill/>
          <a:ln w="28575">
            <a:solidFill>
              <a:srgbClr val="000080"/>
            </a:solidFill>
            <a:round/>
            <a:headEnd type="stealth" w="med" len="med"/>
            <a:tailEnd type="stealth" w="med" len="med"/>
          </a:ln>
        </p:spPr>
        <p:txBody>
          <a:bodyPr>
            <a:prstTxWarp prst="textNoShape">
              <a:avLst/>
            </a:prstTxWarp>
          </a:bodyPr>
          <a:lstStyle/>
          <a:p>
            <a:endParaRPr lang="en-US"/>
          </a:p>
        </p:txBody>
      </p:sp>
      <p:sp>
        <p:nvSpPr>
          <p:cNvPr id="47111" name="Rectangle 10"/>
          <p:cNvSpPr>
            <a:spLocks noChangeArrowheads="1"/>
          </p:cNvSpPr>
          <p:nvPr/>
        </p:nvSpPr>
        <p:spPr bwMode="auto">
          <a:xfrm>
            <a:off x="2514600" y="1992313"/>
            <a:ext cx="762000" cy="3124200"/>
          </a:xfrm>
          <a:prstGeom prst="rect">
            <a:avLst/>
          </a:prstGeom>
          <a:solidFill>
            <a:srgbClr val="3366FF">
              <a:alpha val="30980"/>
            </a:srgbClr>
          </a:solidFill>
          <a:ln w="28575">
            <a:noFill/>
            <a:miter lim="800000"/>
            <a:headEnd/>
            <a:tailEnd/>
          </a:ln>
        </p:spPr>
        <p:txBody>
          <a:bodyPr wrap="none" anchor="ctr">
            <a:prstTxWarp prst="textNoShape">
              <a:avLst/>
            </a:prstTxWarp>
          </a:bodyPr>
          <a:lstStyle/>
          <a:p>
            <a:endParaRPr lang="en-US"/>
          </a:p>
        </p:txBody>
      </p:sp>
      <p:sp>
        <p:nvSpPr>
          <p:cNvPr id="47112" name="Line 11"/>
          <p:cNvSpPr>
            <a:spLocks noChangeShapeType="1"/>
          </p:cNvSpPr>
          <p:nvPr/>
        </p:nvSpPr>
        <p:spPr bwMode="auto">
          <a:xfrm>
            <a:off x="2133600" y="2373313"/>
            <a:ext cx="1752600" cy="0"/>
          </a:xfrm>
          <a:prstGeom prst="line">
            <a:avLst/>
          </a:prstGeom>
          <a:noFill/>
          <a:ln w="28575">
            <a:solidFill>
              <a:srgbClr val="339966"/>
            </a:solidFill>
            <a:round/>
            <a:headEnd type="stealth" w="med" len="med"/>
            <a:tailEnd type="stealth" w="med" len="med"/>
          </a:ln>
        </p:spPr>
        <p:txBody>
          <a:bodyPr>
            <a:prstTxWarp prst="textNoShape">
              <a:avLst/>
            </a:prstTxWarp>
          </a:bodyPr>
          <a:lstStyle/>
          <a:p>
            <a:endParaRPr lang="en-US"/>
          </a:p>
        </p:txBody>
      </p:sp>
      <p:sp>
        <p:nvSpPr>
          <p:cNvPr id="47113" name="Line 12"/>
          <p:cNvSpPr>
            <a:spLocks noChangeShapeType="1"/>
          </p:cNvSpPr>
          <p:nvPr/>
        </p:nvSpPr>
        <p:spPr bwMode="auto">
          <a:xfrm flipV="1">
            <a:off x="3254375" y="3363913"/>
            <a:ext cx="0" cy="304800"/>
          </a:xfrm>
          <a:prstGeom prst="line">
            <a:avLst/>
          </a:prstGeom>
          <a:noFill/>
          <a:ln w="28575">
            <a:solidFill>
              <a:srgbClr val="000080"/>
            </a:solidFill>
            <a:round/>
            <a:headEnd/>
            <a:tailEnd/>
          </a:ln>
        </p:spPr>
        <p:txBody>
          <a:bodyPr>
            <a:prstTxWarp prst="textNoShape">
              <a:avLst/>
            </a:prstTxWarp>
          </a:bodyPr>
          <a:lstStyle/>
          <a:p>
            <a:endParaRPr lang="en-US"/>
          </a:p>
        </p:txBody>
      </p:sp>
      <p:sp>
        <p:nvSpPr>
          <p:cNvPr id="47114" name="Line 13"/>
          <p:cNvSpPr>
            <a:spLocks noChangeShapeType="1"/>
          </p:cNvSpPr>
          <p:nvPr/>
        </p:nvSpPr>
        <p:spPr bwMode="auto">
          <a:xfrm>
            <a:off x="2133600" y="2243138"/>
            <a:ext cx="0" cy="228600"/>
          </a:xfrm>
          <a:prstGeom prst="line">
            <a:avLst/>
          </a:prstGeom>
          <a:noFill/>
          <a:ln w="28575">
            <a:solidFill>
              <a:srgbClr val="339966"/>
            </a:solidFill>
            <a:round/>
            <a:headEnd/>
            <a:tailEnd/>
          </a:ln>
        </p:spPr>
        <p:txBody>
          <a:bodyPr>
            <a:prstTxWarp prst="textNoShape">
              <a:avLst/>
            </a:prstTxWarp>
          </a:bodyPr>
          <a:lstStyle/>
          <a:p>
            <a:endParaRPr lang="en-US"/>
          </a:p>
        </p:txBody>
      </p:sp>
      <p:sp>
        <p:nvSpPr>
          <p:cNvPr id="47115" name="Line 14"/>
          <p:cNvSpPr>
            <a:spLocks noChangeShapeType="1"/>
          </p:cNvSpPr>
          <p:nvPr/>
        </p:nvSpPr>
        <p:spPr bwMode="auto">
          <a:xfrm>
            <a:off x="3886200" y="2265363"/>
            <a:ext cx="0" cy="228600"/>
          </a:xfrm>
          <a:prstGeom prst="line">
            <a:avLst/>
          </a:prstGeom>
          <a:noFill/>
          <a:ln w="28575">
            <a:solidFill>
              <a:srgbClr val="339966"/>
            </a:solidFill>
            <a:round/>
            <a:headEnd/>
            <a:tailEnd/>
          </a:ln>
        </p:spPr>
        <p:txBody>
          <a:bodyPr>
            <a:prstTxWarp prst="textNoShape">
              <a:avLst/>
            </a:prstTxWarp>
          </a:bodyPr>
          <a:lstStyle/>
          <a:p>
            <a:endParaRPr lang="en-US"/>
          </a:p>
        </p:txBody>
      </p:sp>
      <p:sp>
        <p:nvSpPr>
          <p:cNvPr id="47116" name="Text Box 15"/>
          <p:cNvSpPr txBox="1">
            <a:spLocks noChangeArrowheads="1"/>
          </p:cNvSpPr>
          <p:nvPr/>
        </p:nvSpPr>
        <p:spPr bwMode="auto">
          <a:xfrm>
            <a:off x="3352800" y="3271838"/>
            <a:ext cx="1676400" cy="461962"/>
          </a:xfrm>
          <a:prstGeom prst="rect">
            <a:avLst/>
          </a:prstGeom>
          <a:noFill/>
          <a:ln w="28575">
            <a:noFill/>
            <a:miter lim="800000"/>
            <a:headEnd/>
            <a:tailEnd/>
          </a:ln>
        </p:spPr>
        <p:txBody>
          <a:bodyPr>
            <a:prstTxWarp prst="textNoShape">
              <a:avLst/>
            </a:prstTxWarp>
            <a:spAutoFit/>
          </a:bodyPr>
          <a:lstStyle/>
          <a:p>
            <a:pPr>
              <a:spcBef>
                <a:spcPct val="50000"/>
              </a:spcBef>
            </a:pPr>
            <a:r>
              <a:rPr lang="el-GR">
                <a:solidFill>
                  <a:srgbClr val="0000CC"/>
                </a:solidFill>
                <a:ea typeface="Times New Roman" charset="0"/>
                <a:cs typeface="Times New Roman" charset="0"/>
              </a:rPr>
              <a:t>Δ</a:t>
            </a:r>
            <a:r>
              <a:rPr lang="el-GR">
                <a:solidFill>
                  <a:srgbClr val="0000CC"/>
                </a:solidFill>
                <a:latin typeface="Symbol" charset="2"/>
                <a:ea typeface="Times New Roman" charset="0"/>
              </a:rPr>
              <a:t>γ</a:t>
            </a:r>
            <a:r>
              <a:rPr lang="en-US">
                <a:solidFill>
                  <a:srgbClr val="0000CC"/>
                </a:solidFill>
                <a:ea typeface="Times New Roman" charset="0"/>
                <a:cs typeface="Times New Roman" charset="0"/>
              </a:rPr>
              <a:t> = 0.46</a:t>
            </a:r>
            <a:endParaRPr lang="el-GR">
              <a:solidFill>
                <a:srgbClr val="0000CC"/>
              </a:solidFill>
              <a:ea typeface="Times New Roman" charset="0"/>
              <a:cs typeface="Times New Roman" charset="0"/>
            </a:endParaRPr>
          </a:p>
        </p:txBody>
      </p:sp>
      <p:sp>
        <p:nvSpPr>
          <p:cNvPr id="47117" name="Rectangle 23"/>
          <p:cNvSpPr>
            <a:spLocks noChangeArrowheads="1"/>
          </p:cNvSpPr>
          <p:nvPr/>
        </p:nvSpPr>
        <p:spPr bwMode="auto">
          <a:xfrm>
            <a:off x="533400" y="5943600"/>
            <a:ext cx="8331200" cy="762000"/>
          </a:xfrm>
          <a:prstGeom prst="rect">
            <a:avLst/>
          </a:prstGeom>
          <a:noFill/>
          <a:ln w="28575">
            <a:noFill/>
            <a:miter lim="800000"/>
            <a:headEnd/>
            <a:tailEnd/>
          </a:ln>
        </p:spPr>
        <p:txBody>
          <a:bodyPr>
            <a:prstTxWarp prst="textNoShape">
              <a:avLst/>
            </a:prstTxWarp>
          </a:bodyPr>
          <a:lstStyle/>
          <a:p>
            <a:r>
              <a:rPr lang="en-US" altLang="ko-KR" sz="1600" dirty="0">
                <a:ea typeface="굴림" charset="-127"/>
                <a:cs typeface="굴림" charset="-127"/>
              </a:rPr>
              <a:t>Ca solute increases the range of the </a:t>
            </a:r>
            <a:r>
              <a:rPr lang="en-US" sz="2000" dirty="0" err="1">
                <a:solidFill>
                  <a:srgbClr val="000000"/>
                </a:solidFill>
                <a:latin typeface="Symbol" charset="2"/>
              </a:rPr>
              <a:t>g</a:t>
            </a:r>
            <a:r>
              <a:rPr lang="en-US" sz="2000" baseline="-25000" dirty="0" err="1">
                <a:solidFill>
                  <a:srgbClr val="000000"/>
                </a:solidFill>
              </a:rPr>
              <a:t>GB</a:t>
            </a:r>
            <a:r>
              <a:rPr lang="en-US" sz="2000" dirty="0" err="1">
                <a:solidFill>
                  <a:srgbClr val="000000"/>
                </a:solidFill>
              </a:rPr>
              <a:t>/</a:t>
            </a:r>
            <a:r>
              <a:rPr lang="en-US" sz="2000" dirty="0" err="1">
                <a:solidFill>
                  <a:srgbClr val="000000"/>
                </a:solidFill>
                <a:latin typeface="Symbol" charset="2"/>
              </a:rPr>
              <a:t>g</a:t>
            </a:r>
            <a:r>
              <a:rPr lang="en-US" sz="2000" baseline="-25000" dirty="0" err="1">
                <a:solidFill>
                  <a:srgbClr val="000000"/>
                </a:solidFill>
              </a:rPr>
              <a:t>S</a:t>
            </a:r>
            <a:r>
              <a:rPr lang="en-US" altLang="ko-KR" sz="2000" dirty="0"/>
              <a:t> </a:t>
            </a:r>
            <a:r>
              <a:rPr lang="en-US" altLang="ko-KR" sz="1600" dirty="0">
                <a:ea typeface="굴림" charset="-127"/>
                <a:cs typeface="굴림" charset="-127"/>
              </a:rPr>
              <a:t>ratio.  The variation of the relative energy in</a:t>
            </a:r>
            <a:r>
              <a:rPr lang="en-US" altLang="ko-KR" sz="1600" dirty="0" smtClean="0">
                <a:ea typeface="굴림" charset="-127"/>
                <a:cs typeface="굴림" charset="-127"/>
              </a:rPr>
              <a:t> doped </a:t>
            </a:r>
            <a:r>
              <a:rPr lang="en-US" altLang="ko-KR" sz="1600" dirty="0" err="1">
                <a:ea typeface="굴림" charset="-127"/>
                <a:cs typeface="굴림" charset="-127"/>
              </a:rPr>
              <a:t>MgO</a:t>
            </a:r>
            <a:r>
              <a:rPr lang="en-US" altLang="ko-KR" sz="1600" dirty="0">
                <a:ea typeface="굴림" charset="-127"/>
                <a:cs typeface="굴림" charset="-127"/>
              </a:rPr>
              <a:t> is</a:t>
            </a:r>
            <a:r>
              <a:rPr lang="en-US" altLang="ko-KR" sz="1600" dirty="0" smtClean="0">
                <a:ea typeface="굴림" charset="-127"/>
                <a:cs typeface="굴림" charset="-127"/>
              </a:rPr>
              <a:t> higher (broader </a:t>
            </a:r>
            <a:r>
              <a:rPr lang="en-US" altLang="ko-KR" sz="1600" dirty="0">
                <a:ea typeface="굴림" charset="-127"/>
                <a:cs typeface="굴림" charset="-127"/>
              </a:rPr>
              <a:t>distribution) than in the case of</a:t>
            </a:r>
            <a:r>
              <a:rPr lang="en-US" altLang="ko-KR" sz="1600" dirty="0" smtClean="0">
                <a:ea typeface="굴림" charset="-127"/>
                <a:cs typeface="굴림" charset="-127"/>
              </a:rPr>
              <a:t> </a:t>
            </a:r>
            <a:r>
              <a:rPr lang="en-US" altLang="ko-KR" sz="1600" dirty="0" err="1" smtClean="0">
                <a:ea typeface="굴림" charset="-127"/>
                <a:cs typeface="굴림" charset="-127"/>
              </a:rPr>
              <a:t>undoped</a:t>
            </a:r>
            <a:r>
              <a:rPr lang="en-US" altLang="ko-KR" sz="1600" dirty="0" smtClean="0">
                <a:ea typeface="굴림" charset="-127"/>
                <a:cs typeface="굴림" charset="-127"/>
              </a:rPr>
              <a:t> </a:t>
            </a:r>
            <a:r>
              <a:rPr lang="en-US" altLang="ko-KR" sz="1600" dirty="0">
                <a:ea typeface="굴림" charset="-127"/>
                <a:cs typeface="굴림" charset="-127"/>
              </a:rPr>
              <a:t>material.</a:t>
            </a:r>
          </a:p>
        </p:txBody>
      </p:sp>
      <p:pic>
        <p:nvPicPr>
          <p:cNvPr id="47118" name="Picture 24" descr="ALL_Energy_Plot_Legend"/>
          <p:cNvPicPr>
            <a:picLocks noChangeAspect="1" noChangeArrowheads="1"/>
          </p:cNvPicPr>
          <p:nvPr/>
        </p:nvPicPr>
        <p:blipFill>
          <a:blip r:embed="rId4"/>
          <a:srcRect/>
          <a:stretch>
            <a:fillRect/>
          </a:stretch>
        </p:blipFill>
        <p:spPr bwMode="auto">
          <a:xfrm>
            <a:off x="2133600" y="1371600"/>
            <a:ext cx="1616075" cy="536575"/>
          </a:xfrm>
          <a:prstGeom prst="rect">
            <a:avLst/>
          </a:prstGeom>
          <a:noFill/>
          <a:ln w="9525">
            <a:noFill/>
            <a:miter lim="800000"/>
            <a:headEnd/>
            <a:tailEnd/>
          </a:ln>
        </p:spPr>
      </p:pic>
      <p:sp>
        <p:nvSpPr>
          <p:cNvPr id="47119" name="Text Box 2"/>
          <p:cNvSpPr txBox="1">
            <a:spLocks noChangeArrowheads="1"/>
          </p:cNvSpPr>
          <p:nvPr/>
        </p:nvSpPr>
        <p:spPr bwMode="auto">
          <a:xfrm>
            <a:off x="238125" y="111125"/>
            <a:ext cx="8613775" cy="1200150"/>
          </a:xfrm>
          <a:prstGeom prst="rect">
            <a:avLst/>
          </a:prstGeom>
          <a:noFill/>
          <a:ln w="9525">
            <a:noFill/>
            <a:miter lim="800000"/>
            <a:headEnd/>
            <a:tailEnd/>
          </a:ln>
        </p:spPr>
        <p:txBody>
          <a:bodyPr>
            <a:prstTxWarp prst="textNoShape">
              <a:avLst/>
            </a:prstTxWarp>
            <a:spAutoFit/>
          </a:bodyPr>
          <a:lstStyle/>
          <a:p>
            <a:r>
              <a:rPr lang="en-US" sz="3600" i="1" dirty="0">
                <a:solidFill>
                  <a:srgbClr val="000090"/>
                </a:solidFill>
                <a:latin typeface="Times New Roman" charset="0"/>
                <a:ea typeface="Times New Roman" charset="0"/>
                <a:cs typeface="Times New Roman" charset="0"/>
              </a:rPr>
              <a:t>Grain Boundary Energy Distribution is Affected by</a:t>
            </a:r>
            <a:r>
              <a:rPr lang="en-US" sz="3600" i="1" dirty="0" smtClean="0">
                <a:solidFill>
                  <a:srgbClr val="000090"/>
                </a:solidFill>
                <a:latin typeface="Times New Roman" charset="0"/>
                <a:ea typeface="Times New Roman" charset="0"/>
                <a:cs typeface="Times New Roman" charset="0"/>
              </a:rPr>
              <a:t> Alloying</a:t>
            </a:r>
            <a:endParaRPr lang="en-US" sz="3600" i="1" dirty="0">
              <a:solidFill>
                <a:srgbClr val="000090"/>
              </a:solidFill>
              <a:latin typeface="Times New Roman" charset="0"/>
              <a:ea typeface="Times New Roman" charset="0"/>
              <a:cs typeface="Times New Roman" charset="0"/>
            </a:endParaRPr>
          </a:p>
        </p:txBody>
      </p:sp>
      <p:pic>
        <p:nvPicPr>
          <p:cNvPr id="47120" name="Picture 35" descr="Formula"/>
          <p:cNvPicPr>
            <a:picLocks noChangeAspect="1" noChangeArrowheads="1"/>
          </p:cNvPicPr>
          <p:nvPr/>
        </p:nvPicPr>
        <p:blipFill>
          <a:blip r:embed="rId5"/>
          <a:srcRect l="10884" r="11720"/>
          <a:stretch>
            <a:fillRect/>
          </a:stretch>
        </p:blipFill>
        <p:spPr bwMode="auto">
          <a:xfrm>
            <a:off x="6110288" y="5053013"/>
            <a:ext cx="1520825" cy="720725"/>
          </a:xfrm>
          <a:prstGeom prst="rect">
            <a:avLst/>
          </a:prstGeom>
          <a:noFill/>
          <a:ln w="9525">
            <a:solidFill>
              <a:schemeClr val="tx1"/>
            </a:solidFill>
            <a:miter lim="800000"/>
            <a:headEnd/>
            <a:tailEnd/>
          </a:ln>
        </p:spPr>
      </p:pic>
      <p:grpSp>
        <p:nvGrpSpPr>
          <p:cNvPr id="47121" name="Group 42"/>
          <p:cNvGrpSpPr>
            <a:grpSpLocks/>
          </p:cNvGrpSpPr>
          <p:nvPr/>
        </p:nvGrpSpPr>
        <p:grpSpPr bwMode="auto">
          <a:xfrm>
            <a:off x="5410200" y="3503613"/>
            <a:ext cx="3086100" cy="1331912"/>
            <a:chOff x="2016" y="1872"/>
            <a:chExt cx="2448" cy="1056"/>
          </a:xfrm>
        </p:grpSpPr>
        <p:pic>
          <p:nvPicPr>
            <p:cNvPr id="47126" name="Picture 34" descr="Groove"/>
            <p:cNvPicPr>
              <a:picLocks noChangeAspect="1" noChangeArrowheads="1"/>
            </p:cNvPicPr>
            <p:nvPr/>
          </p:nvPicPr>
          <p:blipFill>
            <a:blip r:embed="rId6"/>
            <a:srcRect l="12781" t="7613" r="14793" b="8644"/>
            <a:stretch>
              <a:fillRect/>
            </a:stretch>
          </p:blipFill>
          <p:spPr bwMode="auto">
            <a:xfrm>
              <a:off x="2016" y="1872"/>
              <a:ext cx="2448" cy="1056"/>
            </a:xfrm>
            <a:prstGeom prst="rect">
              <a:avLst/>
            </a:prstGeom>
            <a:noFill/>
            <a:ln w="9525">
              <a:noFill/>
              <a:miter lim="800000"/>
              <a:headEnd/>
              <a:tailEnd/>
            </a:ln>
          </p:spPr>
        </p:pic>
        <p:sp>
          <p:nvSpPr>
            <p:cNvPr id="47127" name="Rectangle 41"/>
            <p:cNvSpPr>
              <a:spLocks noChangeArrowheads="1"/>
            </p:cNvSpPr>
            <p:nvPr/>
          </p:nvSpPr>
          <p:spPr bwMode="auto">
            <a:xfrm>
              <a:off x="2256" y="2688"/>
              <a:ext cx="192" cy="192"/>
            </a:xfrm>
            <a:prstGeom prst="rect">
              <a:avLst/>
            </a:prstGeom>
            <a:solidFill>
              <a:schemeClr val="bg1"/>
            </a:solidFill>
            <a:ln w="28575">
              <a:noFill/>
              <a:miter lim="800000"/>
              <a:headEnd/>
              <a:tailEnd/>
            </a:ln>
          </p:spPr>
          <p:txBody>
            <a:bodyPr wrap="none" anchor="ctr">
              <a:prstTxWarp prst="textNoShape">
                <a:avLst/>
              </a:prstTxWarp>
            </a:bodyPr>
            <a:lstStyle/>
            <a:p>
              <a:endParaRPr lang="en-US"/>
            </a:p>
          </p:txBody>
        </p:sp>
      </p:grpSp>
      <p:pic>
        <p:nvPicPr>
          <p:cNvPr id="47122" name="Picture 2" descr="MgO"/>
          <p:cNvPicPr>
            <a:picLocks noChangeAspect="1" noChangeArrowheads="1"/>
          </p:cNvPicPr>
          <p:nvPr/>
        </p:nvPicPr>
        <p:blipFill>
          <a:blip r:embed="rId7"/>
          <a:srcRect/>
          <a:stretch>
            <a:fillRect/>
          </a:stretch>
        </p:blipFill>
        <p:spPr bwMode="auto">
          <a:xfrm>
            <a:off x="5954713" y="1136650"/>
            <a:ext cx="2211387" cy="2212975"/>
          </a:xfrm>
          <a:prstGeom prst="rect">
            <a:avLst/>
          </a:prstGeom>
          <a:noFill/>
          <a:ln w="9525">
            <a:solidFill>
              <a:schemeClr val="tx1"/>
            </a:solidFill>
            <a:miter lim="800000"/>
            <a:headEnd/>
            <a:tailEnd/>
          </a:ln>
        </p:spPr>
      </p:pic>
      <p:sp>
        <p:nvSpPr>
          <p:cNvPr id="47123" name="Rectangle 5"/>
          <p:cNvSpPr>
            <a:spLocks noChangeArrowheads="1"/>
          </p:cNvSpPr>
          <p:nvPr/>
        </p:nvSpPr>
        <p:spPr bwMode="auto">
          <a:xfrm>
            <a:off x="5954713" y="2667000"/>
            <a:ext cx="839787" cy="454025"/>
          </a:xfrm>
          <a:prstGeom prst="rect">
            <a:avLst/>
          </a:prstGeom>
          <a:noFill/>
          <a:ln w="12700">
            <a:noFill/>
            <a:miter lim="800000"/>
            <a:headEnd/>
            <a:tailEnd/>
          </a:ln>
        </p:spPr>
        <p:txBody>
          <a:bodyPr wrap="none" lIns="90487" tIns="44450" rIns="90487" bIns="44450">
            <a:prstTxWarp prst="textNoShape">
              <a:avLst/>
            </a:prstTxWarp>
            <a:spAutoFit/>
          </a:bodyPr>
          <a:lstStyle/>
          <a:p>
            <a:r>
              <a:rPr lang="en-US">
                <a:latin typeface="Times" charset="0"/>
              </a:rPr>
              <a:t>1 </a:t>
            </a:r>
            <a:r>
              <a:rPr lang="en-US">
                <a:latin typeface="Symbol" charset="2"/>
              </a:rPr>
              <a:t></a:t>
            </a:r>
            <a:r>
              <a:rPr lang="en-US">
                <a:latin typeface="Times" charset="0"/>
              </a:rPr>
              <a:t>m</a:t>
            </a:r>
          </a:p>
        </p:txBody>
      </p:sp>
      <p:cxnSp>
        <p:nvCxnSpPr>
          <p:cNvPr id="25" name="Straight Connector 24"/>
          <p:cNvCxnSpPr/>
          <p:nvPr/>
        </p:nvCxnSpPr>
        <p:spPr>
          <a:xfrm>
            <a:off x="6110288" y="3198813"/>
            <a:ext cx="519112" cy="1587"/>
          </a:xfrm>
          <a:prstGeom prst="line">
            <a:avLst/>
          </a:prstGeom>
          <a:ln w="381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7125" name="TextBox 23"/>
          <p:cNvSpPr txBox="1">
            <a:spLocks noChangeArrowheads="1"/>
          </p:cNvSpPr>
          <p:nvPr/>
        </p:nvSpPr>
        <p:spPr bwMode="auto">
          <a:xfrm>
            <a:off x="8572500" y="6429375"/>
            <a:ext cx="341313" cy="276225"/>
          </a:xfrm>
          <a:prstGeom prst="rect">
            <a:avLst/>
          </a:prstGeom>
          <a:noFill/>
          <a:ln w="9525">
            <a:noFill/>
            <a:miter lim="800000"/>
            <a:headEnd/>
            <a:tailEnd/>
          </a:ln>
        </p:spPr>
        <p:txBody>
          <a:bodyPr wrap="none">
            <a:prstTxWarp prst="textNoShape">
              <a:avLst/>
            </a:prstTxWarp>
            <a:spAutoFit/>
          </a:bodyPr>
          <a:lstStyle/>
          <a:p>
            <a:r>
              <a:rPr lang="en-US" sz="1200">
                <a:solidFill>
                  <a:srgbClr val="7F7F7F"/>
                </a:solidFill>
              </a:rPr>
              <a:t>76</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7"/>
          <p:cNvGrpSpPr>
            <a:grpSpLocks/>
          </p:cNvGrpSpPr>
          <p:nvPr/>
        </p:nvGrpSpPr>
        <p:grpSpPr bwMode="auto">
          <a:xfrm>
            <a:off x="533400" y="1431925"/>
            <a:ext cx="4414838" cy="4257675"/>
            <a:chOff x="1152" y="1164"/>
            <a:chExt cx="3072" cy="2963"/>
          </a:xfrm>
        </p:grpSpPr>
        <p:pic>
          <p:nvPicPr>
            <p:cNvPr id="49164" name="Picture 3"/>
            <p:cNvPicPr>
              <a:picLocks noChangeAspect="1" noChangeArrowheads="1"/>
            </p:cNvPicPr>
            <p:nvPr/>
          </p:nvPicPr>
          <p:blipFill>
            <a:blip r:embed="rId3"/>
            <a:srcRect/>
            <a:stretch>
              <a:fillRect/>
            </a:stretch>
          </p:blipFill>
          <p:spPr bwMode="auto">
            <a:xfrm>
              <a:off x="1152" y="1164"/>
              <a:ext cx="3072" cy="2963"/>
            </a:xfrm>
            <a:prstGeom prst="rect">
              <a:avLst/>
            </a:prstGeom>
            <a:noFill/>
            <a:ln w="9525">
              <a:noFill/>
              <a:miter lim="800000"/>
              <a:headEnd/>
              <a:tailEnd/>
            </a:ln>
          </p:spPr>
        </p:pic>
        <p:sp>
          <p:nvSpPr>
            <p:cNvPr id="49165" name="Rectangle 5"/>
            <p:cNvSpPr>
              <a:spLocks noChangeArrowheads="1"/>
            </p:cNvSpPr>
            <p:nvPr/>
          </p:nvSpPr>
          <p:spPr bwMode="auto">
            <a:xfrm>
              <a:off x="2322" y="1252"/>
              <a:ext cx="887" cy="2409"/>
            </a:xfrm>
            <a:prstGeom prst="rect">
              <a:avLst/>
            </a:prstGeom>
            <a:solidFill>
              <a:srgbClr val="0000FF">
                <a:alpha val="50195"/>
              </a:srgbClr>
            </a:solidFill>
            <a:ln w="9525">
              <a:noFill/>
              <a:miter lim="800000"/>
              <a:headEnd/>
              <a:tailEnd/>
            </a:ln>
          </p:spPr>
          <p:txBody>
            <a:bodyPr wrap="none" anchor="ctr">
              <a:prstTxWarp prst="textNoShape">
                <a:avLst/>
              </a:prstTxWarp>
            </a:bodyPr>
            <a:lstStyle/>
            <a:p>
              <a:endParaRPr lang="en-US"/>
            </a:p>
          </p:txBody>
        </p:sp>
        <p:sp>
          <p:nvSpPr>
            <p:cNvPr id="49166" name="Rectangle 6"/>
            <p:cNvSpPr>
              <a:spLocks noChangeArrowheads="1"/>
            </p:cNvSpPr>
            <p:nvPr/>
          </p:nvSpPr>
          <p:spPr bwMode="auto">
            <a:xfrm>
              <a:off x="2853" y="1244"/>
              <a:ext cx="634" cy="2417"/>
            </a:xfrm>
            <a:prstGeom prst="rect">
              <a:avLst/>
            </a:prstGeom>
            <a:solidFill>
              <a:srgbClr val="FF0000">
                <a:alpha val="50195"/>
              </a:srgbClr>
            </a:solidFill>
            <a:ln w="9525">
              <a:noFill/>
              <a:miter lim="800000"/>
              <a:headEnd/>
              <a:tailEnd/>
            </a:ln>
          </p:spPr>
          <p:txBody>
            <a:bodyPr wrap="none" anchor="ctr">
              <a:prstTxWarp prst="textNoShape">
                <a:avLst/>
              </a:prstTxWarp>
            </a:bodyPr>
            <a:lstStyle/>
            <a:p>
              <a:endParaRPr lang="en-US"/>
            </a:p>
          </p:txBody>
        </p:sp>
      </p:grpSp>
      <p:sp>
        <p:nvSpPr>
          <p:cNvPr id="49155" name="Text Box 8"/>
          <p:cNvSpPr txBox="1">
            <a:spLocks noChangeArrowheads="1"/>
          </p:cNvSpPr>
          <p:nvPr/>
        </p:nvSpPr>
        <p:spPr bwMode="auto">
          <a:xfrm>
            <a:off x="304800" y="5983288"/>
            <a:ext cx="8534400" cy="64633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800" dirty="0">
                <a:solidFill>
                  <a:srgbClr val="000000"/>
                </a:solidFill>
              </a:rPr>
              <a:t>Range of </a:t>
            </a:r>
            <a:r>
              <a:rPr lang="en-US" sz="1800" dirty="0" err="1">
                <a:solidFill>
                  <a:srgbClr val="000000"/>
                </a:solidFill>
                <a:latin typeface="Symbol" charset="2"/>
              </a:rPr>
              <a:t>g</a:t>
            </a:r>
            <a:r>
              <a:rPr lang="en-US" sz="1800" baseline="-25000" dirty="0" err="1">
                <a:solidFill>
                  <a:srgbClr val="000000"/>
                </a:solidFill>
              </a:rPr>
              <a:t>GB</a:t>
            </a:r>
            <a:r>
              <a:rPr lang="en-US" sz="1800" dirty="0" err="1">
                <a:solidFill>
                  <a:srgbClr val="000000"/>
                </a:solidFill>
              </a:rPr>
              <a:t>/</a:t>
            </a:r>
            <a:r>
              <a:rPr lang="en-US" sz="1800" dirty="0" err="1">
                <a:solidFill>
                  <a:srgbClr val="000000"/>
                </a:solidFill>
                <a:latin typeface="Symbol" charset="2"/>
              </a:rPr>
              <a:t>g</a:t>
            </a:r>
            <a:r>
              <a:rPr lang="en-US" sz="1800" baseline="-25000" dirty="0" err="1">
                <a:solidFill>
                  <a:srgbClr val="000000"/>
                </a:solidFill>
              </a:rPr>
              <a:t>S</a:t>
            </a:r>
            <a:r>
              <a:rPr lang="en-US" sz="1800" dirty="0">
                <a:solidFill>
                  <a:srgbClr val="000000"/>
                </a:solidFill>
              </a:rPr>
              <a:t> (on log scale) is smaller for Bi-doped Ni than for pure Ni, indicating </a:t>
            </a:r>
            <a:r>
              <a:rPr lang="en-US" sz="1800" b="1" dirty="0">
                <a:solidFill>
                  <a:srgbClr val="000000"/>
                </a:solidFill>
              </a:rPr>
              <a:t>smaller </a:t>
            </a:r>
            <a:r>
              <a:rPr lang="en-US" sz="1800" dirty="0">
                <a:solidFill>
                  <a:srgbClr val="000000"/>
                </a:solidFill>
              </a:rPr>
              <a:t>anisotropy of </a:t>
            </a:r>
            <a:r>
              <a:rPr lang="en-US" sz="1800" dirty="0" err="1">
                <a:solidFill>
                  <a:srgbClr val="000000"/>
                </a:solidFill>
                <a:latin typeface="Symbol" charset="2"/>
              </a:rPr>
              <a:t>g</a:t>
            </a:r>
            <a:r>
              <a:rPr lang="en-US" sz="1800" baseline="-25000" dirty="0" err="1">
                <a:solidFill>
                  <a:srgbClr val="000000"/>
                </a:solidFill>
              </a:rPr>
              <a:t>GB</a:t>
            </a:r>
            <a:r>
              <a:rPr lang="en-US" sz="1800" dirty="0" err="1">
                <a:solidFill>
                  <a:srgbClr val="000000"/>
                </a:solidFill>
              </a:rPr>
              <a:t>/</a:t>
            </a:r>
            <a:r>
              <a:rPr lang="en-US" sz="1800" dirty="0" err="1">
                <a:solidFill>
                  <a:srgbClr val="000000"/>
                </a:solidFill>
                <a:latin typeface="Symbol" charset="2"/>
              </a:rPr>
              <a:t>g</a:t>
            </a:r>
            <a:r>
              <a:rPr lang="en-US" sz="1800" baseline="-25000" dirty="0" err="1">
                <a:solidFill>
                  <a:srgbClr val="000000"/>
                </a:solidFill>
              </a:rPr>
              <a:t>S</a:t>
            </a:r>
            <a:r>
              <a:rPr lang="en-US" sz="1800" dirty="0">
                <a:solidFill>
                  <a:srgbClr val="000000"/>
                </a:solidFill>
              </a:rPr>
              <a:t>. This correlates with the plane </a:t>
            </a:r>
            <a:r>
              <a:rPr lang="en-US" sz="1800" dirty="0" smtClean="0">
                <a:solidFill>
                  <a:srgbClr val="000000"/>
                </a:solidFill>
              </a:rPr>
              <a:t>distribution.</a:t>
            </a:r>
            <a:endParaRPr lang="en-US" sz="1800" dirty="0">
              <a:solidFill>
                <a:srgbClr val="000000"/>
              </a:solidFill>
            </a:endParaRPr>
          </a:p>
        </p:txBody>
      </p:sp>
      <p:sp>
        <p:nvSpPr>
          <p:cNvPr id="49156" name="Text Box 2"/>
          <p:cNvSpPr txBox="1">
            <a:spLocks noChangeArrowheads="1"/>
          </p:cNvSpPr>
          <p:nvPr/>
        </p:nvSpPr>
        <p:spPr bwMode="auto">
          <a:xfrm>
            <a:off x="301625" y="111125"/>
            <a:ext cx="8613775" cy="646113"/>
          </a:xfrm>
          <a:prstGeom prst="rect">
            <a:avLst/>
          </a:prstGeom>
          <a:noFill/>
          <a:ln w="9525">
            <a:noFill/>
            <a:miter lim="800000"/>
            <a:headEnd/>
            <a:tailEnd/>
          </a:ln>
        </p:spPr>
        <p:txBody>
          <a:bodyPr>
            <a:prstTxWarp prst="textNoShape">
              <a:avLst/>
            </a:prstTxWarp>
            <a:spAutoFit/>
          </a:bodyPr>
          <a:lstStyle/>
          <a:p>
            <a:pPr algn="ctr"/>
            <a:r>
              <a:rPr lang="en-US" sz="3600" i="1" dirty="0">
                <a:solidFill>
                  <a:srgbClr val="000090"/>
                </a:solidFill>
                <a:latin typeface="Times New Roman" charset="0"/>
                <a:ea typeface="Times New Roman" charset="0"/>
                <a:cs typeface="Times New Roman" charset="0"/>
              </a:rPr>
              <a:t>Bi impurities in Ni have the opposite effect</a:t>
            </a:r>
          </a:p>
        </p:txBody>
      </p:sp>
      <p:pic>
        <p:nvPicPr>
          <p:cNvPr id="49157" name="Picture 2" descr="Ni700_GD2_sept2006"/>
          <p:cNvPicPr>
            <a:picLocks noChangeAspect="1" noChangeArrowheads="1"/>
          </p:cNvPicPr>
          <p:nvPr/>
        </p:nvPicPr>
        <p:blipFill>
          <a:blip r:embed="rId4"/>
          <a:srcRect/>
          <a:stretch>
            <a:fillRect/>
          </a:stretch>
        </p:blipFill>
        <p:spPr bwMode="auto">
          <a:xfrm>
            <a:off x="5943600" y="1119188"/>
            <a:ext cx="2219325" cy="2219325"/>
          </a:xfrm>
          <a:prstGeom prst="rect">
            <a:avLst/>
          </a:prstGeom>
          <a:noFill/>
          <a:ln w="9525">
            <a:noFill/>
            <a:miter lim="800000"/>
            <a:headEnd/>
            <a:tailEnd/>
          </a:ln>
        </p:spPr>
      </p:pic>
      <p:pic>
        <p:nvPicPr>
          <p:cNvPr id="49158" name="Picture 3" descr="All_NiBi_Scaled"/>
          <p:cNvPicPr>
            <a:picLocks noChangeAspect="1" noChangeArrowheads="1"/>
          </p:cNvPicPr>
          <p:nvPr/>
        </p:nvPicPr>
        <p:blipFill>
          <a:blip r:embed="rId5"/>
          <a:srcRect/>
          <a:stretch>
            <a:fillRect/>
          </a:stretch>
        </p:blipFill>
        <p:spPr bwMode="auto">
          <a:xfrm>
            <a:off x="5943600" y="3338513"/>
            <a:ext cx="2195513" cy="2195512"/>
          </a:xfrm>
          <a:prstGeom prst="rect">
            <a:avLst/>
          </a:prstGeom>
          <a:noFill/>
          <a:ln w="9525">
            <a:noFill/>
            <a:miter lim="800000"/>
            <a:headEnd/>
            <a:tailEnd/>
          </a:ln>
        </p:spPr>
      </p:pic>
      <p:sp>
        <p:nvSpPr>
          <p:cNvPr id="49159" name="Text Box 5"/>
          <p:cNvSpPr txBox="1">
            <a:spLocks noChangeArrowheads="1"/>
          </p:cNvSpPr>
          <p:nvPr/>
        </p:nvSpPr>
        <p:spPr bwMode="auto">
          <a:xfrm>
            <a:off x="6019800" y="3154363"/>
            <a:ext cx="2362200" cy="339725"/>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600" b="1"/>
              <a:t>Pure Ni, grain size: 20</a:t>
            </a:r>
            <a:r>
              <a:rPr lang="en-US" sz="1600" b="1">
                <a:latin typeface="Symbol" charset="2"/>
              </a:rPr>
              <a:t>m</a:t>
            </a:r>
            <a:r>
              <a:rPr lang="en-US" sz="1600" b="1"/>
              <a:t>m</a:t>
            </a:r>
          </a:p>
        </p:txBody>
      </p:sp>
      <p:sp>
        <p:nvSpPr>
          <p:cNvPr id="49160" name="Text Box 6"/>
          <p:cNvSpPr txBox="1">
            <a:spLocks noChangeArrowheads="1"/>
          </p:cNvSpPr>
          <p:nvPr/>
        </p:nvSpPr>
        <p:spPr bwMode="auto">
          <a:xfrm>
            <a:off x="5943600" y="5349875"/>
            <a:ext cx="2667000" cy="339725"/>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600" b="1"/>
              <a:t>Bi-doped Ni, grain size: 21</a:t>
            </a:r>
            <a:r>
              <a:rPr lang="en-US" sz="1600" b="1">
                <a:latin typeface="Symbol" charset="2"/>
              </a:rPr>
              <a:t>m</a:t>
            </a:r>
            <a:r>
              <a:rPr lang="en-US" sz="1600" b="1"/>
              <a:t>m</a:t>
            </a:r>
          </a:p>
        </p:txBody>
      </p:sp>
      <p:cxnSp>
        <p:nvCxnSpPr>
          <p:cNvPr id="14" name="Straight Arrow Connector 13"/>
          <p:cNvCxnSpPr/>
          <p:nvPr/>
        </p:nvCxnSpPr>
        <p:spPr>
          <a:xfrm rot="10800000" flipV="1">
            <a:off x="2978150" y="2286000"/>
            <a:ext cx="2965450" cy="868363"/>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733800" y="3338513"/>
            <a:ext cx="2286000" cy="776287"/>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9163" name="TextBox 14"/>
          <p:cNvSpPr txBox="1">
            <a:spLocks noChangeArrowheads="1"/>
          </p:cNvSpPr>
          <p:nvPr/>
        </p:nvSpPr>
        <p:spPr bwMode="auto">
          <a:xfrm>
            <a:off x="8572500" y="6429375"/>
            <a:ext cx="341313" cy="276225"/>
          </a:xfrm>
          <a:prstGeom prst="rect">
            <a:avLst/>
          </a:prstGeom>
          <a:noFill/>
          <a:ln w="9525">
            <a:noFill/>
            <a:miter lim="800000"/>
            <a:headEnd/>
            <a:tailEnd/>
          </a:ln>
        </p:spPr>
        <p:txBody>
          <a:bodyPr wrap="none">
            <a:prstTxWarp prst="textNoShape">
              <a:avLst/>
            </a:prstTxWarp>
            <a:spAutoFit/>
          </a:bodyPr>
          <a:lstStyle/>
          <a:p>
            <a:r>
              <a:rPr lang="en-US" sz="1200">
                <a:solidFill>
                  <a:srgbClr val="7F7F7F"/>
                </a:solidFill>
              </a:rPr>
              <a:t>77</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7941733" y="170795"/>
            <a:ext cx="1202266" cy="365125"/>
          </a:xfrm>
        </p:spPr>
        <p:txBody>
          <a:bodyPr/>
          <a:lstStyle/>
          <a:p>
            <a:pPr algn="r">
              <a:defRPr/>
            </a:pPr>
            <a:fld id="{5466FB4D-8D25-F944-9683-87C2BFA62256}" type="slidenum">
              <a:rPr lang="en-US" smtClean="0"/>
              <a:pPr algn="r">
                <a:defRPr/>
              </a:pPr>
              <a:t>4</a:t>
            </a:fld>
            <a:endParaRPr lang="en-US" dirty="0"/>
          </a:p>
        </p:txBody>
      </p:sp>
      <p:sp>
        <p:nvSpPr>
          <p:cNvPr id="5" name="Text Box 7"/>
          <p:cNvSpPr txBox="1">
            <a:spLocks noChangeArrowheads="1"/>
          </p:cNvSpPr>
          <p:nvPr/>
        </p:nvSpPr>
        <p:spPr bwMode="auto">
          <a:xfrm>
            <a:off x="342045" y="35087"/>
            <a:ext cx="8517839" cy="523220"/>
          </a:xfrm>
          <a:prstGeom prst="rect">
            <a:avLst/>
          </a:prstGeom>
          <a:noFill/>
          <a:ln w="9525">
            <a:noFill/>
            <a:miter lim="800000"/>
            <a:headEnd/>
            <a:tailEnd/>
          </a:ln>
          <a:effectLst/>
        </p:spPr>
        <p:txBody>
          <a:bodyPr wrap="square">
            <a:prstTxWarp prst="textNoShape">
              <a:avLst/>
            </a:prstTxWarp>
            <a:spAutoFit/>
          </a:bodyPr>
          <a:lstStyle/>
          <a:p>
            <a:r>
              <a:rPr lang="en-US" sz="2800" dirty="0" smtClean="0">
                <a:solidFill>
                  <a:srgbClr val="000090"/>
                </a:solidFill>
              </a:rPr>
              <a:t>1 / 2 / 3 / 5 -parameter GB Character Distribution</a:t>
            </a:r>
            <a:endParaRPr lang="en-US" sz="2800" dirty="0">
              <a:solidFill>
                <a:srgbClr val="000090"/>
              </a:solidFill>
            </a:endParaRPr>
          </a:p>
        </p:txBody>
      </p:sp>
      <p:pic>
        <p:nvPicPr>
          <p:cNvPr id="12" name="Picture 5" descr="NiBi_mis_p1_all"/>
          <p:cNvPicPr>
            <a:picLocks noChangeAspect="1" noChangeArrowheads="1"/>
          </p:cNvPicPr>
          <p:nvPr/>
        </p:nvPicPr>
        <p:blipFill>
          <a:blip r:embed="rId2"/>
          <a:srcRect/>
          <a:stretch>
            <a:fillRect/>
          </a:stretch>
        </p:blipFill>
        <p:spPr bwMode="auto">
          <a:xfrm>
            <a:off x="447146" y="538100"/>
            <a:ext cx="3000103" cy="2367018"/>
          </a:xfrm>
          <a:prstGeom prst="rect">
            <a:avLst/>
          </a:prstGeom>
          <a:noFill/>
          <a:ln w="9525">
            <a:noFill/>
            <a:miter lim="800000"/>
            <a:headEnd/>
            <a:tailEnd/>
          </a:ln>
        </p:spPr>
      </p:pic>
      <p:sp>
        <p:nvSpPr>
          <p:cNvPr id="13" name="TextBox 12"/>
          <p:cNvSpPr txBox="1"/>
          <p:nvPr/>
        </p:nvSpPr>
        <p:spPr>
          <a:xfrm>
            <a:off x="1037711" y="786172"/>
            <a:ext cx="2012651" cy="1077218"/>
          </a:xfrm>
          <a:prstGeom prst="rect">
            <a:avLst/>
          </a:prstGeom>
          <a:noFill/>
        </p:spPr>
        <p:txBody>
          <a:bodyPr wrap="square" rtlCol="0">
            <a:spAutoFit/>
          </a:bodyPr>
          <a:lstStyle/>
          <a:p>
            <a:r>
              <a:rPr kumimoji="1" lang="en-US" altLang="ja-JP" sz="1600" dirty="0" smtClean="0">
                <a:solidFill>
                  <a:srgbClr val="FF0000"/>
                </a:solidFill>
              </a:rPr>
              <a:t>1-parameter</a:t>
            </a:r>
            <a:r>
              <a:rPr kumimoji="1" lang="en-US" altLang="ja-JP" sz="1600" dirty="0" smtClean="0"/>
              <a:t> </a:t>
            </a:r>
            <a:br>
              <a:rPr kumimoji="1" lang="en-US" altLang="ja-JP" sz="1600" dirty="0" smtClean="0"/>
            </a:br>
            <a:r>
              <a:rPr kumimoji="1" lang="en-US" altLang="ja-JP" sz="1600" b="0" dirty="0" err="1" smtClean="0"/>
              <a:t>Misorientation</a:t>
            </a:r>
            <a:r>
              <a:rPr kumimoji="1" lang="en-US" altLang="ja-JP" sz="1600" b="0" dirty="0" smtClean="0"/>
              <a:t> </a:t>
            </a:r>
            <a:br>
              <a:rPr kumimoji="1" lang="en-US" altLang="ja-JP" sz="1600" b="0" dirty="0" smtClean="0"/>
            </a:br>
            <a:r>
              <a:rPr kumimoji="1" lang="en-US" altLang="ja-JP" sz="1600" b="0" dirty="0" smtClean="0"/>
              <a:t>angle </a:t>
            </a:r>
            <a:r>
              <a:rPr kumimoji="1" lang="en-US" altLang="ja-JP" sz="1600" dirty="0" smtClean="0"/>
              <a:t>only</a:t>
            </a:r>
            <a:r>
              <a:rPr kumimoji="1" lang="en-US" altLang="ja-JP" sz="1600" b="0" dirty="0" smtClean="0"/>
              <a:t>.</a:t>
            </a:r>
          </a:p>
          <a:p>
            <a:r>
              <a:rPr kumimoji="1" lang="en-US" altLang="ja-JP" sz="1600" b="0" dirty="0" smtClean="0"/>
              <a:t>“Mackenzie plot”</a:t>
            </a:r>
            <a:endParaRPr kumimoji="1" lang="ja-JP" altLang="en-US" sz="1600" b="0" dirty="0"/>
          </a:p>
        </p:txBody>
      </p:sp>
      <p:sp>
        <p:nvSpPr>
          <p:cNvPr id="17" name="TextBox 16"/>
          <p:cNvSpPr txBox="1"/>
          <p:nvPr/>
        </p:nvSpPr>
        <p:spPr>
          <a:xfrm>
            <a:off x="3536344" y="783661"/>
            <a:ext cx="2997198" cy="2062103"/>
          </a:xfrm>
          <a:prstGeom prst="rect">
            <a:avLst/>
          </a:prstGeom>
          <a:noFill/>
        </p:spPr>
        <p:txBody>
          <a:bodyPr wrap="square" rtlCol="0">
            <a:spAutoFit/>
          </a:bodyPr>
          <a:lstStyle/>
          <a:p>
            <a:r>
              <a:rPr kumimoji="1" lang="en-US" altLang="ja-JP" sz="1600" dirty="0" smtClean="0">
                <a:solidFill>
                  <a:srgbClr val="FF0000"/>
                </a:solidFill>
              </a:rPr>
              <a:t>5-parameter</a:t>
            </a:r>
            <a:r>
              <a:rPr kumimoji="1" lang="en-US" altLang="ja-JP" sz="1600" dirty="0" smtClean="0"/>
              <a:t> </a:t>
            </a:r>
            <a:br>
              <a:rPr kumimoji="1" lang="en-US" altLang="ja-JP" sz="1600" dirty="0" smtClean="0"/>
            </a:br>
            <a:r>
              <a:rPr kumimoji="1" lang="en-US" altLang="ja-JP" sz="1600" b="0" dirty="0" smtClean="0"/>
              <a:t>Grain Boundary Character Distribution – “GBCD”.</a:t>
            </a:r>
          </a:p>
          <a:p>
            <a:r>
              <a:rPr kumimoji="1" lang="en-US" altLang="ja-JP" sz="1600" b="0" dirty="0" smtClean="0"/>
              <a:t>Each misorientation type expands to a stereogram that shows variation in frequency of GB normals.</a:t>
            </a:r>
            <a:br>
              <a:rPr kumimoji="1" lang="en-US" altLang="ja-JP" sz="1600" b="0" dirty="0" smtClean="0"/>
            </a:br>
            <a:endParaRPr kumimoji="1" lang="ja-JP" altLang="en-US" sz="1600" b="0" dirty="0"/>
          </a:p>
        </p:txBody>
      </p:sp>
      <p:grpSp>
        <p:nvGrpSpPr>
          <p:cNvPr id="34" name="Group 33"/>
          <p:cNvGrpSpPr/>
          <p:nvPr/>
        </p:nvGrpSpPr>
        <p:grpSpPr>
          <a:xfrm>
            <a:off x="81487" y="3090340"/>
            <a:ext cx="4136858" cy="3682989"/>
            <a:chOff x="81487" y="3090340"/>
            <a:chExt cx="4136858" cy="3682989"/>
          </a:xfrm>
        </p:grpSpPr>
        <p:sp>
          <p:nvSpPr>
            <p:cNvPr id="14" name="TextBox 13"/>
            <p:cNvSpPr txBox="1"/>
            <p:nvPr/>
          </p:nvSpPr>
          <p:spPr>
            <a:xfrm>
              <a:off x="2545131" y="4133974"/>
              <a:ext cx="1673214" cy="1815882"/>
            </a:xfrm>
            <a:prstGeom prst="rect">
              <a:avLst/>
            </a:prstGeom>
            <a:noFill/>
          </p:spPr>
          <p:txBody>
            <a:bodyPr wrap="square" rtlCol="0">
              <a:spAutoFit/>
            </a:bodyPr>
            <a:lstStyle/>
            <a:p>
              <a:r>
                <a:rPr kumimoji="1" lang="en-US" altLang="ja-JP" sz="1600" dirty="0" smtClean="0">
                  <a:solidFill>
                    <a:srgbClr val="FF0000"/>
                  </a:solidFill>
                </a:rPr>
                <a:t>3-parameter</a:t>
              </a:r>
              <a:r>
                <a:rPr kumimoji="1" lang="en-US" altLang="ja-JP" sz="1600" dirty="0" smtClean="0"/>
                <a:t> </a:t>
              </a:r>
              <a:br>
                <a:rPr kumimoji="1" lang="en-US" altLang="ja-JP" sz="1600" dirty="0" smtClean="0"/>
              </a:br>
              <a:r>
                <a:rPr kumimoji="1" lang="en-US" altLang="ja-JP" sz="1600" b="0" dirty="0" err="1" smtClean="0"/>
                <a:t>Misorientation</a:t>
              </a:r>
              <a:r>
                <a:rPr kumimoji="1" lang="en-US" altLang="ja-JP" sz="1600" b="0" dirty="0" smtClean="0"/>
                <a:t> </a:t>
              </a:r>
              <a:br>
                <a:rPr kumimoji="1" lang="en-US" altLang="ja-JP" sz="1600" b="0" dirty="0" smtClean="0"/>
              </a:br>
              <a:r>
                <a:rPr kumimoji="1" lang="en-US" altLang="ja-JP" sz="1600" b="0" dirty="0" smtClean="0"/>
                <a:t>Distribution</a:t>
              </a:r>
              <a:br>
                <a:rPr kumimoji="1" lang="en-US" altLang="ja-JP" sz="1600" b="0" dirty="0" smtClean="0"/>
              </a:br>
              <a:r>
                <a:rPr kumimoji="1" lang="en-US" altLang="ja-JP" sz="1600" b="0" dirty="0" smtClean="0"/>
                <a:t>“MDF”</a:t>
              </a:r>
            </a:p>
            <a:p>
              <a:r>
                <a:rPr kumimoji="1" lang="en-US" altLang="ja-JP" sz="1600" b="0" dirty="0" err="1" smtClean="0"/>
                <a:t>Rodrigues</a:t>
              </a:r>
              <a:r>
                <a:rPr kumimoji="1" lang="en-US" altLang="ja-JP" sz="1600" b="0" dirty="0" smtClean="0"/>
                <a:t>-Frank space</a:t>
              </a:r>
              <a:br>
                <a:rPr kumimoji="1" lang="en-US" altLang="ja-JP" sz="1600" b="0" dirty="0" smtClean="0"/>
              </a:br>
              <a:r>
                <a:rPr kumimoji="1" lang="en-US" altLang="ja-JP" sz="1600" b="0" dirty="0" smtClean="0"/>
                <a:t>↵</a:t>
              </a:r>
              <a:endParaRPr kumimoji="1" lang="ja-JP" altLang="en-US" sz="1600" b="0" dirty="0"/>
            </a:p>
          </p:txBody>
        </p:sp>
        <p:pic>
          <p:nvPicPr>
            <p:cNvPr id="3" name="Picture 2" descr="GrainBoundarySegments.txt_NoW_mdf_clr.gif"/>
            <p:cNvPicPr>
              <a:picLocks noChangeAspect="1"/>
            </p:cNvPicPr>
            <p:nvPr/>
          </p:nvPicPr>
          <p:blipFill>
            <a:blip r:embed="rId3"/>
            <a:srcRect t="7150" b="12564"/>
            <a:stretch>
              <a:fillRect/>
            </a:stretch>
          </p:blipFill>
          <p:spPr>
            <a:xfrm>
              <a:off x="81487" y="3090340"/>
              <a:ext cx="3544566" cy="3682989"/>
            </a:xfrm>
            <a:prstGeom prst="rect">
              <a:avLst/>
            </a:prstGeom>
          </p:spPr>
        </p:pic>
      </p:grpSp>
      <p:grpSp>
        <p:nvGrpSpPr>
          <p:cNvPr id="6" name="Group 34"/>
          <p:cNvGrpSpPr/>
          <p:nvPr/>
        </p:nvGrpSpPr>
        <p:grpSpPr>
          <a:xfrm>
            <a:off x="843710" y="2659851"/>
            <a:ext cx="5579655" cy="4198149"/>
            <a:chOff x="855050" y="2659851"/>
            <a:chExt cx="5579655" cy="4198149"/>
          </a:xfrm>
        </p:grpSpPr>
        <p:cxnSp>
          <p:nvCxnSpPr>
            <p:cNvPr id="7" name="Straight Arrow Connector 6"/>
            <p:cNvCxnSpPr/>
            <p:nvPr/>
          </p:nvCxnSpPr>
          <p:spPr bwMode="auto">
            <a:xfrm flipV="1">
              <a:off x="2320745" y="3750146"/>
              <a:ext cx="2228423" cy="534866"/>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pic>
          <p:nvPicPr>
            <p:cNvPr id="15" name="Picture 14" descr="GBCD-NiBi-not-cleaned-max550.pdf"/>
            <p:cNvPicPr>
              <a:picLocks noChangeAspect="1"/>
            </p:cNvPicPr>
            <p:nvPr/>
          </p:nvPicPr>
          <p:blipFill>
            <a:blip r:embed="rId4"/>
            <a:srcRect l="38488" t="37199" r="32997" b="42043"/>
            <a:stretch>
              <a:fillRect/>
            </a:stretch>
          </p:blipFill>
          <p:spPr>
            <a:xfrm>
              <a:off x="4605905" y="2659851"/>
              <a:ext cx="1828800" cy="1884458"/>
            </a:xfrm>
            <a:prstGeom prst="rect">
              <a:avLst/>
            </a:prstGeom>
          </p:spPr>
        </p:pic>
        <p:pic>
          <p:nvPicPr>
            <p:cNvPr id="16" name="Picture 15" descr="GBCD-NiBi-max5p5-not-cleaned.pdf"/>
            <p:cNvPicPr>
              <a:picLocks noChangeAspect="1"/>
            </p:cNvPicPr>
            <p:nvPr/>
          </p:nvPicPr>
          <p:blipFill>
            <a:blip r:embed="rId5"/>
            <a:srcRect l="37316" t="15874" r="34144" b="62961"/>
            <a:stretch>
              <a:fillRect/>
            </a:stretch>
          </p:blipFill>
          <p:spPr>
            <a:xfrm>
              <a:off x="4529469" y="4716360"/>
              <a:ext cx="1840443" cy="1931922"/>
            </a:xfrm>
            <a:prstGeom prst="rect">
              <a:avLst/>
            </a:prstGeom>
          </p:spPr>
        </p:pic>
        <p:sp>
          <p:nvSpPr>
            <p:cNvPr id="18" name="Oval 17"/>
            <p:cNvSpPr/>
            <p:nvPr/>
          </p:nvSpPr>
          <p:spPr bwMode="auto">
            <a:xfrm>
              <a:off x="2151851" y="4233553"/>
              <a:ext cx="152400" cy="152400"/>
            </a:xfrm>
            <a:prstGeom prst="ellipse">
              <a:avLst/>
            </a:prstGeom>
            <a:noFill/>
            <a:ln w="28575"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1" i="0" u="none" strike="noStrike" cap="none" normalizeH="0" baseline="0">
                <a:ln>
                  <a:noFill/>
                </a:ln>
                <a:solidFill>
                  <a:schemeClr val="tx1"/>
                </a:solidFill>
                <a:effectLst/>
                <a:latin typeface="Arial" pitchFamily="-112" charset="0"/>
              </a:endParaRPr>
            </a:p>
          </p:txBody>
        </p:sp>
        <p:cxnSp>
          <p:nvCxnSpPr>
            <p:cNvPr id="20" name="Straight Arrow Connector 19"/>
            <p:cNvCxnSpPr/>
            <p:nvPr/>
          </p:nvCxnSpPr>
          <p:spPr bwMode="auto">
            <a:xfrm flipV="1">
              <a:off x="968596" y="5970470"/>
              <a:ext cx="3553921" cy="276430"/>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sp>
          <p:nvSpPr>
            <p:cNvPr id="21" name="Oval 20"/>
            <p:cNvSpPr/>
            <p:nvPr/>
          </p:nvSpPr>
          <p:spPr bwMode="auto">
            <a:xfrm>
              <a:off x="855050" y="6214534"/>
              <a:ext cx="152400" cy="152400"/>
            </a:xfrm>
            <a:prstGeom prst="ellipse">
              <a:avLst/>
            </a:prstGeom>
            <a:noFill/>
            <a:ln w="28575"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1" i="0" u="none" strike="noStrike" cap="none" normalizeH="0" baseline="0">
                <a:ln>
                  <a:noFill/>
                </a:ln>
                <a:solidFill>
                  <a:schemeClr val="tx1"/>
                </a:solidFill>
                <a:effectLst/>
                <a:latin typeface="Arial" pitchFamily="-112" charset="0"/>
              </a:endParaRPr>
            </a:p>
          </p:txBody>
        </p:sp>
        <p:sp>
          <p:nvSpPr>
            <p:cNvPr id="24" name="Rectangle 23"/>
            <p:cNvSpPr/>
            <p:nvPr/>
          </p:nvSpPr>
          <p:spPr>
            <a:xfrm>
              <a:off x="4259130" y="2959353"/>
              <a:ext cx="495185" cy="461665"/>
            </a:xfrm>
            <a:prstGeom prst="rect">
              <a:avLst/>
            </a:prstGeom>
          </p:spPr>
          <p:txBody>
            <a:bodyPr wrap="none">
              <a:spAutoFit/>
            </a:bodyPr>
            <a:lstStyle/>
            <a:p>
              <a:r>
                <a:rPr kumimoji="1" lang="en-US" altLang="ja-JP" sz="2400" b="0" dirty="0" smtClean="0">
                  <a:latin typeface="Symbol" charset="2"/>
                  <a:cs typeface="Symbol" charset="2"/>
                </a:rPr>
                <a:t>S</a:t>
              </a:r>
              <a:r>
                <a:rPr kumimoji="1" lang="en-US" altLang="ja-JP" b="0" dirty="0" smtClean="0"/>
                <a:t>3</a:t>
              </a:r>
              <a:endParaRPr lang="ja-JP" altLang="en-US" dirty="0"/>
            </a:p>
          </p:txBody>
        </p:sp>
        <p:sp>
          <p:nvSpPr>
            <p:cNvPr id="25" name="Rectangle 24"/>
            <p:cNvSpPr/>
            <p:nvPr/>
          </p:nvSpPr>
          <p:spPr>
            <a:xfrm>
              <a:off x="4125842" y="5099471"/>
              <a:ext cx="495185" cy="461665"/>
            </a:xfrm>
            <a:prstGeom prst="rect">
              <a:avLst/>
            </a:prstGeom>
          </p:spPr>
          <p:txBody>
            <a:bodyPr wrap="none">
              <a:spAutoFit/>
            </a:bodyPr>
            <a:lstStyle/>
            <a:p>
              <a:r>
                <a:rPr kumimoji="1" lang="en-US" altLang="ja-JP" sz="2400" b="0" dirty="0" smtClean="0">
                  <a:latin typeface="Symbol" charset="2"/>
                  <a:cs typeface="Symbol" charset="2"/>
                </a:rPr>
                <a:t>S</a:t>
              </a:r>
              <a:r>
                <a:rPr kumimoji="1" lang="en-US" altLang="ja-JP" b="0" dirty="0" smtClean="0"/>
                <a:t>9</a:t>
              </a:r>
              <a:endParaRPr lang="ja-JP" altLang="en-US" dirty="0"/>
            </a:p>
          </p:txBody>
        </p:sp>
        <p:sp>
          <p:nvSpPr>
            <p:cNvPr id="28" name="TextBox 27"/>
            <p:cNvSpPr txBox="1"/>
            <p:nvPr/>
          </p:nvSpPr>
          <p:spPr>
            <a:xfrm>
              <a:off x="3745140" y="6488668"/>
              <a:ext cx="2479313" cy="369332"/>
            </a:xfrm>
            <a:prstGeom prst="rect">
              <a:avLst/>
            </a:prstGeom>
            <a:noFill/>
          </p:spPr>
          <p:txBody>
            <a:bodyPr wrap="none" rtlCol="0">
              <a:spAutoFit/>
            </a:bodyPr>
            <a:lstStyle/>
            <a:p>
              <a:r>
                <a:rPr kumimoji="1" lang="en-US" altLang="ja-JP" sz="1800" b="0" i="1" dirty="0" smtClean="0"/>
                <a:t>Example: Bi-doped Ni</a:t>
              </a:r>
              <a:endParaRPr kumimoji="1" lang="ja-JP" altLang="en-US" sz="1800" b="0" i="1" dirty="0"/>
            </a:p>
          </p:txBody>
        </p:sp>
      </p:grpSp>
      <p:sp>
        <p:nvSpPr>
          <p:cNvPr id="19" name="Rectangle 18"/>
          <p:cNvSpPr/>
          <p:nvPr/>
        </p:nvSpPr>
        <p:spPr>
          <a:xfrm>
            <a:off x="274953" y="6098833"/>
            <a:ext cx="663576" cy="307777"/>
          </a:xfrm>
          <a:prstGeom prst="rect">
            <a:avLst/>
          </a:prstGeom>
        </p:spPr>
        <p:txBody>
          <a:bodyPr wrap="none">
            <a:spAutoFit/>
          </a:bodyPr>
          <a:lstStyle/>
          <a:p>
            <a:r>
              <a:rPr kumimoji="1" lang="en-US" altLang="ja-JP" sz="1400" b="0" dirty="0" smtClean="0"/>
              <a:t>Origin</a:t>
            </a:r>
            <a:endParaRPr lang="en-US" sz="1400" dirty="0"/>
          </a:p>
        </p:txBody>
      </p:sp>
      <p:cxnSp>
        <p:nvCxnSpPr>
          <p:cNvPr id="23" name="Straight Arrow Connector 22"/>
          <p:cNvCxnSpPr/>
          <p:nvPr/>
        </p:nvCxnSpPr>
        <p:spPr bwMode="auto">
          <a:xfrm rot="5400000">
            <a:off x="465527" y="6553632"/>
            <a:ext cx="274320" cy="79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nvGrpSpPr>
          <p:cNvPr id="8" name="Group 35"/>
          <p:cNvGrpSpPr/>
          <p:nvPr/>
        </p:nvGrpSpPr>
        <p:grpSpPr>
          <a:xfrm>
            <a:off x="6175623" y="1331042"/>
            <a:ext cx="2968376" cy="5193452"/>
            <a:chOff x="6175623" y="1331042"/>
            <a:chExt cx="2968376" cy="5193452"/>
          </a:xfrm>
        </p:grpSpPr>
        <p:sp>
          <p:nvSpPr>
            <p:cNvPr id="29" name="TextBox 28"/>
            <p:cNvSpPr txBox="1"/>
            <p:nvPr/>
          </p:nvSpPr>
          <p:spPr>
            <a:xfrm>
              <a:off x="6606750" y="1331042"/>
              <a:ext cx="2537249" cy="2308324"/>
            </a:xfrm>
            <a:prstGeom prst="rect">
              <a:avLst/>
            </a:prstGeom>
            <a:noFill/>
          </p:spPr>
          <p:txBody>
            <a:bodyPr wrap="square" rtlCol="0">
              <a:spAutoFit/>
            </a:bodyPr>
            <a:lstStyle/>
            <a:p>
              <a:r>
                <a:rPr kumimoji="1" lang="en-US" altLang="ja-JP" sz="1600" dirty="0" smtClean="0">
                  <a:solidFill>
                    <a:srgbClr val="FF0000"/>
                  </a:solidFill>
                </a:rPr>
                <a:t>2-parameter</a:t>
              </a:r>
              <a:r>
                <a:rPr kumimoji="1" lang="en-US" altLang="ja-JP" sz="1600" dirty="0" smtClean="0"/>
                <a:t> </a:t>
              </a:r>
              <a:br>
                <a:rPr kumimoji="1" lang="en-US" altLang="ja-JP" sz="1600" dirty="0" smtClean="0"/>
              </a:br>
              <a:r>
                <a:rPr kumimoji="1" lang="en-US" altLang="ja-JP" sz="1600" b="0" dirty="0" smtClean="0"/>
                <a:t>Grain Boundary </a:t>
              </a:r>
              <a:r>
                <a:rPr kumimoji="1" lang="en-US" altLang="ja-JP" sz="1600" dirty="0" smtClean="0"/>
                <a:t>Plane </a:t>
              </a:r>
              <a:r>
                <a:rPr kumimoji="1" lang="en-US" altLang="ja-JP" sz="1600" b="0" dirty="0" smtClean="0"/>
                <a:t>Distribution – “GBPD”.</a:t>
              </a:r>
            </a:p>
            <a:p>
              <a:r>
                <a:rPr kumimoji="1" lang="en-US" altLang="ja-JP" sz="1600" b="0" dirty="0" smtClean="0"/>
                <a:t>Shows variation in frequency of </a:t>
              </a:r>
              <a:br>
                <a:rPr kumimoji="1" lang="en-US" altLang="ja-JP" sz="1600" b="0" dirty="0" smtClean="0"/>
              </a:br>
              <a:r>
                <a:rPr kumimoji="1" lang="en-US" altLang="ja-JP" sz="1600" b="0" i="1" dirty="0" smtClean="0"/>
                <a:t>GB </a:t>
              </a:r>
              <a:r>
                <a:rPr kumimoji="1" lang="en-US" altLang="ja-JP" sz="1600" b="0" i="1" dirty="0" err="1" smtClean="0"/>
                <a:t>normals</a:t>
              </a:r>
              <a:r>
                <a:rPr kumimoji="1" lang="en-US" altLang="ja-JP" sz="1600" b="0" i="1" dirty="0" smtClean="0"/>
                <a:t> only</a:t>
              </a:r>
              <a:r>
                <a:rPr kumimoji="1" lang="en-US" altLang="ja-JP" sz="1600" b="0" dirty="0" smtClean="0"/>
                <a:t>, averaged over </a:t>
              </a:r>
              <a:r>
                <a:rPr kumimoji="1" lang="en-US" altLang="ja-JP" sz="1600" b="0" dirty="0" err="1" smtClean="0"/>
                <a:t>misorientation</a:t>
              </a:r>
              <a:r>
                <a:rPr kumimoji="1" lang="en-US" altLang="ja-JP" sz="1600" b="0" dirty="0" smtClean="0"/>
                <a:t>.</a:t>
              </a:r>
              <a:br>
                <a:rPr kumimoji="1" lang="en-US" altLang="ja-JP" sz="1600" b="0" dirty="0" smtClean="0"/>
              </a:br>
              <a:endParaRPr kumimoji="1" lang="ja-JP" altLang="en-US" sz="1600" b="0" dirty="0"/>
            </a:p>
          </p:txBody>
        </p:sp>
        <p:sp>
          <p:nvSpPr>
            <p:cNvPr id="30" name="Right Brace 29"/>
            <p:cNvSpPr/>
            <p:nvPr/>
          </p:nvSpPr>
          <p:spPr bwMode="auto">
            <a:xfrm>
              <a:off x="6175623" y="2819513"/>
              <a:ext cx="699127" cy="3704981"/>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112" charset="0"/>
              </a:endParaRPr>
            </a:p>
          </p:txBody>
        </p:sp>
        <p:pic>
          <p:nvPicPr>
            <p:cNvPr id="32" name="Picture 31" descr="gbcd-PureNi-CD11_2d_gmt.pdf"/>
            <p:cNvPicPr>
              <a:picLocks noChangeAspect="1"/>
            </p:cNvPicPr>
            <p:nvPr/>
          </p:nvPicPr>
          <p:blipFill>
            <a:blip r:embed="rId6"/>
            <a:srcRect t="15504" r="67654" b="64562"/>
            <a:stretch>
              <a:fillRect/>
            </a:stretch>
          </p:blipFill>
          <p:spPr>
            <a:xfrm>
              <a:off x="6461154" y="3286331"/>
              <a:ext cx="2350739" cy="2050557"/>
            </a:xfrm>
            <a:prstGeom prst="rect">
              <a:avLst/>
            </a:prstGeom>
          </p:spPr>
        </p:pic>
      </p:grpSp>
      <p:grpSp>
        <p:nvGrpSpPr>
          <p:cNvPr id="9" name="Group 30"/>
          <p:cNvGrpSpPr/>
          <p:nvPr/>
        </p:nvGrpSpPr>
        <p:grpSpPr>
          <a:xfrm>
            <a:off x="6445613" y="5060349"/>
            <a:ext cx="2647137" cy="1692792"/>
            <a:chOff x="6445613" y="5060349"/>
            <a:chExt cx="2647137" cy="1692792"/>
          </a:xfrm>
        </p:grpSpPr>
        <p:pic>
          <p:nvPicPr>
            <p:cNvPr id="33" name="Picture 32" descr="surface_hkl_ni1-Foiles-31Jul10_.png"/>
            <p:cNvPicPr>
              <a:picLocks noChangeAspect="1"/>
            </p:cNvPicPr>
            <p:nvPr/>
          </p:nvPicPr>
          <p:blipFill>
            <a:blip r:embed="rId7"/>
            <a:srcRect t="15358" r="60785" b="65551"/>
            <a:stretch>
              <a:fillRect/>
            </a:stretch>
          </p:blipFill>
          <p:spPr>
            <a:xfrm>
              <a:off x="6445613" y="5060349"/>
              <a:ext cx="2456606" cy="1692792"/>
            </a:xfrm>
            <a:prstGeom prst="rect">
              <a:avLst/>
            </a:prstGeom>
          </p:spPr>
        </p:pic>
        <p:sp>
          <p:nvSpPr>
            <p:cNvPr id="27" name="TextBox 26"/>
            <p:cNvSpPr txBox="1"/>
            <p:nvPr/>
          </p:nvSpPr>
          <p:spPr>
            <a:xfrm>
              <a:off x="8319331" y="5423979"/>
              <a:ext cx="773419" cy="954107"/>
            </a:xfrm>
            <a:prstGeom prst="rect">
              <a:avLst/>
            </a:prstGeom>
            <a:noFill/>
          </p:spPr>
          <p:txBody>
            <a:bodyPr wrap="none" rtlCol="0">
              <a:spAutoFit/>
            </a:bodyPr>
            <a:lstStyle/>
            <a:p>
              <a:r>
                <a:rPr lang="en-US" sz="1400" b="0" dirty="0" smtClean="0"/>
                <a:t>Ni</a:t>
              </a:r>
              <a:br>
                <a:rPr lang="en-US" sz="1400" b="0" dirty="0" smtClean="0"/>
              </a:br>
              <a:r>
                <a:rPr lang="en-US" sz="1400" b="0" dirty="0" smtClean="0"/>
                <a:t>surface </a:t>
              </a:r>
              <a:br>
                <a:rPr lang="en-US" sz="1400" b="0" dirty="0" smtClean="0"/>
              </a:br>
              <a:r>
                <a:rPr lang="en-US" sz="1400" b="0" dirty="0" smtClean="0"/>
                <a:t>energy</a:t>
              </a:r>
            </a:p>
            <a:p>
              <a:r>
                <a:rPr lang="en-US" sz="1400" b="0" dirty="0" smtClean="0"/>
                <a:t>[</a:t>
              </a:r>
              <a:r>
                <a:rPr lang="en-US" sz="1400" b="0" dirty="0" err="1" smtClean="0"/>
                <a:t>Foiles</a:t>
              </a:r>
              <a:r>
                <a:rPr lang="en-US" sz="1400" b="0" dirty="0" smtClean="0"/>
                <a:t>]</a:t>
              </a:r>
              <a:endParaRPr lang="en-US" sz="1400" b="0" dirty="0"/>
            </a:p>
          </p:txBody>
        </p:sp>
      </p:grpSp>
      <p:sp>
        <p:nvSpPr>
          <p:cNvPr id="31" name="TextBox 30"/>
          <p:cNvSpPr txBox="1"/>
          <p:nvPr/>
        </p:nvSpPr>
        <p:spPr>
          <a:xfrm>
            <a:off x="6019650" y="656348"/>
            <a:ext cx="2788381" cy="307777"/>
          </a:xfrm>
          <a:prstGeom prst="rect">
            <a:avLst/>
          </a:prstGeom>
          <a:noFill/>
        </p:spPr>
        <p:txBody>
          <a:bodyPr wrap="none" rtlCol="0">
            <a:spAutoFit/>
          </a:bodyPr>
          <a:lstStyle/>
          <a:p>
            <a:r>
              <a:rPr kumimoji="1" lang="en-US" altLang="ja-JP" sz="1400" dirty="0" smtClean="0">
                <a:solidFill>
                  <a:srgbClr val="0000FF"/>
                </a:solidFill>
              </a:rPr>
              <a:t>http://</a:t>
            </a:r>
            <a:r>
              <a:rPr kumimoji="1" lang="en-US" altLang="ja-JP" sz="1400" dirty="0" err="1" smtClean="0">
                <a:solidFill>
                  <a:srgbClr val="0000FF"/>
                </a:solidFill>
              </a:rPr>
              <a:t>mimp.materials.cmu.edu</a:t>
            </a:r>
            <a:endParaRPr kumimoji="1" lang="ja-JP" altLang="en-US" sz="1400" dirty="0">
              <a:solidFill>
                <a:srgbClr val="0000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4"/>
          <p:cNvSpPr>
            <a:spLocks noGrp="1"/>
          </p:cNvSpPr>
          <p:nvPr>
            <p:ph type="sldNum" sz="quarter" idx="12"/>
          </p:nvPr>
        </p:nvSpPr>
        <p:spPr>
          <a:noFill/>
        </p:spPr>
        <p:txBody>
          <a:bodyPr/>
          <a:lstStyle/>
          <a:p>
            <a:fld id="{B4C9D810-2D47-EF41-87A5-C2EBDEB5E18D}" type="slidenum">
              <a:rPr lang="en-US" smtClean="0"/>
              <a:pPr/>
              <a:t>40</a:t>
            </a:fld>
            <a:endParaRPr lang="en-US" smtClean="0"/>
          </a:p>
        </p:txBody>
      </p:sp>
      <p:pic>
        <p:nvPicPr>
          <p:cNvPr id="77827" name="Picture 2"/>
          <p:cNvPicPr>
            <a:picLocks noChangeAspect="1" noChangeArrowheads="1"/>
          </p:cNvPicPr>
          <p:nvPr/>
        </p:nvPicPr>
        <p:blipFill>
          <a:blip r:embed="rId2"/>
          <a:srcRect l="63763" b="-1157"/>
          <a:stretch>
            <a:fillRect/>
          </a:stretch>
        </p:blipFill>
        <p:spPr bwMode="auto">
          <a:xfrm>
            <a:off x="4435475" y="2927350"/>
            <a:ext cx="2338388" cy="2771775"/>
          </a:xfrm>
          <a:prstGeom prst="rect">
            <a:avLst/>
          </a:prstGeom>
          <a:noFill/>
          <a:ln w="9525">
            <a:noFill/>
            <a:miter lim="800000"/>
            <a:headEnd/>
            <a:tailEnd/>
          </a:ln>
        </p:spPr>
      </p:pic>
      <p:sp>
        <p:nvSpPr>
          <p:cNvPr id="77828" name="Text Box 3"/>
          <p:cNvSpPr txBox="1">
            <a:spLocks noChangeArrowheads="1"/>
          </p:cNvSpPr>
          <p:nvPr/>
        </p:nvSpPr>
        <p:spPr bwMode="auto">
          <a:xfrm>
            <a:off x="3581400" y="5730875"/>
            <a:ext cx="3748088" cy="822325"/>
          </a:xfrm>
          <a:prstGeom prst="rect">
            <a:avLst/>
          </a:prstGeom>
          <a:noFill/>
          <a:ln w="9525">
            <a:noFill/>
            <a:miter lim="800000"/>
            <a:headEnd/>
            <a:tailEnd/>
          </a:ln>
        </p:spPr>
        <p:txBody>
          <a:bodyPr wrap="none">
            <a:prstTxWarp prst="textNoShape">
              <a:avLst/>
            </a:prstTxWarp>
            <a:spAutoFit/>
          </a:bodyPr>
          <a:lstStyle/>
          <a:p>
            <a:r>
              <a:rPr lang="en-US">
                <a:solidFill>
                  <a:srgbClr val="CC0000"/>
                </a:solidFill>
                <a:latin typeface="Times" charset="0"/>
              </a:rPr>
              <a:t>Misorientation axis, e.g. 111,</a:t>
            </a:r>
            <a:br>
              <a:rPr lang="en-US">
                <a:solidFill>
                  <a:srgbClr val="CC0000"/>
                </a:solidFill>
                <a:latin typeface="Times" charset="0"/>
              </a:rPr>
            </a:br>
            <a:r>
              <a:rPr lang="en-US">
                <a:solidFill>
                  <a:srgbClr val="CC0000"/>
                </a:solidFill>
                <a:latin typeface="Times" charset="0"/>
              </a:rPr>
              <a:t>also the twist type location</a:t>
            </a:r>
          </a:p>
        </p:txBody>
      </p:sp>
      <p:sp>
        <p:nvSpPr>
          <p:cNvPr id="77829" name="Line 4"/>
          <p:cNvSpPr>
            <a:spLocks noChangeShapeType="1"/>
          </p:cNvSpPr>
          <p:nvPr/>
        </p:nvSpPr>
        <p:spPr bwMode="auto">
          <a:xfrm flipV="1">
            <a:off x="4511675" y="3917950"/>
            <a:ext cx="1447800" cy="1905000"/>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en-US"/>
          </a:p>
        </p:txBody>
      </p:sp>
      <p:sp>
        <p:nvSpPr>
          <p:cNvPr id="77830" name="Rectangle 5"/>
          <p:cNvSpPr>
            <a:spLocks noGrp="1" noChangeArrowheads="1"/>
          </p:cNvSpPr>
          <p:nvPr>
            <p:ph type="title"/>
          </p:nvPr>
        </p:nvSpPr>
        <p:spPr>
          <a:xfrm>
            <a:off x="685800" y="152400"/>
            <a:ext cx="7772400" cy="1143000"/>
          </a:xfrm>
        </p:spPr>
        <p:txBody>
          <a:bodyPr/>
          <a:lstStyle/>
          <a:p>
            <a:pPr eaLnBrk="1" hangingPunct="1"/>
            <a:r>
              <a:rPr lang="en-US"/>
              <a:t>Separation of </a:t>
            </a:r>
            <a:r>
              <a:rPr lang="en-US">
                <a:latin typeface="Times" charset="0"/>
              </a:rPr>
              <a:t>∆g</a:t>
            </a:r>
            <a:r>
              <a:rPr lang="en-US"/>
              <a:t> and </a:t>
            </a:r>
            <a:r>
              <a:rPr lang="en-US" b="1" i="0">
                <a:latin typeface="Times" charset="0"/>
              </a:rPr>
              <a:t>n</a:t>
            </a:r>
            <a:endParaRPr lang="en-US"/>
          </a:p>
        </p:txBody>
      </p:sp>
      <p:pic>
        <p:nvPicPr>
          <p:cNvPr id="77831" name="Picture 6"/>
          <p:cNvPicPr>
            <a:picLocks noChangeArrowheads="1"/>
          </p:cNvPicPr>
          <p:nvPr/>
        </p:nvPicPr>
        <p:blipFill>
          <a:blip r:embed="rId3"/>
          <a:srcRect/>
          <a:stretch>
            <a:fillRect/>
          </a:stretch>
        </p:blipFill>
        <p:spPr bwMode="auto">
          <a:xfrm>
            <a:off x="381000" y="2895600"/>
            <a:ext cx="4470400" cy="2717800"/>
          </a:xfrm>
          <a:prstGeom prst="rect">
            <a:avLst/>
          </a:prstGeom>
          <a:noFill/>
          <a:ln w="12700">
            <a:noFill/>
            <a:miter lim="800000"/>
            <a:headEnd/>
            <a:tailEnd/>
          </a:ln>
        </p:spPr>
      </p:pic>
      <p:sp>
        <p:nvSpPr>
          <p:cNvPr id="77832" name="Text Box 7"/>
          <p:cNvSpPr txBox="1">
            <a:spLocks noChangeArrowheads="1"/>
          </p:cNvSpPr>
          <p:nvPr/>
        </p:nvSpPr>
        <p:spPr bwMode="auto">
          <a:xfrm>
            <a:off x="762000" y="1169988"/>
            <a:ext cx="7620000" cy="1311275"/>
          </a:xfrm>
          <a:prstGeom prst="rect">
            <a:avLst/>
          </a:prstGeom>
          <a:noFill/>
          <a:ln w="9525">
            <a:noFill/>
            <a:miter lim="800000"/>
            <a:headEnd/>
            <a:tailEnd/>
          </a:ln>
        </p:spPr>
        <p:txBody>
          <a:bodyPr>
            <a:prstTxWarp prst="textNoShape">
              <a:avLst/>
            </a:prstTxWarp>
            <a:spAutoFit/>
          </a:bodyPr>
          <a:lstStyle/>
          <a:p>
            <a:r>
              <a:rPr lang="en-US" sz="2000"/>
              <a:t>Plotting the boundary plane requires a full hemisphere which projects as a circle.  Each projection describes the variation at fixed misorientation.  Any (numerically) convenient discretization of misorientation and boundary plane space can be used.</a:t>
            </a:r>
          </a:p>
        </p:txBody>
      </p:sp>
      <p:sp>
        <p:nvSpPr>
          <p:cNvPr id="77833" name="Line 8"/>
          <p:cNvSpPr>
            <a:spLocks noChangeShapeType="1"/>
          </p:cNvSpPr>
          <p:nvPr/>
        </p:nvSpPr>
        <p:spPr bwMode="auto">
          <a:xfrm>
            <a:off x="2438400" y="3886200"/>
            <a:ext cx="1905000" cy="1905000"/>
          </a:xfrm>
          <a:prstGeom prst="line">
            <a:avLst/>
          </a:prstGeom>
          <a:noFill/>
          <a:ln w="38100">
            <a:solidFill>
              <a:srgbClr val="9E089A"/>
            </a:solidFill>
            <a:round/>
            <a:headEnd type="triangle" w="med" len="med"/>
            <a:tailEnd type="triangle" w="med" len="med"/>
          </a:ln>
        </p:spPr>
        <p:txBody>
          <a:bodyPr wrap="none" anchor="ctr">
            <a:prstTxWarp prst="textNoShape">
              <a:avLst/>
            </a:prstTxWarp>
          </a:bodyPr>
          <a:lstStyle/>
          <a:p>
            <a:endParaRPr lang="en-US"/>
          </a:p>
        </p:txBody>
      </p:sp>
      <p:pic>
        <p:nvPicPr>
          <p:cNvPr id="77834" name="Picture 9"/>
          <p:cNvPicPr>
            <a:picLocks noChangeAspect="1" noChangeArrowheads="1"/>
          </p:cNvPicPr>
          <p:nvPr/>
        </p:nvPicPr>
        <p:blipFill>
          <a:blip r:embed="rId4"/>
          <a:srcRect l="6667"/>
          <a:stretch>
            <a:fillRect/>
          </a:stretch>
        </p:blipFill>
        <p:spPr bwMode="auto">
          <a:xfrm>
            <a:off x="6705600" y="2559050"/>
            <a:ext cx="2286000" cy="1738313"/>
          </a:xfrm>
          <a:prstGeom prst="rect">
            <a:avLst/>
          </a:prstGeom>
          <a:noFill/>
          <a:ln w="9525">
            <a:noFill/>
            <a:miter lim="800000"/>
            <a:headEnd/>
            <a:tailEnd/>
          </a:ln>
        </p:spPr>
      </p:pic>
      <p:sp>
        <p:nvSpPr>
          <p:cNvPr id="77835" name="Text Box 10"/>
          <p:cNvSpPr txBox="1">
            <a:spLocks noChangeArrowheads="1"/>
          </p:cNvSpPr>
          <p:nvPr/>
        </p:nvSpPr>
        <p:spPr bwMode="auto">
          <a:xfrm>
            <a:off x="6934200" y="4267200"/>
            <a:ext cx="1981200" cy="942975"/>
          </a:xfrm>
          <a:prstGeom prst="rect">
            <a:avLst/>
          </a:prstGeom>
          <a:noFill/>
          <a:ln w="9525">
            <a:noFill/>
            <a:miter lim="800000"/>
            <a:headEnd/>
            <a:tailEnd/>
          </a:ln>
        </p:spPr>
        <p:txBody>
          <a:bodyPr>
            <a:prstTxWarp prst="textNoShape">
              <a:avLst/>
            </a:prstTxWarp>
            <a:spAutoFit/>
          </a:bodyPr>
          <a:lstStyle/>
          <a:p>
            <a:r>
              <a:rPr lang="en-US" sz="1400"/>
              <a:t>Distribution of normals for boundaries with </a:t>
            </a:r>
            <a:r>
              <a:rPr lang="en-US" sz="1400">
                <a:latin typeface="Symbol" charset="2"/>
              </a:rPr>
              <a:t>S</a:t>
            </a:r>
            <a:r>
              <a:rPr lang="en-US" sz="1400"/>
              <a:t>3 misorientation (commercial purity Al)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5"/>
          <p:cNvSpPr>
            <a:spLocks noGrp="1"/>
          </p:cNvSpPr>
          <p:nvPr>
            <p:ph type="sldNum" sz="quarter" idx="12"/>
          </p:nvPr>
        </p:nvSpPr>
        <p:spPr>
          <a:noFill/>
        </p:spPr>
        <p:txBody>
          <a:bodyPr/>
          <a:lstStyle/>
          <a:p>
            <a:fld id="{0EC718F6-4250-9F4A-8432-CD995DE4614E}" type="slidenum">
              <a:rPr lang="en-US" smtClean="0"/>
              <a:pPr/>
              <a:t>41</a:t>
            </a:fld>
            <a:endParaRPr lang="en-US" smtClean="0"/>
          </a:p>
        </p:txBody>
      </p:sp>
      <p:sp>
        <p:nvSpPr>
          <p:cNvPr id="76803" name="Rectangle 2"/>
          <p:cNvSpPr>
            <a:spLocks noChangeArrowheads="1"/>
          </p:cNvSpPr>
          <p:nvPr/>
        </p:nvSpPr>
        <p:spPr bwMode="auto">
          <a:xfrm>
            <a:off x="1905000" y="3276600"/>
            <a:ext cx="6553200" cy="33528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76804" name="Rectangle 3"/>
          <p:cNvSpPr>
            <a:spLocks noGrp="1" noChangeArrowheads="1"/>
          </p:cNvSpPr>
          <p:nvPr>
            <p:ph type="title"/>
          </p:nvPr>
        </p:nvSpPr>
        <p:spPr>
          <a:xfrm>
            <a:off x="685800" y="0"/>
            <a:ext cx="7772400" cy="990600"/>
          </a:xfrm>
        </p:spPr>
        <p:txBody>
          <a:bodyPr/>
          <a:lstStyle/>
          <a:p>
            <a:pPr eaLnBrk="1" hangingPunct="1"/>
            <a:r>
              <a:rPr lang="en-US"/>
              <a:t>Tilt versus Twist Boundaries</a:t>
            </a:r>
          </a:p>
        </p:txBody>
      </p:sp>
      <p:sp>
        <p:nvSpPr>
          <p:cNvPr id="76805" name="Rectangle 4"/>
          <p:cNvSpPr>
            <a:spLocks noGrp="1" noChangeArrowheads="1"/>
          </p:cNvSpPr>
          <p:nvPr>
            <p:ph type="body" idx="1"/>
          </p:nvPr>
        </p:nvSpPr>
        <p:spPr>
          <a:xfrm>
            <a:off x="685800" y="1066800"/>
            <a:ext cx="7772400" cy="2057400"/>
          </a:xfrm>
          <a:solidFill>
            <a:srgbClr val="FFFAC9"/>
          </a:solidFill>
          <a:ln>
            <a:solidFill>
              <a:schemeClr val="tx1"/>
            </a:solidFill>
          </a:ln>
        </p:spPr>
        <p:txBody>
          <a:bodyPr/>
          <a:lstStyle/>
          <a:p>
            <a:pPr marL="0" indent="0" eaLnBrk="1" hangingPunct="1">
              <a:lnSpc>
                <a:spcPct val="90000"/>
              </a:lnSpc>
              <a:buFontTx/>
              <a:buNone/>
            </a:pPr>
            <a:r>
              <a:rPr lang="en-US" sz="2000" smtClean="0"/>
              <a:t>Isolated/occluded grain (one grain enclosed within another) illustrates variation in boundary plane for constant misorientation.  The normal is // misorientation axis for a twist boundary whereas for a tilt boundary, the normal is </a:t>
            </a:r>
            <a:r>
              <a:rPr lang="en-US" sz="2000" smtClean="0">
                <a:sym typeface="Symbol" charset="2"/>
              </a:rPr>
              <a:t></a:t>
            </a:r>
            <a:r>
              <a:rPr lang="en-US" sz="2000" smtClean="0"/>
              <a:t> to the misorientation axis.  Many variations are possible for any given boundary.</a:t>
            </a:r>
          </a:p>
        </p:txBody>
      </p:sp>
      <p:sp>
        <p:nvSpPr>
          <p:cNvPr id="76806" name="Oval 5"/>
          <p:cNvSpPr>
            <a:spLocks noChangeArrowheads="1"/>
          </p:cNvSpPr>
          <p:nvPr/>
        </p:nvSpPr>
        <p:spPr bwMode="auto">
          <a:xfrm>
            <a:off x="5257800" y="4114800"/>
            <a:ext cx="2286000" cy="2286000"/>
          </a:xfrm>
          <a:prstGeom prst="ellipse">
            <a:avLst/>
          </a:prstGeom>
          <a:gradFill rotWithShape="0">
            <a:gsLst>
              <a:gs pos="0">
                <a:srgbClr val="6D7134"/>
              </a:gs>
              <a:gs pos="50000">
                <a:srgbClr val="ECF471"/>
              </a:gs>
              <a:gs pos="100000">
                <a:srgbClr val="6D7134"/>
              </a:gs>
            </a:gsLst>
            <a:lin ang="2700000" scaled="1"/>
          </a:gradFill>
          <a:ln w="9525">
            <a:solidFill>
              <a:schemeClr val="tx1"/>
            </a:solidFill>
            <a:round/>
            <a:headEnd/>
            <a:tailEnd/>
          </a:ln>
        </p:spPr>
        <p:txBody>
          <a:bodyPr wrap="none" anchor="ctr">
            <a:prstTxWarp prst="textNoShape">
              <a:avLst/>
            </a:prstTxWarp>
          </a:bodyPr>
          <a:lstStyle/>
          <a:p>
            <a:endParaRPr lang="en-US"/>
          </a:p>
        </p:txBody>
      </p:sp>
      <p:sp>
        <p:nvSpPr>
          <p:cNvPr id="76807" name="Line 6"/>
          <p:cNvSpPr>
            <a:spLocks noChangeShapeType="1"/>
          </p:cNvSpPr>
          <p:nvPr/>
        </p:nvSpPr>
        <p:spPr bwMode="auto">
          <a:xfrm>
            <a:off x="4762500" y="3822700"/>
            <a:ext cx="762000" cy="685800"/>
          </a:xfrm>
          <a:prstGeom prst="line">
            <a:avLst/>
          </a:prstGeom>
          <a:noFill/>
          <a:ln w="28575">
            <a:solidFill>
              <a:schemeClr val="tx1"/>
            </a:solidFill>
            <a:round/>
            <a:headEnd type="arrow" w="med" len="med"/>
            <a:tailEnd/>
          </a:ln>
        </p:spPr>
        <p:txBody>
          <a:bodyPr wrap="none" anchor="ctr">
            <a:prstTxWarp prst="textNoShape">
              <a:avLst/>
            </a:prstTxWarp>
          </a:bodyPr>
          <a:lstStyle/>
          <a:p>
            <a:endParaRPr lang="en-US"/>
          </a:p>
        </p:txBody>
      </p:sp>
      <p:sp>
        <p:nvSpPr>
          <p:cNvPr id="76808" name="Line 7"/>
          <p:cNvSpPr>
            <a:spLocks noChangeShapeType="1"/>
          </p:cNvSpPr>
          <p:nvPr/>
        </p:nvSpPr>
        <p:spPr bwMode="auto">
          <a:xfrm flipH="1">
            <a:off x="5664200" y="4368800"/>
            <a:ext cx="1447800" cy="1752600"/>
          </a:xfrm>
          <a:prstGeom prst="line">
            <a:avLst/>
          </a:prstGeom>
          <a:noFill/>
          <a:ln w="57150">
            <a:solidFill>
              <a:schemeClr val="bg2"/>
            </a:solidFill>
            <a:round/>
            <a:headEnd/>
            <a:tailEnd/>
          </a:ln>
        </p:spPr>
        <p:txBody>
          <a:bodyPr wrap="none" anchor="ctr">
            <a:prstTxWarp prst="textNoShape">
              <a:avLst/>
            </a:prstTxWarp>
          </a:bodyPr>
          <a:lstStyle/>
          <a:p>
            <a:endParaRPr lang="en-US"/>
          </a:p>
        </p:txBody>
      </p:sp>
      <p:sp>
        <p:nvSpPr>
          <p:cNvPr id="76809" name="AutoShape 8"/>
          <p:cNvSpPr>
            <a:spLocks noChangeArrowheads="1"/>
          </p:cNvSpPr>
          <p:nvPr/>
        </p:nvSpPr>
        <p:spPr bwMode="auto">
          <a:xfrm rot="2395279">
            <a:off x="5448300" y="4292600"/>
            <a:ext cx="152400" cy="381000"/>
          </a:xfrm>
          <a:prstGeom prst="moon">
            <a:avLst>
              <a:gd name="adj" fmla="val 75000"/>
            </a:avLst>
          </a:prstGeom>
          <a:solidFill>
            <a:srgbClr val="CC0202"/>
          </a:solidFill>
          <a:ln w="9525">
            <a:solidFill>
              <a:schemeClr val="tx1"/>
            </a:solidFill>
            <a:miter lim="800000"/>
            <a:headEnd/>
            <a:tailEnd/>
          </a:ln>
        </p:spPr>
        <p:txBody>
          <a:bodyPr wrap="none" anchor="ctr">
            <a:prstTxWarp prst="textNoShape">
              <a:avLst/>
            </a:prstTxWarp>
          </a:bodyPr>
          <a:lstStyle/>
          <a:p>
            <a:endParaRPr lang="en-US"/>
          </a:p>
        </p:txBody>
      </p:sp>
      <p:sp>
        <p:nvSpPr>
          <p:cNvPr id="76810" name="Text Box 9"/>
          <p:cNvSpPr txBox="1">
            <a:spLocks noChangeArrowheads="1"/>
          </p:cNvSpPr>
          <p:nvPr/>
        </p:nvSpPr>
        <p:spPr bwMode="auto">
          <a:xfrm rot="-3059363">
            <a:off x="5091906" y="4888707"/>
            <a:ext cx="2182813" cy="457200"/>
          </a:xfrm>
          <a:prstGeom prst="rect">
            <a:avLst/>
          </a:prstGeom>
          <a:noFill/>
          <a:ln w="9525">
            <a:noFill/>
            <a:miter lim="800000"/>
            <a:headEnd/>
            <a:tailEnd/>
          </a:ln>
        </p:spPr>
        <p:txBody>
          <a:bodyPr wrap="none">
            <a:prstTxWarp prst="textNoShape">
              <a:avLst/>
            </a:prstTxWarp>
            <a:spAutoFit/>
          </a:bodyPr>
          <a:lstStyle/>
          <a:p>
            <a:r>
              <a:rPr lang="en-US">
                <a:solidFill>
                  <a:srgbClr val="0211A6"/>
                </a:solidFill>
              </a:rPr>
              <a:t>Tilt boundaries</a:t>
            </a:r>
          </a:p>
        </p:txBody>
      </p:sp>
      <p:sp>
        <p:nvSpPr>
          <p:cNvPr id="76811" name="Text Box 10"/>
          <p:cNvSpPr txBox="1">
            <a:spLocks noChangeArrowheads="1"/>
          </p:cNvSpPr>
          <p:nvPr/>
        </p:nvSpPr>
        <p:spPr bwMode="auto">
          <a:xfrm>
            <a:off x="2843213" y="4343400"/>
            <a:ext cx="2487612" cy="457200"/>
          </a:xfrm>
          <a:prstGeom prst="rect">
            <a:avLst/>
          </a:prstGeom>
          <a:noFill/>
          <a:ln w="9525">
            <a:noFill/>
            <a:miter lim="800000"/>
            <a:headEnd/>
            <a:tailEnd/>
          </a:ln>
        </p:spPr>
        <p:txBody>
          <a:bodyPr wrap="none">
            <a:prstTxWarp prst="textNoShape">
              <a:avLst/>
            </a:prstTxWarp>
            <a:spAutoFit/>
          </a:bodyPr>
          <a:lstStyle/>
          <a:p>
            <a:r>
              <a:rPr lang="en-US">
                <a:solidFill>
                  <a:srgbClr val="CC0202"/>
                </a:solidFill>
              </a:rPr>
              <a:t>Twist boundaries</a:t>
            </a:r>
          </a:p>
        </p:txBody>
      </p:sp>
      <p:sp>
        <p:nvSpPr>
          <p:cNvPr id="76812" name="AutoShape 11"/>
          <p:cNvSpPr>
            <a:spLocks noChangeArrowheads="1"/>
          </p:cNvSpPr>
          <p:nvPr/>
        </p:nvSpPr>
        <p:spPr bwMode="auto">
          <a:xfrm rot="13192343" flipV="1">
            <a:off x="7162800" y="5867400"/>
            <a:ext cx="152400" cy="381000"/>
          </a:xfrm>
          <a:prstGeom prst="moon">
            <a:avLst>
              <a:gd name="adj" fmla="val 75000"/>
            </a:avLst>
          </a:prstGeom>
          <a:solidFill>
            <a:srgbClr val="CC0202"/>
          </a:solidFill>
          <a:ln w="9525">
            <a:solidFill>
              <a:schemeClr val="tx1"/>
            </a:solidFill>
            <a:miter lim="800000"/>
            <a:headEnd/>
            <a:tailEnd/>
          </a:ln>
        </p:spPr>
        <p:txBody>
          <a:bodyPr wrap="none" anchor="ctr">
            <a:prstTxWarp prst="textNoShape">
              <a:avLst/>
            </a:prstTxWarp>
          </a:bodyPr>
          <a:lstStyle/>
          <a:p>
            <a:endParaRPr lang="en-US"/>
          </a:p>
        </p:txBody>
      </p:sp>
      <p:sp>
        <p:nvSpPr>
          <p:cNvPr id="76813" name="Text Box 12"/>
          <p:cNvSpPr txBox="1">
            <a:spLocks noChangeArrowheads="1"/>
          </p:cNvSpPr>
          <p:nvPr/>
        </p:nvSpPr>
        <p:spPr bwMode="auto">
          <a:xfrm>
            <a:off x="2089150" y="3429000"/>
            <a:ext cx="2708275" cy="457200"/>
          </a:xfrm>
          <a:prstGeom prst="rect">
            <a:avLst/>
          </a:prstGeom>
          <a:noFill/>
          <a:ln w="9525">
            <a:noFill/>
            <a:miter lim="800000"/>
            <a:headEnd/>
            <a:tailEnd/>
          </a:ln>
        </p:spPr>
        <p:txBody>
          <a:bodyPr wrap="none">
            <a:prstTxWarp prst="textNoShape">
              <a:avLst/>
            </a:prstTxWarp>
            <a:spAutoFit/>
          </a:bodyPr>
          <a:lstStyle/>
          <a:p>
            <a:r>
              <a:rPr lang="en-US" i="1"/>
              <a:t>Misorientation axis</a:t>
            </a:r>
          </a:p>
        </p:txBody>
      </p:sp>
      <p:sp>
        <p:nvSpPr>
          <p:cNvPr id="132109" name="Text Box 13"/>
          <p:cNvSpPr txBox="1">
            <a:spLocks noChangeArrowheads="1"/>
          </p:cNvSpPr>
          <p:nvPr/>
        </p:nvSpPr>
        <p:spPr bwMode="auto">
          <a:xfrm>
            <a:off x="6064250" y="5592763"/>
            <a:ext cx="550863" cy="579437"/>
          </a:xfrm>
          <a:prstGeom prst="rect">
            <a:avLst/>
          </a:prstGeom>
          <a:noFill/>
          <a:ln w="9525">
            <a:noFill/>
            <a:miter lim="800000"/>
            <a:headEnd/>
            <a:tailEnd/>
          </a:ln>
          <a:effectLst/>
        </p:spPr>
        <p:txBody>
          <a:bodyPr wrap="none">
            <a:prstTxWarp prst="textNoShape">
              <a:avLst/>
            </a:prstTxWarp>
            <a:spAutoFit/>
          </a:bodyPr>
          <a:lstStyle/>
          <a:p>
            <a:pPr>
              <a:defRPr/>
            </a:pPr>
            <a:r>
              <a:rPr lang="en-US" sz="3200" i="1">
                <a:solidFill>
                  <a:srgbClr val="CC0202"/>
                </a:solidFill>
                <a:effectLst>
                  <a:outerShdw blurRad="38100" dist="38100" dir="2700000" algn="tl">
                    <a:srgbClr val="DDDDDD"/>
                  </a:outerShdw>
                </a:effectLst>
                <a:latin typeface="Times" charset="0"/>
              </a:rPr>
              <a:t>g</a:t>
            </a:r>
            <a:r>
              <a:rPr lang="en-US" sz="3200" i="1" baseline="-25000">
                <a:solidFill>
                  <a:srgbClr val="CC0202"/>
                </a:solidFill>
                <a:effectLst>
                  <a:outerShdw blurRad="38100" dist="38100" dir="2700000" algn="tl">
                    <a:srgbClr val="DDDDDD"/>
                  </a:outerShdw>
                </a:effectLst>
                <a:latin typeface="Times" charset="0"/>
              </a:rPr>
              <a:t>A</a:t>
            </a:r>
            <a:endParaRPr lang="en-US" sz="3200" i="1">
              <a:solidFill>
                <a:srgbClr val="CC0202"/>
              </a:solidFill>
              <a:effectLst>
                <a:outerShdw blurRad="38100" dist="38100" dir="2700000" algn="tl">
                  <a:srgbClr val="DDDDDD"/>
                </a:outerShdw>
              </a:effectLst>
              <a:latin typeface="Times" charset="0"/>
            </a:endParaRPr>
          </a:p>
        </p:txBody>
      </p:sp>
      <p:sp>
        <p:nvSpPr>
          <p:cNvPr id="132110" name="Text Box 14"/>
          <p:cNvSpPr txBox="1">
            <a:spLocks noChangeArrowheads="1"/>
          </p:cNvSpPr>
          <p:nvPr/>
        </p:nvSpPr>
        <p:spPr bwMode="auto">
          <a:xfrm>
            <a:off x="3092450" y="5668963"/>
            <a:ext cx="550863" cy="579437"/>
          </a:xfrm>
          <a:prstGeom prst="rect">
            <a:avLst/>
          </a:prstGeom>
          <a:noFill/>
          <a:ln w="9525">
            <a:noFill/>
            <a:miter lim="800000"/>
            <a:headEnd/>
            <a:tailEnd/>
          </a:ln>
          <a:effectLst/>
        </p:spPr>
        <p:txBody>
          <a:bodyPr wrap="none">
            <a:prstTxWarp prst="textNoShape">
              <a:avLst/>
            </a:prstTxWarp>
            <a:spAutoFit/>
          </a:bodyPr>
          <a:lstStyle/>
          <a:p>
            <a:pPr>
              <a:defRPr/>
            </a:pPr>
            <a:r>
              <a:rPr lang="en-US" sz="3200" i="1">
                <a:solidFill>
                  <a:srgbClr val="0211A6"/>
                </a:solidFill>
                <a:effectLst>
                  <a:outerShdw blurRad="38100" dist="38100" dir="2700000" algn="tl">
                    <a:srgbClr val="DDDDDD"/>
                  </a:outerShdw>
                </a:effectLst>
                <a:latin typeface="Times" charset="0"/>
              </a:rPr>
              <a:t>g</a:t>
            </a:r>
            <a:r>
              <a:rPr lang="en-US" sz="3200" i="1" baseline="-25000">
                <a:solidFill>
                  <a:srgbClr val="0211A6"/>
                </a:solidFill>
                <a:effectLst>
                  <a:outerShdw blurRad="38100" dist="38100" dir="2700000" algn="tl">
                    <a:srgbClr val="DDDDDD"/>
                  </a:outerShdw>
                </a:effectLst>
                <a:latin typeface="Times" charset="0"/>
              </a:rPr>
              <a:t>B</a:t>
            </a:r>
            <a:endParaRPr lang="en-US" sz="3200" i="1">
              <a:solidFill>
                <a:srgbClr val="0211A6"/>
              </a:solidFill>
              <a:effectLst>
                <a:outerShdw blurRad="38100" dist="38100" dir="2700000" algn="tl">
                  <a:srgbClr val="DDDDDD"/>
                </a:outerShdw>
              </a:effectLst>
              <a:latin typeface="Times"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5"/>
          <p:cNvSpPr>
            <a:spLocks noGrp="1"/>
          </p:cNvSpPr>
          <p:nvPr>
            <p:ph type="sldNum" sz="quarter" idx="12"/>
          </p:nvPr>
        </p:nvSpPr>
        <p:spPr>
          <a:noFill/>
        </p:spPr>
        <p:txBody>
          <a:bodyPr/>
          <a:lstStyle/>
          <a:p>
            <a:fld id="{63748DAE-8E49-7A41-8C44-D57DC1F8588C}" type="slidenum">
              <a:rPr lang="en-US" smtClean="0"/>
              <a:pPr/>
              <a:t>42</a:t>
            </a:fld>
            <a:endParaRPr lang="en-US" smtClean="0"/>
          </a:p>
        </p:txBody>
      </p:sp>
      <p:sp>
        <p:nvSpPr>
          <p:cNvPr id="91139" name="Rectangle 2"/>
          <p:cNvSpPr>
            <a:spLocks noGrp="1" noChangeArrowheads="1"/>
          </p:cNvSpPr>
          <p:nvPr>
            <p:ph type="title"/>
          </p:nvPr>
        </p:nvSpPr>
        <p:spPr/>
        <p:txBody>
          <a:bodyPr/>
          <a:lstStyle/>
          <a:p>
            <a:pPr eaLnBrk="1" hangingPunct="1"/>
            <a:r>
              <a:rPr lang="en-US"/>
              <a:t>Inclination Dependence</a:t>
            </a:r>
          </a:p>
        </p:txBody>
      </p:sp>
      <p:sp>
        <p:nvSpPr>
          <p:cNvPr id="91140" name="Rectangle 3"/>
          <p:cNvSpPr>
            <a:spLocks noGrp="1" noChangeArrowheads="1"/>
          </p:cNvSpPr>
          <p:nvPr>
            <p:ph type="body" idx="1"/>
          </p:nvPr>
        </p:nvSpPr>
        <p:spPr/>
        <p:txBody>
          <a:bodyPr/>
          <a:lstStyle/>
          <a:p>
            <a:pPr eaLnBrk="1" hangingPunct="1"/>
            <a:r>
              <a:rPr lang="en-US" sz="2800"/>
              <a:t>Interfacial energy can depend on </a:t>
            </a:r>
            <a:r>
              <a:rPr lang="en-US" sz="2800" i="1"/>
              <a:t>inclination</a:t>
            </a:r>
            <a:r>
              <a:rPr lang="en-US" sz="2800"/>
              <a:t>, i.e. which crystallographic plane is involved.</a:t>
            </a:r>
          </a:p>
          <a:p>
            <a:pPr eaLnBrk="1" hangingPunct="1"/>
            <a:r>
              <a:rPr lang="en-US" sz="2800"/>
              <a:t>Example?  The coherent twin boundary is obviously low energy as compared to the incoherent twin boundary (e.g. Cu, Ag).  The misorientation (60° about &lt;111&gt;) is the same, so </a:t>
            </a:r>
            <a:r>
              <a:rPr lang="en-US" sz="2800" i="1"/>
              <a:t>inclination </a:t>
            </a:r>
            <a:r>
              <a:rPr lang="en-US" sz="2800"/>
              <a:t>is the only difference.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5"/>
          <p:cNvSpPr>
            <a:spLocks noGrp="1"/>
          </p:cNvSpPr>
          <p:nvPr>
            <p:ph type="sldNum" sz="quarter" idx="12"/>
          </p:nvPr>
        </p:nvSpPr>
        <p:spPr>
          <a:noFill/>
        </p:spPr>
        <p:txBody>
          <a:bodyPr/>
          <a:lstStyle/>
          <a:p>
            <a:fld id="{8E5A30DD-1341-794B-A52C-D549035D8C82}" type="slidenum">
              <a:rPr lang="en-US" smtClean="0"/>
              <a:pPr/>
              <a:t>43</a:t>
            </a:fld>
            <a:endParaRPr lang="en-US" smtClean="0"/>
          </a:p>
        </p:txBody>
      </p:sp>
      <p:sp>
        <p:nvSpPr>
          <p:cNvPr id="92163" name="Rectangle 2"/>
          <p:cNvSpPr>
            <a:spLocks noGrp="1" noChangeArrowheads="1"/>
          </p:cNvSpPr>
          <p:nvPr>
            <p:ph type="title"/>
          </p:nvPr>
        </p:nvSpPr>
        <p:spPr/>
        <p:txBody>
          <a:bodyPr/>
          <a:lstStyle/>
          <a:p>
            <a:pPr eaLnBrk="1" hangingPunct="1"/>
            <a:r>
              <a:rPr lang="en-US"/>
              <a:t>Twin: coherent vs. incoherent</a:t>
            </a:r>
          </a:p>
        </p:txBody>
      </p:sp>
      <p:pic>
        <p:nvPicPr>
          <p:cNvPr id="92164" name="Picture 3"/>
          <p:cNvPicPr>
            <a:picLocks noChangeAspect="1" noChangeArrowheads="1"/>
          </p:cNvPicPr>
          <p:nvPr/>
        </p:nvPicPr>
        <p:blipFill>
          <a:blip r:embed="rId2"/>
          <a:srcRect/>
          <a:stretch>
            <a:fillRect/>
          </a:stretch>
        </p:blipFill>
        <p:spPr bwMode="auto">
          <a:xfrm>
            <a:off x="2667000" y="1290638"/>
            <a:ext cx="6173788" cy="4729162"/>
          </a:xfrm>
          <a:prstGeom prst="rect">
            <a:avLst/>
          </a:prstGeom>
          <a:noFill/>
          <a:ln w="9525">
            <a:noFill/>
            <a:miter lim="800000"/>
            <a:headEnd/>
            <a:tailEnd/>
          </a:ln>
        </p:spPr>
      </p:pic>
      <p:sp>
        <p:nvSpPr>
          <p:cNvPr id="92165" name="Rectangle 4"/>
          <p:cNvSpPr>
            <a:spLocks noGrp="1" noChangeArrowheads="1"/>
          </p:cNvSpPr>
          <p:nvPr>
            <p:ph type="body" idx="1"/>
          </p:nvPr>
        </p:nvSpPr>
        <p:spPr>
          <a:xfrm>
            <a:off x="457200" y="3810000"/>
            <a:ext cx="2819400" cy="1981200"/>
          </a:xfrm>
          <a:noFill/>
        </p:spPr>
        <p:txBody>
          <a:bodyPr/>
          <a:lstStyle/>
          <a:p>
            <a:pPr eaLnBrk="1" hangingPunct="1">
              <a:lnSpc>
                <a:spcPct val="90000"/>
              </a:lnSpc>
            </a:pPr>
            <a:r>
              <a:rPr lang="en-US"/>
              <a:t>Porter &amp; Easterling fig. 3.12/p123</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Slide Number Placeholder 4"/>
          <p:cNvSpPr>
            <a:spLocks noGrp="1"/>
          </p:cNvSpPr>
          <p:nvPr>
            <p:ph type="sldNum" sz="quarter" idx="12"/>
          </p:nvPr>
        </p:nvSpPr>
        <p:spPr>
          <a:noFill/>
        </p:spPr>
        <p:txBody>
          <a:bodyPr/>
          <a:lstStyle/>
          <a:p>
            <a:fld id="{D2119984-E19F-1044-B7DC-2B35ED0263D1}" type="slidenum">
              <a:rPr lang="en-US" smtClean="0"/>
              <a:pPr/>
              <a:t>44</a:t>
            </a:fld>
            <a:endParaRPr lang="en-US" smtClean="0"/>
          </a:p>
        </p:txBody>
      </p:sp>
      <p:sp>
        <p:nvSpPr>
          <p:cNvPr id="93189" name="Rectangle 2"/>
          <p:cNvSpPr>
            <a:spLocks noGrp="1" noChangeArrowheads="1"/>
          </p:cNvSpPr>
          <p:nvPr>
            <p:ph type="title"/>
          </p:nvPr>
        </p:nvSpPr>
        <p:spPr/>
        <p:txBody>
          <a:bodyPr/>
          <a:lstStyle/>
          <a:p>
            <a:pPr eaLnBrk="1" hangingPunct="1"/>
            <a:r>
              <a:rPr lang="en-US"/>
              <a:t>The torque term</a:t>
            </a:r>
          </a:p>
        </p:txBody>
      </p:sp>
      <p:sp>
        <p:nvSpPr>
          <p:cNvPr id="93190" name="Text Box 7"/>
          <p:cNvSpPr txBox="1">
            <a:spLocks noChangeArrowheads="1"/>
          </p:cNvSpPr>
          <p:nvPr/>
        </p:nvSpPr>
        <p:spPr bwMode="auto">
          <a:xfrm>
            <a:off x="228600" y="990600"/>
            <a:ext cx="8591550" cy="1066800"/>
          </a:xfrm>
          <a:prstGeom prst="rect">
            <a:avLst/>
          </a:prstGeom>
          <a:noFill/>
          <a:ln w="9525">
            <a:noFill/>
            <a:miter lim="800000"/>
            <a:headEnd/>
            <a:tailEnd/>
          </a:ln>
        </p:spPr>
        <p:txBody>
          <a:bodyPr wrap="none">
            <a:prstTxWarp prst="textNoShape">
              <a:avLst/>
            </a:prstTxWarp>
            <a:spAutoFit/>
          </a:bodyPr>
          <a:lstStyle/>
          <a:p>
            <a:r>
              <a:rPr lang="en-US" sz="3200">
                <a:solidFill>
                  <a:srgbClr val="CC0000"/>
                </a:solidFill>
                <a:latin typeface="Times" charset="0"/>
              </a:rPr>
              <a:t>Change in inclination causes a change in its energy,</a:t>
            </a:r>
            <a:br>
              <a:rPr lang="en-US" sz="3200">
                <a:solidFill>
                  <a:srgbClr val="CC0000"/>
                </a:solidFill>
                <a:latin typeface="Times" charset="0"/>
              </a:rPr>
            </a:br>
            <a:r>
              <a:rPr lang="en-US" sz="3200">
                <a:solidFill>
                  <a:srgbClr val="CC0000"/>
                </a:solidFill>
                <a:latin typeface="Times" charset="0"/>
              </a:rPr>
              <a:t>tending to twist it (either back or forwards)</a:t>
            </a:r>
          </a:p>
        </p:txBody>
      </p:sp>
      <p:grpSp>
        <p:nvGrpSpPr>
          <p:cNvPr id="93191" name="Group 12"/>
          <p:cNvGrpSpPr>
            <a:grpSpLocks/>
          </p:cNvGrpSpPr>
          <p:nvPr/>
        </p:nvGrpSpPr>
        <p:grpSpPr bwMode="auto">
          <a:xfrm>
            <a:off x="914400" y="2024063"/>
            <a:ext cx="6337300" cy="4376737"/>
            <a:chOff x="576" y="1035"/>
            <a:chExt cx="3992" cy="2757"/>
          </a:xfrm>
        </p:grpSpPr>
        <p:graphicFrame>
          <p:nvGraphicFramePr>
            <p:cNvPr id="93186" name="Object 2"/>
            <p:cNvGraphicFramePr>
              <a:graphicFrameLocks noChangeAspect="1"/>
            </p:cNvGraphicFramePr>
            <p:nvPr/>
          </p:nvGraphicFramePr>
          <p:xfrm>
            <a:off x="576" y="1035"/>
            <a:ext cx="3992" cy="2757"/>
          </p:xfrm>
          <a:graphic>
            <a:graphicData uri="http://schemas.openxmlformats.org/presentationml/2006/ole">
              <mc:AlternateContent xmlns:mc="http://schemas.openxmlformats.org/markup-compatibility/2006">
                <mc:Choice xmlns:v="urn:schemas-microsoft-com:vml" Requires="v">
                  <p:oleObj spid="_x0000_s93272" name="Document" r:id="rId3" imgW="3529584" imgH="2438400" progId="Word.Document.8">
                    <p:embed/>
                  </p:oleObj>
                </mc:Choice>
                <mc:Fallback>
                  <p:oleObj name="Document" r:id="rId3" imgW="3529584" imgH="243840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 y="1035"/>
                          <a:ext cx="3992" cy="2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93192" name="Group 11"/>
            <p:cNvGrpSpPr>
              <a:grpSpLocks/>
            </p:cNvGrpSpPr>
            <p:nvPr/>
          </p:nvGrpSpPr>
          <p:grpSpPr bwMode="auto">
            <a:xfrm>
              <a:off x="1574" y="1869"/>
              <a:ext cx="1278" cy="1587"/>
              <a:chOff x="1574" y="1863"/>
              <a:chExt cx="1278" cy="1587"/>
            </a:xfrm>
          </p:grpSpPr>
          <p:sp>
            <p:nvSpPr>
              <p:cNvPr id="93193" name="Freeform 4"/>
              <p:cNvSpPr>
                <a:spLocks/>
              </p:cNvSpPr>
              <p:nvPr/>
            </p:nvSpPr>
            <p:spPr bwMode="auto">
              <a:xfrm>
                <a:off x="2400" y="2208"/>
                <a:ext cx="104" cy="288"/>
              </a:xfrm>
              <a:custGeom>
                <a:avLst/>
                <a:gdLst>
                  <a:gd name="T0" fmla="*/ 96 w 104"/>
                  <a:gd name="T1" fmla="*/ 288 h 288"/>
                  <a:gd name="T2" fmla="*/ 96 w 104"/>
                  <a:gd name="T3" fmla="*/ 192 h 288"/>
                  <a:gd name="T4" fmla="*/ 48 w 104"/>
                  <a:gd name="T5" fmla="*/ 96 h 288"/>
                  <a:gd name="T6" fmla="*/ 0 w 104"/>
                  <a:gd name="T7" fmla="*/ 0 h 288"/>
                  <a:gd name="T8" fmla="*/ 0 60000 65536"/>
                  <a:gd name="T9" fmla="*/ 0 60000 65536"/>
                  <a:gd name="T10" fmla="*/ 0 60000 65536"/>
                  <a:gd name="T11" fmla="*/ 0 60000 65536"/>
                  <a:gd name="T12" fmla="*/ 0 w 104"/>
                  <a:gd name="T13" fmla="*/ 0 h 288"/>
                  <a:gd name="T14" fmla="*/ 104 w 104"/>
                  <a:gd name="T15" fmla="*/ 288 h 288"/>
                </a:gdLst>
                <a:ahLst/>
                <a:cxnLst>
                  <a:cxn ang="T8">
                    <a:pos x="T0" y="T1"/>
                  </a:cxn>
                  <a:cxn ang="T9">
                    <a:pos x="T2" y="T3"/>
                  </a:cxn>
                  <a:cxn ang="T10">
                    <a:pos x="T4" y="T5"/>
                  </a:cxn>
                  <a:cxn ang="T11">
                    <a:pos x="T6" y="T7"/>
                  </a:cxn>
                </a:cxnLst>
                <a:rect l="T12" t="T13" r="T14" b="T15"/>
                <a:pathLst>
                  <a:path w="104" h="288">
                    <a:moveTo>
                      <a:pt x="96" y="288"/>
                    </a:moveTo>
                    <a:cubicBezTo>
                      <a:pt x="100" y="256"/>
                      <a:pt x="104" y="224"/>
                      <a:pt x="96" y="192"/>
                    </a:cubicBezTo>
                    <a:cubicBezTo>
                      <a:pt x="87" y="159"/>
                      <a:pt x="64" y="128"/>
                      <a:pt x="48" y="96"/>
                    </a:cubicBezTo>
                    <a:cubicBezTo>
                      <a:pt x="32" y="64"/>
                      <a:pt x="16" y="32"/>
                      <a:pt x="0" y="0"/>
                    </a:cubicBezTo>
                  </a:path>
                </a:pathLst>
              </a:custGeom>
              <a:noFill/>
              <a:ln w="38100">
                <a:solidFill>
                  <a:srgbClr val="CC0000"/>
                </a:solidFill>
                <a:round/>
                <a:headEnd/>
                <a:tailEnd/>
              </a:ln>
            </p:spPr>
            <p:txBody>
              <a:bodyPr wrap="none" anchor="ctr">
                <a:prstTxWarp prst="textNoShape">
                  <a:avLst/>
                </a:prstTxWarp>
              </a:bodyPr>
              <a:lstStyle/>
              <a:p>
                <a:endParaRPr lang="en-US"/>
              </a:p>
            </p:txBody>
          </p:sp>
          <p:sp>
            <p:nvSpPr>
              <p:cNvPr id="93194" name="Text Box 5"/>
              <p:cNvSpPr txBox="1">
                <a:spLocks noChangeArrowheads="1"/>
              </p:cNvSpPr>
              <p:nvPr/>
            </p:nvSpPr>
            <p:spPr bwMode="auto">
              <a:xfrm>
                <a:off x="1574" y="1863"/>
                <a:ext cx="377" cy="365"/>
              </a:xfrm>
              <a:prstGeom prst="rect">
                <a:avLst/>
              </a:prstGeom>
              <a:noFill/>
              <a:ln w="9525">
                <a:noFill/>
                <a:miter lim="800000"/>
                <a:headEnd/>
                <a:tailEnd/>
              </a:ln>
            </p:spPr>
            <p:txBody>
              <a:bodyPr wrap="none">
                <a:prstTxWarp prst="textNoShape">
                  <a:avLst/>
                </a:prstTxWarp>
                <a:spAutoFit/>
              </a:bodyPr>
              <a:lstStyle/>
              <a:p>
                <a:r>
                  <a:rPr lang="en-US" sz="3200">
                    <a:solidFill>
                      <a:srgbClr val="CC0000"/>
                    </a:solidFill>
                    <a:latin typeface="Times" charset="0"/>
                  </a:rPr>
                  <a:t>d</a:t>
                </a:r>
                <a:r>
                  <a:rPr lang="en-US" sz="3200">
                    <a:solidFill>
                      <a:srgbClr val="CC0000"/>
                    </a:solidFill>
                    <a:latin typeface="Symbol" charset="2"/>
                  </a:rPr>
                  <a:t>f</a:t>
                </a:r>
                <a:endParaRPr lang="en-US" sz="3200">
                  <a:solidFill>
                    <a:srgbClr val="CC0000"/>
                  </a:solidFill>
                  <a:latin typeface="Times" charset="0"/>
                </a:endParaRPr>
              </a:p>
            </p:txBody>
          </p:sp>
          <p:sp>
            <p:nvSpPr>
              <p:cNvPr id="93195" name="Line 6"/>
              <p:cNvSpPr>
                <a:spLocks noChangeShapeType="1"/>
              </p:cNvSpPr>
              <p:nvPr/>
            </p:nvSpPr>
            <p:spPr bwMode="auto">
              <a:xfrm>
                <a:off x="1968" y="2160"/>
                <a:ext cx="432" cy="192"/>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en-US"/>
              </a:p>
            </p:txBody>
          </p:sp>
          <p:sp>
            <p:nvSpPr>
              <p:cNvPr id="93196" name="Line 8"/>
              <p:cNvSpPr>
                <a:spLocks noChangeShapeType="1"/>
              </p:cNvSpPr>
              <p:nvPr/>
            </p:nvSpPr>
            <p:spPr bwMode="auto">
              <a:xfrm>
                <a:off x="2592" y="2544"/>
                <a:ext cx="0" cy="432"/>
              </a:xfrm>
              <a:prstGeom prst="line">
                <a:avLst/>
              </a:prstGeom>
              <a:noFill/>
              <a:ln w="28575">
                <a:solidFill>
                  <a:srgbClr val="CC0000"/>
                </a:solidFill>
                <a:round/>
                <a:headEnd/>
                <a:tailEnd type="triangle" w="med" len="med"/>
              </a:ln>
            </p:spPr>
            <p:txBody>
              <a:bodyPr wrap="none" anchor="ctr">
                <a:prstTxWarp prst="textNoShape">
                  <a:avLst/>
                </a:prstTxWarp>
              </a:bodyPr>
              <a:lstStyle/>
              <a:p>
                <a:endParaRPr lang="en-US"/>
              </a:p>
            </p:txBody>
          </p:sp>
          <p:graphicFrame>
            <p:nvGraphicFramePr>
              <p:cNvPr id="93187" name="Object 3"/>
              <p:cNvGraphicFramePr>
                <a:graphicFrameLocks noChangeAspect="1"/>
              </p:cNvGraphicFramePr>
              <p:nvPr/>
            </p:nvGraphicFramePr>
            <p:xfrm>
              <a:off x="2496" y="3024"/>
              <a:ext cx="216" cy="288"/>
            </p:xfrm>
            <a:graphic>
              <a:graphicData uri="http://schemas.openxmlformats.org/presentationml/2006/ole">
                <mc:AlternateContent xmlns:mc="http://schemas.openxmlformats.org/markup-compatibility/2006">
                  <mc:Choice xmlns:v="urn:schemas-microsoft-com:vml" Requires="v">
                    <p:oleObj spid="_x0000_s93273" name="Equation" r:id="rId5" imgW="114300" imgH="152400" progId="Equation.3">
                      <p:embed/>
                    </p:oleObj>
                  </mc:Choice>
                  <mc:Fallback>
                    <p:oleObj name="Equation" r:id="rId5" imgW="114300" imgH="1524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3024"/>
                            <a:ext cx="216" cy="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3197" name="Text Box 10"/>
              <p:cNvSpPr txBox="1">
                <a:spLocks noChangeArrowheads="1"/>
              </p:cNvSpPr>
              <p:nvPr/>
            </p:nvSpPr>
            <p:spPr bwMode="auto">
              <a:xfrm>
                <a:off x="2640" y="3162"/>
                <a:ext cx="212" cy="288"/>
              </a:xfrm>
              <a:prstGeom prst="rect">
                <a:avLst/>
              </a:prstGeom>
              <a:noFill/>
              <a:ln w="9525">
                <a:noFill/>
                <a:miter lim="800000"/>
                <a:headEnd/>
                <a:tailEnd/>
              </a:ln>
            </p:spPr>
            <p:txBody>
              <a:bodyPr wrap="none">
                <a:prstTxWarp prst="textNoShape">
                  <a:avLst/>
                </a:prstTxWarp>
                <a:spAutoFit/>
              </a:bodyPr>
              <a:lstStyle/>
              <a:p>
                <a:r>
                  <a:rPr lang="en-US">
                    <a:latin typeface="Times" charset="0"/>
                  </a:rPr>
                  <a:t>1</a:t>
                </a:r>
              </a:p>
            </p:txBody>
          </p:sp>
        </p:gr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Slide Number Placeholder 5"/>
          <p:cNvSpPr>
            <a:spLocks noGrp="1"/>
          </p:cNvSpPr>
          <p:nvPr>
            <p:ph type="sldNum" sz="quarter" idx="12"/>
          </p:nvPr>
        </p:nvSpPr>
        <p:spPr>
          <a:noFill/>
        </p:spPr>
        <p:txBody>
          <a:bodyPr/>
          <a:lstStyle/>
          <a:p>
            <a:fld id="{3E46B8CB-BB05-2D4E-93E1-D6E7FBDC64B6}" type="slidenum">
              <a:rPr lang="en-US" smtClean="0"/>
              <a:pPr/>
              <a:t>45</a:t>
            </a:fld>
            <a:endParaRPr lang="en-US" smtClean="0"/>
          </a:p>
        </p:txBody>
      </p:sp>
      <p:sp>
        <p:nvSpPr>
          <p:cNvPr id="94212" name="Rectangle 2"/>
          <p:cNvSpPr>
            <a:spLocks noGrp="1" noChangeArrowheads="1"/>
          </p:cNvSpPr>
          <p:nvPr>
            <p:ph type="title"/>
          </p:nvPr>
        </p:nvSpPr>
        <p:spPr/>
        <p:txBody>
          <a:bodyPr/>
          <a:lstStyle/>
          <a:p>
            <a:pPr eaLnBrk="1" hangingPunct="1"/>
            <a:r>
              <a:rPr lang="en-US"/>
              <a:t>Inclination Dependence, contd.</a:t>
            </a:r>
          </a:p>
        </p:txBody>
      </p:sp>
      <p:sp>
        <p:nvSpPr>
          <p:cNvPr id="94213" name="Rectangle 3"/>
          <p:cNvSpPr>
            <a:spLocks noGrp="1" noChangeArrowheads="1"/>
          </p:cNvSpPr>
          <p:nvPr>
            <p:ph type="body" idx="1"/>
          </p:nvPr>
        </p:nvSpPr>
        <p:spPr>
          <a:xfrm>
            <a:off x="685800" y="1143000"/>
            <a:ext cx="7772400" cy="3200400"/>
          </a:xfrm>
        </p:spPr>
        <p:txBody>
          <a:bodyPr/>
          <a:lstStyle/>
          <a:p>
            <a:pPr eaLnBrk="1" hangingPunct="1"/>
            <a:r>
              <a:rPr lang="en-US" sz="2800"/>
              <a:t>For local equilibrium at a TJ, what matters is the rate of change of energy with inclination, i.e. the </a:t>
            </a:r>
            <a:r>
              <a:rPr lang="en-US" sz="2800" i="1"/>
              <a:t>torque </a:t>
            </a:r>
            <a:r>
              <a:rPr lang="en-US" sz="2800"/>
              <a:t>on the boundary.</a:t>
            </a:r>
          </a:p>
          <a:p>
            <a:pPr eaLnBrk="1" hangingPunct="1"/>
            <a:r>
              <a:rPr lang="en-US" sz="2800"/>
              <a:t>Recall that the virtual displacement twists each boundary, i.e. changes its inclination.</a:t>
            </a:r>
          </a:p>
          <a:p>
            <a:pPr eaLnBrk="1" hangingPunct="1"/>
            <a:r>
              <a:rPr lang="en-US" sz="2800"/>
              <a:t>Re-express the force balance as (</a:t>
            </a:r>
            <a:r>
              <a:rPr lang="en-US" sz="2800">
                <a:latin typeface="Symbol" charset="2"/>
              </a:rPr>
              <a:t>s</a:t>
            </a:r>
            <a:r>
              <a:rPr lang="en-US" sz="2800">
                <a:latin typeface="Symbol" charset="2"/>
                <a:sym typeface="Symbol" charset="2"/>
              </a:rPr>
              <a:t>g)</a:t>
            </a:r>
            <a:r>
              <a:rPr lang="en-US" sz="2800"/>
              <a:t>:</a:t>
            </a:r>
          </a:p>
        </p:txBody>
      </p:sp>
      <p:graphicFrame>
        <p:nvGraphicFramePr>
          <p:cNvPr id="94210" name="Object 2"/>
          <p:cNvGraphicFramePr>
            <a:graphicFrameLocks noChangeAspect="1"/>
          </p:cNvGraphicFramePr>
          <p:nvPr/>
        </p:nvGraphicFramePr>
        <p:xfrm>
          <a:off x="1752600" y="4648200"/>
          <a:ext cx="6096000" cy="1536700"/>
        </p:xfrm>
        <a:graphic>
          <a:graphicData uri="http://schemas.openxmlformats.org/presentationml/2006/ole">
            <mc:AlternateContent xmlns:mc="http://schemas.openxmlformats.org/markup-compatibility/2006">
              <mc:Choice xmlns:v="urn:schemas-microsoft-com:vml" Requires="v">
                <p:oleObj spid="_x0000_s94256" name="Document" r:id="rId3" imgW="1969008" imgH="496824" progId="Word.Document.8">
                  <p:embed/>
                </p:oleObj>
              </mc:Choice>
              <mc:Fallback>
                <p:oleObj name="Document" r:id="rId3" imgW="1969008" imgH="496824"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648200"/>
                        <a:ext cx="6096000"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4214" name="Oval 5"/>
          <p:cNvSpPr>
            <a:spLocks noChangeArrowheads="1"/>
          </p:cNvSpPr>
          <p:nvPr/>
        </p:nvSpPr>
        <p:spPr bwMode="auto">
          <a:xfrm>
            <a:off x="4038600" y="4724400"/>
            <a:ext cx="2971800" cy="1143000"/>
          </a:xfrm>
          <a:prstGeom prst="ellipse">
            <a:avLst/>
          </a:prstGeom>
          <a:noFill/>
          <a:ln w="28575">
            <a:solidFill>
              <a:srgbClr val="CC0000"/>
            </a:solidFill>
            <a:round/>
            <a:headEnd/>
            <a:tailEnd/>
          </a:ln>
        </p:spPr>
        <p:txBody>
          <a:bodyPr wrap="none" anchor="ctr">
            <a:prstTxWarp prst="textNoShape">
              <a:avLst/>
            </a:prstTxWarp>
          </a:bodyPr>
          <a:lstStyle/>
          <a:p>
            <a:endParaRPr lang="en-US"/>
          </a:p>
        </p:txBody>
      </p:sp>
      <p:sp>
        <p:nvSpPr>
          <p:cNvPr id="94215" name="Text Box 6"/>
          <p:cNvSpPr txBox="1">
            <a:spLocks noChangeArrowheads="1"/>
          </p:cNvSpPr>
          <p:nvPr/>
        </p:nvSpPr>
        <p:spPr bwMode="auto">
          <a:xfrm>
            <a:off x="6781800" y="4495800"/>
            <a:ext cx="2249488" cy="579438"/>
          </a:xfrm>
          <a:prstGeom prst="rect">
            <a:avLst/>
          </a:prstGeom>
          <a:noFill/>
          <a:ln w="9525">
            <a:noFill/>
            <a:miter lim="800000"/>
            <a:headEnd/>
            <a:tailEnd/>
          </a:ln>
        </p:spPr>
        <p:txBody>
          <a:bodyPr wrap="none">
            <a:prstTxWarp prst="textNoShape">
              <a:avLst/>
            </a:prstTxWarp>
            <a:spAutoFit/>
          </a:bodyPr>
          <a:lstStyle/>
          <a:p>
            <a:r>
              <a:rPr lang="en-US" sz="3200" i="1">
                <a:solidFill>
                  <a:srgbClr val="CC0000"/>
                </a:solidFill>
                <a:latin typeface="Times" charset="0"/>
              </a:rPr>
              <a:t>torque terms</a:t>
            </a:r>
            <a:endParaRPr lang="en-US" sz="3200">
              <a:solidFill>
                <a:srgbClr val="CC0000"/>
              </a:solidFill>
              <a:latin typeface="Times" charset="0"/>
            </a:endParaRPr>
          </a:p>
        </p:txBody>
      </p:sp>
      <p:sp>
        <p:nvSpPr>
          <p:cNvPr id="94216" name="Oval 7"/>
          <p:cNvSpPr>
            <a:spLocks noChangeArrowheads="1"/>
          </p:cNvSpPr>
          <p:nvPr/>
        </p:nvSpPr>
        <p:spPr bwMode="auto">
          <a:xfrm>
            <a:off x="2590800" y="4800600"/>
            <a:ext cx="1828800" cy="990600"/>
          </a:xfrm>
          <a:prstGeom prst="ellipse">
            <a:avLst/>
          </a:prstGeom>
          <a:noFill/>
          <a:ln w="28575">
            <a:solidFill>
              <a:schemeClr val="accent2"/>
            </a:solidFill>
            <a:round/>
            <a:headEnd/>
            <a:tailEnd/>
          </a:ln>
        </p:spPr>
        <p:txBody>
          <a:bodyPr wrap="none" anchor="ctr">
            <a:prstTxWarp prst="textNoShape">
              <a:avLst/>
            </a:prstTxWarp>
          </a:bodyPr>
          <a:lstStyle/>
          <a:p>
            <a:endParaRPr lang="en-US"/>
          </a:p>
        </p:txBody>
      </p:sp>
      <p:sp>
        <p:nvSpPr>
          <p:cNvPr id="94217" name="Text Box 8"/>
          <p:cNvSpPr txBox="1">
            <a:spLocks noChangeArrowheads="1"/>
          </p:cNvSpPr>
          <p:nvPr/>
        </p:nvSpPr>
        <p:spPr bwMode="auto">
          <a:xfrm>
            <a:off x="598488" y="4572000"/>
            <a:ext cx="1381125" cy="1554163"/>
          </a:xfrm>
          <a:prstGeom prst="rect">
            <a:avLst/>
          </a:prstGeom>
          <a:noFill/>
          <a:ln w="9525">
            <a:noFill/>
            <a:miter lim="800000"/>
            <a:headEnd/>
            <a:tailEnd/>
          </a:ln>
        </p:spPr>
        <p:txBody>
          <a:bodyPr wrap="none">
            <a:prstTxWarp prst="textNoShape">
              <a:avLst/>
            </a:prstTxWarp>
            <a:spAutoFit/>
          </a:bodyPr>
          <a:lstStyle/>
          <a:p>
            <a:r>
              <a:rPr lang="en-US" sz="3200" i="1">
                <a:solidFill>
                  <a:schemeClr val="accent2"/>
                </a:solidFill>
                <a:latin typeface="Times" charset="0"/>
              </a:rPr>
              <a:t>surface</a:t>
            </a:r>
            <a:br>
              <a:rPr lang="en-US" sz="3200" i="1">
                <a:solidFill>
                  <a:schemeClr val="accent2"/>
                </a:solidFill>
                <a:latin typeface="Times" charset="0"/>
              </a:rPr>
            </a:br>
            <a:r>
              <a:rPr lang="en-US" sz="3200" i="1">
                <a:solidFill>
                  <a:schemeClr val="accent2"/>
                </a:solidFill>
                <a:latin typeface="Times" charset="0"/>
              </a:rPr>
              <a:t>tension</a:t>
            </a:r>
            <a:br>
              <a:rPr lang="en-US" sz="3200" i="1">
                <a:solidFill>
                  <a:schemeClr val="accent2"/>
                </a:solidFill>
                <a:latin typeface="Times" charset="0"/>
              </a:rPr>
            </a:br>
            <a:r>
              <a:rPr lang="en-US" sz="3200" i="1">
                <a:solidFill>
                  <a:schemeClr val="accent2"/>
                </a:solidFill>
                <a:latin typeface="Times" charset="0"/>
              </a:rPr>
              <a:t>terms</a:t>
            </a:r>
            <a:endParaRPr lang="en-US" sz="3200">
              <a:solidFill>
                <a:schemeClr val="accent2"/>
              </a:solidFill>
              <a:latin typeface="Times"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5"/>
          <p:cNvSpPr>
            <a:spLocks noGrp="1"/>
          </p:cNvSpPr>
          <p:nvPr>
            <p:ph type="sldNum" sz="quarter" idx="12"/>
          </p:nvPr>
        </p:nvSpPr>
        <p:spPr>
          <a:noFill/>
        </p:spPr>
        <p:txBody>
          <a:bodyPr/>
          <a:lstStyle/>
          <a:p>
            <a:fld id="{2142976F-9BCF-DB46-B79E-D9A9A1DEC259}" type="slidenum">
              <a:rPr lang="en-US" smtClean="0"/>
              <a:pPr/>
              <a:t>46</a:t>
            </a:fld>
            <a:endParaRPr lang="en-US" smtClean="0"/>
          </a:p>
        </p:txBody>
      </p:sp>
      <p:sp>
        <p:nvSpPr>
          <p:cNvPr id="95235" name="Rectangle 2"/>
          <p:cNvSpPr>
            <a:spLocks noGrp="1" noChangeArrowheads="1"/>
          </p:cNvSpPr>
          <p:nvPr>
            <p:ph type="title"/>
          </p:nvPr>
        </p:nvSpPr>
        <p:spPr>
          <a:noFill/>
        </p:spPr>
        <p:txBody>
          <a:bodyPr lIns="90487" tIns="44450" rIns="90487" bIns="44450"/>
          <a:lstStyle/>
          <a:p>
            <a:pPr eaLnBrk="1" hangingPunct="1"/>
            <a:r>
              <a:rPr lang="en-US" i="0"/>
              <a:t>Herring’s Relations</a:t>
            </a:r>
            <a:endParaRPr lang="en-US"/>
          </a:p>
        </p:txBody>
      </p:sp>
      <p:sp>
        <p:nvSpPr>
          <p:cNvPr id="95236" name="Rectangle 4"/>
          <p:cNvSpPr>
            <a:spLocks noChangeArrowheads="1"/>
          </p:cNvSpPr>
          <p:nvPr/>
        </p:nvSpPr>
        <p:spPr bwMode="auto">
          <a:xfrm>
            <a:off x="822325" y="428625"/>
            <a:ext cx="8286750" cy="454025"/>
          </a:xfrm>
          <a:prstGeom prst="rect">
            <a:avLst/>
          </a:prstGeom>
          <a:noFill/>
          <a:ln w="12700">
            <a:noFill/>
            <a:miter lim="800000"/>
            <a:headEnd/>
            <a:tailEnd/>
          </a:ln>
        </p:spPr>
        <p:txBody>
          <a:bodyPr wrap="none" anchor="ctr">
            <a:prstTxWarp prst="textNoShape">
              <a:avLst/>
            </a:prstTxWarp>
          </a:bodyPr>
          <a:lstStyle/>
          <a:p>
            <a:endParaRPr lang="en-US"/>
          </a:p>
        </p:txBody>
      </p:sp>
      <p:sp>
        <p:nvSpPr>
          <p:cNvPr id="95237" name="Rectangle 5"/>
          <p:cNvSpPr>
            <a:spLocks noChangeArrowheads="1"/>
          </p:cNvSpPr>
          <p:nvPr/>
        </p:nvSpPr>
        <p:spPr bwMode="auto">
          <a:xfrm>
            <a:off x="5076825" y="5011738"/>
            <a:ext cx="3892550" cy="514350"/>
          </a:xfrm>
          <a:prstGeom prst="rect">
            <a:avLst/>
          </a:prstGeom>
          <a:noFill/>
          <a:ln w="12700">
            <a:noFill/>
            <a:miter lim="800000"/>
            <a:headEnd/>
            <a:tailEnd/>
          </a:ln>
        </p:spPr>
        <p:txBody>
          <a:bodyPr lIns="90487" tIns="44450" rIns="90487" bIns="44450">
            <a:prstTxWarp prst="textNoShape">
              <a:avLst/>
            </a:prstTxWarp>
            <a:spAutoFit/>
          </a:bodyPr>
          <a:lstStyle/>
          <a:p>
            <a:r>
              <a:rPr lang="en-US" sz="1400" b="1">
                <a:latin typeface="Times" charset="0"/>
              </a:rPr>
              <a:t>C. Herring </a:t>
            </a:r>
            <a:r>
              <a:rPr lang="en-US" sz="1400">
                <a:latin typeface="Times" charset="0"/>
              </a:rPr>
              <a:t>in The Physics of Powder Metallurgy. (McGraw Hill, New York, 1951) pp. 143-79 </a:t>
            </a:r>
          </a:p>
        </p:txBody>
      </p:sp>
      <p:pic>
        <p:nvPicPr>
          <p:cNvPr id="95238" name="Picture 6"/>
          <p:cNvPicPr>
            <a:picLocks noChangeArrowheads="1"/>
          </p:cNvPicPr>
          <p:nvPr/>
        </p:nvPicPr>
        <p:blipFill>
          <a:blip r:embed="rId3"/>
          <a:srcRect/>
          <a:stretch>
            <a:fillRect/>
          </a:stretch>
        </p:blipFill>
        <p:spPr bwMode="auto">
          <a:xfrm>
            <a:off x="990600" y="4711700"/>
            <a:ext cx="2298700" cy="1892300"/>
          </a:xfrm>
          <a:prstGeom prst="rect">
            <a:avLst/>
          </a:prstGeom>
          <a:noFill/>
          <a:ln w="12700">
            <a:noFill/>
            <a:miter lim="800000"/>
            <a:headEnd/>
            <a:tailEnd/>
          </a:ln>
        </p:spPr>
      </p:pic>
      <p:pic>
        <p:nvPicPr>
          <p:cNvPr id="95239" name="Picture 7"/>
          <p:cNvPicPr>
            <a:picLocks noChangeArrowheads="1"/>
          </p:cNvPicPr>
          <p:nvPr/>
        </p:nvPicPr>
        <p:blipFill>
          <a:blip r:embed="rId4"/>
          <a:srcRect/>
          <a:stretch>
            <a:fillRect/>
          </a:stretch>
        </p:blipFill>
        <p:spPr bwMode="auto">
          <a:xfrm>
            <a:off x="1955800" y="1727200"/>
            <a:ext cx="5562600" cy="4013200"/>
          </a:xfrm>
          <a:prstGeom prst="rect">
            <a:avLst/>
          </a:prstGeom>
          <a:noFill/>
          <a:ln w="12700">
            <a:noFill/>
            <a:miter lim="800000"/>
            <a:headEnd/>
            <a:tailEnd/>
          </a:ln>
        </p:spPr>
      </p:pic>
      <p:sp>
        <p:nvSpPr>
          <p:cNvPr id="95240" name="Text Box 8"/>
          <p:cNvSpPr txBox="1">
            <a:spLocks noChangeArrowheads="1"/>
          </p:cNvSpPr>
          <p:nvPr/>
        </p:nvSpPr>
        <p:spPr bwMode="auto">
          <a:xfrm>
            <a:off x="3908425" y="5715000"/>
            <a:ext cx="4778375" cy="822325"/>
          </a:xfrm>
          <a:prstGeom prst="rect">
            <a:avLst/>
          </a:prstGeom>
          <a:noFill/>
          <a:ln w="9525">
            <a:noFill/>
            <a:miter lim="800000"/>
            <a:headEnd/>
            <a:tailEnd/>
          </a:ln>
        </p:spPr>
        <p:txBody>
          <a:bodyPr>
            <a:prstTxWarp prst="textNoShape">
              <a:avLst/>
            </a:prstTxWarp>
            <a:spAutoFit/>
          </a:bodyPr>
          <a:lstStyle/>
          <a:p>
            <a:pPr>
              <a:spcBef>
                <a:spcPct val="50000"/>
              </a:spcBef>
            </a:pPr>
            <a:r>
              <a:rPr lang="en-US" i="1"/>
              <a:t>NB: the torque terms can be just as large as the surface tensions </a:t>
            </a:r>
          </a:p>
        </p:txBody>
      </p:sp>
    </p:spTree>
  </p:cSld>
  <p:clrMapOvr>
    <a:masterClrMapping/>
  </p:clrMapOvr>
  <p:transition xmlns:p14="http://schemas.microsoft.com/office/powerpoint/2010/mai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5"/>
          <p:cNvSpPr>
            <a:spLocks noGrp="1"/>
          </p:cNvSpPr>
          <p:nvPr>
            <p:ph type="sldNum" sz="quarter" idx="12"/>
          </p:nvPr>
        </p:nvSpPr>
        <p:spPr>
          <a:noFill/>
        </p:spPr>
        <p:txBody>
          <a:bodyPr/>
          <a:lstStyle/>
          <a:p>
            <a:fld id="{AC45C825-3A4B-3D40-A006-ABD3B04004BD}" type="slidenum">
              <a:rPr lang="en-US" smtClean="0"/>
              <a:pPr/>
              <a:t>47</a:t>
            </a:fld>
            <a:endParaRPr lang="en-US" smtClean="0"/>
          </a:p>
        </p:txBody>
      </p:sp>
      <p:sp>
        <p:nvSpPr>
          <p:cNvPr id="97283" name="Rectangle 2"/>
          <p:cNvSpPr>
            <a:spLocks noGrp="1" noChangeArrowheads="1"/>
          </p:cNvSpPr>
          <p:nvPr>
            <p:ph type="title"/>
          </p:nvPr>
        </p:nvSpPr>
        <p:spPr/>
        <p:txBody>
          <a:bodyPr/>
          <a:lstStyle/>
          <a:p>
            <a:pPr eaLnBrk="1" hangingPunct="1"/>
            <a:r>
              <a:rPr lang="en-US"/>
              <a:t>Torque effects</a:t>
            </a:r>
          </a:p>
        </p:txBody>
      </p:sp>
      <p:sp>
        <p:nvSpPr>
          <p:cNvPr id="97284" name="Rectangle 3"/>
          <p:cNvSpPr>
            <a:spLocks noGrp="1" noChangeArrowheads="1"/>
          </p:cNvSpPr>
          <p:nvPr>
            <p:ph type="body" idx="1"/>
          </p:nvPr>
        </p:nvSpPr>
        <p:spPr>
          <a:xfrm>
            <a:off x="685800" y="1295400"/>
            <a:ext cx="7772400" cy="4114800"/>
          </a:xfrm>
        </p:spPr>
        <p:txBody>
          <a:bodyPr/>
          <a:lstStyle/>
          <a:p>
            <a:pPr eaLnBrk="1" hangingPunct="1"/>
            <a:r>
              <a:rPr lang="en-US" sz="2800"/>
              <a:t>The effect of inclination seems esoteric: should one be concerned about it?</a:t>
            </a:r>
          </a:p>
          <a:p>
            <a:pPr eaLnBrk="1" hangingPunct="1"/>
            <a:r>
              <a:rPr lang="en-US" sz="2800"/>
              <a:t>Yes!  Twin boundaries are only one example where inclination has an obvious effect.  Other types of grain boundary (to be explored later) also have low energies at unique misorientations.</a:t>
            </a:r>
          </a:p>
          <a:p>
            <a:pPr eaLnBrk="1" hangingPunct="1"/>
            <a:r>
              <a:rPr lang="en-US" sz="2800"/>
              <a:t>Torque effects can result in inequalities* instead of equalities for dihedral angles.</a:t>
            </a:r>
          </a:p>
        </p:txBody>
      </p:sp>
      <p:sp>
        <p:nvSpPr>
          <p:cNvPr id="97285" name="Text Box 4"/>
          <p:cNvSpPr txBox="1">
            <a:spLocks noChangeArrowheads="1"/>
          </p:cNvSpPr>
          <p:nvPr/>
        </p:nvSpPr>
        <p:spPr bwMode="auto">
          <a:xfrm>
            <a:off x="1295400" y="5943600"/>
            <a:ext cx="6416675" cy="523220"/>
          </a:xfrm>
          <a:prstGeom prst="rect">
            <a:avLst/>
          </a:prstGeom>
          <a:noFill/>
          <a:ln w="9525">
            <a:noFill/>
            <a:miter lim="800000"/>
            <a:headEnd/>
            <a:tailEnd/>
          </a:ln>
        </p:spPr>
        <p:txBody>
          <a:bodyPr wrap="square">
            <a:prstTxWarp prst="textNoShape">
              <a:avLst/>
            </a:prstTxWarp>
            <a:spAutoFit/>
          </a:bodyPr>
          <a:lstStyle/>
          <a:p>
            <a:pPr algn="ctr"/>
            <a:r>
              <a:rPr lang="en-US" sz="1400" dirty="0">
                <a:solidFill>
                  <a:srgbClr val="660066"/>
                </a:solidFill>
                <a:latin typeface="Helvetica" charset="0"/>
              </a:rPr>
              <a:t>* B.L. Adams, et al. (1999). “Extracting Grain Boundary and Surface Energy from Measurement of Triple Junction </a:t>
            </a:r>
            <a:r>
              <a:rPr lang="en-US" sz="1400" dirty="0" smtClean="0">
                <a:solidFill>
                  <a:srgbClr val="660066"/>
                </a:solidFill>
                <a:latin typeface="Helvetica" charset="0"/>
              </a:rPr>
              <a:t>Geometry</a:t>
            </a:r>
            <a:r>
              <a:rPr lang="en-US" sz="1400" dirty="0">
                <a:solidFill>
                  <a:srgbClr val="660066"/>
                </a:solidFill>
                <a:latin typeface="Helvetica" charset="0"/>
              </a:rPr>
              <a:t>.” </a:t>
            </a:r>
            <a:r>
              <a:rPr lang="en-US" sz="1400" u="sng" dirty="0">
                <a:solidFill>
                  <a:srgbClr val="660066"/>
                </a:solidFill>
                <a:latin typeface="Helvetica" charset="0"/>
              </a:rPr>
              <a:t>Interface Science</a:t>
            </a:r>
            <a:r>
              <a:rPr lang="en-US" sz="1400" dirty="0">
                <a:solidFill>
                  <a:srgbClr val="660066"/>
                </a:solidFill>
                <a:latin typeface="Helvetica" charset="0"/>
              </a:rPr>
              <a:t> </a:t>
            </a:r>
            <a:r>
              <a:rPr lang="en-US" sz="1400" b="1" dirty="0">
                <a:solidFill>
                  <a:srgbClr val="660066"/>
                </a:solidFill>
                <a:latin typeface="Helvetica" charset="0"/>
              </a:rPr>
              <a:t>7</a:t>
            </a:r>
            <a:r>
              <a:rPr lang="en-US" sz="1400" dirty="0">
                <a:solidFill>
                  <a:srgbClr val="660066"/>
                </a:solidFill>
                <a:latin typeface="Helvetica" charset="0"/>
              </a:rPr>
              <a:t>: 321-337.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Slide Number Placeholder 5"/>
          <p:cNvSpPr>
            <a:spLocks noGrp="1"/>
          </p:cNvSpPr>
          <p:nvPr>
            <p:ph type="sldNum" sz="quarter" idx="12"/>
          </p:nvPr>
        </p:nvSpPr>
        <p:spPr>
          <a:noFill/>
        </p:spPr>
        <p:txBody>
          <a:bodyPr/>
          <a:lstStyle/>
          <a:p>
            <a:fld id="{8ED475AE-D610-124E-A90F-01A2EE0E14DB}" type="slidenum">
              <a:rPr lang="en-US" smtClean="0"/>
              <a:pPr/>
              <a:t>48</a:t>
            </a:fld>
            <a:endParaRPr lang="en-US" smtClean="0"/>
          </a:p>
        </p:txBody>
      </p:sp>
      <p:sp>
        <p:nvSpPr>
          <p:cNvPr id="98308" name="Rectangle 2"/>
          <p:cNvSpPr>
            <a:spLocks noGrp="1" noChangeArrowheads="1"/>
          </p:cNvSpPr>
          <p:nvPr>
            <p:ph type="title"/>
          </p:nvPr>
        </p:nvSpPr>
        <p:spPr/>
        <p:txBody>
          <a:bodyPr/>
          <a:lstStyle/>
          <a:p>
            <a:pPr eaLnBrk="1" hangingPunct="1"/>
            <a:r>
              <a:rPr lang="en-US"/>
              <a:t>Aluminum foil, cross section</a:t>
            </a:r>
          </a:p>
        </p:txBody>
      </p:sp>
      <p:sp>
        <p:nvSpPr>
          <p:cNvPr id="98309" name="Rectangle 3"/>
          <p:cNvSpPr>
            <a:spLocks noGrp="1" noChangeArrowheads="1"/>
          </p:cNvSpPr>
          <p:nvPr>
            <p:ph type="body" idx="1"/>
          </p:nvPr>
        </p:nvSpPr>
        <p:spPr>
          <a:xfrm>
            <a:off x="228600" y="1447800"/>
            <a:ext cx="3429000" cy="4343400"/>
          </a:xfrm>
        </p:spPr>
        <p:txBody>
          <a:bodyPr/>
          <a:lstStyle/>
          <a:p>
            <a:pPr eaLnBrk="1" hangingPunct="1"/>
            <a:r>
              <a:rPr lang="en-US"/>
              <a:t>Torque term literally twists the boundary away from being perpendicular to the surface</a:t>
            </a:r>
          </a:p>
        </p:txBody>
      </p:sp>
      <p:graphicFrame>
        <p:nvGraphicFramePr>
          <p:cNvPr id="98306" name="Object 2"/>
          <p:cNvGraphicFramePr>
            <a:graphicFrameLocks noChangeAspect="1"/>
          </p:cNvGraphicFramePr>
          <p:nvPr/>
        </p:nvGraphicFramePr>
        <p:xfrm>
          <a:off x="3656013" y="1371600"/>
          <a:ext cx="5487987" cy="4097338"/>
        </p:xfrm>
        <a:graphic>
          <a:graphicData uri="http://schemas.openxmlformats.org/presentationml/2006/ole">
            <mc:AlternateContent xmlns:mc="http://schemas.openxmlformats.org/markup-compatibility/2006">
              <mc:Choice xmlns:v="urn:schemas-microsoft-com:vml" Requires="v">
                <p:oleObj spid="_x0000_s98352" name="Document" r:id="rId3" imgW="5486400" imgH="4096800" progId="Word.Document.8">
                  <p:embed/>
                </p:oleObj>
              </mc:Choice>
              <mc:Fallback>
                <p:oleObj name="Document" r:id="rId3" imgW="5486400" imgH="409680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6013" y="1371600"/>
                        <a:ext cx="5487987" cy="409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8310" name="Line 5"/>
          <p:cNvSpPr>
            <a:spLocks noChangeShapeType="1"/>
          </p:cNvSpPr>
          <p:nvPr/>
        </p:nvSpPr>
        <p:spPr bwMode="auto">
          <a:xfrm flipV="1">
            <a:off x="7162800" y="1752600"/>
            <a:ext cx="0" cy="914400"/>
          </a:xfrm>
          <a:prstGeom prst="line">
            <a:avLst/>
          </a:prstGeom>
          <a:noFill/>
          <a:ln w="38100">
            <a:solidFill>
              <a:srgbClr val="CC0000"/>
            </a:solidFill>
            <a:round/>
            <a:headEnd type="triangle" w="med" len="med"/>
            <a:tailEnd/>
          </a:ln>
        </p:spPr>
        <p:txBody>
          <a:bodyPr wrap="none" anchor="ctr">
            <a:prstTxWarp prst="textNoShape">
              <a:avLst/>
            </a:prstTxWarp>
          </a:bodyPr>
          <a:lstStyle/>
          <a:p>
            <a:endParaRPr lang="en-US"/>
          </a:p>
        </p:txBody>
      </p:sp>
      <p:sp>
        <p:nvSpPr>
          <p:cNvPr id="98311" name="Text Box 6"/>
          <p:cNvSpPr txBox="1">
            <a:spLocks noChangeArrowheads="1"/>
          </p:cNvSpPr>
          <p:nvPr/>
        </p:nvSpPr>
        <p:spPr bwMode="auto">
          <a:xfrm>
            <a:off x="6689725" y="1203325"/>
            <a:ext cx="1063625" cy="457200"/>
          </a:xfrm>
          <a:prstGeom prst="rect">
            <a:avLst/>
          </a:prstGeom>
          <a:noFill/>
          <a:ln w="9525">
            <a:noFill/>
            <a:miter lim="800000"/>
            <a:headEnd/>
            <a:tailEnd/>
          </a:ln>
        </p:spPr>
        <p:txBody>
          <a:bodyPr wrap="none">
            <a:prstTxWarp prst="textNoShape">
              <a:avLst/>
            </a:prstTxWarp>
            <a:spAutoFit/>
          </a:bodyPr>
          <a:lstStyle/>
          <a:p>
            <a:r>
              <a:rPr lang="en-US">
                <a:solidFill>
                  <a:srgbClr val="CC0000"/>
                </a:solidFill>
                <a:latin typeface="Times" charset="0"/>
              </a:rPr>
              <a:t>surface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5"/>
          <p:cNvSpPr>
            <a:spLocks noGrp="1"/>
          </p:cNvSpPr>
          <p:nvPr>
            <p:ph type="sldNum" sz="quarter" idx="12"/>
          </p:nvPr>
        </p:nvSpPr>
        <p:spPr>
          <a:noFill/>
        </p:spPr>
        <p:txBody>
          <a:bodyPr/>
          <a:lstStyle/>
          <a:p>
            <a:fld id="{1E931024-0ED9-1A41-AAB7-BDC4C8352966}" type="slidenum">
              <a:rPr lang="en-US" smtClean="0"/>
              <a:pPr/>
              <a:t>49</a:t>
            </a:fld>
            <a:endParaRPr lang="en-US" smtClean="0"/>
          </a:p>
        </p:txBody>
      </p:sp>
      <p:sp>
        <p:nvSpPr>
          <p:cNvPr id="99331" name="Rectangle 2"/>
          <p:cNvSpPr>
            <a:spLocks noGrp="1" noChangeArrowheads="1"/>
          </p:cNvSpPr>
          <p:nvPr>
            <p:ph type="title"/>
          </p:nvPr>
        </p:nvSpPr>
        <p:spPr/>
        <p:txBody>
          <a:bodyPr/>
          <a:lstStyle/>
          <a:p>
            <a:pPr eaLnBrk="1" hangingPunct="1"/>
            <a:r>
              <a:rPr lang="en-US"/>
              <a:t>Why Triple Junctions?</a:t>
            </a:r>
          </a:p>
        </p:txBody>
      </p:sp>
      <p:sp>
        <p:nvSpPr>
          <p:cNvPr id="99332" name="Rectangle 3"/>
          <p:cNvSpPr>
            <a:spLocks noGrp="1" noChangeArrowheads="1"/>
          </p:cNvSpPr>
          <p:nvPr>
            <p:ph type="body" idx="1"/>
          </p:nvPr>
        </p:nvSpPr>
        <p:spPr>
          <a:xfrm>
            <a:off x="685800" y="1981200"/>
            <a:ext cx="7772400" cy="1143000"/>
          </a:xfrm>
        </p:spPr>
        <p:txBody>
          <a:bodyPr/>
          <a:lstStyle/>
          <a:p>
            <a:pPr eaLnBrk="1" hangingPunct="1">
              <a:lnSpc>
                <a:spcPct val="90000"/>
              </a:lnSpc>
            </a:pPr>
            <a:r>
              <a:rPr lang="en-US" sz="2800"/>
              <a:t>For isotropic g.b. energy, 4-fold junctions split into two 3-fold junctions with a reduction in free energy:</a:t>
            </a:r>
          </a:p>
        </p:txBody>
      </p:sp>
      <p:sp>
        <p:nvSpPr>
          <p:cNvPr id="99333" name="Line 4"/>
          <p:cNvSpPr>
            <a:spLocks noChangeShapeType="1"/>
          </p:cNvSpPr>
          <p:nvPr/>
        </p:nvSpPr>
        <p:spPr bwMode="auto">
          <a:xfrm>
            <a:off x="685800" y="3429000"/>
            <a:ext cx="1752600" cy="1752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9334" name="Line 5"/>
          <p:cNvSpPr>
            <a:spLocks noChangeShapeType="1"/>
          </p:cNvSpPr>
          <p:nvPr/>
        </p:nvSpPr>
        <p:spPr bwMode="auto">
          <a:xfrm flipV="1">
            <a:off x="685800" y="3429000"/>
            <a:ext cx="1752600" cy="1752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9335" name="AutoShape 6"/>
          <p:cNvSpPr>
            <a:spLocks noChangeArrowheads="1"/>
          </p:cNvSpPr>
          <p:nvPr/>
        </p:nvSpPr>
        <p:spPr bwMode="auto">
          <a:xfrm>
            <a:off x="3276600" y="4114800"/>
            <a:ext cx="1600200" cy="457200"/>
          </a:xfrm>
          <a:prstGeom prst="rightArrow">
            <a:avLst>
              <a:gd name="adj1" fmla="val 50000"/>
              <a:gd name="adj2" fmla="val 87500"/>
            </a:avLst>
          </a:prstGeom>
          <a:solidFill>
            <a:srgbClr val="CC0000"/>
          </a:solidFill>
          <a:ln w="9525">
            <a:solidFill>
              <a:schemeClr val="tx1"/>
            </a:solidFill>
            <a:miter lim="800000"/>
            <a:headEnd/>
            <a:tailEnd/>
          </a:ln>
        </p:spPr>
        <p:txBody>
          <a:bodyPr wrap="none" anchor="ctr">
            <a:prstTxWarp prst="textNoShape">
              <a:avLst/>
            </a:prstTxWarp>
          </a:bodyPr>
          <a:lstStyle/>
          <a:p>
            <a:endParaRPr lang="en-US"/>
          </a:p>
        </p:txBody>
      </p:sp>
      <p:sp>
        <p:nvSpPr>
          <p:cNvPr id="99336" name="Freeform 7"/>
          <p:cNvSpPr>
            <a:spLocks/>
          </p:cNvSpPr>
          <p:nvPr/>
        </p:nvSpPr>
        <p:spPr bwMode="auto">
          <a:xfrm>
            <a:off x="1752600" y="4114800"/>
            <a:ext cx="152400" cy="381000"/>
          </a:xfrm>
          <a:custGeom>
            <a:avLst/>
            <a:gdLst>
              <a:gd name="T0" fmla="*/ 0 w 96"/>
              <a:gd name="T1" fmla="*/ 0 h 240"/>
              <a:gd name="T2" fmla="*/ 120967500 w 96"/>
              <a:gd name="T3" fmla="*/ 120967500 h 240"/>
              <a:gd name="T4" fmla="*/ 241935000 w 96"/>
              <a:gd name="T5" fmla="*/ 362902500 h 240"/>
              <a:gd name="T6" fmla="*/ 120967500 w 96"/>
              <a:gd name="T7" fmla="*/ 604837500 h 240"/>
              <a:gd name="T8" fmla="*/ 0 60000 65536"/>
              <a:gd name="T9" fmla="*/ 0 60000 65536"/>
              <a:gd name="T10" fmla="*/ 0 60000 65536"/>
              <a:gd name="T11" fmla="*/ 0 60000 65536"/>
              <a:gd name="T12" fmla="*/ 0 w 96"/>
              <a:gd name="T13" fmla="*/ 0 h 240"/>
              <a:gd name="T14" fmla="*/ 96 w 96"/>
              <a:gd name="T15" fmla="*/ 240 h 240"/>
            </a:gdLst>
            <a:ahLst/>
            <a:cxnLst>
              <a:cxn ang="T8">
                <a:pos x="T0" y="T1"/>
              </a:cxn>
              <a:cxn ang="T9">
                <a:pos x="T2" y="T3"/>
              </a:cxn>
              <a:cxn ang="T10">
                <a:pos x="T4" y="T5"/>
              </a:cxn>
              <a:cxn ang="T11">
                <a:pos x="T6" y="T7"/>
              </a:cxn>
            </a:cxnLst>
            <a:rect l="T12" t="T13" r="T14" b="T15"/>
            <a:pathLst>
              <a:path w="96" h="240">
                <a:moveTo>
                  <a:pt x="0" y="0"/>
                </a:moveTo>
                <a:cubicBezTo>
                  <a:pt x="16" y="12"/>
                  <a:pt x="32" y="24"/>
                  <a:pt x="48" y="48"/>
                </a:cubicBezTo>
                <a:cubicBezTo>
                  <a:pt x="64" y="72"/>
                  <a:pt x="96" y="112"/>
                  <a:pt x="96" y="144"/>
                </a:cubicBezTo>
                <a:cubicBezTo>
                  <a:pt x="96" y="176"/>
                  <a:pt x="72" y="208"/>
                  <a:pt x="48" y="240"/>
                </a:cubicBezTo>
              </a:path>
            </a:pathLst>
          </a:custGeom>
          <a:noFill/>
          <a:ln w="9525">
            <a:solidFill>
              <a:schemeClr val="tx1"/>
            </a:solidFill>
            <a:round/>
            <a:headEnd/>
            <a:tailEnd/>
          </a:ln>
        </p:spPr>
        <p:txBody>
          <a:bodyPr wrap="none" anchor="ctr">
            <a:prstTxWarp prst="textNoShape">
              <a:avLst/>
            </a:prstTxWarp>
          </a:bodyPr>
          <a:lstStyle/>
          <a:p>
            <a:endParaRPr lang="en-US"/>
          </a:p>
        </p:txBody>
      </p:sp>
      <p:sp>
        <p:nvSpPr>
          <p:cNvPr id="99337" name="Text Box 8"/>
          <p:cNvSpPr txBox="1">
            <a:spLocks noChangeArrowheads="1"/>
          </p:cNvSpPr>
          <p:nvPr/>
        </p:nvSpPr>
        <p:spPr bwMode="auto">
          <a:xfrm>
            <a:off x="2193925" y="3779838"/>
            <a:ext cx="752475"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90°</a:t>
            </a:r>
          </a:p>
        </p:txBody>
      </p:sp>
      <p:sp>
        <p:nvSpPr>
          <p:cNvPr id="99338" name="Line 9"/>
          <p:cNvSpPr>
            <a:spLocks noChangeShapeType="1"/>
          </p:cNvSpPr>
          <p:nvPr/>
        </p:nvSpPr>
        <p:spPr bwMode="auto">
          <a:xfrm>
            <a:off x="6324600" y="4191000"/>
            <a:ext cx="9906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9339" name="Line 10"/>
          <p:cNvSpPr>
            <a:spLocks noChangeShapeType="1"/>
          </p:cNvSpPr>
          <p:nvPr/>
        </p:nvSpPr>
        <p:spPr bwMode="auto">
          <a:xfrm flipV="1">
            <a:off x="7315200" y="3429000"/>
            <a:ext cx="53340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9340" name="Line 11"/>
          <p:cNvSpPr>
            <a:spLocks noChangeShapeType="1"/>
          </p:cNvSpPr>
          <p:nvPr/>
        </p:nvSpPr>
        <p:spPr bwMode="auto">
          <a:xfrm flipV="1">
            <a:off x="5808663" y="4197350"/>
            <a:ext cx="53340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9341" name="Line 12"/>
          <p:cNvSpPr>
            <a:spLocks noChangeShapeType="1"/>
          </p:cNvSpPr>
          <p:nvPr/>
        </p:nvSpPr>
        <p:spPr bwMode="auto">
          <a:xfrm flipH="1" flipV="1">
            <a:off x="5867400" y="3429000"/>
            <a:ext cx="45720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9342" name="Line 13"/>
          <p:cNvSpPr>
            <a:spLocks noChangeShapeType="1"/>
          </p:cNvSpPr>
          <p:nvPr/>
        </p:nvSpPr>
        <p:spPr bwMode="auto">
          <a:xfrm flipH="1" flipV="1">
            <a:off x="7304088" y="4191000"/>
            <a:ext cx="45720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9343" name="Freeform 14"/>
          <p:cNvSpPr>
            <a:spLocks/>
          </p:cNvSpPr>
          <p:nvPr/>
        </p:nvSpPr>
        <p:spPr bwMode="auto">
          <a:xfrm>
            <a:off x="7543800" y="3886200"/>
            <a:ext cx="163513" cy="685800"/>
          </a:xfrm>
          <a:custGeom>
            <a:avLst/>
            <a:gdLst>
              <a:gd name="T0" fmla="*/ 0 w 103"/>
              <a:gd name="T1" fmla="*/ 0 h 480"/>
              <a:gd name="T2" fmla="*/ 120967870 w 103"/>
              <a:gd name="T3" fmla="*/ 195967350 h 480"/>
              <a:gd name="T4" fmla="*/ 241935740 w 103"/>
              <a:gd name="T5" fmla="*/ 587902050 h 480"/>
              <a:gd name="T6" fmla="*/ 0 w 103"/>
              <a:gd name="T7" fmla="*/ 979836750 h 480"/>
              <a:gd name="T8" fmla="*/ 0 60000 65536"/>
              <a:gd name="T9" fmla="*/ 0 60000 65536"/>
              <a:gd name="T10" fmla="*/ 0 60000 65536"/>
              <a:gd name="T11" fmla="*/ 0 60000 65536"/>
              <a:gd name="T12" fmla="*/ 0 w 103"/>
              <a:gd name="T13" fmla="*/ 0 h 480"/>
              <a:gd name="T14" fmla="*/ 103 w 103"/>
              <a:gd name="T15" fmla="*/ 480 h 480"/>
            </a:gdLst>
            <a:ahLst/>
            <a:cxnLst>
              <a:cxn ang="T8">
                <a:pos x="T0" y="T1"/>
              </a:cxn>
              <a:cxn ang="T9">
                <a:pos x="T2" y="T3"/>
              </a:cxn>
              <a:cxn ang="T10">
                <a:pos x="T4" y="T5"/>
              </a:cxn>
              <a:cxn ang="T11">
                <a:pos x="T6" y="T7"/>
              </a:cxn>
            </a:cxnLst>
            <a:rect l="T12" t="T13" r="T14" b="T15"/>
            <a:pathLst>
              <a:path w="103" h="480">
                <a:moveTo>
                  <a:pt x="0" y="0"/>
                </a:moveTo>
                <a:cubicBezTo>
                  <a:pt x="16" y="24"/>
                  <a:pt x="32" y="48"/>
                  <a:pt x="48" y="96"/>
                </a:cubicBezTo>
                <a:cubicBezTo>
                  <a:pt x="63" y="143"/>
                  <a:pt x="103" y="224"/>
                  <a:pt x="96" y="288"/>
                </a:cubicBezTo>
                <a:cubicBezTo>
                  <a:pt x="88" y="351"/>
                  <a:pt x="44" y="415"/>
                  <a:pt x="0" y="480"/>
                </a:cubicBezTo>
              </a:path>
            </a:pathLst>
          </a:custGeom>
          <a:noFill/>
          <a:ln w="9525">
            <a:solidFill>
              <a:schemeClr val="tx1"/>
            </a:solidFill>
            <a:round/>
            <a:headEnd/>
            <a:tailEnd/>
          </a:ln>
        </p:spPr>
        <p:txBody>
          <a:bodyPr wrap="none" anchor="ctr">
            <a:prstTxWarp prst="textNoShape">
              <a:avLst/>
            </a:prstTxWarp>
          </a:bodyPr>
          <a:lstStyle/>
          <a:p>
            <a:endParaRPr lang="en-US"/>
          </a:p>
        </p:txBody>
      </p:sp>
      <p:sp>
        <p:nvSpPr>
          <p:cNvPr id="99344" name="Text Box 15"/>
          <p:cNvSpPr txBox="1">
            <a:spLocks noChangeArrowheads="1"/>
          </p:cNvSpPr>
          <p:nvPr/>
        </p:nvSpPr>
        <p:spPr bwMode="auto">
          <a:xfrm>
            <a:off x="7848600" y="3962400"/>
            <a:ext cx="955675" cy="579438"/>
          </a:xfrm>
          <a:prstGeom prst="rect">
            <a:avLst/>
          </a:prstGeom>
          <a:noFill/>
          <a:ln w="9525">
            <a:noFill/>
            <a:miter lim="800000"/>
            <a:headEnd/>
            <a:tailEnd/>
          </a:ln>
        </p:spPr>
        <p:txBody>
          <a:bodyPr wrap="none">
            <a:prstTxWarp prst="textNoShape">
              <a:avLst/>
            </a:prstTxWarp>
            <a:spAutoFit/>
          </a:bodyPr>
          <a:lstStyle/>
          <a:p>
            <a:r>
              <a:rPr lang="en-US" sz="3200">
                <a:latin typeface="Times" charset="0"/>
              </a:rPr>
              <a:t>120°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p>
            <a:fld id="{35ABECA4-8910-024D-B505-FD755F90E96B}" type="slidenum">
              <a:rPr lang="en-US" smtClean="0"/>
              <a:pPr/>
              <a:t>5</a:t>
            </a:fld>
            <a:endParaRPr lang="en-US" smtClean="0"/>
          </a:p>
        </p:txBody>
      </p:sp>
      <p:sp>
        <p:nvSpPr>
          <p:cNvPr id="22531" name="Rectangle 2"/>
          <p:cNvSpPr>
            <a:spLocks noGrp="1" noChangeArrowheads="1"/>
          </p:cNvSpPr>
          <p:nvPr>
            <p:ph type="title"/>
          </p:nvPr>
        </p:nvSpPr>
        <p:spPr>
          <a:xfrm>
            <a:off x="685800" y="381000"/>
            <a:ext cx="7772400" cy="838200"/>
          </a:xfrm>
        </p:spPr>
        <p:txBody>
          <a:bodyPr/>
          <a:lstStyle/>
          <a:p>
            <a:pPr eaLnBrk="1" hangingPunct="1"/>
            <a:r>
              <a:rPr lang="en-US"/>
              <a:t>Why learn about grain boundary properties?</a:t>
            </a:r>
          </a:p>
        </p:txBody>
      </p:sp>
      <p:sp>
        <p:nvSpPr>
          <p:cNvPr id="22532" name="Rectangle 3"/>
          <p:cNvSpPr>
            <a:spLocks noGrp="1" noChangeArrowheads="1"/>
          </p:cNvSpPr>
          <p:nvPr>
            <p:ph type="body" idx="1"/>
          </p:nvPr>
        </p:nvSpPr>
        <p:spPr>
          <a:xfrm>
            <a:off x="685800" y="1752600"/>
            <a:ext cx="8001000" cy="4724400"/>
          </a:xfrm>
        </p:spPr>
        <p:txBody>
          <a:bodyPr/>
          <a:lstStyle/>
          <a:p>
            <a:pPr eaLnBrk="1" hangingPunct="1">
              <a:lnSpc>
                <a:spcPct val="90000"/>
              </a:lnSpc>
            </a:pPr>
            <a:r>
              <a:rPr lang="en-US" sz="2400" dirty="0"/>
              <a:t>Many aspects of materials processing, properties and performance are affected by grain boundary properties.</a:t>
            </a:r>
          </a:p>
          <a:p>
            <a:pPr eaLnBrk="1" hangingPunct="1">
              <a:lnSpc>
                <a:spcPct val="90000"/>
              </a:lnSpc>
            </a:pPr>
            <a:r>
              <a:rPr lang="en-US" sz="2400" dirty="0"/>
              <a:t>Examples include:</a:t>
            </a:r>
            <a:br>
              <a:rPr lang="en-US" sz="2400" dirty="0"/>
            </a:br>
            <a:r>
              <a:rPr lang="en-US" sz="2400" dirty="0"/>
              <a:t>- stress corrosion cracking in </a:t>
            </a:r>
            <a:r>
              <a:rPr lang="en-US" sz="2400" dirty="0" err="1"/>
              <a:t>Pb</a:t>
            </a:r>
            <a:r>
              <a:rPr lang="en-US" sz="2400" dirty="0"/>
              <a:t> battery electrodes, Ni-alloy nuclear fuel containment, steam generator tubes, aerospace aluminum alloys</a:t>
            </a:r>
            <a:br>
              <a:rPr lang="en-US" sz="2400" dirty="0"/>
            </a:br>
            <a:r>
              <a:rPr lang="en-US" sz="2400" dirty="0"/>
              <a:t>- creep strength in high service temperature alloys</a:t>
            </a:r>
            <a:br>
              <a:rPr lang="en-US" sz="2400" dirty="0"/>
            </a:br>
            <a:r>
              <a:rPr lang="en-US" sz="2400" dirty="0"/>
              <a:t>- weld cracking (under investigation)</a:t>
            </a:r>
            <a:br>
              <a:rPr lang="en-US" sz="2400" dirty="0"/>
            </a:br>
            <a:r>
              <a:rPr lang="en-US" sz="2400" dirty="0"/>
              <a:t>- </a:t>
            </a:r>
            <a:r>
              <a:rPr lang="en-US" sz="2400" dirty="0" err="1"/>
              <a:t>electromigration</a:t>
            </a:r>
            <a:r>
              <a:rPr lang="en-US" sz="2400" dirty="0"/>
              <a:t> resistance (interconnects)</a:t>
            </a:r>
          </a:p>
          <a:p>
            <a:pPr eaLnBrk="1" hangingPunct="1">
              <a:lnSpc>
                <a:spcPct val="90000"/>
              </a:lnSpc>
            </a:pPr>
            <a:r>
              <a:rPr lang="en-US" sz="2400" dirty="0"/>
              <a:t>Grain growth and </a:t>
            </a:r>
            <a:r>
              <a:rPr lang="en-US" sz="2400" dirty="0" smtClean="0"/>
              <a:t>recrystallization, e.g. grain size control in ceramics</a:t>
            </a:r>
            <a:endParaRPr lang="en-US" sz="2400" dirty="0"/>
          </a:p>
          <a:p>
            <a:pPr eaLnBrk="1" hangingPunct="1">
              <a:lnSpc>
                <a:spcPct val="90000"/>
              </a:lnSpc>
            </a:pPr>
            <a:r>
              <a:rPr lang="en-US" sz="2400" dirty="0"/>
              <a:t>Precipitation of second phases at grain boundaries depends on interface energy (&amp; structure)</a:t>
            </a:r>
            <a:r>
              <a:rPr lang="en-US" sz="2400" dirty="0" smtClean="0"/>
              <a:t>.</a:t>
            </a:r>
          </a:p>
          <a:p>
            <a:pPr eaLnBrk="1" hangingPunct="1">
              <a:lnSpc>
                <a:spcPct val="90000"/>
              </a:lnSpc>
            </a:pP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3"/>
          <p:cNvSpPr>
            <a:spLocks noGrp="1"/>
          </p:cNvSpPr>
          <p:nvPr>
            <p:ph type="sldNum" sz="quarter" idx="12"/>
          </p:nvPr>
        </p:nvSpPr>
        <p:spPr>
          <a:noFill/>
        </p:spPr>
        <p:txBody>
          <a:bodyPr/>
          <a:lstStyle/>
          <a:p>
            <a:fld id="{293F4955-8DDF-1A4C-B4A0-5467E50D5A36}" type="slidenum">
              <a:rPr lang="en-US" smtClean="0"/>
              <a:pPr/>
              <a:t>50</a:t>
            </a:fld>
            <a:endParaRPr lang="en-US" smtClean="0"/>
          </a:p>
        </p:txBody>
      </p:sp>
      <p:sp>
        <p:nvSpPr>
          <p:cNvPr id="100355" name="Text Box 2"/>
          <p:cNvSpPr txBox="1">
            <a:spLocks noChangeArrowheads="1"/>
          </p:cNvSpPr>
          <p:nvPr/>
        </p:nvSpPr>
        <p:spPr bwMode="auto">
          <a:xfrm>
            <a:off x="152400" y="152400"/>
            <a:ext cx="8839200" cy="1190625"/>
          </a:xfrm>
          <a:prstGeom prst="rect">
            <a:avLst/>
          </a:prstGeom>
          <a:noFill/>
          <a:ln w="9525">
            <a:noFill/>
            <a:miter lim="800000"/>
            <a:headEnd/>
            <a:tailEnd/>
          </a:ln>
        </p:spPr>
        <p:txBody>
          <a:bodyPr>
            <a:prstTxWarp prst="textNoShape">
              <a:avLst/>
            </a:prstTxWarp>
            <a:spAutoFit/>
          </a:bodyPr>
          <a:lstStyle/>
          <a:p>
            <a:pPr algn="ctr"/>
            <a:r>
              <a:rPr lang="en-US" sz="3600" i="1">
                <a:solidFill>
                  <a:srgbClr val="0805BA"/>
                </a:solidFill>
                <a:latin typeface="Times" charset="0"/>
              </a:rPr>
              <a:t>How to Measure Dihedral </a:t>
            </a:r>
            <a:br>
              <a:rPr lang="en-US" sz="3600" i="1">
                <a:solidFill>
                  <a:srgbClr val="0805BA"/>
                </a:solidFill>
                <a:latin typeface="Times" charset="0"/>
              </a:rPr>
            </a:br>
            <a:r>
              <a:rPr lang="en-US" sz="3600" i="1">
                <a:solidFill>
                  <a:srgbClr val="0805BA"/>
                </a:solidFill>
                <a:latin typeface="Times" charset="0"/>
              </a:rPr>
              <a:t>Angles and Curvatures: 2D microstructures</a:t>
            </a:r>
          </a:p>
        </p:txBody>
      </p:sp>
      <p:sp>
        <p:nvSpPr>
          <p:cNvPr id="100356" name="Line 3"/>
          <p:cNvSpPr>
            <a:spLocks noChangeShapeType="1"/>
          </p:cNvSpPr>
          <p:nvPr/>
        </p:nvSpPr>
        <p:spPr bwMode="auto">
          <a:xfrm>
            <a:off x="3733800" y="2295525"/>
            <a:ext cx="1905000" cy="0"/>
          </a:xfrm>
          <a:prstGeom prst="line">
            <a:avLst/>
          </a:prstGeom>
          <a:noFill/>
          <a:ln w="76200">
            <a:solidFill>
              <a:schemeClr val="tx1"/>
            </a:solidFill>
            <a:round/>
            <a:headEnd/>
            <a:tailEnd type="triangle" w="med" len="med"/>
          </a:ln>
        </p:spPr>
        <p:txBody>
          <a:bodyPr wrap="none" anchor="ctr">
            <a:prstTxWarp prst="textNoShape">
              <a:avLst/>
            </a:prstTxWarp>
          </a:bodyPr>
          <a:lstStyle/>
          <a:p>
            <a:endParaRPr lang="en-US"/>
          </a:p>
        </p:txBody>
      </p:sp>
      <p:sp>
        <p:nvSpPr>
          <p:cNvPr id="100357" name="Text Box 4"/>
          <p:cNvSpPr txBox="1">
            <a:spLocks noChangeArrowheads="1"/>
          </p:cNvSpPr>
          <p:nvPr/>
        </p:nvSpPr>
        <p:spPr bwMode="auto">
          <a:xfrm>
            <a:off x="3581400" y="1295400"/>
            <a:ext cx="2438400" cy="1006475"/>
          </a:xfrm>
          <a:prstGeom prst="rect">
            <a:avLst/>
          </a:prstGeom>
          <a:noFill/>
          <a:ln w="9525">
            <a:noFill/>
            <a:miter lim="800000"/>
            <a:headEnd/>
            <a:tailEnd/>
          </a:ln>
        </p:spPr>
        <p:txBody>
          <a:bodyPr>
            <a:prstTxWarp prst="textNoShape">
              <a:avLst/>
            </a:prstTxWarp>
            <a:spAutoFit/>
          </a:bodyPr>
          <a:lstStyle/>
          <a:p>
            <a:pPr>
              <a:spcBef>
                <a:spcPct val="50000"/>
              </a:spcBef>
            </a:pPr>
            <a:r>
              <a:rPr lang="en-US" sz="3000" dirty="0">
                <a:solidFill>
                  <a:schemeClr val="accent2"/>
                </a:solidFill>
                <a:latin typeface="Times" charset="0"/>
              </a:rPr>
              <a:t>Image Processing</a:t>
            </a:r>
            <a:endParaRPr lang="en-US" sz="3200" dirty="0">
              <a:latin typeface="Times" charset="0"/>
            </a:endParaRPr>
          </a:p>
        </p:txBody>
      </p:sp>
      <p:sp>
        <p:nvSpPr>
          <p:cNvPr id="100358" name="Text Box 5"/>
          <p:cNvSpPr txBox="1">
            <a:spLocks noChangeArrowheads="1"/>
          </p:cNvSpPr>
          <p:nvPr/>
        </p:nvSpPr>
        <p:spPr bwMode="auto">
          <a:xfrm>
            <a:off x="381000" y="1838325"/>
            <a:ext cx="762000" cy="579438"/>
          </a:xfrm>
          <a:prstGeom prst="rect">
            <a:avLst/>
          </a:prstGeom>
          <a:noFill/>
          <a:ln w="9525">
            <a:noFill/>
            <a:miter lim="800000"/>
            <a:headEnd/>
            <a:tailEnd/>
          </a:ln>
        </p:spPr>
        <p:txBody>
          <a:bodyPr>
            <a:prstTxWarp prst="textNoShape">
              <a:avLst/>
            </a:prstTxWarp>
            <a:spAutoFit/>
          </a:bodyPr>
          <a:lstStyle/>
          <a:p>
            <a:pPr>
              <a:spcBef>
                <a:spcPct val="50000"/>
              </a:spcBef>
            </a:pPr>
            <a:r>
              <a:rPr lang="en-US" sz="3200">
                <a:solidFill>
                  <a:schemeClr val="accent2"/>
                </a:solidFill>
                <a:latin typeface="Times" charset="0"/>
              </a:rPr>
              <a:t>(1)</a:t>
            </a:r>
            <a:endParaRPr lang="en-US" sz="3200">
              <a:latin typeface="Times" charset="0"/>
            </a:endParaRPr>
          </a:p>
        </p:txBody>
      </p:sp>
      <p:sp>
        <p:nvSpPr>
          <p:cNvPr id="100359" name="Text Box 6"/>
          <p:cNvSpPr txBox="1">
            <a:spLocks noChangeArrowheads="1"/>
          </p:cNvSpPr>
          <p:nvPr/>
        </p:nvSpPr>
        <p:spPr bwMode="auto">
          <a:xfrm>
            <a:off x="304800" y="3292475"/>
            <a:ext cx="8534400" cy="579438"/>
          </a:xfrm>
          <a:prstGeom prst="rect">
            <a:avLst/>
          </a:prstGeom>
          <a:noFill/>
          <a:ln w="9525">
            <a:noFill/>
            <a:miter lim="800000"/>
            <a:headEnd/>
            <a:tailEnd/>
          </a:ln>
        </p:spPr>
        <p:txBody>
          <a:bodyPr>
            <a:prstTxWarp prst="textNoShape">
              <a:avLst/>
            </a:prstTxWarp>
            <a:spAutoFit/>
          </a:bodyPr>
          <a:lstStyle/>
          <a:p>
            <a:pPr>
              <a:spcBef>
                <a:spcPct val="50000"/>
              </a:spcBef>
            </a:pPr>
            <a:r>
              <a:rPr lang="en-US" sz="3200">
                <a:solidFill>
                  <a:schemeClr val="accent2"/>
                </a:solidFill>
                <a:latin typeface="Times" charset="0"/>
              </a:rPr>
              <a:t>(2)</a:t>
            </a:r>
            <a:r>
              <a:rPr lang="en-US" sz="3200">
                <a:latin typeface="Times" charset="0"/>
              </a:rPr>
              <a:t> Fit conic sections to each grain boundary:</a:t>
            </a:r>
          </a:p>
        </p:txBody>
      </p:sp>
      <p:sp>
        <p:nvSpPr>
          <p:cNvPr id="100360" name="Text Box 7"/>
          <p:cNvSpPr txBox="1">
            <a:spLocks noChangeArrowheads="1"/>
          </p:cNvSpPr>
          <p:nvPr/>
        </p:nvSpPr>
        <p:spPr bwMode="auto">
          <a:xfrm>
            <a:off x="457200" y="4114800"/>
            <a:ext cx="5562600" cy="1066800"/>
          </a:xfrm>
          <a:prstGeom prst="rect">
            <a:avLst/>
          </a:prstGeom>
          <a:noFill/>
          <a:ln w="9525">
            <a:noFill/>
            <a:miter lim="800000"/>
            <a:headEnd/>
            <a:tailEnd/>
          </a:ln>
        </p:spPr>
        <p:txBody>
          <a:bodyPr>
            <a:prstTxWarp prst="textNoShape">
              <a:avLst/>
            </a:prstTxWarp>
            <a:spAutoFit/>
          </a:bodyPr>
          <a:lstStyle/>
          <a:p>
            <a:pPr>
              <a:spcBef>
                <a:spcPct val="50000"/>
              </a:spcBef>
            </a:pPr>
            <a:r>
              <a:rPr lang="en-US" sz="3200">
                <a:solidFill>
                  <a:schemeClr val="accent2"/>
                </a:solidFill>
                <a:latin typeface="Times" charset="0"/>
              </a:rPr>
              <a:t>Q(x,y)=Ax</a:t>
            </a:r>
            <a:r>
              <a:rPr lang="en-US" sz="3200" baseline="30000">
                <a:solidFill>
                  <a:schemeClr val="accent2"/>
                </a:solidFill>
                <a:latin typeface="Times" charset="0"/>
              </a:rPr>
              <a:t>2</a:t>
            </a:r>
            <a:r>
              <a:rPr lang="en-US" sz="3200">
                <a:solidFill>
                  <a:schemeClr val="accent2"/>
                </a:solidFill>
                <a:latin typeface="Times" charset="0"/>
              </a:rPr>
              <a:t>+ Bxy+ Cy</a:t>
            </a:r>
            <a:r>
              <a:rPr lang="en-US" sz="3200" baseline="30000">
                <a:solidFill>
                  <a:schemeClr val="accent2"/>
                </a:solidFill>
                <a:latin typeface="Times" charset="0"/>
              </a:rPr>
              <a:t>2</a:t>
            </a:r>
            <a:r>
              <a:rPr lang="en-US" sz="3200">
                <a:solidFill>
                  <a:schemeClr val="accent2"/>
                </a:solidFill>
                <a:latin typeface="Times" charset="0"/>
              </a:rPr>
              <a:t>+ Dx+ Ey+F</a:t>
            </a:r>
            <a:r>
              <a:rPr lang="en-US" sz="3200" baseline="-25000">
                <a:solidFill>
                  <a:schemeClr val="accent2"/>
                </a:solidFill>
                <a:latin typeface="Times" charset="0"/>
              </a:rPr>
              <a:t> </a:t>
            </a:r>
            <a:r>
              <a:rPr lang="en-US" sz="3200">
                <a:solidFill>
                  <a:schemeClr val="accent2"/>
                </a:solidFill>
                <a:latin typeface="Times" charset="0"/>
              </a:rPr>
              <a:t>= 0</a:t>
            </a:r>
            <a:endParaRPr lang="en-US" sz="3200">
              <a:latin typeface="Times" charset="0"/>
            </a:endParaRPr>
          </a:p>
        </p:txBody>
      </p:sp>
      <p:sp>
        <p:nvSpPr>
          <p:cNvPr id="100361" name="Text Box 8"/>
          <p:cNvSpPr txBox="1">
            <a:spLocks noChangeArrowheads="1"/>
          </p:cNvSpPr>
          <p:nvPr/>
        </p:nvSpPr>
        <p:spPr bwMode="auto">
          <a:xfrm>
            <a:off x="381000" y="5410200"/>
            <a:ext cx="8610600" cy="946150"/>
          </a:xfrm>
          <a:prstGeom prst="rect">
            <a:avLst/>
          </a:prstGeom>
          <a:noFill/>
          <a:ln w="9525">
            <a:noFill/>
            <a:miter lim="800000"/>
            <a:headEnd/>
            <a:tailEnd/>
          </a:ln>
        </p:spPr>
        <p:txBody>
          <a:bodyPr>
            <a:prstTxWarp prst="textNoShape">
              <a:avLst/>
            </a:prstTxWarp>
            <a:spAutoFit/>
          </a:bodyPr>
          <a:lstStyle/>
          <a:p>
            <a:pPr>
              <a:spcBef>
                <a:spcPct val="50000"/>
              </a:spcBef>
            </a:pPr>
            <a:r>
              <a:rPr lang="en-US" sz="2800">
                <a:latin typeface="Times" charset="0"/>
              </a:rPr>
              <a:t>Assume a quadratic curve is adequate to describe the shape of a grain  boundary.</a:t>
            </a:r>
          </a:p>
        </p:txBody>
      </p:sp>
      <p:pic>
        <p:nvPicPr>
          <p:cNvPr id="100362" name="Picture 9" descr="lb4"/>
          <p:cNvPicPr>
            <a:picLocks noChangeAspect="1" noChangeArrowheads="1"/>
          </p:cNvPicPr>
          <p:nvPr/>
        </p:nvPicPr>
        <p:blipFill>
          <a:blip r:embed="rId2"/>
          <a:srcRect/>
          <a:stretch>
            <a:fillRect/>
          </a:stretch>
        </p:blipFill>
        <p:spPr bwMode="auto">
          <a:xfrm>
            <a:off x="1143000" y="1447800"/>
            <a:ext cx="2286000" cy="1552575"/>
          </a:xfrm>
          <a:prstGeom prst="rect">
            <a:avLst/>
          </a:prstGeom>
          <a:noFill/>
          <a:ln w="9525">
            <a:noFill/>
            <a:miter lim="800000"/>
            <a:headEnd/>
            <a:tailEnd/>
          </a:ln>
        </p:spPr>
      </p:pic>
      <p:grpSp>
        <p:nvGrpSpPr>
          <p:cNvPr id="100363" name="Group 10"/>
          <p:cNvGrpSpPr>
            <a:grpSpLocks/>
          </p:cNvGrpSpPr>
          <p:nvPr/>
        </p:nvGrpSpPr>
        <p:grpSpPr bwMode="auto">
          <a:xfrm>
            <a:off x="5943600" y="1447800"/>
            <a:ext cx="2286000" cy="1736725"/>
            <a:chOff x="1968" y="1296"/>
            <a:chExt cx="1104" cy="912"/>
          </a:xfrm>
        </p:grpSpPr>
        <p:pic>
          <p:nvPicPr>
            <p:cNvPr id="100369" name="Picture 11" descr="lb4do"/>
            <p:cNvPicPr>
              <a:picLocks noChangeAspect="1" noChangeArrowheads="1"/>
            </p:cNvPicPr>
            <p:nvPr/>
          </p:nvPicPr>
          <p:blipFill>
            <a:blip r:embed="rId3"/>
            <a:srcRect/>
            <a:stretch>
              <a:fillRect/>
            </a:stretch>
          </p:blipFill>
          <p:spPr bwMode="auto">
            <a:xfrm>
              <a:off x="1968" y="1296"/>
              <a:ext cx="1104" cy="793"/>
            </a:xfrm>
            <a:prstGeom prst="rect">
              <a:avLst/>
            </a:prstGeom>
            <a:noFill/>
            <a:ln w="9525">
              <a:noFill/>
              <a:miter lim="800000"/>
              <a:headEnd/>
              <a:tailEnd/>
            </a:ln>
          </p:spPr>
        </p:pic>
        <p:sp>
          <p:nvSpPr>
            <p:cNvPr id="100370" name="Arc 12"/>
            <p:cNvSpPr>
              <a:spLocks/>
            </p:cNvSpPr>
            <p:nvPr/>
          </p:nvSpPr>
          <p:spPr bwMode="auto">
            <a:xfrm rot="1242826">
              <a:off x="2423" y="1296"/>
              <a:ext cx="147" cy="344"/>
            </a:xfrm>
            <a:custGeom>
              <a:avLst/>
              <a:gdLst>
                <a:gd name="T0" fmla="*/ 0 w 21600"/>
                <a:gd name="T1" fmla="*/ 0 h 16736"/>
                <a:gd name="T2" fmla="*/ 0 w 21600"/>
                <a:gd name="T3" fmla="*/ 0 h 16736"/>
                <a:gd name="T4" fmla="*/ 0 w 21600"/>
                <a:gd name="T5" fmla="*/ 0 h 16736"/>
                <a:gd name="T6" fmla="*/ 0 60000 65536"/>
                <a:gd name="T7" fmla="*/ 0 60000 65536"/>
                <a:gd name="T8" fmla="*/ 0 60000 65536"/>
                <a:gd name="T9" fmla="*/ 0 w 21600"/>
                <a:gd name="T10" fmla="*/ 0 h 16736"/>
                <a:gd name="T11" fmla="*/ 21600 w 21600"/>
                <a:gd name="T12" fmla="*/ 16736 h 16736"/>
              </a:gdLst>
              <a:ahLst/>
              <a:cxnLst>
                <a:cxn ang="T6">
                  <a:pos x="T0" y="T1"/>
                </a:cxn>
                <a:cxn ang="T7">
                  <a:pos x="T2" y="T3"/>
                </a:cxn>
                <a:cxn ang="T8">
                  <a:pos x="T4" y="T5"/>
                </a:cxn>
              </a:cxnLst>
              <a:rect l="T9" t="T10" r="T11" b="T12"/>
              <a:pathLst>
                <a:path w="21600" h="16736" fill="none" extrusionOk="0">
                  <a:moveTo>
                    <a:pt x="13655" y="-1"/>
                  </a:moveTo>
                  <a:cubicBezTo>
                    <a:pt x="18682" y="4102"/>
                    <a:pt x="21600" y="10247"/>
                    <a:pt x="21600" y="16736"/>
                  </a:cubicBezTo>
                </a:path>
                <a:path w="21600" h="16736" stroke="0" extrusionOk="0">
                  <a:moveTo>
                    <a:pt x="13655" y="-1"/>
                  </a:moveTo>
                  <a:cubicBezTo>
                    <a:pt x="18682" y="4102"/>
                    <a:pt x="21600" y="10247"/>
                    <a:pt x="21600" y="16736"/>
                  </a:cubicBezTo>
                  <a:lnTo>
                    <a:pt x="0" y="16736"/>
                  </a:lnTo>
                  <a:close/>
                </a:path>
              </a:pathLst>
            </a:custGeom>
            <a:noFill/>
            <a:ln w="19050">
              <a:solidFill>
                <a:schemeClr val="bg1"/>
              </a:solidFill>
              <a:round/>
              <a:headEnd/>
              <a:tailEnd/>
            </a:ln>
          </p:spPr>
          <p:txBody>
            <a:bodyPr wrap="none" anchor="ctr">
              <a:prstTxWarp prst="textNoShape">
                <a:avLst/>
              </a:prstTxWarp>
            </a:bodyPr>
            <a:lstStyle/>
            <a:p>
              <a:endParaRPr lang="en-US"/>
            </a:p>
          </p:txBody>
        </p:sp>
        <p:sp>
          <p:nvSpPr>
            <p:cNvPr id="100371" name="Arc 13"/>
            <p:cNvSpPr>
              <a:spLocks/>
            </p:cNvSpPr>
            <p:nvPr/>
          </p:nvSpPr>
          <p:spPr bwMode="auto">
            <a:xfrm rot="2936570">
              <a:off x="2316" y="1819"/>
              <a:ext cx="561" cy="217"/>
            </a:xfrm>
            <a:custGeom>
              <a:avLst/>
              <a:gdLst>
                <a:gd name="T0" fmla="*/ 0 w 13649"/>
                <a:gd name="T1" fmla="*/ 0 h 21591"/>
                <a:gd name="T2" fmla="*/ 1 w 13649"/>
                <a:gd name="T3" fmla="*/ 0 h 21591"/>
                <a:gd name="T4" fmla="*/ 0 w 13649"/>
                <a:gd name="T5" fmla="*/ 0 h 21591"/>
                <a:gd name="T6" fmla="*/ 0 60000 65536"/>
                <a:gd name="T7" fmla="*/ 0 60000 65536"/>
                <a:gd name="T8" fmla="*/ 0 60000 65536"/>
                <a:gd name="T9" fmla="*/ 0 w 13649"/>
                <a:gd name="T10" fmla="*/ 0 h 21591"/>
                <a:gd name="T11" fmla="*/ 13649 w 13649"/>
                <a:gd name="T12" fmla="*/ 21591 h 21591"/>
              </a:gdLst>
              <a:ahLst/>
              <a:cxnLst>
                <a:cxn ang="T6">
                  <a:pos x="T0" y="T1"/>
                </a:cxn>
                <a:cxn ang="T7">
                  <a:pos x="T2" y="T3"/>
                </a:cxn>
                <a:cxn ang="T8">
                  <a:pos x="T4" y="T5"/>
                </a:cxn>
              </a:cxnLst>
              <a:rect l="T9" t="T10" r="T11" b="T12"/>
              <a:pathLst>
                <a:path w="13649" h="21591" fill="none" extrusionOk="0">
                  <a:moveTo>
                    <a:pt x="611" y="-1"/>
                  </a:moveTo>
                  <a:cubicBezTo>
                    <a:pt x="5372" y="134"/>
                    <a:pt x="9956" y="1839"/>
                    <a:pt x="13649" y="4849"/>
                  </a:cubicBezTo>
                </a:path>
                <a:path w="13649" h="21591" stroke="0" extrusionOk="0">
                  <a:moveTo>
                    <a:pt x="611" y="-1"/>
                  </a:moveTo>
                  <a:cubicBezTo>
                    <a:pt x="5372" y="134"/>
                    <a:pt x="9956" y="1839"/>
                    <a:pt x="13649" y="4849"/>
                  </a:cubicBezTo>
                  <a:lnTo>
                    <a:pt x="0" y="21591"/>
                  </a:lnTo>
                  <a:close/>
                </a:path>
              </a:pathLst>
            </a:custGeom>
            <a:noFill/>
            <a:ln w="19050">
              <a:solidFill>
                <a:schemeClr val="bg1"/>
              </a:solidFill>
              <a:round/>
              <a:headEnd/>
              <a:tailEnd/>
            </a:ln>
          </p:spPr>
          <p:txBody>
            <a:bodyPr wrap="none" anchor="ctr">
              <a:prstTxWarp prst="textNoShape">
                <a:avLst/>
              </a:prstTxWarp>
            </a:bodyPr>
            <a:lstStyle/>
            <a:p>
              <a:endParaRPr lang="en-US"/>
            </a:p>
          </p:txBody>
        </p:sp>
        <p:sp>
          <p:nvSpPr>
            <p:cNvPr id="100372" name="Arc 14"/>
            <p:cNvSpPr>
              <a:spLocks/>
            </p:cNvSpPr>
            <p:nvPr/>
          </p:nvSpPr>
          <p:spPr bwMode="auto">
            <a:xfrm rot="10614608" flipV="1">
              <a:off x="1968" y="1670"/>
              <a:ext cx="552" cy="93"/>
            </a:xfrm>
            <a:custGeom>
              <a:avLst/>
              <a:gdLst>
                <a:gd name="T0" fmla="*/ 0 w 22171"/>
                <a:gd name="T1" fmla="*/ 0 h 21600"/>
                <a:gd name="T2" fmla="*/ 0 w 22171"/>
                <a:gd name="T3" fmla="*/ 0 h 21600"/>
                <a:gd name="T4" fmla="*/ 0 w 22171"/>
                <a:gd name="T5" fmla="*/ 0 h 21600"/>
                <a:gd name="T6" fmla="*/ 0 60000 65536"/>
                <a:gd name="T7" fmla="*/ 0 60000 65536"/>
                <a:gd name="T8" fmla="*/ 0 60000 65536"/>
                <a:gd name="T9" fmla="*/ 0 w 22171"/>
                <a:gd name="T10" fmla="*/ 0 h 21600"/>
                <a:gd name="T11" fmla="*/ 22171 w 22171"/>
                <a:gd name="T12" fmla="*/ 21600 h 21600"/>
              </a:gdLst>
              <a:ahLst/>
              <a:cxnLst>
                <a:cxn ang="T6">
                  <a:pos x="T0" y="T1"/>
                </a:cxn>
                <a:cxn ang="T7">
                  <a:pos x="T2" y="T3"/>
                </a:cxn>
                <a:cxn ang="T8">
                  <a:pos x="T4" y="T5"/>
                </a:cxn>
              </a:cxnLst>
              <a:rect l="T9" t="T10" r="T11" b="T12"/>
              <a:pathLst>
                <a:path w="22171" h="21600" fill="none" extrusionOk="0">
                  <a:moveTo>
                    <a:pt x="-1" y="45"/>
                  </a:moveTo>
                  <a:cubicBezTo>
                    <a:pt x="468" y="15"/>
                    <a:pt x="937" y="-1"/>
                    <a:pt x="1407" y="-1"/>
                  </a:cubicBezTo>
                  <a:cubicBezTo>
                    <a:pt x="11044" y="-1"/>
                    <a:pt x="19515" y="6384"/>
                    <a:pt x="22170" y="15648"/>
                  </a:cubicBezTo>
                </a:path>
                <a:path w="22171" h="21600" stroke="0" extrusionOk="0">
                  <a:moveTo>
                    <a:pt x="-1" y="45"/>
                  </a:moveTo>
                  <a:cubicBezTo>
                    <a:pt x="468" y="15"/>
                    <a:pt x="937" y="-1"/>
                    <a:pt x="1407" y="-1"/>
                  </a:cubicBezTo>
                  <a:cubicBezTo>
                    <a:pt x="11044" y="-1"/>
                    <a:pt x="19515" y="6384"/>
                    <a:pt x="22170" y="15648"/>
                  </a:cubicBezTo>
                  <a:lnTo>
                    <a:pt x="1407" y="21600"/>
                  </a:lnTo>
                  <a:close/>
                </a:path>
              </a:pathLst>
            </a:custGeom>
            <a:noFill/>
            <a:ln w="19050">
              <a:solidFill>
                <a:schemeClr val="bg1"/>
              </a:solidFill>
              <a:round/>
              <a:headEnd/>
              <a:tailEnd/>
            </a:ln>
          </p:spPr>
          <p:txBody>
            <a:bodyPr wrap="none" anchor="ctr">
              <a:prstTxWarp prst="textNoShape">
                <a:avLst/>
              </a:prstTxWarp>
            </a:bodyPr>
            <a:lstStyle/>
            <a:p>
              <a:endParaRPr lang="en-US"/>
            </a:p>
          </p:txBody>
        </p:sp>
      </p:grpSp>
      <p:grpSp>
        <p:nvGrpSpPr>
          <p:cNvPr id="100364" name="Group 15"/>
          <p:cNvGrpSpPr>
            <a:grpSpLocks/>
          </p:cNvGrpSpPr>
          <p:nvPr/>
        </p:nvGrpSpPr>
        <p:grpSpPr bwMode="auto">
          <a:xfrm>
            <a:off x="5943600" y="3962400"/>
            <a:ext cx="2286000" cy="1736725"/>
            <a:chOff x="3360" y="1210"/>
            <a:chExt cx="1225" cy="1017"/>
          </a:xfrm>
        </p:grpSpPr>
        <p:pic>
          <p:nvPicPr>
            <p:cNvPr id="100365" name="Picture 16" descr="lb4do"/>
            <p:cNvPicPr>
              <a:picLocks noChangeAspect="1" noChangeArrowheads="1"/>
            </p:cNvPicPr>
            <p:nvPr/>
          </p:nvPicPr>
          <p:blipFill>
            <a:blip r:embed="rId3"/>
            <a:srcRect/>
            <a:stretch>
              <a:fillRect/>
            </a:stretch>
          </p:blipFill>
          <p:spPr bwMode="auto">
            <a:xfrm>
              <a:off x="3362" y="1210"/>
              <a:ext cx="1223" cy="875"/>
            </a:xfrm>
            <a:prstGeom prst="rect">
              <a:avLst/>
            </a:prstGeom>
            <a:noFill/>
            <a:ln w="9525">
              <a:noFill/>
              <a:miter lim="800000"/>
              <a:headEnd/>
              <a:tailEnd/>
            </a:ln>
          </p:spPr>
        </p:pic>
        <p:sp>
          <p:nvSpPr>
            <p:cNvPr id="100366" name="Arc 17"/>
            <p:cNvSpPr>
              <a:spLocks/>
            </p:cNvSpPr>
            <p:nvPr/>
          </p:nvSpPr>
          <p:spPr bwMode="auto">
            <a:xfrm rot="10530488" flipV="1">
              <a:off x="3360" y="1622"/>
              <a:ext cx="611" cy="103"/>
            </a:xfrm>
            <a:custGeom>
              <a:avLst/>
              <a:gdLst>
                <a:gd name="T0" fmla="*/ 0 w 22171"/>
                <a:gd name="T1" fmla="*/ 0 h 21600"/>
                <a:gd name="T2" fmla="*/ 0 w 22171"/>
                <a:gd name="T3" fmla="*/ 0 h 21600"/>
                <a:gd name="T4" fmla="*/ 0 w 22171"/>
                <a:gd name="T5" fmla="*/ 0 h 21600"/>
                <a:gd name="T6" fmla="*/ 0 60000 65536"/>
                <a:gd name="T7" fmla="*/ 0 60000 65536"/>
                <a:gd name="T8" fmla="*/ 0 60000 65536"/>
                <a:gd name="T9" fmla="*/ 0 w 22171"/>
                <a:gd name="T10" fmla="*/ 0 h 21600"/>
                <a:gd name="T11" fmla="*/ 22171 w 22171"/>
                <a:gd name="T12" fmla="*/ 21600 h 21600"/>
              </a:gdLst>
              <a:ahLst/>
              <a:cxnLst>
                <a:cxn ang="T6">
                  <a:pos x="T0" y="T1"/>
                </a:cxn>
                <a:cxn ang="T7">
                  <a:pos x="T2" y="T3"/>
                </a:cxn>
                <a:cxn ang="T8">
                  <a:pos x="T4" y="T5"/>
                </a:cxn>
              </a:cxnLst>
              <a:rect l="T9" t="T10" r="T11" b="T12"/>
              <a:pathLst>
                <a:path w="22171" h="21600" fill="none" extrusionOk="0">
                  <a:moveTo>
                    <a:pt x="-1" y="45"/>
                  </a:moveTo>
                  <a:cubicBezTo>
                    <a:pt x="468" y="15"/>
                    <a:pt x="937" y="-1"/>
                    <a:pt x="1407" y="-1"/>
                  </a:cubicBezTo>
                  <a:cubicBezTo>
                    <a:pt x="11044" y="-1"/>
                    <a:pt x="19515" y="6384"/>
                    <a:pt x="22170" y="15648"/>
                  </a:cubicBezTo>
                </a:path>
                <a:path w="22171" h="21600" stroke="0" extrusionOk="0">
                  <a:moveTo>
                    <a:pt x="-1" y="45"/>
                  </a:moveTo>
                  <a:cubicBezTo>
                    <a:pt x="468" y="15"/>
                    <a:pt x="937" y="-1"/>
                    <a:pt x="1407" y="-1"/>
                  </a:cubicBezTo>
                  <a:cubicBezTo>
                    <a:pt x="11044" y="-1"/>
                    <a:pt x="19515" y="6384"/>
                    <a:pt x="22170" y="15648"/>
                  </a:cubicBezTo>
                  <a:lnTo>
                    <a:pt x="1407" y="21600"/>
                  </a:lnTo>
                  <a:close/>
                </a:path>
              </a:pathLst>
            </a:custGeom>
            <a:noFill/>
            <a:ln w="38100">
              <a:solidFill>
                <a:srgbClr val="FF0000"/>
              </a:solidFill>
              <a:round/>
              <a:headEnd/>
              <a:tailEnd/>
            </a:ln>
          </p:spPr>
          <p:txBody>
            <a:bodyPr wrap="none" anchor="ctr">
              <a:prstTxWarp prst="textNoShape">
                <a:avLst/>
              </a:prstTxWarp>
            </a:bodyPr>
            <a:lstStyle/>
            <a:p>
              <a:endParaRPr lang="en-US"/>
            </a:p>
          </p:txBody>
        </p:sp>
        <p:sp>
          <p:nvSpPr>
            <p:cNvPr id="100367" name="Arc 18"/>
            <p:cNvSpPr>
              <a:spLocks/>
            </p:cNvSpPr>
            <p:nvPr/>
          </p:nvSpPr>
          <p:spPr bwMode="auto">
            <a:xfrm rot="1242826">
              <a:off x="3866" y="1213"/>
              <a:ext cx="163" cy="381"/>
            </a:xfrm>
            <a:custGeom>
              <a:avLst/>
              <a:gdLst>
                <a:gd name="T0" fmla="*/ 0 w 21600"/>
                <a:gd name="T1" fmla="*/ 0 h 16736"/>
                <a:gd name="T2" fmla="*/ 0 w 21600"/>
                <a:gd name="T3" fmla="*/ 0 h 16736"/>
                <a:gd name="T4" fmla="*/ 0 w 21600"/>
                <a:gd name="T5" fmla="*/ 0 h 16736"/>
                <a:gd name="T6" fmla="*/ 0 60000 65536"/>
                <a:gd name="T7" fmla="*/ 0 60000 65536"/>
                <a:gd name="T8" fmla="*/ 0 60000 65536"/>
                <a:gd name="T9" fmla="*/ 0 w 21600"/>
                <a:gd name="T10" fmla="*/ 0 h 16736"/>
                <a:gd name="T11" fmla="*/ 21600 w 21600"/>
                <a:gd name="T12" fmla="*/ 16736 h 16736"/>
              </a:gdLst>
              <a:ahLst/>
              <a:cxnLst>
                <a:cxn ang="T6">
                  <a:pos x="T0" y="T1"/>
                </a:cxn>
                <a:cxn ang="T7">
                  <a:pos x="T2" y="T3"/>
                </a:cxn>
                <a:cxn ang="T8">
                  <a:pos x="T4" y="T5"/>
                </a:cxn>
              </a:cxnLst>
              <a:rect l="T9" t="T10" r="T11" b="T12"/>
              <a:pathLst>
                <a:path w="21600" h="16736" fill="none" extrusionOk="0">
                  <a:moveTo>
                    <a:pt x="13655" y="-1"/>
                  </a:moveTo>
                  <a:cubicBezTo>
                    <a:pt x="18682" y="4102"/>
                    <a:pt x="21600" y="10247"/>
                    <a:pt x="21600" y="16736"/>
                  </a:cubicBezTo>
                </a:path>
                <a:path w="21600" h="16736" stroke="0" extrusionOk="0">
                  <a:moveTo>
                    <a:pt x="13655" y="-1"/>
                  </a:moveTo>
                  <a:cubicBezTo>
                    <a:pt x="18682" y="4102"/>
                    <a:pt x="21600" y="10247"/>
                    <a:pt x="21600" y="16736"/>
                  </a:cubicBezTo>
                  <a:lnTo>
                    <a:pt x="0" y="16736"/>
                  </a:lnTo>
                  <a:close/>
                </a:path>
              </a:pathLst>
            </a:custGeom>
            <a:noFill/>
            <a:ln w="38100">
              <a:solidFill>
                <a:srgbClr val="00CCFF"/>
              </a:solidFill>
              <a:round/>
              <a:headEnd/>
              <a:tailEnd/>
            </a:ln>
          </p:spPr>
          <p:txBody>
            <a:bodyPr wrap="none" anchor="ctr">
              <a:prstTxWarp prst="textNoShape">
                <a:avLst/>
              </a:prstTxWarp>
            </a:bodyPr>
            <a:lstStyle/>
            <a:p>
              <a:endParaRPr lang="en-US"/>
            </a:p>
          </p:txBody>
        </p:sp>
        <p:sp>
          <p:nvSpPr>
            <p:cNvPr id="100368" name="Arc 19"/>
            <p:cNvSpPr>
              <a:spLocks/>
            </p:cNvSpPr>
            <p:nvPr/>
          </p:nvSpPr>
          <p:spPr bwMode="auto">
            <a:xfrm rot="2898358">
              <a:off x="3756" y="1798"/>
              <a:ext cx="618" cy="239"/>
            </a:xfrm>
            <a:custGeom>
              <a:avLst/>
              <a:gdLst>
                <a:gd name="T0" fmla="*/ 0 w 13649"/>
                <a:gd name="T1" fmla="*/ 0 h 21600"/>
                <a:gd name="T2" fmla="*/ 1 w 13649"/>
                <a:gd name="T3" fmla="*/ 0 h 21600"/>
                <a:gd name="T4" fmla="*/ 0 w 13649"/>
                <a:gd name="T5" fmla="*/ 0 h 21600"/>
                <a:gd name="T6" fmla="*/ 0 60000 65536"/>
                <a:gd name="T7" fmla="*/ 0 60000 65536"/>
                <a:gd name="T8" fmla="*/ 0 60000 65536"/>
                <a:gd name="T9" fmla="*/ 0 w 13649"/>
                <a:gd name="T10" fmla="*/ 0 h 21600"/>
                <a:gd name="T11" fmla="*/ 13649 w 13649"/>
                <a:gd name="T12" fmla="*/ 21600 h 21600"/>
              </a:gdLst>
              <a:ahLst/>
              <a:cxnLst>
                <a:cxn ang="T6">
                  <a:pos x="T0" y="T1"/>
                </a:cxn>
                <a:cxn ang="T7">
                  <a:pos x="T2" y="T3"/>
                </a:cxn>
                <a:cxn ang="T8">
                  <a:pos x="T4" y="T5"/>
                </a:cxn>
              </a:cxnLst>
              <a:rect l="T9" t="T10" r="T11" b="T12"/>
              <a:pathLst>
                <a:path w="13649" h="21600" fill="none" extrusionOk="0">
                  <a:moveTo>
                    <a:pt x="0" y="-1"/>
                  </a:moveTo>
                  <a:cubicBezTo>
                    <a:pt x="4973" y="-1"/>
                    <a:pt x="9794" y="1716"/>
                    <a:pt x="13649" y="4858"/>
                  </a:cubicBezTo>
                </a:path>
                <a:path w="13649" h="21600" stroke="0" extrusionOk="0">
                  <a:moveTo>
                    <a:pt x="0" y="-1"/>
                  </a:moveTo>
                  <a:cubicBezTo>
                    <a:pt x="4973" y="-1"/>
                    <a:pt x="9794" y="1716"/>
                    <a:pt x="13649" y="4858"/>
                  </a:cubicBezTo>
                  <a:lnTo>
                    <a:pt x="0" y="21600"/>
                  </a:lnTo>
                  <a:close/>
                </a:path>
              </a:pathLst>
            </a:custGeom>
            <a:noFill/>
            <a:ln w="38100">
              <a:solidFill>
                <a:srgbClr val="99CC00"/>
              </a:solidFill>
              <a:round/>
              <a:headEnd/>
              <a:tailEnd/>
            </a:ln>
          </p:spPr>
          <p:txBody>
            <a:bodyPr wrap="none" anchor="ctr">
              <a:prstTxWarp prst="textNoShape">
                <a:avLst/>
              </a:prstTxWarp>
            </a:bodyPr>
            <a:lstStyle/>
            <a:p>
              <a:endParaRPr lang="en-US"/>
            </a:p>
          </p:txBody>
        </p:sp>
      </p:grpSp>
      <p:sp>
        <p:nvSpPr>
          <p:cNvPr id="2" name="Rectangle 1"/>
          <p:cNvSpPr/>
          <p:nvPr/>
        </p:nvSpPr>
        <p:spPr>
          <a:xfrm>
            <a:off x="609600" y="6324600"/>
            <a:ext cx="8077200" cy="461665"/>
          </a:xfrm>
          <a:prstGeom prst="rect">
            <a:avLst/>
          </a:prstGeom>
        </p:spPr>
        <p:txBody>
          <a:bodyPr wrap="square">
            <a:spAutoFit/>
          </a:bodyPr>
          <a:lstStyle/>
          <a:p>
            <a:r>
              <a:rPr lang="en-US" sz="1200" dirty="0">
                <a:solidFill>
                  <a:srgbClr val="660066"/>
                </a:solidFill>
              </a:rPr>
              <a:t>"Measuring relative grain boundary energies and mobilities in an aluminum foil from triple junction geometry", C.-C. Yang, W. W. Mullins and A. D. Rollett, </a:t>
            </a:r>
            <a:r>
              <a:rPr lang="en-US" sz="1200" i="1" dirty="0" err="1">
                <a:solidFill>
                  <a:srgbClr val="660066"/>
                </a:solidFill>
              </a:rPr>
              <a:t>Scripta</a:t>
            </a:r>
            <a:r>
              <a:rPr lang="en-US" sz="1200" i="1" dirty="0">
                <a:solidFill>
                  <a:srgbClr val="660066"/>
                </a:solidFill>
              </a:rPr>
              <a:t> </a:t>
            </a:r>
            <a:r>
              <a:rPr lang="en-US" sz="1200" i="1" dirty="0" err="1">
                <a:solidFill>
                  <a:srgbClr val="660066"/>
                </a:solidFill>
              </a:rPr>
              <a:t>Materialia</a:t>
            </a:r>
            <a:r>
              <a:rPr lang="en-US" sz="1200" dirty="0">
                <a:solidFill>
                  <a:srgbClr val="660066"/>
                </a:solidFill>
              </a:rPr>
              <a:t> </a:t>
            </a:r>
            <a:r>
              <a:rPr lang="en-US" sz="1200" b="1" dirty="0">
                <a:solidFill>
                  <a:srgbClr val="660066"/>
                </a:solidFill>
              </a:rPr>
              <a:t>44</a:t>
            </a:r>
            <a:r>
              <a:rPr lang="en-US" sz="1200" dirty="0">
                <a:solidFill>
                  <a:srgbClr val="660066"/>
                </a:solidFill>
              </a:rPr>
              <a:t>: 2735-2740 </a:t>
            </a:r>
            <a:r>
              <a:rPr lang="en-US" sz="1200" dirty="0" smtClean="0">
                <a:solidFill>
                  <a:srgbClr val="660066"/>
                </a:solidFill>
              </a:rPr>
              <a:t>(</a:t>
            </a:r>
            <a:r>
              <a:rPr lang="en-US" sz="1200" dirty="0">
                <a:solidFill>
                  <a:srgbClr val="660066"/>
                </a:solidFill>
              </a:rPr>
              <a:t>2001).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Slide Number Placeholder 3"/>
          <p:cNvSpPr>
            <a:spLocks noGrp="1"/>
          </p:cNvSpPr>
          <p:nvPr>
            <p:ph type="sldNum" sz="quarter" idx="12"/>
          </p:nvPr>
        </p:nvSpPr>
        <p:spPr>
          <a:noFill/>
        </p:spPr>
        <p:txBody>
          <a:bodyPr/>
          <a:lstStyle/>
          <a:p>
            <a:fld id="{5AFD0470-7894-5B4F-A059-5DC1E299E0E6}" type="slidenum">
              <a:rPr lang="en-US" smtClean="0"/>
              <a:pPr/>
              <a:t>51</a:t>
            </a:fld>
            <a:endParaRPr lang="en-US" smtClean="0"/>
          </a:p>
        </p:txBody>
      </p:sp>
      <p:sp>
        <p:nvSpPr>
          <p:cNvPr id="101380" name="Text Box 2"/>
          <p:cNvSpPr txBox="1">
            <a:spLocks noChangeArrowheads="1"/>
          </p:cNvSpPr>
          <p:nvPr/>
        </p:nvSpPr>
        <p:spPr bwMode="auto">
          <a:xfrm>
            <a:off x="304800" y="990600"/>
            <a:ext cx="8610600" cy="946150"/>
          </a:xfrm>
          <a:prstGeom prst="rect">
            <a:avLst/>
          </a:prstGeom>
          <a:noFill/>
          <a:ln w="9525">
            <a:noFill/>
            <a:miter lim="800000"/>
            <a:headEnd/>
            <a:tailEnd/>
          </a:ln>
        </p:spPr>
        <p:txBody>
          <a:bodyPr>
            <a:prstTxWarp prst="textNoShape">
              <a:avLst/>
            </a:prstTxWarp>
            <a:spAutoFit/>
          </a:bodyPr>
          <a:lstStyle/>
          <a:p>
            <a:pPr>
              <a:spcBef>
                <a:spcPct val="50000"/>
              </a:spcBef>
            </a:pPr>
            <a:r>
              <a:rPr lang="en-US" sz="2800">
                <a:solidFill>
                  <a:schemeClr val="accent2"/>
                </a:solidFill>
                <a:latin typeface="Times" charset="0"/>
              </a:rPr>
              <a:t>(3)</a:t>
            </a:r>
            <a:r>
              <a:rPr lang="en-US" sz="2800">
                <a:latin typeface="Times" charset="0"/>
              </a:rPr>
              <a:t> Calculate the tangent angle and curvature at a triple junction from the fitted conic  function, Q(x,y):</a:t>
            </a:r>
          </a:p>
        </p:txBody>
      </p:sp>
      <p:sp>
        <p:nvSpPr>
          <p:cNvPr id="101381" name="Text Box 3"/>
          <p:cNvSpPr txBox="1">
            <a:spLocks noChangeArrowheads="1"/>
          </p:cNvSpPr>
          <p:nvPr/>
        </p:nvSpPr>
        <p:spPr bwMode="auto">
          <a:xfrm>
            <a:off x="6553200" y="1979613"/>
            <a:ext cx="2362200" cy="1144587"/>
          </a:xfrm>
          <a:prstGeom prst="rect">
            <a:avLst/>
          </a:prstGeom>
          <a:noFill/>
          <a:ln w="9525">
            <a:noFill/>
            <a:miter lim="800000"/>
            <a:headEnd/>
            <a:tailEnd/>
          </a:ln>
        </p:spPr>
        <p:txBody>
          <a:bodyPr>
            <a:prstTxWarp prst="textNoShape">
              <a:avLst/>
            </a:prstTxWarp>
            <a:spAutoFit/>
          </a:bodyPr>
          <a:lstStyle/>
          <a:p>
            <a:pPr>
              <a:spcBef>
                <a:spcPct val="50000"/>
              </a:spcBef>
            </a:pPr>
            <a:r>
              <a:rPr lang="en-US" sz="2300">
                <a:latin typeface="Times" charset="0"/>
              </a:rPr>
              <a:t>Q(x,y)=Ax</a:t>
            </a:r>
            <a:r>
              <a:rPr lang="en-US" sz="2300" baseline="30000">
                <a:latin typeface="Times" charset="0"/>
              </a:rPr>
              <a:t>2</a:t>
            </a:r>
            <a:r>
              <a:rPr lang="en-US" sz="2300">
                <a:latin typeface="Times" charset="0"/>
              </a:rPr>
              <a:t>+ Bxy</a:t>
            </a:r>
            <a:br>
              <a:rPr lang="en-US" sz="2300">
                <a:latin typeface="Times" charset="0"/>
              </a:rPr>
            </a:br>
            <a:r>
              <a:rPr lang="en-US" sz="2300">
                <a:latin typeface="Times" charset="0"/>
              </a:rPr>
              <a:t>+ Cy</a:t>
            </a:r>
            <a:r>
              <a:rPr lang="en-US" sz="2300" baseline="30000">
                <a:latin typeface="Times" charset="0"/>
              </a:rPr>
              <a:t>2</a:t>
            </a:r>
            <a:r>
              <a:rPr lang="en-US" sz="2300">
                <a:latin typeface="Times" charset="0"/>
              </a:rPr>
              <a:t>+ Dx+ </a:t>
            </a:r>
            <a:br>
              <a:rPr lang="en-US" sz="2300">
                <a:latin typeface="Times" charset="0"/>
              </a:rPr>
            </a:br>
            <a:r>
              <a:rPr lang="en-US" sz="2300">
                <a:latin typeface="Times" charset="0"/>
              </a:rPr>
              <a:t>Ey+F=0</a:t>
            </a:r>
            <a:endParaRPr lang="en-US">
              <a:latin typeface="Times" charset="0"/>
            </a:endParaRPr>
          </a:p>
        </p:txBody>
      </p:sp>
      <p:sp>
        <p:nvSpPr>
          <p:cNvPr id="101382" name="Text Box 4"/>
          <p:cNvSpPr txBox="1">
            <a:spLocks noChangeArrowheads="1"/>
          </p:cNvSpPr>
          <p:nvPr/>
        </p:nvSpPr>
        <p:spPr bwMode="auto">
          <a:xfrm>
            <a:off x="914400" y="3505200"/>
            <a:ext cx="57912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latin typeface="Times" charset="0"/>
            </a:endParaRPr>
          </a:p>
        </p:txBody>
      </p:sp>
      <p:graphicFrame>
        <p:nvGraphicFramePr>
          <p:cNvPr id="101378" name="Object 2"/>
          <p:cNvGraphicFramePr>
            <a:graphicFrameLocks noChangeAspect="1"/>
          </p:cNvGraphicFramePr>
          <p:nvPr/>
        </p:nvGraphicFramePr>
        <p:xfrm>
          <a:off x="914400" y="2328863"/>
          <a:ext cx="5534025" cy="3767137"/>
        </p:xfrm>
        <a:graphic>
          <a:graphicData uri="http://schemas.openxmlformats.org/presentationml/2006/ole">
            <mc:AlternateContent xmlns:mc="http://schemas.openxmlformats.org/markup-compatibility/2006">
              <mc:Choice xmlns:v="urn:schemas-microsoft-com:vml" Requires="v">
                <p:oleObj spid="_x0000_s101424" name="Equation" r:id="rId3" imgW="2032000" imgH="1384300" progId="Equation.3">
                  <p:embed/>
                </p:oleObj>
              </mc:Choice>
              <mc:Fallback>
                <p:oleObj name="Equation" r:id="rId3" imgW="2032000" imgH="13843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328863"/>
                        <a:ext cx="5534025" cy="3767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086" name="Text Box 6"/>
          <p:cNvSpPr txBox="1">
            <a:spLocks noChangeArrowheads="1"/>
          </p:cNvSpPr>
          <p:nvPr/>
        </p:nvSpPr>
        <p:spPr bwMode="auto">
          <a:xfrm>
            <a:off x="152400" y="166688"/>
            <a:ext cx="8839200" cy="641350"/>
          </a:xfrm>
          <a:prstGeom prst="rect">
            <a:avLst/>
          </a:prstGeom>
          <a:noFill/>
          <a:ln w="9525">
            <a:noFill/>
            <a:miter lim="800000"/>
            <a:headEnd/>
            <a:tailEnd/>
          </a:ln>
          <a:effectLst/>
        </p:spPr>
        <p:txBody>
          <a:bodyPr>
            <a:prstTxWarp prst="textNoShape">
              <a:avLst/>
            </a:prstTxWarp>
            <a:spAutoFit/>
          </a:bodyPr>
          <a:lstStyle/>
          <a:p>
            <a:pPr algn="ctr">
              <a:defRPr/>
            </a:pPr>
            <a:r>
              <a:rPr lang="en-US" sz="3600" i="1">
                <a:solidFill>
                  <a:srgbClr val="0805BA"/>
                </a:solidFill>
                <a:effectLst>
                  <a:outerShdw blurRad="38100" dist="38100" dir="2700000" algn="tl">
                    <a:srgbClr val="DDDDDD"/>
                  </a:outerShdw>
                </a:effectLst>
                <a:latin typeface="Times" charset="0"/>
              </a:rPr>
              <a:t>Measuring Dihedral Angles and Curvatures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5"/>
          <p:cNvSpPr>
            <a:spLocks noGrp="1"/>
          </p:cNvSpPr>
          <p:nvPr>
            <p:ph type="sldNum" sz="quarter" idx="12"/>
          </p:nvPr>
        </p:nvSpPr>
        <p:spPr>
          <a:noFill/>
        </p:spPr>
        <p:txBody>
          <a:bodyPr/>
          <a:lstStyle/>
          <a:p>
            <a:fld id="{DE4CC74F-B5FB-9C44-A0B1-AACCD891BE55}" type="slidenum">
              <a:rPr lang="en-US" smtClean="0"/>
              <a:pPr/>
              <a:t>52</a:t>
            </a:fld>
            <a:endParaRPr lang="en-US" smtClean="0"/>
          </a:p>
        </p:txBody>
      </p:sp>
      <p:sp>
        <p:nvSpPr>
          <p:cNvPr id="102403" name="Rectangle 2"/>
          <p:cNvSpPr>
            <a:spLocks noGrp="1" noChangeArrowheads="1"/>
          </p:cNvSpPr>
          <p:nvPr>
            <p:ph type="title"/>
          </p:nvPr>
        </p:nvSpPr>
        <p:spPr>
          <a:xfrm>
            <a:off x="685800" y="228600"/>
            <a:ext cx="7772400" cy="838200"/>
          </a:xfrm>
        </p:spPr>
        <p:txBody>
          <a:bodyPr/>
          <a:lstStyle/>
          <a:p>
            <a:pPr eaLnBrk="1" hangingPunct="1"/>
            <a:r>
              <a:rPr lang="en-US"/>
              <a:t>Application to G.B. Properties</a:t>
            </a:r>
          </a:p>
        </p:txBody>
      </p:sp>
      <p:sp>
        <p:nvSpPr>
          <p:cNvPr id="102404" name="Rectangle 3"/>
          <p:cNvSpPr>
            <a:spLocks noGrp="1" noChangeArrowheads="1"/>
          </p:cNvSpPr>
          <p:nvPr>
            <p:ph type="body" idx="1"/>
          </p:nvPr>
        </p:nvSpPr>
        <p:spPr/>
        <p:txBody>
          <a:bodyPr/>
          <a:lstStyle/>
          <a:p>
            <a:pPr eaLnBrk="1" hangingPunct="1"/>
            <a:r>
              <a:rPr lang="en-US"/>
              <a:t>In principle, one can measure many different triple junctions to characterize crystallography, dihedral angles and curvature.</a:t>
            </a:r>
          </a:p>
          <a:p>
            <a:pPr eaLnBrk="1" hangingPunct="1"/>
            <a:r>
              <a:rPr lang="en-US"/>
              <a:t>From these measurements one can extract the relative properties of the grain boundaries.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5"/>
          <p:cNvSpPr>
            <a:spLocks noGrp="1"/>
          </p:cNvSpPr>
          <p:nvPr>
            <p:ph type="sldNum" sz="quarter" idx="12"/>
          </p:nvPr>
        </p:nvSpPr>
        <p:spPr>
          <a:noFill/>
        </p:spPr>
        <p:txBody>
          <a:bodyPr/>
          <a:lstStyle/>
          <a:p>
            <a:fld id="{736E66CA-DF75-8D4D-9F66-D797D555093D}" type="slidenum">
              <a:rPr lang="en-US" smtClean="0"/>
              <a:pPr/>
              <a:t>53</a:t>
            </a:fld>
            <a:endParaRPr lang="en-US" smtClean="0"/>
          </a:p>
        </p:txBody>
      </p:sp>
      <p:sp>
        <p:nvSpPr>
          <p:cNvPr id="103427" name="Rectangle 2"/>
          <p:cNvSpPr>
            <a:spLocks noGrp="1" noChangeArrowheads="1"/>
          </p:cNvSpPr>
          <p:nvPr>
            <p:ph type="title"/>
          </p:nvPr>
        </p:nvSpPr>
        <p:spPr>
          <a:xfrm>
            <a:off x="1143000" y="228600"/>
            <a:ext cx="7772400" cy="838200"/>
          </a:xfrm>
        </p:spPr>
        <p:txBody>
          <a:bodyPr/>
          <a:lstStyle/>
          <a:p>
            <a:pPr eaLnBrk="1" hangingPunct="1"/>
            <a:r>
              <a:rPr lang="en-US"/>
              <a:t>Energy Extraction</a:t>
            </a:r>
            <a:endParaRPr lang="en-US" b="1"/>
          </a:p>
        </p:txBody>
      </p:sp>
      <p:pic>
        <p:nvPicPr>
          <p:cNvPr id="103428" name="Picture 3"/>
          <p:cNvPicPr>
            <a:picLocks noChangeAspect="1" noChangeArrowheads="1"/>
          </p:cNvPicPr>
          <p:nvPr/>
        </p:nvPicPr>
        <p:blipFill>
          <a:blip r:embed="rId2"/>
          <a:srcRect/>
          <a:stretch>
            <a:fillRect/>
          </a:stretch>
        </p:blipFill>
        <p:spPr bwMode="auto">
          <a:xfrm>
            <a:off x="0" y="914400"/>
            <a:ext cx="2286000" cy="1738313"/>
          </a:xfrm>
          <a:prstGeom prst="rect">
            <a:avLst/>
          </a:prstGeom>
          <a:noFill/>
          <a:ln w="12700">
            <a:noFill/>
            <a:miter lim="800000"/>
            <a:headEnd/>
            <a:tailEnd/>
          </a:ln>
        </p:spPr>
      </p:pic>
      <p:sp>
        <p:nvSpPr>
          <p:cNvPr id="103429" name="Text Box 4"/>
          <p:cNvSpPr txBox="1">
            <a:spLocks noChangeArrowheads="1"/>
          </p:cNvSpPr>
          <p:nvPr/>
        </p:nvSpPr>
        <p:spPr bwMode="auto">
          <a:xfrm>
            <a:off x="609600" y="5791200"/>
            <a:ext cx="8229600" cy="954107"/>
          </a:xfrm>
          <a:prstGeom prst="rect">
            <a:avLst/>
          </a:prstGeom>
          <a:noFill/>
          <a:ln w="9525">
            <a:noFill/>
            <a:miter lim="800000"/>
            <a:headEnd/>
            <a:tailEnd/>
          </a:ln>
        </p:spPr>
        <p:txBody>
          <a:bodyPr>
            <a:prstTxWarp prst="textNoShape">
              <a:avLst/>
            </a:prstTxWarp>
            <a:spAutoFit/>
          </a:bodyPr>
          <a:lstStyle/>
          <a:p>
            <a:r>
              <a:rPr lang="en-US" sz="1400" dirty="0" smtClean="0">
                <a:solidFill>
                  <a:srgbClr val="660066"/>
                </a:solidFill>
                <a:latin typeface="Times New Roman" charset="0"/>
              </a:rPr>
              <a:t>D</a:t>
            </a:r>
            <a:r>
              <a:rPr lang="en-US" sz="1400" dirty="0">
                <a:solidFill>
                  <a:srgbClr val="660066"/>
                </a:solidFill>
                <a:latin typeface="Times New Roman" charset="0"/>
              </a:rPr>
              <a:t>. </a:t>
            </a:r>
            <a:r>
              <a:rPr lang="en-US" sz="1400" dirty="0" smtClean="0">
                <a:solidFill>
                  <a:srgbClr val="660066"/>
                </a:solidFill>
                <a:latin typeface="Times New Roman" charset="0"/>
              </a:rPr>
              <a:t>Kinderlehrer </a:t>
            </a:r>
            <a:r>
              <a:rPr lang="en-US" sz="1400" i="1" dirty="0">
                <a:solidFill>
                  <a:srgbClr val="660066"/>
                </a:solidFill>
                <a:latin typeface="Times New Roman" charset="0"/>
              </a:rPr>
              <a:t>et al</a:t>
            </a:r>
            <a:r>
              <a:rPr lang="en-US" sz="1400" dirty="0">
                <a:solidFill>
                  <a:srgbClr val="660066"/>
                </a:solidFill>
                <a:latin typeface="Times New Roman" charset="0"/>
              </a:rPr>
              <a:t>. , Proc. of the Twelfth International Conference on Textures of </a:t>
            </a:r>
            <a:r>
              <a:rPr lang="en-US" sz="1400" dirty="0" smtClean="0">
                <a:solidFill>
                  <a:srgbClr val="660066"/>
                </a:solidFill>
                <a:latin typeface="Times New Roman" charset="0"/>
              </a:rPr>
              <a:t>Materials (ICOTOM), </a:t>
            </a:r>
            <a:r>
              <a:rPr lang="en-US" sz="1400" dirty="0">
                <a:solidFill>
                  <a:srgbClr val="660066"/>
                </a:solidFill>
                <a:latin typeface="Times New Roman" charset="0"/>
              </a:rPr>
              <a:t>Montréal, Canada, (1999) </a:t>
            </a:r>
            <a:r>
              <a:rPr lang="en-US" sz="1400" dirty="0" smtClean="0">
                <a:solidFill>
                  <a:srgbClr val="660066"/>
                </a:solidFill>
                <a:latin typeface="Times New Roman" charset="0"/>
              </a:rPr>
              <a:t>p1643</a:t>
            </a:r>
            <a:r>
              <a:rPr lang="en-US" sz="1400" dirty="0">
                <a:solidFill>
                  <a:srgbClr val="660066"/>
                </a:solidFill>
                <a:latin typeface="Times New Roman" charset="0"/>
              </a:rPr>
              <a:t>.</a:t>
            </a:r>
          </a:p>
          <a:p>
            <a:r>
              <a:rPr lang="en-US" sz="1400" dirty="0" smtClean="0">
                <a:solidFill>
                  <a:srgbClr val="660066"/>
                </a:solidFill>
                <a:latin typeface="Times New Roman" charset="0"/>
              </a:rPr>
              <a:t>K</a:t>
            </a:r>
            <a:r>
              <a:rPr lang="en-US" sz="1400" dirty="0">
                <a:solidFill>
                  <a:srgbClr val="660066"/>
                </a:solidFill>
                <a:latin typeface="Times New Roman" charset="0"/>
              </a:rPr>
              <a:t>. </a:t>
            </a:r>
            <a:r>
              <a:rPr lang="en-US" sz="1400" dirty="0" smtClean="0">
                <a:solidFill>
                  <a:srgbClr val="660066"/>
                </a:solidFill>
                <a:latin typeface="Times New Roman" charset="0"/>
              </a:rPr>
              <a:t>Barmak </a:t>
            </a:r>
            <a:r>
              <a:rPr lang="en-US" sz="1400" i="1" dirty="0">
                <a:solidFill>
                  <a:srgbClr val="660066"/>
                </a:solidFill>
                <a:latin typeface="Times New Roman" charset="0"/>
              </a:rPr>
              <a:t>et al</a:t>
            </a:r>
            <a:r>
              <a:rPr lang="en-US" sz="1400" dirty="0">
                <a:solidFill>
                  <a:srgbClr val="660066"/>
                </a:solidFill>
                <a:latin typeface="Times New Roman" charset="0"/>
              </a:rPr>
              <a:t>., "Grain boundary energy and grain growth in Al films: Comparison of experiments and simulations", </a:t>
            </a:r>
            <a:r>
              <a:rPr lang="en-US" sz="1400" i="1" dirty="0">
                <a:solidFill>
                  <a:srgbClr val="660066"/>
                </a:solidFill>
                <a:latin typeface="Times New Roman" charset="0"/>
              </a:rPr>
              <a:t>Scripta </a:t>
            </a:r>
            <a:r>
              <a:rPr lang="en-US" sz="1400" i="1" dirty="0" smtClean="0">
                <a:solidFill>
                  <a:srgbClr val="660066"/>
                </a:solidFill>
                <a:latin typeface="Times New Roman" charset="0"/>
              </a:rPr>
              <a:t>Mater.</a:t>
            </a:r>
            <a:r>
              <a:rPr lang="en-US" sz="1400" dirty="0" smtClean="0">
                <a:solidFill>
                  <a:srgbClr val="660066"/>
                </a:solidFill>
                <a:latin typeface="Times New Roman" charset="0"/>
              </a:rPr>
              <a:t>, </a:t>
            </a:r>
            <a:r>
              <a:rPr lang="en-US" sz="1400" b="1" dirty="0">
                <a:solidFill>
                  <a:srgbClr val="660066"/>
                </a:solidFill>
                <a:latin typeface="Times New Roman" charset="0"/>
              </a:rPr>
              <a:t>54 </a:t>
            </a:r>
            <a:r>
              <a:rPr lang="en-US" sz="1400" dirty="0">
                <a:solidFill>
                  <a:srgbClr val="660066"/>
                </a:solidFill>
                <a:latin typeface="Times New Roman" charset="0"/>
              </a:rPr>
              <a:t>(2006) 1059-1063: </a:t>
            </a:r>
            <a:r>
              <a:rPr lang="en-US" sz="1400" b="1" dirty="0">
                <a:solidFill>
                  <a:srgbClr val="660066"/>
                </a:solidFill>
                <a:latin typeface="Times New Roman" charset="0"/>
              </a:rPr>
              <a:t>following slides …</a:t>
            </a:r>
            <a:r>
              <a:rPr lang="en-US" sz="1400" dirty="0">
                <a:solidFill>
                  <a:srgbClr val="660066"/>
                </a:solidFill>
                <a:latin typeface="Times New Roman" charset="0"/>
              </a:rPr>
              <a:t> </a:t>
            </a:r>
          </a:p>
        </p:txBody>
      </p:sp>
      <p:grpSp>
        <p:nvGrpSpPr>
          <p:cNvPr id="103430" name="Group 5"/>
          <p:cNvGrpSpPr>
            <a:grpSpLocks/>
          </p:cNvGrpSpPr>
          <p:nvPr/>
        </p:nvGrpSpPr>
        <p:grpSpPr bwMode="auto">
          <a:xfrm>
            <a:off x="3048000" y="1752600"/>
            <a:ext cx="3581400" cy="1371600"/>
            <a:chOff x="816" y="768"/>
            <a:chExt cx="1872" cy="915"/>
          </a:xfrm>
        </p:grpSpPr>
        <p:sp>
          <p:nvSpPr>
            <p:cNvPr id="103441" name="Text Box 6"/>
            <p:cNvSpPr txBox="1">
              <a:spLocks noChangeArrowheads="1"/>
            </p:cNvSpPr>
            <p:nvPr/>
          </p:nvSpPr>
          <p:spPr bwMode="auto">
            <a:xfrm>
              <a:off x="912" y="768"/>
              <a:ext cx="1776" cy="915"/>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009900"/>
                  </a:solidFill>
                  <a:latin typeface="Times" charset="0"/>
                  <a:sym typeface="Symbol" charset="2"/>
                </a:rPr>
                <a:t>(</a:t>
              </a:r>
              <a:r>
                <a:rPr lang="en-US" i="1" dirty="0">
                  <a:solidFill>
                    <a:srgbClr val="009900"/>
                  </a:solidFill>
                  <a:latin typeface="Times" charset="0"/>
                  <a:sym typeface="Symbol" charset="2"/>
                </a:rPr>
                <a:t>sin</a:t>
              </a:r>
              <a:r>
                <a:rPr lang="en-US" i="1" dirty="0">
                  <a:solidFill>
                    <a:srgbClr val="339933"/>
                  </a:solidFill>
                  <a:latin typeface="Times" charset="0"/>
                  <a:sym typeface="Symbol" charset="2"/>
                </a:rPr>
                <a:t></a:t>
              </a:r>
              <a:r>
                <a:rPr lang="en-US" i="1" baseline="-25000" dirty="0">
                  <a:solidFill>
                    <a:srgbClr val="339933"/>
                  </a:solidFill>
                  <a:latin typeface="Times" charset="0"/>
                  <a:sym typeface="Symbol" charset="2"/>
                </a:rPr>
                <a:t>2</a:t>
              </a:r>
              <a:r>
                <a:rPr lang="en-US" dirty="0">
                  <a:solidFill>
                    <a:srgbClr val="339933"/>
                  </a:solidFill>
                  <a:latin typeface="Times" charset="0"/>
                  <a:sym typeface="Symbol" charset="2"/>
                </a:rPr>
                <a:t>) </a:t>
              </a:r>
              <a:r>
                <a:rPr lang="en-US" i="1" dirty="0">
                  <a:latin typeface="Times" charset="0"/>
                  <a:sym typeface="Symbol" charset="2"/>
                </a:rPr>
                <a:t></a:t>
              </a:r>
              <a:r>
                <a:rPr lang="en-US" i="1" baseline="-25000" dirty="0">
                  <a:latin typeface="Times" charset="0"/>
                  <a:sym typeface="Symbol" charset="2"/>
                </a:rPr>
                <a:t>1</a:t>
              </a:r>
              <a:r>
                <a:rPr lang="en-US" baseline="-25000" dirty="0">
                  <a:latin typeface="Times" charset="0"/>
                  <a:sym typeface="Symbol" charset="2"/>
                </a:rPr>
                <a:t> </a:t>
              </a:r>
              <a:r>
                <a:rPr lang="en-US" dirty="0">
                  <a:latin typeface="Times" charset="0"/>
                  <a:sym typeface="Symbol" charset="2"/>
                </a:rPr>
                <a:t>- </a:t>
              </a:r>
              <a:r>
                <a:rPr lang="en-US" dirty="0">
                  <a:solidFill>
                    <a:srgbClr val="FF0000"/>
                  </a:solidFill>
                  <a:latin typeface="Times" charset="0"/>
                  <a:sym typeface="Symbol" charset="2"/>
                </a:rPr>
                <a:t>(</a:t>
              </a:r>
              <a:r>
                <a:rPr lang="en-US" i="1" dirty="0">
                  <a:solidFill>
                    <a:srgbClr val="FF0000"/>
                  </a:solidFill>
                  <a:latin typeface="Times" charset="0"/>
                  <a:sym typeface="Symbol" charset="2"/>
                </a:rPr>
                <a:t>sin</a:t>
              </a:r>
              <a:r>
                <a:rPr lang="en-US" i="1" baseline="-25000" dirty="0">
                  <a:solidFill>
                    <a:srgbClr val="FF0000"/>
                  </a:solidFill>
                  <a:latin typeface="Times" charset="0"/>
                  <a:sym typeface="Symbol" charset="2"/>
                </a:rPr>
                <a:t>1</a:t>
              </a:r>
              <a:r>
                <a:rPr lang="en-US" dirty="0">
                  <a:solidFill>
                    <a:srgbClr val="FF0000"/>
                  </a:solidFill>
                  <a:latin typeface="Times" charset="0"/>
                  <a:sym typeface="Symbol" charset="2"/>
                </a:rPr>
                <a:t>)</a:t>
              </a:r>
              <a:r>
                <a:rPr lang="en-US" baseline="-25000" dirty="0">
                  <a:latin typeface="Times" charset="0"/>
                  <a:sym typeface="Symbol" charset="2"/>
                </a:rPr>
                <a:t> </a:t>
              </a:r>
              <a:r>
                <a:rPr lang="en-US" i="1" dirty="0">
                  <a:latin typeface="Times" charset="0"/>
                  <a:sym typeface="Symbol" charset="2"/>
                </a:rPr>
                <a:t></a:t>
              </a:r>
              <a:r>
                <a:rPr lang="en-US" i="1" baseline="-25000" dirty="0">
                  <a:latin typeface="Times" charset="0"/>
                  <a:sym typeface="Symbol" charset="2"/>
                </a:rPr>
                <a:t>2</a:t>
              </a:r>
              <a:r>
                <a:rPr lang="en-US" baseline="-25000" dirty="0">
                  <a:latin typeface="Times" charset="0"/>
                  <a:sym typeface="Symbol" charset="2"/>
                </a:rPr>
                <a:t> </a:t>
              </a:r>
              <a:r>
                <a:rPr lang="en-US" dirty="0">
                  <a:latin typeface="Times" charset="0"/>
                  <a:sym typeface="Symbol" charset="2"/>
                </a:rPr>
                <a:t>= 0</a:t>
              </a:r>
            </a:p>
            <a:p>
              <a:pPr>
                <a:spcBef>
                  <a:spcPct val="50000"/>
                </a:spcBef>
              </a:pPr>
              <a:r>
                <a:rPr lang="en-US" dirty="0">
                  <a:solidFill>
                    <a:schemeClr val="accent2"/>
                  </a:solidFill>
                  <a:latin typeface="Times" charset="0"/>
                  <a:sym typeface="Symbol" charset="2"/>
                </a:rPr>
                <a:t>(</a:t>
              </a:r>
              <a:r>
                <a:rPr lang="en-US" i="1" dirty="0">
                  <a:solidFill>
                    <a:schemeClr val="accent2"/>
                  </a:solidFill>
                  <a:latin typeface="Times" charset="0"/>
                  <a:sym typeface="Symbol" charset="2"/>
                </a:rPr>
                <a:t>sin</a:t>
              </a:r>
              <a:r>
                <a:rPr lang="en-US" i="1" baseline="-25000" dirty="0">
                  <a:solidFill>
                    <a:schemeClr val="accent2"/>
                  </a:solidFill>
                  <a:latin typeface="Times" charset="0"/>
                  <a:sym typeface="Symbol" charset="2"/>
                </a:rPr>
                <a:t>3</a:t>
              </a:r>
              <a:r>
                <a:rPr lang="en-US" dirty="0">
                  <a:solidFill>
                    <a:schemeClr val="accent2"/>
                  </a:solidFill>
                  <a:latin typeface="Times" charset="0"/>
                  <a:sym typeface="Symbol" charset="2"/>
                </a:rPr>
                <a:t>)</a:t>
              </a:r>
              <a:r>
                <a:rPr lang="en-US" dirty="0">
                  <a:solidFill>
                    <a:srgbClr val="339933"/>
                  </a:solidFill>
                  <a:latin typeface="Times" charset="0"/>
                  <a:sym typeface="Symbol" charset="2"/>
                </a:rPr>
                <a:t> </a:t>
              </a:r>
              <a:r>
                <a:rPr lang="en-US" i="1" dirty="0">
                  <a:latin typeface="Times" charset="0"/>
                  <a:sym typeface="Symbol" charset="2"/>
                </a:rPr>
                <a:t></a:t>
              </a:r>
              <a:r>
                <a:rPr lang="en-US" i="1" baseline="-25000" dirty="0">
                  <a:latin typeface="Times" charset="0"/>
                  <a:sym typeface="Symbol" charset="2"/>
                </a:rPr>
                <a:t>2</a:t>
              </a:r>
              <a:r>
                <a:rPr lang="en-US" baseline="-25000" dirty="0">
                  <a:latin typeface="Times" charset="0"/>
                  <a:sym typeface="Symbol" charset="2"/>
                </a:rPr>
                <a:t> </a:t>
              </a:r>
              <a:r>
                <a:rPr lang="en-US" dirty="0">
                  <a:latin typeface="Times" charset="0"/>
                  <a:sym typeface="Symbol" charset="2"/>
                </a:rPr>
                <a:t>- </a:t>
              </a:r>
              <a:r>
                <a:rPr lang="en-US" dirty="0">
                  <a:solidFill>
                    <a:srgbClr val="990099"/>
                  </a:solidFill>
                  <a:latin typeface="Times" charset="0"/>
                  <a:sym typeface="Symbol" charset="2"/>
                </a:rPr>
                <a:t>(</a:t>
              </a:r>
              <a:r>
                <a:rPr lang="en-US" i="1" dirty="0">
                  <a:solidFill>
                    <a:srgbClr val="990099"/>
                  </a:solidFill>
                  <a:latin typeface="Times" charset="0"/>
                  <a:sym typeface="Symbol" charset="2"/>
                </a:rPr>
                <a:t>sin</a:t>
              </a:r>
              <a:r>
                <a:rPr lang="en-US" i="1" baseline="-25000" dirty="0">
                  <a:solidFill>
                    <a:srgbClr val="990099"/>
                  </a:solidFill>
                  <a:latin typeface="Times" charset="0"/>
                  <a:sym typeface="Symbol" charset="2"/>
                </a:rPr>
                <a:t>2</a:t>
              </a:r>
              <a:r>
                <a:rPr lang="en-US" dirty="0">
                  <a:solidFill>
                    <a:srgbClr val="990099"/>
                  </a:solidFill>
                  <a:latin typeface="Times" charset="0"/>
                  <a:sym typeface="Symbol" charset="2"/>
                </a:rPr>
                <a:t>)</a:t>
              </a:r>
              <a:r>
                <a:rPr lang="en-US" baseline="-25000" dirty="0">
                  <a:latin typeface="Times" charset="0"/>
                  <a:sym typeface="Symbol" charset="2"/>
                </a:rPr>
                <a:t> </a:t>
              </a:r>
              <a:r>
                <a:rPr lang="en-US" i="1" dirty="0">
                  <a:latin typeface="Times" charset="0"/>
                  <a:sym typeface="Symbol" charset="2"/>
                </a:rPr>
                <a:t></a:t>
              </a:r>
              <a:r>
                <a:rPr lang="en-US" i="1" baseline="-25000" dirty="0">
                  <a:latin typeface="Times" charset="0"/>
                  <a:sym typeface="Symbol" charset="2"/>
                </a:rPr>
                <a:t>3</a:t>
              </a:r>
              <a:r>
                <a:rPr lang="en-US" baseline="-25000" dirty="0">
                  <a:latin typeface="Times" charset="0"/>
                  <a:sym typeface="Symbol" charset="2"/>
                </a:rPr>
                <a:t> </a:t>
              </a:r>
              <a:r>
                <a:rPr lang="en-US" dirty="0">
                  <a:latin typeface="Times" charset="0"/>
                  <a:sym typeface="Symbol" charset="2"/>
                </a:rPr>
                <a:t>= 0</a:t>
              </a:r>
            </a:p>
            <a:p>
              <a:pPr>
                <a:spcBef>
                  <a:spcPct val="50000"/>
                </a:spcBef>
              </a:pPr>
              <a:endParaRPr lang="en-US" baseline="-25000" dirty="0">
                <a:latin typeface="Times" charset="0"/>
                <a:sym typeface="Symbol" charset="2"/>
              </a:endParaRPr>
            </a:p>
          </p:txBody>
        </p:sp>
        <p:sp>
          <p:nvSpPr>
            <p:cNvPr id="103442" name="AutoShape 7"/>
            <p:cNvSpPr>
              <a:spLocks/>
            </p:cNvSpPr>
            <p:nvPr/>
          </p:nvSpPr>
          <p:spPr bwMode="auto">
            <a:xfrm>
              <a:off x="816" y="768"/>
              <a:ext cx="96" cy="672"/>
            </a:xfrm>
            <a:prstGeom prst="leftBrace">
              <a:avLst>
                <a:gd name="adj1" fmla="val 58333"/>
                <a:gd name="adj2" fmla="val 50000"/>
              </a:avLst>
            </a:prstGeom>
            <a:noFill/>
            <a:ln w="25400">
              <a:solidFill>
                <a:schemeClr val="tx1"/>
              </a:solidFill>
              <a:round/>
              <a:headEnd/>
              <a:tailEnd/>
            </a:ln>
          </p:spPr>
          <p:txBody>
            <a:bodyPr wrap="none" anchor="ctr">
              <a:prstTxWarp prst="textNoShape">
                <a:avLst/>
              </a:prstTxWarp>
            </a:bodyPr>
            <a:lstStyle/>
            <a:p>
              <a:endParaRPr lang="en-US"/>
            </a:p>
          </p:txBody>
        </p:sp>
      </p:grpSp>
      <p:grpSp>
        <p:nvGrpSpPr>
          <p:cNvPr id="103431" name="Group 8"/>
          <p:cNvGrpSpPr>
            <a:grpSpLocks/>
          </p:cNvGrpSpPr>
          <p:nvPr/>
        </p:nvGrpSpPr>
        <p:grpSpPr bwMode="auto">
          <a:xfrm>
            <a:off x="4710113" y="2971800"/>
            <a:ext cx="3824287" cy="1512888"/>
            <a:chOff x="3015" y="1816"/>
            <a:chExt cx="2409" cy="953"/>
          </a:xfrm>
        </p:grpSpPr>
        <p:sp>
          <p:nvSpPr>
            <p:cNvPr id="103434" name="Text Box 9"/>
            <p:cNvSpPr txBox="1">
              <a:spLocks noChangeArrowheads="1"/>
            </p:cNvSpPr>
            <p:nvPr/>
          </p:nvSpPr>
          <p:spPr bwMode="auto">
            <a:xfrm>
              <a:off x="3015" y="1854"/>
              <a:ext cx="2409" cy="861"/>
            </a:xfrm>
            <a:prstGeom prst="rect">
              <a:avLst/>
            </a:prstGeom>
            <a:noFill/>
            <a:ln w="9525">
              <a:noFill/>
              <a:miter lim="800000"/>
              <a:headEnd/>
              <a:tailEnd/>
            </a:ln>
          </p:spPr>
          <p:txBody>
            <a:bodyPr>
              <a:prstTxWarp prst="textNoShape">
                <a:avLst/>
              </a:prstTxWarp>
              <a:spAutoFit/>
            </a:bodyPr>
            <a:lstStyle/>
            <a:p>
              <a:pPr>
                <a:lnSpc>
                  <a:spcPct val="80000"/>
                </a:lnSpc>
                <a:spcBef>
                  <a:spcPct val="50000"/>
                </a:spcBef>
              </a:pPr>
              <a:r>
                <a:rPr lang="en-US" sz="1400" i="1">
                  <a:solidFill>
                    <a:srgbClr val="339933"/>
                  </a:solidFill>
                  <a:latin typeface="Times" charset="0"/>
                </a:rPr>
                <a:t>sin</a:t>
              </a:r>
              <a:r>
                <a:rPr lang="en-US" sz="1400" i="1">
                  <a:solidFill>
                    <a:srgbClr val="339933"/>
                  </a:solidFill>
                  <a:latin typeface="Times" charset="0"/>
                  <a:sym typeface="Symbol" charset="2"/>
                </a:rPr>
                <a:t></a:t>
              </a:r>
              <a:r>
                <a:rPr lang="en-US" sz="1400" i="1" baseline="-25000">
                  <a:solidFill>
                    <a:srgbClr val="339933"/>
                  </a:solidFill>
                  <a:latin typeface="Times" charset="0"/>
                  <a:sym typeface="Symbol" charset="2"/>
                </a:rPr>
                <a:t>2</a:t>
              </a:r>
              <a:r>
                <a:rPr lang="en-US" sz="1400" i="1">
                  <a:solidFill>
                    <a:srgbClr val="339933"/>
                  </a:solidFill>
                  <a:latin typeface="Times" charset="0"/>
                  <a:sym typeface="Symbol" charset="2"/>
                </a:rPr>
                <a:t>   </a:t>
              </a:r>
              <a:r>
                <a:rPr lang="en-US" sz="1400" i="1">
                  <a:solidFill>
                    <a:srgbClr val="FF0000"/>
                  </a:solidFill>
                  <a:latin typeface="Times" charset="0"/>
                  <a:sym typeface="Symbol" charset="2"/>
                </a:rPr>
                <a:t>-sin</a:t>
              </a:r>
              <a:r>
                <a:rPr lang="en-US" sz="1400" i="1" baseline="-25000">
                  <a:solidFill>
                    <a:srgbClr val="FF0000"/>
                  </a:solidFill>
                  <a:latin typeface="Times" charset="0"/>
                  <a:sym typeface="Symbol" charset="2"/>
                </a:rPr>
                <a:t>1</a:t>
              </a:r>
              <a:r>
                <a:rPr lang="en-US" sz="1400" i="1">
                  <a:solidFill>
                    <a:srgbClr val="339933"/>
                  </a:solidFill>
                  <a:latin typeface="Times" charset="0"/>
                  <a:sym typeface="Symbol" charset="2"/>
                </a:rPr>
                <a:t>       </a:t>
              </a:r>
              <a:r>
                <a:rPr lang="en-US" sz="1400" i="1">
                  <a:latin typeface="Times" charset="0"/>
                  <a:sym typeface="Symbol" charset="2"/>
                </a:rPr>
                <a:t>0     0 …0</a:t>
              </a:r>
            </a:p>
            <a:p>
              <a:pPr>
                <a:lnSpc>
                  <a:spcPct val="80000"/>
                </a:lnSpc>
                <a:spcBef>
                  <a:spcPct val="50000"/>
                </a:spcBef>
              </a:pPr>
              <a:r>
                <a:rPr lang="en-US" sz="1400" i="1">
                  <a:latin typeface="Times" charset="0"/>
                  <a:sym typeface="Symbol" charset="2"/>
                </a:rPr>
                <a:t>  0        </a:t>
              </a:r>
              <a:r>
                <a:rPr lang="en-US" sz="1400" i="1">
                  <a:solidFill>
                    <a:schemeClr val="accent2"/>
                  </a:solidFill>
                  <a:latin typeface="Times" charset="0"/>
                </a:rPr>
                <a:t>sin</a:t>
              </a:r>
              <a:r>
                <a:rPr lang="en-US" sz="1400" i="1">
                  <a:solidFill>
                    <a:schemeClr val="accent2"/>
                  </a:solidFill>
                  <a:latin typeface="Times" charset="0"/>
                  <a:sym typeface="Symbol" charset="2"/>
                </a:rPr>
                <a:t></a:t>
              </a:r>
              <a:r>
                <a:rPr lang="en-US" sz="1400" i="1" baseline="-25000">
                  <a:solidFill>
                    <a:schemeClr val="accent2"/>
                  </a:solidFill>
                  <a:latin typeface="Times" charset="0"/>
                  <a:sym typeface="Symbol" charset="2"/>
                </a:rPr>
                <a:t>3</a:t>
              </a:r>
              <a:r>
                <a:rPr lang="en-US" sz="1400" i="1">
                  <a:solidFill>
                    <a:srgbClr val="339933"/>
                  </a:solidFill>
                  <a:latin typeface="Times" charset="0"/>
                  <a:sym typeface="Symbol" charset="2"/>
                </a:rPr>
                <a:t>   </a:t>
              </a:r>
              <a:r>
                <a:rPr lang="en-US" sz="1400" i="1">
                  <a:solidFill>
                    <a:srgbClr val="990099"/>
                  </a:solidFill>
                  <a:latin typeface="Times" charset="0"/>
                  <a:sym typeface="Symbol" charset="2"/>
                </a:rPr>
                <a:t>-sin</a:t>
              </a:r>
              <a:r>
                <a:rPr lang="en-US" sz="1400" i="1" baseline="-25000">
                  <a:solidFill>
                    <a:srgbClr val="990099"/>
                  </a:solidFill>
                  <a:latin typeface="Times" charset="0"/>
                  <a:sym typeface="Symbol" charset="2"/>
                </a:rPr>
                <a:t>2</a:t>
              </a:r>
              <a:r>
                <a:rPr lang="en-US" sz="1400" i="1">
                  <a:solidFill>
                    <a:srgbClr val="339933"/>
                  </a:solidFill>
                  <a:latin typeface="Times" charset="0"/>
                  <a:sym typeface="Symbol" charset="2"/>
                </a:rPr>
                <a:t>  </a:t>
              </a:r>
              <a:r>
                <a:rPr lang="en-US" sz="1400" i="1">
                  <a:latin typeface="Times" charset="0"/>
                  <a:sym typeface="Symbol" charset="2"/>
                </a:rPr>
                <a:t>0 ...0</a:t>
              </a:r>
            </a:p>
            <a:p>
              <a:pPr>
                <a:lnSpc>
                  <a:spcPct val="80000"/>
                </a:lnSpc>
                <a:spcBef>
                  <a:spcPct val="50000"/>
                </a:spcBef>
              </a:pPr>
              <a:r>
                <a:rPr lang="en-US" sz="1400" i="1">
                  <a:latin typeface="Times" charset="0"/>
                  <a:sym typeface="Symbol" charset="2"/>
                </a:rPr>
                <a:t>  *          *           0      0 ...0</a:t>
              </a:r>
            </a:p>
            <a:p>
              <a:pPr>
                <a:lnSpc>
                  <a:spcPct val="80000"/>
                </a:lnSpc>
                <a:spcBef>
                  <a:spcPct val="50000"/>
                </a:spcBef>
              </a:pPr>
              <a:r>
                <a:rPr lang="en-US" sz="1400">
                  <a:latin typeface="Times" charset="0"/>
                  <a:sym typeface="Symbol" charset="2"/>
                </a:rPr>
                <a:t>                                     </a:t>
              </a:r>
              <a:endParaRPr lang="en-US" sz="1400" i="1">
                <a:solidFill>
                  <a:srgbClr val="339933"/>
                </a:solidFill>
                <a:latin typeface="Times" charset="0"/>
                <a:sym typeface="Symbol" charset="2"/>
              </a:endParaRPr>
            </a:p>
            <a:p>
              <a:pPr>
                <a:lnSpc>
                  <a:spcPct val="80000"/>
                </a:lnSpc>
                <a:spcBef>
                  <a:spcPct val="50000"/>
                </a:spcBef>
              </a:pPr>
              <a:r>
                <a:rPr lang="en-US" sz="1400" i="1" baseline="-25000">
                  <a:solidFill>
                    <a:srgbClr val="339933"/>
                  </a:solidFill>
                  <a:latin typeface="Times" charset="0"/>
                  <a:sym typeface="Symbol" charset="2"/>
                </a:rPr>
                <a:t>    </a:t>
              </a:r>
              <a:r>
                <a:rPr lang="en-US" sz="1400" i="1">
                  <a:latin typeface="Times" charset="0"/>
                  <a:sym typeface="Symbol" charset="2"/>
                </a:rPr>
                <a:t>0          0          *</a:t>
              </a:r>
              <a:r>
                <a:rPr lang="en-US" sz="1400" i="1">
                  <a:solidFill>
                    <a:srgbClr val="339933"/>
                  </a:solidFill>
                  <a:latin typeface="Times" charset="0"/>
                  <a:sym typeface="Symbol" charset="2"/>
                </a:rPr>
                <a:t>      </a:t>
              </a:r>
              <a:r>
                <a:rPr lang="en-US" sz="1400">
                  <a:latin typeface="Times" charset="0"/>
                  <a:sym typeface="Symbol" charset="2"/>
                </a:rPr>
                <a:t>*    </a:t>
              </a:r>
              <a:r>
                <a:rPr lang="en-US" sz="1400" i="1">
                  <a:latin typeface="Times" charset="0"/>
                  <a:sym typeface="Symbol" charset="2"/>
                </a:rPr>
                <a:t>0</a:t>
              </a:r>
            </a:p>
          </p:txBody>
        </p:sp>
        <p:sp>
          <p:nvSpPr>
            <p:cNvPr id="103435" name="AutoShape 10"/>
            <p:cNvSpPr>
              <a:spLocks/>
            </p:cNvSpPr>
            <p:nvPr/>
          </p:nvSpPr>
          <p:spPr bwMode="auto">
            <a:xfrm>
              <a:off x="3043" y="1855"/>
              <a:ext cx="77" cy="914"/>
            </a:xfrm>
            <a:prstGeom prst="leftBracket">
              <a:avLst>
                <a:gd name="adj" fmla="val 98918"/>
              </a:avLst>
            </a:prstGeom>
            <a:noFill/>
            <a:ln w="25400">
              <a:solidFill>
                <a:schemeClr val="tx1"/>
              </a:solidFill>
              <a:round/>
              <a:headEnd/>
              <a:tailEnd/>
            </a:ln>
          </p:spPr>
          <p:txBody>
            <a:bodyPr wrap="none" anchor="ctr">
              <a:prstTxWarp prst="textNoShape">
                <a:avLst/>
              </a:prstTxWarp>
            </a:bodyPr>
            <a:lstStyle/>
            <a:p>
              <a:endParaRPr lang="en-US"/>
            </a:p>
          </p:txBody>
        </p:sp>
        <p:sp>
          <p:nvSpPr>
            <p:cNvPr id="103436" name="AutoShape 11"/>
            <p:cNvSpPr>
              <a:spLocks/>
            </p:cNvSpPr>
            <p:nvPr/>
          </p:nvSpPr>
          <p:spPr bwMode="auto">
            <a:xfrm>
              <a:off x="4315" y="1816"/>
              <a:ext cx="76" cy="913"/>
            </a:xfrm>
            <a:prstGeom prst="leftBracket">
              <a:avLst>
                <a:gd name="adj" fmla="val 100110"/>
              </a:avLst>
            </a:prstGeom>
            <a:noFill/>
            <a:ln w="25400">
              <a:solidFill>
                <a:schemeClr val="tx1"/>
              </a:solidFill>
              <a:round/>
              <a:headEnd/>
              <a:tailEnd/>
            </a:ln>
          </p:spPr>
          <p:txBody>
            <a:bodyPr wrap="none" anchor="ctr">
              <a:prstTxWarp prst="textNoShape">
                <a:avLst/>
              </a:prstTxWarp>
            </a:bodyPr>
            <a:lstStyle/>
            <a:p>
              <a:endParaRPr lang="en-US"/>
            </a:p>
          </p:txBody>
        </p:sp>
        <p:sp>
          <p:nvSpPr>
            <p:cNvPr id="103437" name="AutoShape 12"/>
            <p:cNvSpPr>
              <a:spLocks/>
            </p:cNvSpPr>
            <p:nvPr/>
          </p:nvSpPr>
          <p:spPr bwMode="auto">
            <a:xfrm>
              <a:off x="4200" y="1816"/>
              <a:ext cx="77" cy="913"/>
            </a:xfrm>
            <a:prstGeom prst="rightBracket">
              <a:avLst>
                <a:gd name="adj" fmla="val 98810"/>
              </a:avLst>
            </a:prstGeom>
            <a:noFill/>
            <a:ln w="25400">
              <a:solidFill>
                <a:schemeClr val="tx1"/>
              </a:solidFill>
              <a:round/>
              <a:headEnd/>
              <a:tailEnd/>
            </a:ln>
          </p:spPr>
          <p:txBody>
            <a:bodyPr wrap="none" anchor="ctr">
              <a:prstTxWarp prst="textNoShape">
                <a:avLst/>
              </a:prstTxWarp>
            </a:bodyPr>
            <a:lstStyle/>
            <a:p>
              <a:endParaRPr lang="en-US"/>
            </a:p>
          </p:txBody>
        </p:sp>
        <p:sp>
          <p:nvSpPr>
            <p:cNvPr id="103438" name="AutoShape 13"/>
            <p:cNvSpPr>
              <a:spLocks/>
            </p:cNvSpPr>
            <p:nvPr/>
          </p:nvSpPr>
          <p:spPr bwMode="auto">
            <a:xfrm>
              <a:off x="4436" y="1816"/>
              <a:ext cx="76" cy="913"/>
            </a:xfrm>
            <a:prstGeom prst="rightBracket">
              <a:avLst>
                <a:gd name="adj" fmla="val 100110"/>
              </a:avLst>
            </a:prstGeom>
            <a:noFill/>
            <a:ln w="25400">
              <a:solidFill>
                <a:schemeClr val="tx1"/>
              </a:solidFill>
              <a:round/>
              <a:headEnd/>
              <a:tailEnd/>
            </a:ln>
          </p:spPr>
          <p:txBody>
            <a:bodyPr wrap="none" anchor="ctr">
              <a:prstTxWarp prst="textNoShape">
                <a:avLst/>
              </a:prstTxWarp>
            </a:bodyPr>
            <a:lstStyle/>
            <a:p>
              <a:endParaRPr lang="en-US"/>
            </a:p>
          </p:txBody>
        </p:sp>
        <p:sp>
          <p:nvSpPr>
            <p:cNvPr id="103439" name="Text Box 14"/>
            <p:cNvSpPr txBox="1">
              <a:spLocks noChangeArrowheads="1"/>
            </p:cNvSpPr>
            <p:nvPr/>
          </p:nvSpPr>
          <p:spPr bwMode="auto">
            <a:xfrm>
              <a:off x="4302" y="1824"/>
              <a:ext cx="306" cy="896"/>
            </a:xfrm>
            <a:prstGeom prst="rect">
              <a:avLst/>
            </a:prstGeom>
            <a:noFill/>
            <a:ln w="9525">
              <a:noFill/>
              <a:miter lim="800000"/>
              <a:headEnd/>
              <a:tailEnd/>
            </a:ln>
          </p:spPr>
          <p:txBody>
            <a:bodyPr>
              <a:prstTxWarp prst="textNoShape">
                <a:avLst/>
              </a:prstTxWarp>
              <a:spAutoFit/>
            </a:bodyPr>
            <a:lstStyle/>
            <a:p>
              <a:pPr>
                <a:lnSpc>
                  <a:spcPct val="85000"/>
                </a:lnSpc>
                <a:spcBef>
                  <a:spcPct val="50000"/>
                </a:spcBef>
              </a:pPr>
              <a:r>
                <a:rPr lang="en-US" sz="1400" i="1">
                  <a:latin typeface="Times" charset="0"/>
                  <a:sym typeface="Symbol" charset="2"/>
                </a:rPr>
                <a:t></a:t>
              </a:r>
              <a:r>
                <a:rPr lang="en-US" sz="1400" i="1" baseline="-25000">
                  <a:latin typeface="Times" charset="0"/>
                  <a:sym typeface="Symbol" charset="2"/>
                </a:rPr>
                <a:t>1</a:t>
              </a:r>
            </a:p>
            <a:p>
              <a:pPr>
                <a:lnSpc>
                  <a:spcPct val="85000"/>
                </a:lnSpc>
                <a:spcBef>
                  <a:spcPct val="50000"/>
                </a:spcBef>
              </a:pPr>
              <a:r>
                <a:rPr lang="en-US" sz="1400" i="1">
                  <a:latin typeface="Times" charset="0"/>
                  <a:sym typeface="Symbol" charset="2"/>
                </a:rPr>
                <a:t></a:t>
              </a:r>
              <a:r>
                <a:rPr lang="en-US" sz="1400" i="1" baseline="-25000">
                  <a:latin typeface="Times" charset="0"/>
                  <a:sym typeface="Symbol" charset="2"/>
                </a:rPr>
                <a:t>2</a:t>
              </a:r>
            </a:p>
            <a:p>
              <a:pPr>
                <a:lnSpc>
                  <a:spcPct val="85000"/>
                </a:lnSpc>
                <a:spcBef>
                  <a:spcPct val="50000"/>
                </a:spcBef>
              </a:pPr>
              <a:r>
                <a:rPr lang="en-US" sz="1400" i="1">
                  <a:latin typeface="Times" charset="0"/>
                  <a:sym typeface="Symbol" charset="2"/>
                </a:rPr>
                <a:t></a:t>
              </a:r>
              <a:r>
                <a:rPr lang="en-US" sz="1400" i="1" baseline="-25000">
                  <a:latin typeface="Times" charset="0"/>
                  <a:sym typeface="Symbol" charset="2"/>
                </a:rPr>
                <a:t>3</a:t>
              </a:r>
            </a:p>
            <a:p>
              <a:pPr>
                <a:lnSpc>
                  <a:spcPct val="85000"/>
                </a:lnSpc>
                <a:spcBef>
                  <a:spcPct val="50000"/>
                </a:spcBef>
              </a:pPr>
              <a:r>
                <a:rPr lang="en-US" sz="1400">
                  <a:latin typeface="Times" charset="0"/>
                  <a:sym typeface="Symbol" charset="2"/>
                </a:rPr>
                <a:t> </a:t>
              </a:r>
            </a:p>
            <a:p>
              <a:pPr>
                <a:lnSpc>
                  <a:spcPct val="85000"/>
                </a:lnSpc>
                <a:spcBef>
                  <a:spcPct val="50000"/>
                </a:spcBef>
              </a:pPr>
              <a:r>
                <a:rPr lang="en-US" sz="1400" i="1">
                  <a:latin typeface="Times" charset="0"/>
                  <a:sym typeface="Symbol" charset="2"/>
                </a:rPr>
                <a:t></a:t>
              </a:r>
              <a:r>
                <a:rPr lang="en-US" sz="1400" i="1" baseline="-25000">
                  <a:latin typeface="Times" charset="0"/>
                  <a:sym typeface="Symbol" charset="2"/>
                </a:rPr>
                <a:t>n</a:t>
              </a:r>
              <a:endParaRPr lang="en-US" sz="1400" b="1" i="1" baseline="-25000">
                <a:latin typeface="Times" charset="0"/>
                <a:sym typeface="Symbol" charset="2"/>
              </a:endParaRPr>
            </a:p>
          </p:txBody>
        </p:sp>
        <p:sp>
          <p:nvSpPr>
            <p:cNvPr id="103440" name="Text Box 15"/>
            <p:cNvSpPr txBox="1">
              <a:spLocks noChangeArrowheads="1"/>
            </p:cNvSpPr>
            <p:nvPr/>
          </p:nvSpPr>
          <p:spPr bwMode="auto">
            <a:xfrm>
              <a:off x="4512" y="2064"/>
              <a:ext cx="459" cy="288"/>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Times" charset="0"/>
                </a:rPr>
                <a:t>= </a:t>
              </a:r>
              <a:r>
                <a:rPr lang="en-US" sz="1600">
                  <a:latin typeface="Times" charset="0"/>
                </a:rPr>
                <a:t>0</a:t>
              </a:r>
              <a:endParaRPr lang="en-US">
                <a:latin typeface="Times" charset="0"/>
              </a:endParaRPr>
            </a:p>
          </p:txBody>
        </p:sp>
      </p:grpSp>
      <p:sp>
        <p:nvSpPr>
          <p:cNvPr id="103432" name="Line 16"/>
          <p:cNvSpPr>
            <a:spLocks noChangeShapeType="1"/>
          </p:cNvSpPr>
          <p:nvPr/>
        </p:nvSpPr>
        <p:spPr bwMode="auto">
          <a:xfrm>
            <a:off x="4100513" y="3276600"/>
            <a:ext cx="304800" cy="0"/>
          </a:xfrm>
          <a:prstGeom prst="line">
            <a:avLst/>
          </a:prstGeom>
          <a:noFill/>
          <a:ln w="38100">
            <a:solidFill>
              <a:srgbClr val="000000"/>
            </a:solidFill>
            <a:round/>
            <a:headEnd/>
            <a:tailEnd type="triangle" w="med" len="med"/>
          </a:ln>
        </p:spPr>
        <p:txBody>
          <a:bodyPr wrap="none" anchor="ctr">
            <a:prstTxWarp prst="textNoShape">
              <a:avLst/>
            </a:prstTxWarp>
          </a:bodyPr>
          <a:lstStyle/>
          <a:p>
            <a:endParaRPr lang="en-US"/>
          </a:p>
        </p:txBody>
      </p:sp>
      <p:sp>
        <p:nvSpPr>
          <p:cNvPr id="103433" name="Text Box 17"/>
          <p:cNvSpPr txBox="1">
            <a:spLocks noChangeArrowheads="1"/>
          </p:cNvSpPr>
          <p:nvPr/>
        </p:nvSpPr>
        <p:spPr bwMode="auto">
          <a:xfrm>
            <a:off x="365125" y="3657600"/>
            <a:ext cx="7664450" cy="2041525"/>
          </a:xfrm>
          <a:prstGeom prst="rect">
            <a:avLst/>
          </a:prstGeom>
          <a:noFill/>
          <a:ln w="9525">
            <a:noFill/>
            <a:miter lim="800000"/>
            <a:headEnd/>
            <a:tailEnd/>
          </a:ln>
        </p:spPr>
        <p:txBody>
          <a:bodyPr wrap="none">
            <a:prstTxWarp prst="textNoShape">
              <a:avLst/>
            </a:prstTxWarp>
            <a:spAutoFit/>
          </a:bodyPr>
          <a:lstStyle/>
          <a:p>
            <a:r>
              <a:rPr lang="en-US" sz="3200">
                <a:latin typeface="Times" charset="0"/>
              </a:rPr>
              <a:t>Measurements at</a:t>
            </a:r>
            <a:br>
              <a:rPr lang="en-US" sz="3200">
                <a:latin typeface="Times" charset="0"/>
              </a:rPr>
            </a:br>
            <a:r>
              <a:rPr lang="en-US" sz="3200">
                <a:latin typeface="Times" charset="0"/>
              </a:rPr>
              <a:t>many TJs; bin the</a:t>
            </a:r>
            <a:br>
              <a:rPr lang="en-US" sz="3200">
                <a:latin typeface="Times" charset="0"/>
              </a:rPr>
            </a:br>
            <a:r>
              <a:rPr lang="en-US" sz="3200">
                <a:latin typeface="Times" charset="0"/>
              </a:rPr>
              <a:t>dihedral angles by g.b. type; average the sin</a:t>
            </a:r>
            <a:r>
              <a:rPr lang="en-US" sz="3200">
                <a:latin typeface="Symbol" charset="2"/>
              </a:rPr>
              <a:t>c;</a:t>
            </a:r>
            <a:br>
              <a:rPr lang="en-US" sz="3200">
                <a:latin typeface="Symbol" charset="2"/>
              </a:rPr>
            </a:br>
            <a:r>
              <a:rPr lang="en-US" sz="3200">
                <a:latin typeface="Times" charset="0"/>
              </a:rPr>
              <a:t>each TJ gives a pair of equations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7"/>
          <p:cNvSpPr>
            <a:spLocks noGrp="1"/>
          </p:cNvSpPr>
          <p:nvPr>
            <p:ph type="sldNum" sz="quarter" idx="12"/>
          </p:nvPr>
        </p:nvSpPr>
        <p:spPr>
          <a:noFill/>
        </p:spPr>
        <p:txBody>
          <a:bodyPr/>
          <a:lstStyle/>
          <a:p>
            <a:fld id="{D0A12925-936F-8E46-970E-065F32B99043}" type="slidenum">
              <a:rPr lang="en-US" smtClean="0"/>
              <a:pPr/>
              <a:t>54</a:t>
            </a:fld>
            <a:endParaRPr lang="en-US" smtClean="0"/>
          </a:p>
        </p:txBody>
      </p:sp>
      <p:sp>
        <p:nvSpPr>
          <p:cNvPr id="104451" name="Rectangle 2"/>
          <p:cNvSpPr>
            <a:spLocks noGrp="1" noChangeArrowheads="1"/>
          </p:cNvSpPr>
          <p:nvPr>
            <p:ph type="body" sz="half" idx="1"/>
          </p:nvPr>
        </p:nvSpPr>
        <p:spPr>
          <a:xfrm>
            <a:off x="838200" y="1524000"/>
            <a:ext cx="3810000" cy="3429000"/>
          </a:xfrm>
          <a:solidFill>
            <a:srgbClr val="FFFF99"/>
          </a:solidFill>
          <a:ln>
            <a:solidFill>
              <a:schemeClr val="tx1"/>
            </a:solidFill>
          </a:ln>
        </p:spPr>
        <p:txBody>
          <a:bodyPr/>
          <a:lstStyle/>
          <a:p>
            <a:pPr eaLnBrk="1" hangingPunct="1">
              <a:lnSpc>
                <a:spcPct val="80000"/>
              </a:lnSpc>
            </a:pPr>
            <a:endParaRPr lang="en-US" sz="1000"/>
          </a:p>
          <a:p>
            <a:pPr eaLnBrk="1" hangingPunct="1">
              <a:lnSpc>
                <a:spcPct val="80000"/>
              </a:lnSpc>
            </a:pPr>
            <a:r>
              <a:rPr lang="en-US" sz="1800"/>
              <a:t>Assume:</a:t>
            </a:r>
          </a:p>
          <a:p>
            <a:pPr lvl="1" eaLnBrk="1" hangingPunct="1">
              <a:lnSpc>
                <a:spcPct val="80000"/>
              </a:lnSpc>
            </a:pPr>
            <a:r>
              <a:rPr lang="en-US" sz="1600"/>
              <a:t>Equilibrium at the triple junction</a:t>
            </a:r>
            <a:r>
              <a:rPr lang="en-US" sz="1600">
                <a:sym typeface="Symbol" charset="2"/>
              </a:rPr>
              <a:t> (TJ)</a:t>
            </a:r>
          </a:p>
          <a:p>
            <a:pPr lvl="1" eaLnBrk="1" hangingPunct="1">
              <a:lnSpc>
                <a:spcPct val="80000"/>
              </a:lnSpc>
            </a:pPr>
            <a:r>
              <a:rPr lang="en-US" sz="1600"/>
              <a:t>Grain boundary energy to be independent of grain boundary inclination</a:t>
            </a:r>
            <a:endParaRPr lang="en-US" sz="1600">
              <a:sym typeface="Symbol" charset="2"/>
            </a:endParaRPr>
          </a:p>
          <a:p>
            <a:pPr lvl="1" eaLnBrk="1" hangingPunct="1">
              <a:lnSpc>
                <a:spcPct val="80000"/>
              </a:lnSpc>
            </a:pPr>
            <a:endParaRPr lang="en-US" sz="1200">
              <a:sym typeface="Symbol" charset="2"/>
            </a:endParaRPr>
          </a:p>
          <a:p>
            <a:pPr eaLnBrk="1" hangingPunct="1">
              <a:lnSpc>
                <a:spcPct val="80000"/>
              </a:lnSpc>
            </a:pPr>
            <a:r>
              <a:rPr lang="en-US" sz="1800">
                <a:sym typeface="Symbol" charset="2"/>
              </a:rPr>
              <a:t>Sort boundaries according to misorientation angle () – use 2</a:t>
            </a:r>
            <a:r>
              <a:rPr lang="en-US" sz="1800" baseline="40000">
                <a:sym typeface="Symbol" charset="2"/>
              </a:rPr>
              <a:t>o</a:t>
            </a:r>
            <a:r>
              <a:rPr lang="en-US" sz="1800">
                <a:sym typeface="Symbol" charset="2"/>
              </a:rPr>
              <a:t> bins</a:t>
            </a:r>
          </a:p>
          <a:p>
            <a:pPr eaLnBrk="1" hangingPunct="1">
              <a:lnSpc>
                <a:spcPct val="80000"/>
              </a:lnSpc>
            </a:pPr>
            <a:endParaRPr lang="en-US" sz="1200">
              <a:sym typeface="Symbol" charset="2"/>
            </a:endParaRPr>
          </a:p>
          <a:p>
            <a:pPr eaLnBrk="1" hangingPunct="1">
              <a:lnSpc>
                <a:spcPct val="80000"/>
              </a:lnSpc>
            </a:pPr>
            <a:r>
              <a:rPr lang="en-US" sz="1800">
                <a:sym typeface="Symbol" charset="2"/>
              </a:rPr>
              <a:t>Symmetry constraint:  </a:t>
            </a:r>
            <a:r>
              <a:rPr lang="en-US" sz="1800" b="1">
                <a:sym typeface="Symbol" charset="2"/>
              </a:rPr>
              <a:t> </a:t>
            </a:r>
            <a:r>
              <a:rPr lang="en-US" sz="1800">
                <a:sym typeface="Symbol" charset="2"/>
              </a:rPr>
              <a:t>62.8</a:t>
            </a:r>
            <a:r>
              <a:rPr lang="en-US" sz="1800" baseline="40000">
                <a:sym typeface="Symbol" charset="2"/>
              </a:rPr>
              <a:t>o</a:t>
            </a:r>
          </a:p>
        </p:txBody>
      </p:sp>
      <p:graphicFrame>
        <p:nvGraphicFramePr>
          <p:cNvPr id="177155" name="Group 3"/>
          <p:cNvGraphicFramePr>
            <a:graphicFrameLocks noGrp="1"/>
          </p:cNvGraphicFramePr>
          <p:nvPr>
            <p:ph sz="quarter" idx="3"/>
          </p:nvPr>
        </p:nvGraphicFramePr>
        <p:xfrm>
          <a:off x="5097463" y="1524000"/>
          <a:ext cx="2979737" cy="4695190"/>
        </p:xfrm>
        <a:graphic>
          <a:graphicData uri="http://schemas.openxmlformats.org/drawingml/2006/table">
            <a:tbl>
              <a:tblPr/>
              <a:tblGrid>
                <a:gridCol w="692150"/>
                <a:gridCol w="2287587"/>
              </a:tblGrid>
              <a:tr h="2603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Type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Misorientation Angle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65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1.1-4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4.1-6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8.1-10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128"/>
                          <a:cs typeface="ＭＳ Ｐゴシック" charset="-128"/>
                        </a:rPr>
                        <a:t>10.1-15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15.1-18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18.1-26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26.1-34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34.1-42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33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42.1-46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33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Arial" charset="0"/>
                          <a:cs typeface="Arial" charset="0"/>
                        </a:rPr>
                        <a:t>46.1-50</a:t>
                      </a:r>
                      <a:endParaRPr kumimoji="0" lang="en-US" sz="1600" b="0" i="0" u="none" strike="noStrike" cap="none" normalizeH="0" baseline="0">
                        <a:ln>
                          <a:noFill/>
                        </a:ln>
                        <a:solidFill>
                          <a:schemeClr val="tx1"/>
                        </a:solidFill>
                        <a:effectLst/>
                        <a:latin typeface="Arial" charset="0"/>
                        <a:ea typeface="ＭＳ Ｐゴシック" charset="-128"/>
                        <a:cs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4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50.1-54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33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13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128"/>
                          <a:cs typeface="ＭＳ Ｐゴシック" charset="-128"/>
                        </a:rPr>
                        <a:t>54.1-60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4499" name="Rectangle 50"/>
          <p:cNvSpPr>
            <a:spLocks noChangeArrowheads="1"/>
          </p:cNvSpPr>
          <p:nvPr/>
        </p:nvSpPr>
        <p:spPr bwMode="auto">
          <a:xfrm>
            <a:off x="609600" y="152400"/>
            <a:ext cx="7772400" cy="1066800"/>
          </a:xfrm>
          <a:prstGeom prst="rect">
            <a:avLst/>
          </a:prstGeom>
          <a:noFill/>
          <a:ln w="9525">
            <a:noFill/>
            <a:miter lim="800000"/>
            <a:headEnd/>
            <a:tailEnd/>
          </a:ln>
        </p:spPr>
        <p:txBody>
          <a:bodyPr anchor="ctr">
            <a:prstTxWarp prst="textNoShape">
              <a:avLst/>
            </a:prstTxWarp>
          </a:bodyPr>
          <a:lstStyle/>
          <a:p>
            <a:pPr algn="ctr" eaLnBrk="1" hangingPunct="1"/>
            <a:r>
              <a:rPr lang="en-US" sz="2800" i="1">
                <a:solidFill>
                  <a:srgbClr val="0805BA"/>
                </a:solidFill>
                <a:latin typeface="Times New Roman" charset="0"/>
                <a:ea typeface="Times New Roman" charset="0"/>
                <a:cs typeface="Times New Roman" charset="0"/>
              </a:rPr>
              <a:t>Determination of Grain Boundary Energy</a:t>
            </a:r>
            <a:br>
              <a:rPr lang="en-US" sz="2800" i="1">
                <a:solidFill>
                  <a:srgbClr val="0805BA"/>
                </a:solidFill>
                <a:latin typeface="Times New Roman" charset="0"/>
                <a:ea typeface="Times New Roman" charset="0"/>
                <a:cs typeface="Times New Roman" charset="0"/>
              </a:rPr>
            </a:br>
            <a:r>
              <a:rPr lang="en-US" sz="2800" i="1">
                <a:solidFill>
                  <a:srgbClr val="0805BA"/>
                </a:solidFill>
                <a:latin typeface="Times New Roman" charset="0"/>
                <a:ea typeface="Times New Roman" charset="0"/>
                <a:cs typeface="Times New Roman" charset="0"/>
              </a:rPr>
              <a:t>via a Statistical Multiscale Analysis Method</a:t>
            </a:r>
          </a:p>
        </p:txBody>
      </p:sp>
      <p:sp>
        <p:nvSpPr>
          <p:cNvPr id="104500" name="Text Box 51"/>
          <p:cNvSpPr txBox="1">
            <a:spLocks noChangeArrowheads="1"/>
          </p:cNvSpPr>
          <p:nvPr/>
        </p:nvSpPr>
        <p:spPr bwMode="auto">
          <a:xfrm>
            <a:off x="1447800" y="5181600"/>
            <a:ext cx="1524000" cy="457200"/>
          </a:xfrm>
          <a:prstGeom prst="rect">
            <a:avLst/>
          </a:prstGeom>
          <a:noFill/>
          <a:ln w="9525">
            <a:noFill/>
            <a:miter lim="800000"/>
            <a:headEnd/>
            <a:tailEnd/>
          </a:ln>
        </p:spPr>
        <p:txBody>
          <a:bodyPr>
            <a:prstTxWarp prst="textNoShape">
              <a:avLst/>
            </a:prstTxWarp>
            <a:spAutoFit/>
          </a:bodyPr>
          <a:lstStyle/>
          <a:p>
            <a:pPr eaLnBrk="1" hangingPunct="1">
              <a:spcBef>
                <a:spcPct val="50000"/>
              </a:spcBef>
            </a:pPr>
            <a:endParaRPr lang="en-US">
              <a:latin typeface="Times New Roman" charset="0"/>
            </a:endParaRPr>
          </a:p>
        </p:txBody>
      </p:sp>
      <p:sp>
        <p:nvSpPr>
          <p:cNvPr id="104501" name="Line 52"/>
          <p:cNvSpPr>
            <a:spLocks noChangeShapeType="1"/>
          </p:cNvSpPr>
          <p:nvPr/>
        </p:nvSpPr>
        <p:spPr bwMode="auto">
          <a:xfrm>
            <a:off x="1447800" y="5181600"/>
            <a:ext cx="914400" cy="533400"/>
          </a:xfrm>
          <a:prstGeom prst="line">
            <a:avLst/>
          </a:prstGeom>
          <a:noFill/>
          <a:ln w="31750">
            <a:solidFill>
              <a:srgbClr val="336600"/>
            </a:solidFill>
            <a:round/>
            <a:headEnd/>
            <a:tailEnd/>
          </a:ln>
        </p:spPr>
        <p:txBody>
          <a:bodyPr>
            <a:prstTxWarp prst="textNoShape">
              <a:avLst/>
            </a:prstTxWarp>
          </a:bodyPr>
          <a:lstStyle/>
          <a:p>
            <a:endParaRPr lang="en-US"/>
          </a:p>
        </p:txBody>
      </p:sp>
      <p:sp>
        <p:nvSpPr>
          <p:cNvPr id="104502" name="Line 53"/>
          <p:cNvSpPr>
            <a:spLocks noChangeShapeType="1"/>
          </p:cNvSpPr>
          <p:nvPr/>
        </p:nvSpPr>
        <p:spPr bwMode="auto">
          <a:xfrm flipV="1">
            <a:off x="2362200" y="5181600"/>
            <a:ext cx="914400" cy="533400"/>
          </a:xfrm>
          <a:prstGeom prst="line">
            <a:avLst/>
          </a:prstGeom>
          <a:noFill/>
          <a:ln w="31750">
            <a:solidFill>
              <a:srgbClr val="336600"/>
            </a:solidFill>
            <a:round/>
            <a:headEnd/>
            <a:tailEnd/>
          </a:ln>
        </p:spPr>
        <p:txBody>
          <a:bodyPr>
            <a:prstTxWarp prst="textNoShape">
              <a:avLst/>
            </a:prstTxWarp>
          </a:bodyPr>
          <a:lstStyle/>
          <a:p>
            <a:endParaRPr lang="en-US"/>
          </a:p>
        </p:txBody>
      </p:sp>
      <p:sp>
        <p:nvSpPr>
          <p:cNvPr id="104503" name="Line 54"/>
          <p:cNvSpPr>
            <a:spLocks noChangeShapeType="1"/>
          </p:cNvSpPr>
          <p:nvPr/>
        </p:nvSpPr>
        <p:spPr bwMode="auto">
          <a:xfrm>
            <a:off x="2362200" y="5715000"/>
            <a:ext cx="0" cy="622300"/>
          </a:xfrm>
          <a:prstGeom prst="line">
            <a:avLst/>
          </a:prstGeom>
          <a:noFill/>
          <a:ln w="31750">
            <a:solidFill>
              <a:srgbClr val="336600"/>
            </a:solidFill>
            <a:round/>
            <a:headEnd/>
            <a:tailEnd/>
          </a:ln>
        </p:spPr>
        <p:txBody>
          <a:bodyPr>
            <a:prstTxWarp prst="textNoShape">
              <a:avLst/>
            </a:prstTxWarp>
          </a:bodyPr>
          <a:lstStyle/>
          <a:p>
            <a:endParaRPr lang="en-US"/>
          </a:p>
        </p:txBody>
      </p:sp>
      <p:sp>
        <p:nvSpPr>
          <p:cNvPr id="104504" name="Text Box 55"/>
          <p:cNvSpPr txBox="1">
            <a:spLocks noChangeArrowheads="1"/>
          </p:cNvSpPr>
          <p:nvPr/>
        </p:nvSpPr>
        <p:spPr bwMode="auto">
          <a:xfrm>
            <a:off x="2819400" y="5659438"/>
            <a:ext cx="2209800" cy="527050"/>
          </a:xfrm>
          <a:prstGeom prst="rect">
            <a:avLst/>
          </a:prstGeom>
          <a:solidFill>
            <a:srgbClr val="FFFF00"/>
          </a:solidFill>
          <a:ln w="9525">
            <a:solidFill>
              <a:schemeClr val="tx1"/>
            </a:solidFill>
            <a:miter lim="800000"/>
            <a:headEnd/>
            <a:tailEnd/>
          </a:ln>
        </p:spPr>
        <p:txBody>
          <a:bodyPr>
            <a:prstTxWarp prst="textNoShape">
              <a:avLst/>
            </a:prstTxWarp>
            <a:spAutoFit/>
          </a:bodyPr>
          <a:lstStyle/>
          <a:p>
            <a:pPr eaLnBrk="1" hangingPunct="1">
              <a:spcBef>
                <a:spcPct val="50000"/>
              </a:spcBef>
              <a:buFont typeface="Symbol" charset="2"/>
              <a:buNone/>
            </a:pPr>
            <a:r>
              <a:rPr lang="en-US" sz="1400" b="1">
                <a:latin typeface="Symbol" charset="2"/>
                <a:sym typeface="Symbol" charset="2"/>
              </a:rPr>
              <a:t>q - </a:t>
            </a:r>
            <a:r>
              <a:rPr lang="en-US" sz="1400" b="1">
                <a:sym typeface="Symbol" charset="2"/>
              </a:rPr>
              <a:t>misorientation angle</a:t>
            </a:r>
          </a:p>
        </p:txBody>
      </p:sp>
      <p:sp>
        <p:nvSpPr>
          <p:cNvPr id="104505" name="Text Box 56"/>
          <p:cNvSpPr txBox="1">
            <a:spLocks noChangeArrowheads="1"/>
          </p:cNvSpPr>
          <p:nvPr/>
        </p:nvSpPr>
        <p:spPr bwMode="auto">
          <a:xfrm>
            <a:off x="304800" y="5867400"/>
            <a:ext cx="1752600" cy="314325"/>
          </a:xfrm>
          <a:prstGeom prst="rect">
            <a:avLst/>
          </a:prstGeom>
          <a:solidFill>
            <a:srgbClr val="FFFF00"/>
          </a:solidFill>
          <a:ln w="9525">
            <a:solidFill>
              <a:schemeClr val="tx1"/>
            </a:solidFill>
            <a:miter lim="800000"/>
            <a:headEnd/>
            <a:tailEnd/>
          </a:ln>
        </p:spPr>
        <p:txBody>
          <a:bodyPr>
            <a:prstTxWarp prst="textNoShape">
              <a:avLst/>
            </a:prstTxWarp>
            <a:spAutoFit/>
          </a:bodyPr>
          <a:lstStyle/>
          <a:p>
            <a:pPr eaLnBrk="1" hangingPunct="1">
              <a:spcBef>
                <a:spcPct val="50000"/>
              </a:spcBef>
            </a:pPr>
            <a:r>
              <a:rPr lang="en-US" sz="1400" b="1">
                <a:latin typeface="Symbol" charset="2"/>
              </a:rPr>
              <a:t>c</a:t>
            </a:r>
            <a:r>
              <a:rPr lang="en-US" sz="1400" b="1"/>
              <a:t> </a:t>
            </a:r>
            <a:r>
              <a:rPr lang="en-US" sz="1400">
                <a:latin typeface="Symbol" charset="2"/>
                <a:sym typeface="Symbol" charset="2"/>
              </a:rPr>
              <a:t>-</a:t>
            </a:r>
            <a:r>
              <a:rPr lang="en-US" sz="1400">
                <a:latin typeface="Symbol" charset="2"/>
              </a:rPr>
              <a:t> </a:t>
            </a:r>
            <a:r>
              <a:rPr lang="en-US" sz="1400" b="1"/>
              <a:t>dihedral angle</a:t>
            </a:r>
          </a:p>
        </p:txBody>
      </p:sp>
      <p:sp>
        <p:nvSpPr>
          <p:cNvPr id="104506" name="Line 57"/>
          <p:cNvSpPr>
            <a:spLocks noChangeShapeType="1"/>
          </p:cNvSpPr>
          <p:nvPr/>
        </p:nvSpPr>
        <p:spPr bwMode="auto">
          <a:xfrm flipH="1">
            <a:off x="1447800" y="5257800"/>
            <a:ext cx="15240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4507" name="Line 58"/>
          <p:cNvSpPr>
            <a:spLocks noChangeShapeType="1"/>
          </p:cNvSpPr>
          <p:nvPr/>
        </p:nvSpPr>
        <p:spPr bwMode="auto">
          <a:xfrm flipH="1" flipV="1">
            <a:off x="2971800" y="5029200"/>
            <a:ext cx="15240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4508" name="Line 59"/>
          <p:cNvSpPr>
            <a:spLocks noChangeShapeType="1"/>
          </p:cNvSpPr>
          <p:nvPr/>
        </p:nvSpPr>
        <p:spPr bwMode="auto">
          <a:xfrm>
            <a:off x="2362200" y="6248400"/>
            <a:ext cx="30480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4509" name="Line 60"/>
          <p:cNvSpPr>
            <a:spLocks noChangeShapeType="1"/>
          </p:cNvSpPr>
          <p:nvPr/>
        </p:nvSpPr>
        <p:spPr bwMode="auto">
          <a:xfrm flipV="1">
            <a:off x="2362200" y="5486400"/>
            <a:ext cx="38100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4510" name="Line 61"/>
          <p:cNvSpPr>
            <a:spLocks noChangeShapeType="1"/>
          </p:cNvSpPr>
          <p:nvPr/>
        </p:nvSpPr>
        <p:spPr bwMode="auto">
          <a:xfrm>
            <a:off x="2362200" y="5715000"/>
            <a:ext cx="0" cy="4572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4511" name="Line 62"/>
          <p:cNvSpPr>
            <a:spLocks noChangeShapeType="1"/>
          </p:cNvSpPr>
          <p:nvPr/>
        </p:nvSpPr>
        <p:spPr bwMode="auto">
          <a:xfrm flipH="1" flipV="1">
            <a:off x="1981200" y="5486400"/>
            <a:ext cx="38100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4512" name="AutoShape 63"/>
          <p:cNvSpPr>
            <a:spLocks noChangeArrowheads="1"/>
          </p:cNvSpPr>
          <p:nvPr/>
        </p:nvSpPr>
        <p:spPr bwMode="auto">
          <a:xfrm>
            <a:off x="2590800" y="5257800"/>
            <a:ext cx="381000" cy="457200"/>
          </a:xfrm>
          <a:custGeom>
            <a:avLst/>
            <a:gdLst>
              <a:gd name="T0" fmla="*/ 59270336 w 21600"/>
              <a:gd name="T1" fmla="*/ -9419 h 21600"/>
              <a:gd name="T2" fmla="*/ 14811992 w 21600"/>
              <a:gd name="T3" fmla="*/ 102409752 h 21600"/>
              <a:gd name="T4" fmla="*/ 59270336 w 21600"/>
              <a:gd name="T5" fmla="*/ 51200177 h 21600"/>
              <a:gd name="T6" fmla="*/ 133358273 w 21600"/>
              <a:gd name="T7" fmla="*/ 102419150 h 21600"/>
              <a:gd name="T8" fmla="*/ 103723105 w 21600"/>
              <a:gd name="T9" fmla="*/ 153628725 h 21600"/>
              <a:gd name="T10" fmla="*/ 74087919 w 21600"/>
              <a:gd name="T11" fmla="*/ 10241915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04513" name="Arc 64"/>
          <p:cNvSpPr>
            <a:spLocks/>
          </p:cNvSpPr>
          <p:nvPr/>
        </p:nvSpPr>
        <p:spPr bwMode="auto">
          <a:xfrm rot="-10541961">
            <a:off x="2058988" y="5573713"/>
            <a:ext cx="304800" cy="447675"/>
          </a:xfrm>
          <a:custGeom>
            <a:avLst/>
            <a:gdLst>
              <a:gd name="T0" fmla="*/ 671647 w 21600"/>
              <a:gd name="T1" fmla="*/ 0 h 21599"/>
              <a:gd name="T2" fmla="*/ 60692834 w 21600"/>
              <a:gd name="T3" fmla="*/ 192318581 h 21599"/>
              <a:gd name="T4" fmla="*/ 0 w 21600"/>
              <a:gd name="T5" fmla="*/ 192318581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38" y="0"/>
                </a:moveTo>
                <a:cubicBezTo>
                  <a:pt x="12074" y="131"/>
                  <a:pt x="21600" y="9762"/>
                  <a:pt x="21600" y="21599"/>
                </a:cubicBezTo>
              </a:path>
              <a:path w="21600" h="21599" stroke="0" extrusionOk="0">
                <a:moveTo>
                  <a:pt x="238" y="0"/>
                </a:moveTo>
                <a:cubicBezTo>
                  <a:pt x="12074" y="131"/>
                  <a:pt x="21600" y="9762"/>
                  <a:pt x="21600" y="21599"/>
                </a:cubicBezTo>
                <a:lnTo>
                  <a:pt x="0" y="21599"/>
                </a:lnTo>
                <a:close/>
              </a:path>
            </a:pathLst>
          </a:custGeom>
          <a:noFill/>
          <a:ln w="19050">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104514" name="Text Box 65"/>
          <p:cNvSpPr txBox="1">
            <a:spLocks noChangeArrowheads="1"/>
          </p:cNvSpPr>
          <p:nvPr/>
        </p:nvSpPr>
        <p:spPr bwMode="auto">
          <a:xfrm>
            <a:off x="4953000" y="6315075"/>
            <a:ext cx="3200400" cy="314325"/>
          </a:xfrm>
          <a:prstGeom prst="rect">
            <a:avLst/>
          </a:prstGeom>
          <a:solidFill>
            <a:srgbClr val="66FFFF"/>
          </a:solidFill>
          <a:ln w="9525">
            <a:solidFill>
              <a:schemeClr val="tx1"/>
            </a:solidFill>
            <a:miter lim="800000"/>
            <a:headEnd/>
            <a:tailEnd/>
          </a:ln>
        </p:spPr>
        <p:txBody>
          <a:bodyPr>
            <a:prstTxWarp prst="textNoShape">
              <a:avLst/>
            </a:prstTxWarp>
            <a:spAutoFit/>
          </a:bodyPr>
          <a:lstStyle/>
          <a:p>
            <a:pPr algn="ctr" eaLnBrk="1" hangingPunct="1">
              <a:spcBef>
                <a:spcPct val="50000"/>
              </a:spcBef>
            </a:pPr>
            <a:r>
              <a:rPr lang="en-US" sz="1400"/>
              <a:t>Example: {001}</a:t>
            </a:r>
            <a:r>
              <a:rPr lang="en-US" sz="1400" baseline="30000"/>
              <a:t>c</a:t>
            </a:r>
            <a:r>
              <a:rPr lang="en-US" sz="1400"/>
              <a:t> [001]</a:t>
            </a:r>
            <a:r>
              <a:rPr lang="en-US" sz="1400" baseline="30000"/>
              <a:t>s</a:t>
            </a:r>
            <a:r>
              <a:rPr lang="en-US" sz="1400"/>
              <a:t> textured Al foil</a:t>
            </a:r>
          </a:p>
        </p:txBody>
      </p:sp>
      <p:sp>
        <p:nvSpPr>
          <p:cNvPr id="104515" name="Rectangle 66"/>
          <p:cNvSpPr>
            <a:spLocks noChangeArrowheads="1"/>
          </p:cNvSpPr>
          <p:nvPr/>
        </p:nvSpPr>
        <p:spPr bwMode="auto">
          <a:xfrm>
            <a:off x="381000" y="6324600"/>
            <a:ext cx="1225550" cy="274638"/>
          </a:xfrm>
          <a:prstGeom prst="rect">
            <a:avLst/>
          </a:prstGeom>
          <a:noFill/>
          <a:ln w="9525">
            <a:noFill/>
            <a:miter lim="800000"/>
            <a:headEnd/>
            <a:tailEnd/>
          </a:ln>
        </p:spPr>
        <p:txBody>
          <a:bodyPr wrap="none">
            <a:prstTxWarp prst="textNoShape">
              <a:avLst/>
            </a:prstTxWarp>
            <a:spAutoFit/>
          </a:bodyPr>
          <a:lstStyle/>
          <a:p>
            <a:r>
              <a:rPr lang="en-US" sz="1200">
                <a:solidFill>
                  <a:srgbClr val="660066"/>
                </a:solidFill>
                <a:latin typeface="Times New Roman" charset="0"/>
              </a:rPr>
              <a:t>K. Barmak, et al.</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Slide Number Placeholder 7"/>
          <p:cNvSpPr>
            <a:spLocks noGrp="1"/>
          </p:cNvSpPr>
          <p:nvPr>
            <p:ph type="sldNum" sz="quarter" idx="12"/>
          </p:nvPr>
        </p:nvSpPr>
        <p:spPr>
          <a:noFill/>
        </p:spPr>
        <p:txBody>
          <a:bodyPr/>
          <a:lstStyle/>
          <a:p>
            <a:fld id="{65B6F4F0-DFCB-3745-B4F5-702BF853C568}" type="slidenum">
              <a:rPr lang="en-US" smtClean="0"/>
              <a:pPr/>
              <a:t>55</a:t>
            </a:fld>
            <a:endParaRPr lang="en-US" smtClean="0"/>
          </a:p>
        </p:txBody>
      </p:sp>
      <p:sp>
        <p:nvSpPr>
          <p:cNvPr id="105477" name="Rectangle 2"/>
          <p:cNvSpPr>
            <a:spLocks noGrp="1" noChangeArrowheads="1"/>
          </p:cNvSpPr>
          <p:nvPr>
            <p:ph type="body" sz="half" idx="1"/>
          </p:nvPr>
        </p:nvSpPr>
        <p:spPr/>
        <p:txBody>
          <a:bodyPr/>
          <a:lstStyle/>
          <a:p>
            <a:pPr eaLnBrk="1" hangingPunct="1">
              <a:buFontTx/>
              <a:buNone/>
            </a:pPr>
            <a:endParaRPr lang="en-US" sz="1800" i="1">
              <a:solidFill>
                <a:srgbClr val="990099"/>
              </a:solidFill>
            </a:endParaRPr>
          </a:p>
          <a:p>
            <a:pPr eaLnBrk="1" hangingPunct="1">
              <a:buFontTx/>
              <a:buNone/>
            </a:pPr>
            <a:endParaRPr lang="en-US" sz="1800" i="1">
              <a:solidFill>
                <a:srgbClr val="990099"/>
              </a:solidFill>
            </a:endParaRPr>
          </a:p>
          <a:p>
            <a:pPr eaLnBrk="1" hangingPunct="1">
              <a:buFontTx/>
              <a:buNone/>
            </a:pPr>
            <a:endParaRPr lang="en-US" sz="1800" i="1">
              <a:solidFill>
                <a:srgbClr val="990099"/>
              </a:solidFill>
            </a:endParaRPr>
          </a:p>
          <a:p>
            <a:pPr eaLnBrk="1" hangingPunct="1">
              <a:buFontTx/>
              <a:buNone/>
            </a:pPr>
            <a:endParaRPr lang="en-US" sz="1800" i="1">
              <a:solidFill>
                <a:srgbClr val="990099"/>
              </a:solidFill>
            </a:endParaRPr>
          </a:p>
          <a:p>
            <a:pPr eaLnBrk="1" hangingPunct="1">
              <a:buFontTx/>
              <a:buNone/>
            </a:pPr>
            <a:endParaRPr lang="en-US" sz="1800">
              <a:sym typeface="Symbol" charset="2"/>
            </a:endParaRPr>
          </a:p>
          <a:p>
            <a:pPr algn="ctr" eaLnBrk="1" hangingPunct="1">
              <a:spcBef>
                <a:spcPct val="50000"/>
              </a:spcBef>
            </a:pPr>
            <a:endParaRPr lang="en-US" sz="1800"/>
          </a:p>
          <a:p>
            <a:pPr eaLnBrk="1" hangingPunct="1">
              <a:buFontTx/>
              <a:buNone/>
            </a:pPr>
            <a:endParaRPr lang="en-US" sz="1800"/>
          </a:p>
          <a:p>
            <a:pPr eaLnBrk="1" hangingPunct="1">
              <a:buFontTx/>
              <a:buNone/>
            </a:pPr>
            <a:endParaRPr lang="en-US" sz="1800"/>
          </a:p>
        </p:txBody>
      </p:sp>
      <p:pic>
        <p:nvPicPr>
          <p:cNvPr id="105478" name="Picture 3"/>
          <p:cNvPicPr>
            <a:picLocks noGrp="1" noChangeAspect="1" noChangeArrowheads="1"/>
          </p:cNvPicPr>
          <p:nvPr>
            <p:ph sz="quarter" idx="2"/>
          </p:nvPr>
        </p:nvPicPr>
        <p:blipFill>
          <a:blip r:embed="rId4"/>
          <a:srcRect/>
          <a:stretch>
            <a:fillRect/>
          </a:stretch>
        </p:blipFill>
        <p:spPr>
          <a:xfrm>
            <a:off x="4648200" y="4343400"/>
            <a:ext cx="3810000" cy="1411288"/>
          </a:xfrm>
        </p:spPr>
      </p:pic>
      <p:sp>
        <p:nvSpPr>
          <p:cNvPr id="105479" name="Text Box 4"/>
          <p:cNvSpPr txBox="1">
            <a:spLocks noChangeArrowheads="1"/>
          </p:cNvSpPr>
          <p:nvPr/>
        </p:nvSpPr>
        <p:spPr bwMode="auto">
          <a:xfrm>
            <a:off x="3962400" y="1066800"/>
            <a:ext cx="1524000" cy="317500"/>
          </a:xfrm>
          <a:prstGeom prst="rect">
            <a:avLst/>
          </a:prstGeom>
          <a:solidFill>
            <a:srgbClr val="FFCC00"/>
          </a:solidFill>
          <a:ln w="12700" cap="sq">
            <a:solidFill>
              <a:schemeClr val="tx1"/>
            </a:solidFill>
            <a:miter lim="800000"/>
            <a:headEnd type="none" w="sm" len="sm"/>
            <a:tailEnd type="none" w="sm" len="sm"/>
          </a:ln>
        </p:spPr>
        <p:txBody>
          <a:bodyPr>
            <a:prstTxWarp prst="textNoShape">
              <a:avLst/>
            </a:prstTxWarp>
            <a:spAutoFit/>
          </a:bodyPr>
          <a:lstStyle/>
          <a:p>
            <a:pPr algn="ctr">
              <a:spcBef>
                <a:spcPct val="50000"/>
              </a:spcBef>
            </a:pPr>
            <a:r>
              <a:rPr lang="en-US" sz="1400" b="1" i="1"/>
              <a:t>Herring’s Eq.</a:t>
            </a:r>
          </a:p>
        </p:txBody>
      </p:sp>
      <p:sp>
        <p:nvSpPr>
          <p:cNvPr id="105480" name="Text Box 5"/>
          <p:cNvSpPr txBox="1">
            <a:spLocks noChangeArrowheads="1"/>
          </p:cNvSpPr>
          <p:nvPr/>
        </p:nvSpPr>
        <p:spPr bwMode="auto">
          <a:xfrm>
            <a:off x="4038600" y="2438400"/>
            <a:ext cx="1371600" cy="317500"/>
          </a:xfrm>
          <a:prstGeom prst="rect">
            <a:avLst/>
          </a:prstGeom>
          <a:solidFill>
            <a:srgbClr val="FF99CC"/>
          </a:solidFill>
          <a:ln w="12700" cap="sq">
            <a:solidFill>
              <a:schemeClr val="tx1"/>
            </a:solidFill>
            <a:miter lim="800000"/>
            <a:headEnd type="none" w="sm" len="sm"/>
            <a:tailEnd type="none" w="sm" len="sm"/>
          </a:ln>
        </p:spPr>
        <p:txBody>
          <a:bodyPr>
            <a:prstTxWarp prst="textNoShape">
              <a:avLst/>
            </a:prstTxWarp>
            <a:spAutoFit/>
          </a:bodyPr>
          <a:lstStyle/>
          <a:p>
            <a:pPr algn="ctr">
              <a:spcBef>
                <a:spcPct val="50000"/>
              </a:spcBef>
            </a:pPr>
            <a:r>
              <a:rPr lang="en-US" sz="1400" b="1" i="1"/>
              <a:t>Young’s Eq.</a:t>
            </a:r>
          </a:p>
        </p:txBody>
      </p:sp>
      <p:graphicFrame>
        <p:nvGraphicFramePr>
          <p:cNvPr id="105474" name="Object 2"/>
          <p:cNvGraphicFramePr>
            <a:graphicFrameLocks noChangeAspect="1"/>
          </p:cNvGraphicFramePr>
          <p:nvPr/>
        </p:nvGraphicFramePr>
        <p:xfrm>
          <a:off x="781050" y="1101725"/>
          <a:ext cx="3543300" cy="1336675"/>
        </p:xfrm>
        <a:graphic>
          <a:graphicData uri="http://schemas.openxmlformats.org/presentationml/2006/ole">
            <mc:AlternateContent xmlns:mc="http://schemas.openxmlformats.org/markup-compatibility/2006">
              <mc:Choice xmlns:v="urn:schemas-microsoft-com:vml" Requires="v">
                <p:oleObj spid="_x0000_s105564" name="Equation" r:id="rId5" imgW="1574640" imgH="533160" progId="Equation.3">
                  <p:embed/>
                </p:oleObj>
              </mc:Choice>
              <mc:Fallback>
                <p:oleObj name="Equation" r:id="rId5" imgW="1574640" imgH="53316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050" y="1101725"/>
                        <a:ext cx="3543300" cy="1336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5475" name="Object 3"/>
          <p:cNvGraphicFramePr>
            <a:graphicFrameLocks noChangeAspect="1"/>
          </p:cNvGraphicFramePr>
          <p:nvPr/>
        </p:nvGraphicFramePr>
        <p:xfrm>
          <a:off x="731838" y="2438400"/>
          <a:ext cx="3489325" cy="1046163"/>
        </p:xfrm>
        <a:graphic>
          <a:graphicData uri="http://schemas.openxmlformats.org/presentationml/2006/ole">
            <mc:AlternateContent xmlns:mc="http://schemas.openxmlformats.org/markup-compatibility/2006">
              <mc:Choice xmlns:v="urn:schemas-microsoft-com:vml" Requires="v">
                <p:oleObj spid="_x0000_s105565" name="Equation" r:id="rId7" imgW="1498320" imgH="431640" progId="Equation.3">
                  <p:embed/>
                </p:oleObj>
              </mc:Choice>
              <mc:Fallback>
                <p:oleObj name="Equation" r:id="rId7" imgW="1498320" imgH="43164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838" y="2438400"/>
                        <a:ext cx="3489325" cy="1046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481" name="Rectangle 8"/>
          <p:cNvSpPr>
            <a:spLocks noChangeArrowheads="1"/>
          </p:cNvSpPr>
          <p:nvPr/>
        </p:nvSpPr>
        <p:spPr bwMode="auto">
          <a:xfrm>
            <a:off x="914400" y="3505200"/>
            <a:ext cx="2895600" cy="1200150"/>
          </a:xfrm>
          <a:prstGeom prst="rect">
            <a:avLst/>
          </a:prstGeom>
          <a:solidFill>
            <a:srgbClr val="CCFFFF"/>
          </a:solidFill>
          <a:ln w="9525">
            <a:solidFill>
              <a:schemeClr val="tx1"/>
            </a:solidFill>
            <a:miter lim="800000"/>
            <a:headEnd/>
            <a:tailEnd/>
          </a:ln>
        </p:spPr>
        <p:txBody>
          <a:bodyPr>
            <a:prstTxWarp prst="textNoShape">
              <a:avLst/>
            </a:prstTxWarp>
            <a:spAutoFit/>
          </a:bodyPr>
          <a:lstStyle/>
          <a:p>
            <a:pPr eaLnBrk="1" hangingPunct="1"/>
            <a:r>
              <a:rPr lang="en-US" sz="1800" i="1"/>
              <a:t>b</a:t>
            </a:r>
            <a:r>
              <a:rPr lang="en-US" sz="1800" i="1" baseline="-25000"/>
              <a:t>j</a:t>
            </a:r>
            <a:r>
              <a:rPr lang="en-US" sz="1800"/>
              <a:t> - boundary tangent</a:t>
            </a:r>
          </a:p>
          <a:p>
            <a:pPr eaLnBrk="1" hangingPunct="1"/>
            <a:r>
              <a:rPr lang="en-US" sz="1800" i="1"/>
              <a:t>n</a:t>
            </a:r>
            <a:r>
              <a:rPr lang="en-US" sz="1800" i="1" baseline="-25000"/>
              <a:t>j</a:t>
            </a:r>
            <a:r>
              <a:rPr lang="en-US" sz="1800"/>
              <a:t> - boundary normal</a:t>
            </a:r>
          </a:p>
          <a:p>
            <a:pPr eaLnBrk="1" hangingPunct="1"/>
            <a:r>
              <a:rPr lang="en-US" sz="1800" i="1">
                <a:latin typeface="Symbol" charset="2"/>
                <a:sym typeface="Symbol" charset="2"/>
              </a:rPr>
              <a:t>c</a:t>
            </a:r>
            <a:r>
              <a:rPr lang="en-US" sz="1800">
                <a:sym typeface="Symbol" charset="2"/>
              </a:rPr>
              <a:t> - dihedral angle</a:t>
            </a:r>
            <a:endParaRPr lang="en-US" sz="1800">
              <a:latin typeface="Symbol" charset="2"/>
              <a:sym typeface="Symbol" charset="2"/>
            </a:endParaRPr>
          </a:p>
          <a:p>
            <a:pPr eaLnBrk="1" hangingPunct="1"/>
            <a:r>
              <a:rPr lang="en-US" sz="1800" i="1">
                <a:latin typeface="Symbol" charset="2"/>
                <a:sym typeface="Symbol" charset="2"/>
              </a:rPr>
              <a:t>s</a:t>
            </a:r>
            <a:r>
              <a:rPr lang="en-US" sz="1800">
                <a:sym typeface="Symbol" charset="2"/>
              </a:rPr>
              <a:t> - grain boundary energy</a:t>
            </a:r>
          </a:p>
        </p:txBody>
      </p:sp>
      <p:sp>
        <p:nvSpPr>
          <p:cNvPr id="105482" name="Rectangle 9"/>
          <p:cNvSpPr>
            <a:spLocks noChangeArrowheads="1"/>
          </p:cNvSpPr>
          <p:nvPr/>
        </p:nvSpPr>
        <p:spPr bwMode="auto">
          <a:xfrm>
            <a:off x="990600" y="303213"/>
            <a:ext cx="184150" cy="457200"/>
          </a:xfrm>
          <a:prstGeom prst="rect">
            <a:avLst/>
          </a:prstGeom>
          <a:noFill/>
          <a:ln w="9525">
            <a:noFill/>
            <a:miter lim="800000"/>
            <a:headEnd/>
            <a:tailEnd/>
          </a:ln>
        </p:spPr>
        <p:txBody>
          <a:bodyPr wrap="none">
            <a:prstTxWarp prst="textNoShape">
              <a:avLst/>
            </a:prstTxWarp>
            <a:spAutoFit/>
          </a:bodyPr>
          <a:lstStyle/>
          <a:p>
            <a:pPr eaLnBrk="1" hangingPunct="1"/>
            <a:endParaRPr lang="en-US"/>
          </a:p>
        </p:txBody>
      </p:sp>
      <p:sp>
        <p:nvSpPr>
          <p:cNvPr id="105483" name="Rectangle 10"/>
          <p:cNvSpPr>
            <a:spLocks noChangeArrowheads="1"/>
          </p:cNvSpPr>
          <p:nvPr/>
        </p:nvSpPr>
        <p:spPr bwMode="auto">
          <a:xfrm>
            <a:off x="609600" y="76200"/>
            <a:ext cx="7772400" cy="685800"/>
          </a:xfrm>
          <a:prstGeom prst="rect">
            <a:avLst/>
          </a:prstGeom>
          <a:noFill/>
          <a:ln w="9525">
            <a:noFill/>
            <a:miter lim="800000"/>
            <a:headEnd/>
            <a:tailEnd/>
          </a:ln>
        </p:spPr>
        <p:txBody>
          <a:bodyPr anchor="ctr">
            <a:prstTxWarp prst="textNoShape">
              <a:avLst/>
            </a:prstTxWarp>
          </a:bodyPr>
          <a:lstStyle/>
          <a:p>
            <a:pPr algn="ctr" eaLnBrk="1" hangingPunct="1"/>
            <a:r>
              <a:rPr lang="en-US" sz="3200" i="1">
                <a:solidFill>
                  <a:srgbClr val="0805BA"/>
                </a:solidFill>
                <a:latin typeface="Times New Roman" charset="0"/>
                <a:ea typeface="Times New Roman" charset="0"/>
                <a:cs typeface="Times New Roman" charset="0"/>
              </a:rPr>
              <a:t>Equilibrium at Triple Junctions</a:t>
            </a:r>
          </a:p>
        </p:txBody>
      </p:sp>
      <p:pic>
        <p:nvPicPr>
          <p:cNvPr id="105484" name="Picture 11" descr="Foil_diheAngle_MRS04"/>
          <p:cNvPicPr>
            <a:picLocks noGrp="1" noChangeAspect="1" noChangeArrowheads="1"/>
          </p:cNvPicPr>
          <p:nvPr>
            <p:ph sz="quarter" idx="3"/>
          </p:nvPr>
        </p:nvPicPr>
        <p:blipFill>
          <a:blip r:embed="rId9"/>
          <a:srcRect/>
          <a:stretch>
            <a:fillRect/>
          </a:stretch>
        </p:blipFill>
        <p:spPr>
          <a:xfrm>
            <a:off x="5486400" y="1219200"/>
            <a:ext cx="3263900" cy="2519363"/>
          </a:xfrm>
        </p:spPr>
      </p:pic>
      <p:sp>
        <p:nvSpPr>
          <p:cNvPr id="105485" name="Text Box 12"/>
          <p:cNvSpPr txBox="1">
            <a:spLocks noChangeArrowheads="1"/>
          </p:cNvSpPr>
          <p:nvPr/>
        </p:nvSpPr>
        <p:spPr bwMode="auto">
          <a:xfrm>
            <a:off x="5105400" y="5867400"/>
            <a:ext cx="2667000" cy="527050"/>
          </a:xfrm>
          <a:prstGeom prst="rect">
            <a:avLst/>
          </a:prstGeom>
          <a:solidFill>
            <a:srgbClr val="FFFF99"/>
          </a:solidFill>
          <a:ln w="9525">
            <a:solidFill>
              <a:schemeClr val="tx1"/>
            </a:solidFill>
            <a:miter lim="800000"/>
            <a:headEnd/>
            <a:tailEnd/>
          </a:ln>
        </p:spPr>
        <p:txBody>
          <a:bodyPr>
            <a:prstTxWarp prst="textNoShape">
              <a:avLst/>
            </a:prstTxWarp>
            <a:spAutoFit/>
          </a:bodyPr>
          <a:lstStyle/>
          <a:p>
            <a:pPr eaLnBrk="1" hangingPunct="1">
              <a:spcBef>
                <a:spcPct val="50000"/>
              </a:spcBef>
            </a:pPr>
            <a:r>
              <a:rPr lang="en-US" sz="1400" i="1"/>
              <a:t>For example use Linefollow (Mahadevan et al.)</a:t>
            </a:r>
          </a:p>
        </p:txBody>
      </p:sp>
      <p:sp>
        <p:nvSpPr>
          <p:cNvPr id="105486" name="Text Box 13"/>
          <p:cNvSpPr txBox="1">
            <a:spLocks noChangeArrowheads="1"/>
          </p:cNvSpPr>
          <p:nvPr/>
        </p:nvSpPr>
        <p:spPr bwMode="auto">
          <a:xfrm>
            <a:off x="5562600" y="3810000"/>
            <a:ext cx="3200400" cy="314325"/>
          </a:xfrm>
          <a:prstGeom prst="rect">
            <a:avLst/>
          </a:prstGeom>
          <a:solidFill>
            <a:srgbClr val="66FFFF"/>
          </a:solidFill>
          <a:ln w="9525">
            <a:solidFill>
              <a:schemeClr val="tx1"/>
            </a:solidFill>
            <a:miter lim="800000"/>
            <a:headEnd/>
            <a:tailEnd/>
          </a:ln>
        </p:spPr>
        <p:txBody>
          <a:bodyPr>
            <a:prstTxWarp prst="textNoShape">
              <a:avLst/>
            </a:prstTxWarp>
            <a:spAutoFit/>
          </a:bodyPr>
          <a:lstStyle/>
          <a:p>
            <a:pPr algn="ctr" eaLnBrk="1" hangingPunct="1">
              <a:spcBef>
                <a:spcPct val="50000"/>
              </a:spcBef>
            </a:pPr>
            <a:r>
              <a:rPr lang="en-US" sz="1400" dirty="0"/>
              <a:t>Example: {001}</a:t>
            </a:r>
            <a:r>
              <a:rPr lang="en-US" sz="1400" baseline="30000" dirty="0"/>
              <a:t>c</a:t>
            </a:r>
            <a:r>
              <a:rPr lang="en-US" sz="1400" dirty="0"/>
              <a:t> [001]</a:t>
            </a:r>
            <a:r>
              <a:rPr lang="en-US" sz="1400" baseline="30000" dirty="0"/>
              <a:t>s</a:t>
            </a:r>
            <a:r>
              <a:rPr lang="en-US" sz="1400" dirty="0"/>
              <a:t>  textured Al foil</a:t>
            </a:r>
          </a:p>
        </p:txBody>
      </p:sp>
      <p:sp>
        <p:nvSpPr>
          <p:cNvPr id="105487" name="Text Box 14"/>
          <p:cNvSpPr txBox="1">
            <a:spLocks noChangeArrowheads="1"/>
          </p:cNvSpPr>
          <p:nvPr/>
        </p:nvSpPr>
        <p:spPr bwMode="auto">
          <a:xfrm>
            <a:off x="609600" y="4876800"/>
            <a:ext cx="3505200" cy="1377950"/>
          </a:xfrm>
          <a:prstGeom prst="rect">
            <a:avLst/>
          </a:prstGeom>
          <a:solidFill>
            <a:srgbClr val="CCFFCC"/>
          </a:solidFill>
          <a:ln w="9525">
            <a:solidFill>
              <a:schemeClr val="tx1"/>
            </a:solidFill>
            <a:miter lim="800000"/>
            <a:headEnd/>
            <a:tailEnd/>
          </a:ln>
        </p:spPr>
        <p:txBody>
          <a:bodyPr>
            <a:prstTxWarp prst="textNoShape">
              <a:avLst/>
            </a:prstTxWarp>
            <a:spAutoFit/>
          </a:bodyPr>
          <a:lstStyle/>
          <a:p>
            <a:pPr eaLnBrk="1" hangingPunct="1"/>
            <a:r>
              <a:rPr lang="en-US" sz="1400"/>
              <a:t>Since the crystals have strong {111} fiber texture, we </a:t>
            </a:r>
            <a:r>
              <a:rPr lang="en-US" sz="1400" b="1"/>
              <a:t>assume</a:t>
            </a:r>
            <a:r>
              <a:rPr lang="en-US" sz="1400"/>
              <a:t> ;</a:t>
            </a:r>
          </a:p>
          <a:p>
            <a:pPr eaLnBrk="1" hangingPunct="1"/>
            <a:r>
              <a:rPr lang="en-US" sz="1400"/>
              <a:t>   - all grain boundaries are pure {111} tilt    </a:t>
            </a:r>
          </a:p>
          <a:p>
            <a:pPr eaLnBrk="1" hangingPunct="1"/>
            <a:r>
              <a:rPr lang="en-US" sz="1400"/>
              <a:t>     boundaries</a:t>
            </a:r>
          </a:p>
          <a:p>
            <a:pPr eaLnBrk="1" hangingPunct="1"/>
            <a:r>
              <a:rPr lang="en-US" sz="1400"/>
              <a:t>   - the tilt angle is the same as the     </a:t>
            </a:r>
          </a:p>
          <a:p>
            <a:pPr eaLnBrk="1" hangingPunct="1"/>
            <a:r>
              <a:rPr lang="en-US" sz="1400"/>
              <a:t>     misorientation angle</a:t>
            </a:r>
          </a:p>
        </p:txBody>
      </p:sp>
      <p:sp>
        <p:nvSpPr>
          <p:cNvPr id="105488" name="Rectangle 15"/>
          <p:cNvSpPr>
            <a:spLocks noChangeArrowheads="1"/>
          </p:cNvSpPr>
          <p:nvPr/>
        </p:nvSpPr>
        <p:spPr bwMode="auto">
          <a:xfrm>
            <a:off x="381000" y="6324600"/>
            <a:ext cx="1225550" cy="274638"/>
          </a:xfrm>
          <a:prstGeom prst="rect">
            <a:avLst/>
          </a:prstGeom>
          <a:noFill/>
          <a:ln w="9525">
            <a:noFill/>
            <a:miter lim="800000"/>
            <a:headEnd/>
            <a:tailEnd/>
          </a:ln>
        </p:spPr>
        <p:txBody>
          <a:bodyPr wrap="none">
            <a:prstTxWarp prst="textNoShape">
              <a:avLst/>
            </a:prstTxWarp>
            <a:spAutoFit/>
          </a:bodyPr>
          <a:lstStyle/>
          <a:p>
            <a:r>
              <a:rPr lang="en-US" sz="1200">
                <a:solidFill>
                  <a:srgbClr val="660066"/>
                </a:solidFill>
                <a:latin typeface="Times New Roman" charset="0"/>
              </a:rPr>
              <a:t>K. Barmak, et al.</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5"/>
          <p:cNvSpPr>
            <a:spLocks noGrp="1"/>
          </p:cNvSpPr>
          <p:nvPr>
            <p:ph type="sldNum" sz="quarter" idx="12"/>
          </p:nvPr>
        </p:nvSpPr>
        <p:spPr>
          <a:noFill/>
        </p:spPr>
        <p:txBody>
          <a:bodyPr/>
          <a:lstStyle/>
          <a:p>
            <a:fld id="{B9EA2D82-D672-3743-86F0-F48879EBA7C2}" type="slidenum">
              <a:rPr lang="en-US" smtClean="0"/>
              <a:pPr/>
              <a:t>56</a:t>
            </a:fld>
            <a:endParaRPr lang="en-US" smtClean="0"/>
          </a:p>
        </p:txBody>
      </p:sp>
      <p:pic>
        <p:nvPicPr>
          <p:cNvPr id="107523" name="Picture 2" descr="StandardTriangle_80%25"/>
          <p:cNvPicPr>
            <a:picLocks noChangeAspect="1" noChangeArrowheads="1"/>
          </p:cNvPicPr>
          <p:nvPr/>
        </p:nvPicPr>
        <p:blipFill>
          <a:blip r:embed="rId3"/>
          <a:srcRect/>
          <a:stretch>
            <a:fillRect/>
          </a:stretch>
        </p:blipFill>
        <p:spPr bwMode="auto">
          <a:xfrm>
            <a:off x="7670800" y="3554413"/>
            <a:ext cx="1397000" cy="1322387"/>
          </a:xfrm>
          <a:prstGeom prst="rect">
            <a:avLst/>
          </a:prstGeom>
          <a:noFill/>
          <a:ln w="9525">
            <a:noFill/>
            <a:miter lim="800000"/>
            <a:headEnd/>
            <a:tailEnd/>
          </a:ln>
        </p:spPr>
      </p:pic>
      <p:sp>
        <p:nvSpPr>
          <p:cNvPr id="107524" name="Text Box 3"/>
          <p:cNvSpPr txBox="1">
            <a:spLocks noChangeArrowheads="1"/>
          </p:cNvSpPr>
          <p:nvPr/>
        </p:nvSpPr>
        <p:spPr bwMode="auto">
          <a:xfrm>
            <a:off x="1822450" y="152400"/>
            <a:ext cx="4730750" cy="584200"/>
          </a:xfrm>
          <a:prstGeom prst="rect">
            <a:avLst/>
          </a:prstGeom>
          <a:noFill/>
          <a:ln w="9525">
            <a:noFill/>
            <a:miter lim="800000"/>
            <a:headEnd/>
            <a:tailEnd/>
          </a:ln>
        </p:spPr>
        <p:txBody>
          <a:bodyPr wrap="none">
            <a:prstTxWarp prst="textNoShape">
              <a:avLst/>
            </a:prstTxWarp>
            <a:spAutoFit/>
          </a:bodyPr>
          <a:lstStyle/>
          <a:p>
            <a:r>
              <a:rPr lang="en-US" sz="3200" i="1">
                <a:solidFill>
                  <a:srgbClr val="000090"/>
                </a:solidFill>
                <a:latin typeface="Times New Roman" charset="0"/>
                <a:ea typeface="Times New Roman" charset="0"/>
                <a:cs typeface="Times New Roman" charset="0"/>
              </a:rPr>
              <a:t>Cross-Sections Using OIM</a:t>
            </a:r>
          </a:p>
        </p:txBody>
      </p:sp>
      <p:sp>
        <p:nvSpPr>
          <p:cNvPr id="107525" name="Text Box 4"/>
          <p:cNvSpPr txBox="1">
            <a:spLocks noChangeArrowheads="1"/>
          </p:cNvSpPr>
          <p:nvPr/>
        </p:nvSpPr>
        <p:spPr bwMode="auto">
          <a:xfrm>
            <a:off x="3124200" y="4264025"/>
            <a:ext cx="4357688" cy="396875"/>
          </a:xfrm>
          <a:prstGeom prst="rect">
            <a:avLst/>
          </a:prstGeom>
          <a:noFill/>
          <a:ln w="9525">
            <a:noFill/>
            <a:miter lim="800000"/>
            <a:headEnd/>
            <a:tailEnd/>
          </a:ln>
        </p:spPr>
        <p:txBody>
          <a:bodyPr wrap="none">
            <a:prstTxWarp prst="textNoShape">
              <a:avLst/>
            </a:prstTxWarp>
            <a:spAutoFit/>
          </a:bodyPr>
          <a:lstStyle/>
          <a:p>
            <a:r>
              <a:rPr lang="en-US" sz="2000" b="1">
                <a:solidFill>
                  <a:srgbClr val="FF0000"/>
                </a:solidFill>
                <a:sym typeface="Wingdings" charset="2"/>
              </a:rPr>
              <a:t> </a:t>
            </a:r>
            <a:r>
              <a:rPr lang="en-US" sz="2000" b="1">
                <a:solidFill>
                  <a:srgbClr val="FF0000"/>
                </a:solidFill>
              </a:rPr>
              <a:t>Nearly columnar grain structure</a:t>
            </a:r>
          </a:p>
        </p:txBody>
      </p:sp>
      <p:pic>
        <p:nvPicPr>
          <p:cNvPr id="107526" name="Picture 5" descr="scan19_010IPF_cropped_cleaned_10pixel_1"/>
          <p:cNvPicPr>
            <a:picLocks noChangeAspect="1" noChangeArrowheads="1"/>
          </p:cNvPicPr>
          <p:nvPr/>
        </p:nvPicPr>
        <p:blipFill>
          <a:blip r:embed="rId4"/>
          <a:srcRect/>
          <a:stretch>
            <a:fillRect/>
          </a:stretch>
        </p:blipFill>
        <p:spPr bwMode="auto">
          <a:xfrm>
            <a:off x="4040188" y="3168650"/>
            <a:ext cx="4570412" cy="412750"/>
          </a:xfrm>
          <a:prstGeom prst="rect">
            <a:avLst/>
          </a:prstGeom>
          <a:noFill/>
          <a:ln w="9525">
            <a:noFill/>
            <a:miter lim="800000"/>
            <a:headEnd/>
            <a:tailEnd/>
          </a:ln>
        </p:spPr>
      </p:pic>
      <p:pic>
        <p:nvPicPr>
          <p:cNvPr id="107527" name="Picture 6" descr="scan19_001IPF_cropped_cleaned_10pixel_1"/>
          <p:cNvPicPr>
            <a:picLocks noChangeAspect="1" noChangeArrowheads="1"/>
          </p:cNvPicPr>
          <p:nvPr/>
        </p:nvPicPr>
        <p:blipFill>
          <a:blip r:embed="rId5"/>
          <a:srcRect/>
          <a:stretch>
            <a:fillRect/>
          </a:stretch>
        </p:blipFill>
        <p:spPr bwMode="auto">
          <a:xfrm>
            <a:off x="4040188" y="1828800"/>
            <a:ext cx="4570412" cy="412750"/>
          </a:xfrm>
          <a:prstGeom prst="rect">
            <a:avLst/>
          </a:prstGeom>
          <a:noFill/>
          <a:ln w="9525">
            <a:noFill/>
            <a:miter lim="800000"/>
            <a:headEnd/>
            <a:tailEnd/>
          </a:ln>
        </p:spPr>
      </p:pic>
      <p:pic>
        <p:nvPicPr>
          <p:cNvPr id="107528" name="Picture 7" descr="scan19_001IPF_raw_1"/>
          <p:cNvPicPr>
            <a:picLocks noChangeAspect="1" noChangeArrowheads="1"/>
          </p:cNvPicPr>
          <p:nvPr/>
        </p:nvPicPr>
        <p:blipFill>
          <a:blip r:embed="rId6"/>
          <a:srcRect/>
          <a:stretch>
            <a:fillRect/>
          </a:stretch>
        </p:blipFill>
        <p:spPr bwMode="auto">
          <a:xfrm>
            <a:off x="4038600" y="838200"/>
            <a:ext cx="4570413" cy="438150"/>
          </a:xfrm>
          <a:prstGeom prst="rect">
            <a:avLst/>
          </a:prstGeom>
          <a:noFill/>
          <a:ln w="9525">
            <a:noFill/>
            <a:miter lim="800000"/>
            <a:headEnd/>
            <a:tailEnd/>
          </a:ln>
        </p:spPr>
      </p:pic>
      <p:grpSp>
        <p:nvGrpSpPr>
          <p:cNvPr id="107529" name="Group 8"/>
          <p:cNvGrpSpPr>
            <a:grpSpLocks noChangeAspect="1"/>
          </p:cNvGrpSpPr>
          <p:nvPr/>
        </p:nvGrpSpPr>
        <p:grpSpPr bwMode="auto">
          <a:xfrm>
            <a:off x="153988" y="838200"/>
            <a:ext cx="3656012" cy="1481138"/>
            <a:chOff x="240" y="1584"/>
            <a:chExt cx="2591" cy="1050"/>
          </a:xfrm>
        </p:grpSpPr>
        <p:grpSp>
          <p:nvGrpSpPr>
            <p:cNvPr id="107551" name="Group 9"/>
            <p:cNvGrpSpPr>
              <a:grpSpLocks noChangeAspect="1"/>
            </p:cNvGrpSpPr>
            <p:nvPr/>
          </p:nvGrpSpPr>
          <p:grpSpPr bwMode="auto">
            <a:xfrm>
              <a:off x="240" y="1584"/>
              <a:ext cx="2591" cy="835"/>
              <a:chOff x="240" y="1584"/>
              <a:chExt cx="2591" cy="835"/>
            </a:xfrm>
          </p:grpSpPr>
          <p:pic>
            <p:nvPicPr>
              <p:cNvPr id="107553" name="Picture 10" descr="scan19_sem_5000x"/>
              <p:cNvPicPr>
                <a:picLocks noChangeAspect="1" noChangeArrowheads="1"/>
              </p:cNvPicPr>
              <p:nvPr/>
            </p:nvPicPr>
            <p:blipFill>
              <a:blip r:embed="rId7"/>
              <a:srcRect/>
              <a:stretch>
                <a:fillRect/>
              </a:stretch>
            </p:blipFill>
            <p:spPr bwMode="auto">
              <a:xfrm>
                <a:off x="240" y="1584"/>
                <a:ext cx="2591" cy="754"/>
              </a:xfrm>
              <a:prstGeom prst="rect">
                <a:avLst/>
              </a:prstGeom>
              <a:noFill/>
              <a:ln w="9525">
                <a:noFill/>
                <a:miter lim="800000"/>
                <a:headEnd/>
                <a:tailEnd/>
              </a:ln>
            </p:spPr>
          </p:pic>
          <p:sp>
            <p:nvSpPr>
              <p:cNvPr id="107554" name="Line 11"/>
              <p:cNvSpPr>
                <a:spLocks noChangeAspect="1" noChangeShapeType="1"/>
              </p:cNvSpPr>
              <p:nvPr/>
            </p:nvSpPr>
            <p:spPr bwMode="auto">
              <a:xfrm>
                <a:off x="240" y="2418"/>
                <a:ext cx="518" cy="1"/>
              </a:xfrm>
              <a:prstGeom prst="line">
                <a:avLst/>
              </a:prstGeom>
              <a:noFill/>
              <a:ln w="63500">
                <a:solidFill>
                  <a:schemeClr val="tx1"/>
                </a:solidFill>
                <a:round/>
                <a:headEnd/>
                <a:tailEnd/>
              </a:ln>
            </p:spPr>
            <p:txBody>
              <a:bodyPr>
                <a:prstTxWarp prst="textNoShape">
                  <a:avLst/>
                </a:prstTxWarp>
              </a:bodyPr>
              <a:lstStyle/>
              <a:p>
                <a:endParaRPr lang="en-US"/>
              </a:p>
            </p:txBody>
          </p:sp>
        </p:grpSp>
        <p:sp>
          <p:nvSpPr>
            <p:cNvPr id="107552" name="Rectangle 12"/>
            <p:cNvSpPr>
              <a:spLocks noChangeAspect="1" noChangeArrowheads="1"/>
            </p:cNvSpPr>
            <p:nvPr/>
          </p:nvSpPr>
          <p:spPr bwMode="auto">
            <a:xfrm>
              <a:off x="314" y="2418"/>
              <a:ext cx="403" cy="216"/>
            </a:xfrm>
            <a:prstGeom prst="rect">
              <a:avLst/>
            </a:prstGeom>
            <a:noFill/>
            <a:ln w="9525">
              <a:noFill/>
              <a:miter lim="800000"/>
              <a:headEnd/>
              <a:tailEnd/>
            </a:ln>
          </p:spPr>
          <p:txBody>
            <a:bodyPr wrap="none">
              <a:prstTxWarp prst="textNoShape">
                <a:avLst/>
              </a:prstTxWarp>
              <a:spAutoFit/>
            </a:bodyPr>
            <a:lstStyle/>
            <a:p>
              <a:r>
                <a:rPr lang="en-US" sz="1400" b="1">
                  <a:latin typeface="Times New Roman" charset="0"/>
                </a:rPr>
                <a:t>3 </a:t>
              </a:r>
              <a:r>
                <a:rPr lang="en-US" sz="1400" b="1">
                  <a:latin typeface="Symbol" charset="2"/>
                </a:rPr>
                <a:t>m</a:t>
              </a:r>
              <a:r>
                <a:rPr lang="en-US" sz="1400" b="1">
                  <a:latin typeface="Times New Roman" charset="0"/>
                </a:rPr>
                <a:t>m</a:t>
              </a:r>
            </a:p>
          </p:txBody>
        </p:sp>
      </p:grpSp>
      <p:grpSp>
        <p:nvGrpSpPr>
          <p:cNvPr id="107530" name="Group 13"/>
          <p:cNvGrpSpPr>
            <a:grpSpLocks/>
          </p:cNvGrpSpPr>
          <p:nvPr/>
        </p:nvGrpSpPr>
        <p:grpSpPr bwMode="auto">
          <a:xfrm>
            <a:off x="446088" y="2392363"/>
            <a:ext cx="3767137" cy="2025650"/>
            <a:chOff x="281" y="1507"/>
            <a:chExt cx="2373" cy="1276"/>
          </a:xfrm>
        </p:grpSpPr>
        <p:sp>
          <p:nvSpPr>
            <p:cNvPr id="107542" name="AutoShape 14"/>
            <p:cNvSpPr>
              <a:spLocks noChangeArrowheads="1"/>
            </p:cNvSpPr>
            <p:nvPr/>
          </p:nvSpPr>
          <p:spPr bwMode="auto">
            <a:xfrm>
              <a:off x="281" y="1841"/>
              <a:ext cx="1496" cy="499"/>
            </a:xfrm>
            <a:prstGeom prst="cube">
              <a:avLst>
                <a:gd name="adj" fmla="val 87500"/>
              </a:avLst>
            </a:prstGeom>
            <a:solidFill>
              <a:srgbClr val="C0C0C0"/>
            </a:solidFill>
            <a:ln w="9525">
              <a:solidFill>
                <a:schemeClr val="tx1"/>
              </a:solidFill>
              <a:miter lim="800000"/>
              <a:headEnd/>
              <a:tailEnd/>
            </a:ln>
          </p:spPr>
          <p:txBody>
            <a:bodyPr wrap="none" anchor="ctr">
              <a:prstTxWarp prst="textNoShape">
                <a:avLst/>
              </a:prstTxWarp>
            </a:bodyPr>
            <a:lstStyle/>
            <a:p>
              <a:endParaRPr lang="en-US"/>
            </a:p>
          </p:txBody>
        </p:sp>
        <p:sp>
          <p:nvSpPr>
            <p:cNvPr id="107543" name="Rectangle 15"/>
            <p:cNvSpPr>
              <a:spLocks noChangeArrowheads="1"/>
            </p:cNvSpPr>
            <p:nvPr/>
          </p:nvSpPr>
          <p:spPr bwMode="auto">
            <a:xfrm>
              <a:off x="287" y="2276"/>
              <a:ext cx="1048" cy="65"/>
            </a:xfrm>
            <a:prstGeom prst="rect">
              <a:avLst/>
            </a:prstGeom>
            <a:solidFill>
              <a:srgbClr val="333333"/>
            </a:solidFill>
            <a:ln w="9525">
              <a:solidFill>
                <a:schemeClr val="tx1"/>
              </a:solidFill>
              <a:miter lim="800000"/>
              <a:headEnd/>
              <a:tailEnd/>
            </a:ln>
          </p:spPr>
          <p:txBody>
            <a:bodyPr wrap="none" anchor="ctr">
              <a:prstTxWarp prst="textNoShape">
                <a:avLst/>
              </a:prstTxWarp>
            </a:bodyPr>
            <a:lstStyle/>
            <a:p>
              <a:endParaRPr lang="en-US"/>
            </a:p>
          </p:txBody>
        </p:sp>
        <p:sp>
          <p:nvSpPr>
            <p:cNvPr id="107544" name="Text Box 16"/>
            <p:cNvSpPr txBox="1">
              <a:spLocks noChangeArrowheads="1"/>
            </p:cNvSpPr>
            <p:nvPr/>
          </p:nvSpPr>
          <p:spPr bwMode="auto">
            <a:xfrm>
              <a:off x="574" y="1966"/>
              <a:ext cx="458" cy="192"/>
            </a:xfrm>
            <a:prstGeom prst="rect">
              <a:avLst/>
            </a:prstGeom>
            <a:noFill/>
            <a:ln w="9525">
              <a:noFill/>
              <a:miter lim="800000"/>
              <a:headEnd/>
              <a:tailEnd/>
            </a:ln>
          </p:spPr>
          <p:txBody>
            <a:bodyPr wrap="none">
              <a:prstTxWarp prst="textNoShape">
                <a:avLst/>
              </a:prstTxWarp>
              <a:spAutoFit/>
            </a:bodyPr>
            <a:lstStyle/>
            <a:p>
              <a:r>
                <a:rPr lang="en-US" sz="1400" b="1"/>
                <a:t>Al film</a:t>
              </a:r>
            </a:p>
          </p:txBody>
        </p:sp>
        <p:sp>
          <p:nvSpPr>
            <p:cNvPr id="107545" name="Line 17"/>
            <p:cNvSpPr>
              <a:spLocks noChangeShapeType="1"/>
            </p:cNvSpPr>
            <p:nvPr/>
          </p:nvSpPr>
          <p:spPr bwMode="auto">
            <a:xfrm flipV="1">
              <a:off x="1029" y="1632"/>
              <a:ext cx="0" cy="375"/>
            </a:xfrm>
            <a:prstGeom prst="line">
              <a:avLst/>
            </a:prstGeom>
            <a:noFill/>
            <a:ln w="50800">
              <a:solidFill>
                <a:schemeClr val="tx1"/>
              </a:solidFill>
              <a:round/>
              <a:headEnd/>
              <a:tailEnd type="triangle" w="sm" len="lg"/>
            </a:ln>
          </p:spPr>
          <p:txBody>
            <a:bodyPr>
              <a:prstTxWarp prst="textNoShape">
                <a:avLst/>
              </a:prstTxWarp>
            </a:bodyPr>
            <a:lstStyle/>
            <a:p>
              <a:endParaRPr lang="en-US"/>
            </a:p>
          </p:txBody>
        </p:sp>
        <p:sp>
          <p:nvSpPr>
            <p:cNvPr id="107546" name="Text Box 18"/>
            <p:cNvSpPr txBox="1">
              <a:spLocks noChangeArrowheads="1"/>
            </p:cNvSpPr>
            <p:nvPr/>
          </p:nvSpPr>
          <p:spPr bwMode="auto">
            <a:xfrm>
              <a:off x="1061" y="1507"/>
              <a:ext cx="892" cy="212"/>
            </a:xfrm>
            <a:prstGeom prst="rect">
              <a:avLst/>
            </a:prstGeom>
            <a:noFill/>
            <a:ln w="9525">
              <a:noFill/>
              <a:miter lim="800000"/>
              <a:headEnd/>
              <a:tailEnd/>
            </a:ln>
          </p:spPr>
          <p:txBody>
            <a:bodyPr wrap="none">
              <a:prstTxWarp prst="textNoShape">
                <a:avLst/>
              </a:prstTxWarp>
              <a:spAutoFit/>
            </a:bodyPr>
            <a:lstStyle/>
            <a:p>
              <a:r>
                <a:rPr lang="en-US" sz="1600" b="1"/>
                <a:t>[010] sample</a:t>
              </a:r>
            </a:p>
          </p:txBody>
        </p:sp>
        <p:sp>
          <p:nvSpPr>
            <p:cNvPr id="107547" name="Line 19"/>
            <p:cNvSpPr>
              <a:spLocks noChangeShapeType="1"/>
            </p:cNvSpPr>
            <p:nvPr/>
          </p:nvSpPr>
          <p:spPr bwMode="auto">
            <a:xfrm flipH="1">
              <a:off x="545" y="2299"/>
              <a:ext cx="308" cy="291"/>
            </a:xfrm>
            <a:prstGeom prst="line">
              <a:avLst/>
            </a:prstGeom>
            <a:noFill/>
            <a:ln w="50800">
              <a:solidFill>
                <a:schemeClr val="tx1"/>
              </a:solidFill>
              <a:round/>
              <a:headEnd/>
              <a:tailEnd type="triangle" w="sm" len="lg"/>
            </a:ln>
          </p:spPr>
          <p:txBody>
            <a:bodyPr>
              <a:prstTxWarp prst="textNoShape">
                <a:avLst/>
              </a:prstTxWarp>
            </a:bodyPr>
            <a:lstStyle/>
            <a:p>
              <a:endParaRPr lang="en-US"/>
            </a:p>
          </p:txBody>
        </p:sp>
        <p:sp>
          <p:nvSpPr>
            <p:cNvPr id="107548" name="Text Box 20"/>
            <p:cNvSpPr txBox="1">
              <a:spLocks noChangeArrowheads="1"/>
            </p:cNvSpPr>
            <p:nvPr/>
          </p:nvSpPr>
          <p:spPr bwMode="auto">
            <a:xfrm>
              <a:off x="281" y="2571"/>
              <a:ext cx="892" cy="212"/>
            </a:xfrm>
            <a:prstGeom prst="rect">
              <a:avLst/>
            </a:prstGeom>
            <a:noFill/>
            <a:ln w="9525">
              <a:noFill/>
              <a:miter lim="800000"/>
              <a:headEnd/>
              <a:tailEnd/>
            </a:ln>
          </p:spPr>
          <p:txBody>
            <a:bodyPr wrap="none">
              <a:prstTxWarp prst="textNoShape">
                <a:avLst/>
              </a:prstTxWarp>
              <a:spAutoFit/>
            </a:bodyPr>
            <a:lstStyle/>
            <a:p>
              <a:r>
                <a:rPr lang="en-US" sz="1600" b="1"/>
                <a:t>[001] sample</a:t>
              </a:r>
            </a:p>
          </p:txBody>
        </p:sp>
        <p:sp>
          <p:nvSpPr>
            <p:cNvPr id="107549" name="Line 21"/>
            <p:cNvSpPr>
              <a:spLocks noChangeShapeType="1"/>
            </p:cNvSpPr>
            <p:nvPr/>
          </p:nvSpPr>
          <p:spPr bwMode="auto">
            <a:xfrm>
              <a:off x="1205" y="2299"/>
              <a:ext cx="88" cy="208"/>
            </a:xfrm>
            <a:prstGeom prst="line">
              <a:avLst/>
            </a:prstGeom>
            <a:noFill/>
            <a:ln w="12700">
              <a:solidFill>
                <a:schemeClr val="tx1"/>
              </a:solidFill>
              <a:round/>
              <a:headEnd/>
              <a:tailEnd type="triangle" w="sm" len="lg"/>
            </a:ln>
          </p:spPr>
          <p:txBody>
            <a:bodyPr>
              <a:prstTxWarp prst="textNoShape">
                <a:avLst/>
              </a:prstTxWarp>
            </a:bodyPr>
            <a:lstStyle/>
            <a:p>
              <a:endParaRPr lang="en-US"/>
            </a:p>
          </p:txBody>
        </p:sp>
        <p:sp>
          <p:nvSpPr>
            <p:cNvPr id="107550" name="Text Box 22"/>
            <p:cNvSpPr txBox="1">
              <a:spLocks noChangeArrowheads="1"/>
            </p:cNvSpPr>
            <p:nvPr/>
          </p:nvSpPr>
          <p:spPr bwMode="auto">
            <a:xfrm>
              <a:off x="1264" y="2415"/>
              <a:ext cx="1390" cy="212"/>
            </a:xfrm>
            <a:prstGeom prst="rect">
              <a:avLst/>
            </a:prstGeom>
            <a:noFill/>
            <a:ln w="9525">
              <a:noFill/>
              <a:miter lim="800000"/>
              <a:headEnd/>
              <a:tailEnd/>
            </a:ln>
          </p:spPr>
          <p:txBody>
            <a:bodyPr wrap="none">
              <a:prstTxWarp prst="textNoShape">
                <a:avLst/>
              </a:prstTxWarp>
              <a:spAutoFit/>
            </a:bodyPr>
            <a:lstStyle/>
            <a:p>
              <a:r>
                <a:rPr lang="en-US" sz="1600"/>
                <a:t>scanned cross-section</a:t>
              </a:r>
            </a:p>
          </p:txBody>
        </p:sp>
      </p:grpSp>
      <p:sp>
        <p:nvSpPr>
          <p:cNvPr id="107531" name="Text Box 23"/>
          <p:cNvSpPr txBox="1">
            <a:spLocks noChangeArrowheads="1"/>
          </p:cNvSpPr>
          <p:nvPr/>
        </p:nvSpPr>
        <p:spPr bwMode="auto">
          <a:xfrm>
            <a:off x="3962400" y="1233488"/>
            <a:ext cx="3674257" cy="307777"/>
          </a:xfrm>
          <a:prstGeom prst="rect">
            <a:avLst/>
          </a:prstGeom>
          <a:noFill/>
          <a:ln w="9525">
            <a:noFill/>
            <a:miter lim="800000"/>
            <a:headEnd/>
            <a:tailEnd/>
          </a:ln>
        </p:spPr>
        <p:txBody>
          <a:bodyPr wrap="none">
            <a:prstTxWarp prst="textNoShape">
              <a:avLst/>
            </a:prstTxWarp>
            <a:spAutoFit/>
          </a:bodyPr>
          <a:lstStyle/>
          <a:p>
            <a:r>
              <a:rPr lang="en-US" sz="1400" dirty="0"/>
              <a:t>[001</a:t>
            </a:r>
            <a:r>
              <a:rPr lang="en-US" sz="1400" dirty="0" smtClean="0"/>
              <a:t>]</a:t>
            </a:r>
            <a:r>
              <a:rPr lang="en-US" sz="1400" baseline="-25000" dirty="0" smtClean="0"/>
              <a:t>sample</a:t>
            </a:r>
            <a:r>
              <a:rPr lang="en-US" sz="1400" dirty="0" smtClean="0"/>
              <a:t> </a:t>
            </a:r>
            <a:r>
              <a:rPr lang="en-US" sz="1400" dirty="0"/>
              <a:t>inverse pole figure map, raw data</a:t>
            </a:r>
          </a:p>
        </p:txBody>
      </p:sp>
      <p:sp>
        <p:nvSpPr>
          <p:cNvPr id="107532" name="Text Box 24"/>
          <p:cNvSpPr txBox="1">
            <a:spLocks noChangeArrowheads="1"/>
          </p:cNvSpPr>
          <p:nvPr/>
        </p:nvSpPr>
        <p:spPr bwMode="auto">
          <a:xfrm>
            <a:off x="3962400" y="2241550"/>
            <a:ext cx="4755712" cy="738664"/>
          </a:xfrm>
          <a:prstGeom prst="rect">
            <a:avLst/>
          </a:prstGeom>
          <a:noFill/>
          <a:ln w="9525">
            <a:noFill/>
            <a:miter lim="800000"/>
            <a:headEnd/>
            <a:tailEnd/>
          </a:ln>
        </p:spPr>
        <p:txBody>
          <a:bodyPr wrap="none">
            <a:prstTxWarp prst="textNoShape">
              <a:avLst/>
            </a:prstTxWarp>
            <a:spAutoFit/>
          </a:bodyPr>
          <a:lstStyle/>
          <a:p>
            <a:r>
              <a:rPr lang="en-US" sz="1400" dirty="0">
                <a:latin typeface="Times New Roman" charset="0"/>
              </a:rPr>
              <a:t>[</a:t>
            </a:r>
            <a:r>
              <a:rPr lang="en-US" sz="1400" dirty="0"/>
              <a:t>001</a:t>
            </a:r>
            <a:r>
              <a:rPr lang="en-US" sz="1400" dirty="0" smtClean="0"/>
              <a:t>]</a:t>
            </a:r>
            <a:r>
              <a:rPr lang="en-US" sz="1400" baseline="-25000" dirty="0" smtClean="0"/>
              <a:t>sample</a:t>
            </a:r>
            <a:r>
              <a:rPr lang="en-US" sz="1400" dirty="0" smtClean="0"/>
              <a:t> </a:t>
            </a:r>
            <a:r>
              <a:rPr lang="en-US" sz="1400" dirty="0"/>
              <a:t>inverse pole figure map, cropped cleaned data</a:t>
            </a:r>
          </a:p>
          <a:p>
            <a:r>
              <a:rPr lang="en-US" sz="1400" dirty="0"/>
              <a:t>  - remove Cu (~0.1 mm)</a:t>
            </a:r>
          </a:p>
          <a:p>
            <a:r>
              <a:rPr lang="en-US" sz="1400" dirty="0"/>
              <a:t>  - clean up using a grain dilation method (min. pixel 10)</a:t>
            </a:r>
          </a:p>
        </p:txBody>
      </p:sp>
      <p:sp>
        <p:nvSpPr>
          <p:cNvPr id="107533" name="Text Box 25"/>
          <p:cNvSpPr txBox="1">
            <a:spLocks noChangeArrowheads="1"/>
          </p:cNvSpPr>
          <p:nvPr/>
        </p:nvSpPr>
        <p:spPr bwMode="auto">
          <a:xfrm>
            <a:off x="3962400" y="3581400"/>
            <a:ext cx="4745806" cy="307777"/>
          </a:xfrm>
          <a:prstGeom prst="rect">
            <a:avLst/>
          </a:prstGeom>
          <a:noFill/>
          <a:ln w="9525">
            <a:noFill/>
            <a:miter lim="800000"/>
            <a:headEnd/>
            <a:tailEnd/>
          </a:ln>
        </p:spPr>
        <p:txBody>
          <a:bodyPr wrap="none">
            <a:prstTxWarp prst="textNoShape">
              <a:avLst/>
            </a:prstTxWarp>
            <a:spAutoFit/>
          </a:bodyPr>
          <a:lstStyle/>
          <a:p>
            <a:r>
              <a:rPr lang="en-US" sz="1400" dirty="0"/>
              <a:t>[010</a:t>
            </a:r>
            <a:r>
              <a:rPr lang="en-US" sz="1400" dirty="0" smtClean="0"/>
              <a:t>]</a:t>
            </a:r>
            <a:r>
              <a:rPr lang="en-US" sz="1400" baseline="-25000" dirty="0" smtClean="0"/>
              <a:t>sample</a:t>
            </a:r>
            <a:r>
              <a:rPr lang="en-US" sz="1400" dirty="0" smtClean="0"/>
              <a:t> </a:t>
            </a:r>
            <a:r>
              <a:rPr lang="en-US" sz="1400" dirty="0"/>
              <a:t>inverse pole figure map, cropped cleaned data</a:t>
            </a:r>
          </a:p>
        </p:txBody>
      </p:sp>
      <p:sp>
        <p:nvSpPr>
          <p:cNvPr id="107534" name="Text Box 26"/>
          <p:cNvSpPr txBox="1">
            <a:spLocks noChangeArrowheads="1"/>
          </p:cNvSpPr>
          <p:nvPr/>
        </p:nvSpPr>
        <p:spPr bwMode="auto">
          <a:xfrm>
            <a:off x="1600200" y="1905000"/>
            <a:ext cx="1103313" cy="304800"/>
          </a:xfrm>
          <a:prstGeom prst="rect">
            <a:avLst/>
          </a:prstGeom>
          <a:noFill/>
          <a:ln w="9525">
            <a:noFill/>
            <a:miter lim="800000"/>
            <a:headEnd/>
            <a:tailEnd/>
          </a:ln>
        </p:spPr>
        <p:txBody>
          <a:bodyPr wrap="none">
            <a:prstTxWarp prst="textNoShape">
              <a:avLst/>
            </a:prstTxWarp>
            <a:spAutoFit/>
          </a:bodyPr>
          <a:lstStyle/>
          <a:p>
            <a:r>
              <a:rPr lang="en-US" sz="1400"/>
              <a:t>SEM image</a:t>
            </a:r>
          </a:p>
        </p:txBody>
      </p:sp>
      <p:pic>
        <p:nvPicPr>
          <p:cNvPr id="107535" name="Picture 27" descr="scan20_15_35_010IPF_cropped_cleaned_10pixel_1"/>
          <p:cNvPicPr preferRelativeResize="0">
            <a:picLocks noChangeAspect="1" noChangeArrowheads="1"/>
          </p:cNvPicPr>
          <p:nvPr/>
        </p:nvPicPr>
        <p:blipFill>
          <a:blip r:embed="rId8"/>
          <a:srcRect/>
          <a:stretch>
            <a:fillRect/>
          </a:stretch>
        </p:blipFill>
        <p:spPr bwMode="auto">
          <a:xfrm>
            <a:off x="4040188" y="5105400"/>
            <a:ext cx="4570412" cy="415925"/>
          </a:xfrm>
          <a:prstGeom prst="rect">
            <a:avLst/>
          </a:prstGeom>
          <a:noFill/>
          <a:ln w="9525">
            <a:noFill/>
            <a:miter lim="800000"/>
            <a:headEnd/>
            <a:tailEnd/>
          </a:ln>
        </p:spPr>
      </p:pic>
      <p:sp>
        <p:nvSpPr>
          <p:cNvPr id="107536" name="Text Box 28"/>
          <p:cNvSpPr txBox="1">
            <a:spLocks noChangeArrowheads="1"/>
          </p:cNvSpPr>
          <p:nvPr/>
        </p:nvSpPr>
        <p:spPr bwMode="auto">
          <a:xfrm>
            <a:off x="2135188" y="5026025"/>
            <a:ext cx="1920875" cy="396875"/>
          </a:xfrm>
          <a:prstGeom prst="rect">
            <a:avLst/>
          </a:prstGeom>
          <a:noFill/>
          <a:ln w="9525">
            <a:noFill/>
            <a:miter lim="800000"/>
            <a:headEnd/>
            <a:tailEnd/>
          </a:ln>
        </p:spPr>
        <p:txBody>
          <a:bodyPr wrap="none">
            <a:prstTxWarp prst="textNoShape">
              <a:avLst/>
            </a:prstTxWarp>
            <a:spAutoFit/>
          </a:bodyPr>
          <a:lstStyle/>
          <a:p>
            <a:r>
              <a:rPr lang="en-US" sz="2000"/>
              <a:t>more examples</a:t>
            </a:r>
          </a:p>
        </p:txBody>
      </p:sp>
      <p:grpSp>
        <p:nvGrpSpPr>
          <p:cNvPr id="107537" name="Group 29"/>
          <p:cNvGrpSpPr>
            <a:grpSpLocks/>
          </p:cNvGrpSpPr>
          <p:nvPr/>
        </p:nvGrpSpPr>
        <p:grpSpPr bwMode="auto">
          <a:xfrm>
            <a:off x="4040188" y="5715000"/>
            <a:ext cx="4570412" cy="838200"/>
            <a:chOff x="2448" y="3600"/>
            <a:chExt cx="2879" cy="528"/>
          </a:xfrm>
        </p:grpSpPr>
        <p:pic>
          <p:nvPicPr>
            <p:cNvPr id="107539" name="Picture 30" descr="scan20_42_62_010IPF_cropped_cleaned_10pixel_1"/>
            <p:cNvPicPr preferRelativeResize="0">
              <a:picLocks noChangeAspect="1" noChangeArrowheads="1"/>
            </p:cNvPicPr>
            <p:nvPr/>
          </p:nvPicPr>
          <p:blipFill>
            <a:blip r:embed="rId9"/>
            <a:srcRect/>
            <a:stretch>
              <a:fillRect/>
            </a:stretch>
          </p:blipFill>
          <p:spPr bwMode="auto">
            <a:xfrm>
              <a:off x="2448" y="3600"/>
              <a:ext cx="2879" cy="262"/>
            </a:xfrm>
            <a:prstGeom prst="rect">
              <a:avLst/>
            </a:prstGeom>
            <a:noFill/>
            <a:ln w="9525">
              <a:noFill/>
              <a:miter lim="800000"/>
              <a:headEnd/>
              <a:tailEnd/>
            </a:ln>
          </p:spPr>
        </p:pic>
        <p:sp>
          <p:nvSpPr>
            <p:cNvPr id="107540" name="Line 31"/>
            <p:cNvSpPr>
              <a:spLocks noChangeShapeType="1"/>
            </p:cNvSpPr>
            <p:nvPr/>
          </p:nvSpPr>
          <p:spPr bwMode="auto">
            <a:xfrm>
              <a:off x="2448" y="3936"/>
              <a:ext cx="432" cy="0"/>
            </a:xfrm>
            <a:prstGeom prst="line">
              <a:avLst/>
            </a:prstGeom>
            <a:noFill/>
            <a:ln w="50800">
              <a:solidFill>
                <a:schemeClr val="tx1"/>
              </a:solidFill>
              <a:round/>
              <a:headEnd/>
              <a:tailEnd/>
            </a:ln>
          </p:spPr>
          <p:txBody>
            <a:bodyPr>
              <a:prstTxWarp prst="textNoShape">
                <a:avLst/>
              </a:prstTxWarp>
            </a:bodyPr>
            <a:lstStyle/>
            <a:p>
              <a:endParaRPr lang="en-US"/>
            </a:p>
          </p:txBody>
        </p:sp>
        <p:sp>
          <p:nvSpPr>
            <p:cNvPr id="107541" name="Rectangle 32"/>
            <p:cNvSpPr>
              <a:spLocks noChangeArrowheads="1"/>
            </p:cNvSpPr>
            <p:nvPr/>
          </p:nvSpPr>
          <p:spPr bwMode="auto">
            <a:xfrm>
              <a:off x="2474" y="3936"/>
              <a:ext cx="358" cy="192"/>
            </a:xfrm>
            <a:prstGeom prst="rect">
              <a:avLst/>
            </a:prstGeom>
            <a:noFill/>
            <a:ln w="9525">
              <a:noFill/>
              <a:miter lim="800000"/>
              <a:headEnd/>
              <a:tailEnd/>
            </a:ln>
          </p:spPr>
          <p:txBody>
            <a:bodyPr wrap="none">
              <a:prstTxWarp prst="textNoShape">
                <a:avLst/>
              </a:prstTxWarp>
              <a:spAutoFit/>
            </a:bodyPr>
            <a:lstStyle/>
            <a:p>
              <a:r>
                <a:rPr lang="en-US" sz="1400" b="1">
                  <a:latin typeface="Times New Roman" charset="0"/>
                </a:rPr>
                <a:t>3 </a:t>
              </a:r>
              <a:r>
                <a:rPr lang="en-US" sz="1400" b="1">
                  <a:latin typeface="Symbol" charset="2"/>
                </a:rPr>
                <a:t>m</a:t>
              </a:r>
              <a:r>
                <a:rPr lang="en-US" sz="1400" b="1">
                  <a:latin typeface="Times New Roman" charset="0"/>
                </a:rPr>
                <a:t>m</a:t>
              </a:r>
            </a:p>
          </p:txBody>
        </p:sp>
      </p:grpSp>
      <p:sp>
        <p:nvSpPr>
          <p:cNvPr id="107538" name="Rectangle 33"/>
          <p:cNvSpPr>
            <a:spLocks noChangeArrowheads="1"/>
          </p:cNvSpPr>
          <p:nvPr/>
        </p:nvSpPr>
        <p:spPr bwMode="auto">
          <a:xfrm>
            <a:off x="381000" y="6324600"/>
            <a:ext cx="1225550" cy="274638"/>
          </a:xfrm>
          <a:prstGeom prst="rect">
            <a:avLst/>
          </a:prstGeom>
          <a:noFill/>
          <a:ln w="9525">
            <a:noFill/>
            <a:miter lim="800000"/>
            <a:headEnd/>
            <a:tailEnd/>
          </a:ln>
        </p:spPr>
        <p:txBody>
          <a:bodyPr wrap="none">
            <a:prstTxWarp prst="textNoShape">
              <a:avLst/>
            </a:prstTxWarp>
            <a:spAutoFit/>
          </a:bodyPr>
          <a:lstStyle/>
          <a:p>
            <a:r>
              <a:rPr lang="en-US" sz="1200">
                <a:solidFill>
                  <a:srgbClr val="660066"/>
                </a:solidFill>
                <a:latin typeface="Times New Roman" charset="0"/>
              </a:rPr>
              <a:t>K. Barmak, et al.</a:t>
            </a:r>
          </a:p>
        </p:txBody>
      </p:sp>
      <p:sp>
        <p:nvSpPr>
          <p:cNvPr id="35" name="Text Box 13"/>
          <p:cNvSpPr txBox="1">
            <a:spLocks noChangeArrowheads="1"/>
          </p:cNvSpPr>
          <p:nvPr/>
        </p:nvSpPr>
        <p:spPr bwMode="auto">
          <a:xfrm>
            <a:off x="152400" y="5486400"/>
            <a:ext cx="3810000" cy="307777"/>
          </a:xfrm>
          <a:prstGeom prst="rect">
            <a:avLst/>
          </a:prstGeom>
          <a:solidFill>
            <a:srgbClr val="66FFFF"/>
          </a:solidFill>
          <a:ln w="9525">
            <a:solidFill>
              <a:schemeClr val="tx1"/>
            </a:solidFill>
            <a:miter lim="800000"/>
            <a:headEnd/>
            <a:tailEnd/>
          </a:ln>
        </p:spPr>
        <p:txBody>
          <a:bodyPr wrap="square">
            <a:prstTxWarp prst="textNoShape">
              <a:avLst/>
            </a:prstTxWarp>
            <a:spAutoFit/>
          </a:bodyPr>
          <a:lstStyle/>
          <a:p>
            <a:pPr algn="ctr" eaLnBrk="1" hangingPunct="1">
              <a:spcBef>
                <a:spcPct val="50000"/>
              </a:spcBef>
            </a:pPr>
            <a:r>
              <a:rPr lang="en-US" sz="1400" dirty="0" smtClean="0"/>
              <a:t>This film: {111</a:t>
            </a:r>
            <a:r>
              <a:rPr lang="en-US" sz="1400" dirty="0"/>
              <a:t>}</a:t>
            </a:r>
            <a:r>
              <a:rPr lang="en-US" sz="1400" baseline="-25000" dirty="0" smtClean="0"/>
              <a:t>crystal</a:t>
            </a:r>
            <a:r>
              <a:rPr lang="en-US" sz="1400" dirty="0" smtClean="0"/>
              <a:t>// [010]</a:t>
            </a:r>
            <a:r>
              <a:rPr lang="en-US" sz="1400" baseline="-25000" dirty="0" smtClean="0"/>
              <a:t>sample</a:t>
            </a:r>
            <a:r>
              <a:rPr lang="en-US" sz="1400" dirty="0" smtClean="0"/>
              <a:t> </a:t>
            </a:r>
            <a:r>
              <a:rPr lang="en-US" sz="1400" dirty="0"/>
              <a:t>textured Al foil</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Slide Number Placeholder 6"/>
          <p:cNvSpPr>
            <a:spLocks noGrp="1"/>
          </p:cNvSpPr>
          <p:nvPr>
            <p:ph type="sldNum" sz="quarter" idx="12"/>
          </p:nvPr>
        </p:nvSpPr>
        <p:spPr>
          <a:noFill/>
        </p:spPr>
        <p:txBody>
          <a:bodyPr/>
          <a:lstStyle/>
          <a:p>
            <a:fld id="{2B879E3E-151C-584B-9CF3-F1F83E82F7E2}" type="slidenum">
              <a:rPr lang="en-US" smtClean="0"/>
              <a:pPr/>
              <a:t>57</a:t>
            </a:fld>
            <a:endParaRPr lang="en-US" smtClean="0"/>
          </a:p>
        </p:txBody>
      </p:sp>
      <p:graphicFrame>
        <p:nvGraphicFramePr>
          <p:cNvPr id="109570" name="Object 2"/>
          <p:cNvGraphicFramePr>
            <a:graphicFrameLocks noChangeAspect="1"/>
          </p:cNvGraphicFramePr>
          <p:nvPr/>
        </p:nvGraphicFramePr>
        <p:xfrm>
          <a:off x="630238" y="5003800"/>
          <a:ext cx="2874962" cy="863600"/>
        </p:xfrm>
        <a:graphic>
          <a:graphicData uri="http://schemas.openxmlformats.org/presentationml/2006/ole">
            <mc:AlternateContent xmlns:mc="http://schemas.openxmlformats.org/markup-compatibility/2006">
              <mc:Choice xmlns:v="urn:schemas-microsoft-com:vml" Requires="v">
                <p:oleObj spid="_x0000_s109658" name="Equation" r:id="rId3" imgW="1498320" imgH="431640" progId="Equation.3">
                  <p:embed/>
                </p:oleObj>
              </mc:Choice>
              <mc:Fallback>
                <p:oleObj name="Equation" r:id="rId3" imgW="1498320" imgH="4316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5003800"/>
                        <a:ext cx="2874962"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1" name="Object 3"/>
          <p:cNvGraphicFramePr>
            <a:graphicFrameLocks noChangeAspect="1"/>
          </p:cNvGraphicFramePr>
          <p:nvPr/>
        </p:nvGraphicFramePr>
        <p:xfrm>
          <a:off x="4978400" y="4692650"/>
          <a:ext cx="2860675" cy="1319213"/>
        </p:xfrm>
        <a:graphic>
          <a:graphicData uri="http://schemas.openxmlformats.org/presentationml/2006/ole">
            <mc:AlternateContent xmlns:mc="http://schemas.openxmlformats.org/markup-compatibility/2006">
              <mc:Choice xmlns:v="urn:schemas-microsoft-com:vml" Requires="v">
                <p:oleObj spid="_x0000_s109659" name="Equation" r:id="rId5" imgW="1485720" imgH="685800" progId="Equation.3">
                  <p:embed/>
                </p:oleObj>
              </mc:Choice>
              <mc:Fallback>
                <p:oleObj name="Equation" r:id="rId5" imgW="1485720" imgH="6858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8400" y="4692650"/>
                        <a:ext cx="2860675" cy="131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9573" name="Text Box 4"/>
          <p:cNvSpPr txBox="1">
            <a:spLocks noChangeArrowheads="1"/>
          </p:cNvSpPr>
          <p:nvPr/>
        </p:nvSpPr>
        <p:spPr bwMode="auto">
          <a:xfrm>
            <a:off x="457200" y="4495800"/>
            <a:ext cx="3048000" cy="396875"/>
          </a:xfrm>
          <a:prstGeom prst="rect">
            <a:avLst/>
          </a:prstGeom>
          <a:noFill/>
          <a:ln w="12700" cap="sq">
            <a:noFill/>
            <a:miter lim="800000"/>
            <a:headEnd type="none" w="sm" len="sm"/>
            <a:tailEnd type="none" w="sm" len="sm"/>
          </a:ln>
        </p:spPr>
        <p:txBody>
          <a:bodyPr lIns="91429" tIns="45714" rIns="91429" bIns="45714">
            <a:prstTxWarp prst="textNoShape">
              <a:avLst/>
            </a:prstTxWarp>
            <a:spAutoFit/>
          </a:bodyPr>
          <a:lstStyle/>
          <a:p>
            <a:pPr algn="ctr">
              <a:spcBef>
                <a:spcPct val="50000"/>
              </a:spcBef>
            </a:pPr>
            <a:r>
              <a:rPr lang="en-US" sz="2000" b="1" i="1"/>
              <a:t>Young’s Equation</a:t>
            </a:r>
          </a:p>
        </p:txBody>
      </p:sp>
      <p:sp>
        <p:nvSpPr>
          <p:cNvPr id="109574" name="Rectangle 5"/>
          <p:cNvSpPr>
            <a:spLocks noChangeArrowheads="1"/>
          </p:cNvSpPr>
          <p:nvPr/>
        </p:nvSpPr>
        <p:spPr bwMode="auto">
          <a:xfrm>
            <a:off x="4191000" y="4114800"/>
            <a:ext cx="4518025" cy="762000"/>
          </a:xfrm>
          <a:prstGeom prst="rect">
            <a:avLst/>
          </a:prstGeom>
          <a:noFill/>
          <a:ln w="9525">
            <a:noFill/>
            <a:miter lim="800000"/>
            <a:headEnd/>
            <a:tailEnd/>
          </a:ln>
        </p:spPr>
        <p:txBody>
          <a:bodyPr lIns="91429" tIns="45714" rIns="91429" bIns="45714">
            <a:prstTxWarp prst="textNoShape">
              <a:avLst/>
            </a:prstTxWarp>
            <a:spAutoFit/>
          </a:bodyPr>
          <a:lstStyle/>
          <a:p>
            <a:pPr>
              <a:spcBef>
                <a:spcPct val="20000"/>
              </a:spcBef>
              <a:buSzPct val="65000"/>
              <a:buFont typeface="Wingdings" charset="2"/>
              <a:buNone/>
            </a:pPr>
            <a:r>
              <a:rPr lang="en-US" sz="2000" b="1" i="1">
                <a:sym typeface="Symbol" charset="2"/>
              </a:rPr>
              <a:t>Linear, homogeneous equations</a:t>
            </a:r>
          </a:p>
          <a:p>
            <a:pPr lvl="1">
              <a:spcBef>
                <a:spcPct val="20000"/>
              </a:spcBef>
              <a:buSzPct val="65000"/>
              <a:buFont typeface="Wingdings" charset="2"/>
              <a:buNone/>
            </a:pPr>
            <a:endParaRPr lang="en-US" sz="2000" b="1" i="1">
              <a:solidFill>
                <a:srgbClr val="990033"/>
              </a:solidFill>
              <a:latin typeface="Times New Roman" charset="0"/>
              <a:sym typeface="Symbol" charset="2"/>
            </a:endParaRPr>
          </a:p>
        </p:txBody>
      </p:sp>
      <p:pic>
        <p:nvPicPr>
          <p:cNvPr id="109575" name="Picture 6" descr="605"/>
          <p:cNvPicPr>
            <a:picLocks noChangeArrowheads="1"/>
          </p:cNvPicPr>
          <p:nvPr/>
        </p:nvPicPr>
        <p:blipFill>
          <a:blip r:embed="rId7"/>
          <a:srcRect/>
          <a:stretch>
            <a:fillRect/>
          </a:stretch>
        </p:blipFill>
        <p:spPr bwMode="auto">
          <a:xfrm>
            <a:off x="533400" y="1219200"/>
            <a:ext cx="4114800" cy="2743200"/>
          </a:xfrm>
          <a:prstGeom prst="rect">
            <a:avLst/>
          </a:prstGeom>
          <a:noFill/>
          <a:ln w="9525">
            <a:solidFill>
              <a:schemeClr val="tx1"/>
            </a:solidFill>
            <a:miter lim="800000"/>
            <a:headEnd/>
            <a:tailEnd/>
          </a:ln>
        </p:spPr>
      </p:pic>
      <p:sp>
        <p:nvSpPr>
          <p:cNvPr id="109576" name="Text Box 7"/>
          <p:cNvSpPr txBox="1">
            <a:spLocks noChangeArrowheads="1"/>
          </p:cNvSpPr>
          <p:nvPr/>
        </p:nvSpPr>
        <p:spPr bwMode="auto">
          <a:xfrm>
            <a:off x="3352800" y="2041525"/>
            <a:ext cx="1219200" cy="396875"/>
          </a:xfrm>
          <a:prstGeom prst="rect">
            <a:avLst/>
          </a:prstGeom>
          <a:noFill/>
          <a:ln w="9525">
            <a:noFill/>
            <a:miter lim="800000"/>
            <a:headEnd/>
            <a:tailEnd/>
          </a:ln>
        </p:spPr>
        <p:txBody>
          <a:bodyPr lIns="91407" tIns="45704" rIns="91407" bIns="45704">
            <a:prstTxWarp prst="textNoShape">
              <a:avLst/>
            </a:prstTxWarp>
            <a:spAutoFit/>
          </a:bodyPr>
          <a:lstStyle/>
          <a:p>
            <a:pPr algn="ctr">
              <a:spcBef>
                <a:spcPct val="50000"/>
              </a:spcBef>
            </a:pPr>
            <a:r>
              <a:rPr lang="en-US" sz="2000" b="1">
                <a:solidFill>
                  <a:srgbClr val="FF0000"/>
                </a:solidFill>
              </a:rPr>
              <a:t>Type 3</a:t>
            </a:r>
          </a:p>
        </p:txBody>
      </p:sp>
      <p:sp>
        <p:nvSpPr>
          <p:cNvPr id="109577" name="Text Box 8"/>
          <p:cNvSpPr txBox="1">
            <a:spLocks noChangeArrowheads="1"/>
          </p:cNvSpPr>
          <p:nvPr/>
        </p:nvSpPr>
        <p:spPr bwMode="auto">
          <a:xfrm>
            <a:off x="1295400" y="1447800"/>
            <a:ext cx="1219200" cy="396875"/>
          </a:xfrm>
          <a:prstGeom prst="rect">
            <a:avLst/>
          </a:prstGeom>
          <a:noFill/>
          <a:ln w="9525">
            <a:noFill/>
            <a:miter lim="800000"/>
            <a:headEnd/>
            <a:tailEnd/>
          </a:ln>
        </p:spPr>
        <p:txBody>
          <a:bodyPr lIns="91407" tIns="45704" rIns="91407" bIns="45704">
            <a:prstTxWarp prst="textNoShape">
              <a:avLst/>
            </a:prstTxWarp>
            <a:spAutoFit/>
          </a:bodyPr>
          <a:lstStyle/>
          <a:p>
            <a:pPr algn="ctr">
              <a:spcBef>
                <a:spcPct val="50000"/>
              </a:spcBef>
            </a:pPr>
            <a:r>
              <a:rPr lang="en-US" sz="2000" b="1">
                <a:solidFill>
                  <a:srgbClr val="FF0000"/>
                </a:solidFill>
              </a:rPr>
              <a:t>Type 1</a:t>
            </a:r>
          </a:p>
        </p:txBody>
      </p:sp>
      <p:sp>
        <p:nvSpPr>
          <p:cNvPr id="109578" name="Text Box 9"/>
          <p:cNvSpPr txBox="1">
            <a:spLocks noChangeArrowheads="1"/>
          </p:cNvSpPr>
          <p:nvPr/>
        </p:nvSpPr>
        <p:spPr bwMode="auto">
          <a:xfrm>
            <a:off x="762000" y="2667000"/>
            <a:ext cx="1219200" cy="396875"/>
          </a:xfrm>
          <a:prstGeom prst="rect">
            <a:avLst/>
          </a:prstGeom>
          <a:noFill/>
          <a:ln w="9525">
            <a:noFill/>
            <a:miter lim="800000"/>
            <a:headEnd/>
            <a:tailEnd/>
          </a:ln>
        </p:spPr>
        <p:txBody>
          <a:bodyPr lIns="91407" tIns="45704" rIns="91407" bIns="45704">
            <a:prstTxWarp prst="textNoShape">
              <a:avLst/>
            </a:prstTxWarp>
            <a:spAutoFit/>
          </a:bodyPr>
          <a:lstStyle/>
          <a:p>
            <a:pPr algn="ctr">
              <a:spcBef>
                <a:spcPct val="50000"/>
              </a:spcBef>
            </a:pPr>
            <a:r>
              <a:rPr lang="en-US" sz="2000" b="1">
                <a:solidFill>
                  <a:srgbClr val="FF0000"/>
                </a:solidFill>
              </a:rPr>
              <a:t>Type 2</a:t>
            </a:r>
          </a:p>
        </p:txBody>
      </p:sp>
      <p:sp>
        <p:nvSpPr>
          <p:cNvPr id="109579" name="Text Box 10"/>
          <p:cNvSpPr txBox="1">
            <a:spLocks noChangeArrowheads="1"/>
          </p:cNvSpPr>
          <p:nvPr/>
        </p:nvSpPr>
        <p:spPr bwMode="auto">
          <a:xfrm>
            <a:off x="4908550" y="1420813"/>
            <a:ext cx="3702050" cy="1398587"/>
          </a:xfrm>
          <a:prstGeom prst="rect">
            <a:avLst/>
          </a:prstGeom>
          <a:solidFill>
            <a:srgbClr val="FFFF00"/>
          </a:solidFill>
          <a:ln w="9525">
            <a:solidFill>
              <a:schemeClr val="tx1"/>
            </a:solidFill>
            <a:miter lim="800000"/>
            <a:headEnd/>
            <a:tailEnd/>
          </a:ln>
        </p:spPr>
        <p:txBody>
          <a:bodyPr lIns="91429" tIns="45714" rIns="91429" bIns="45714">
            <a:prstTxWarp prst="textNoShape">
              <a:avLst/>
            </a:prstTxWarp>
            <a:spAutoFit/>
          </a:bodyPr>
          <a:lstStyle/>
          <a:p>
            <a:pPr algn="ctr">
              <a:spcBef>
                <a:spcPct val="50000"/>
              </a:spcBef>
            </a:pPr>
            <a:r>
              <a:rPr lang="en-US" sz="1600"/>
              <a:t>Type 1 - Type 2 = Type 2 - Type 1</a:t>
            </a:r>
          </a:p>
          <a:p>
            <a:pPr algn="ctr">
              <a:spcBef>
                <a:spcPct val="50000"/>
              </a:spcBef>
            </a:pPr>
            <a:r>
              <a:rPr lang="en-US" sz="1600"/>
              <a:t>Type 2 - Type 3 = Type 3 - Type 2</a:t>
            </a:r>
          </a:p>
          <a:p>
            <a:pPr algn="ctr">
              <a:spcBef>
                <a:spcPct val="50000"/>
              </a:spcBef>
            </a:pPr>
            <a:r>
              <a:rPr lang="en-US" sz="1600"/>
              <a:t>Type 1 - Type 3 = Type 3 - Type 1</a:t>
            </a:r>
          </a:p>
          <a:p>
            <a:pPr algn="ctr">
              <a:spcBef>
                <a:spcPct val="50000"/>
              </a:spcBef>
            </a:pPr>
            <a:endParaRPr lang="en-US" sz="1400"/>
          </a:p>
        </p:txBody>
      </p:sp>
      <p:sp>
        <p:nvSpPr>
          <p:cNvPr id="109580" name="AutoShape 11"/>
          <p:cNvSpPr>
            <a:spLocks noChangeArrowheads="1"/>
          </p:cNvSpPr>
          <p:nvPr/>
        </p:nvSpPr>
        <p:spPr bwMode="auto">
          <a:xfrm>
            <a:off x="3886200" y="5334000"/>
            <a:ext cx="457200" cy="304800"/>
          </a:xfrm>
          <a:prstGeom prst="rightArrow">
            <a:avLst>
              <a:gd name="adj1" fmla="val 50000"/>
              <a:gd name="adj2" fmla="val 37500"/>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09581" name="Arc 12"/>
          <p:cNvSpPr>
            <a:spLocks/>
          </p:cNvSpPr>
          <p:nvPr/>
        </p:nvSpPr>
        <p:spPr bwMode="auto">
          <a:xfrm>
            <a:off x="2393950" y="1600200"/>
            <a:ext cx="762000" cy="990600"/>
          </a:xfrm>
          <a:custGeom>
            <a:avLst/>
            <a:gdLst>
              <a:gd name="T0" fmla="*/ 0 w 21600"/>
              <a:gd name="T1" fmla="*/ 0 h 21600"/>
              <a:gd name="T2" fmla="*/ 948325475 w 21600"/>
              <a:gd name="T3" fmla="*/ 2083471057 h 21600"/>
              <a:gd name="T4" fmla="*/ 0 w 21600"/>
              <a:gd name="T5" fmla="*/ 208347105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1750">
            <a:solidFill>
              <a:srgbClr val="FF0000"/>
            </a:solidFill>
            <a:round/>
            <a:headEnd type="triangle" w="med" len="med"/>
            <a:tailEnd type="triangle" w="med" len="med"/>
          </a:ln>
        </p:spPr>
        <p:txBody>
          <a:bodyPr wrap="none" anchor="ctr">
            <a:prstTxWarp prst="textNoShape">
              <a:avLst/>
            </a:prstTxWarp>
          </a:bodyPr>
          <a:lstStyle/>
          <a:p>
            <a:endParaRPr lang="en-US"/>
          </a:p>
        </p:txBody>
      </p:sp>
      <p:sp>
        <p:nvSpPr>
          <p:cNvPr id="109582" name="Text Box 13"/>
          <p:cNvSpPr txBox="1">
            <a:spLocks noChangeArrowheads="1"/>
          </p:cNvSpPr>
          <p:nvPr/>
        </p:nvSpPr>
        <p:spPr bwMode="auto">
          <a:xfrm>
            <a:off x="3048000" y="1676400"/>
            <a:ext cx="533400" cy="457200"/>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b="1">
                <a:solidFill>
                  <a:srgbClr val="FF3300"/>
                </a:solidFill>
                <a:latin typeface="Symbol" charset="2"/>
              </a:rPr>
              <a:t>c</a:t>
            </a:r>
            <a:r>
              <a:rPr lang="en-US" b="1" baseline="-32000">
                <a:solidFill>
                  <a:srgbClr val="FF3300"/>
                </a:solidFill>
                <a:latin typeface="Times New Roman" charset="0"/>
              </a:rPr>
              <a:t>2</a:t>
            </a:r>
          </a:p>
        </p:txBody>
      </p:sp>
      <p:sp>
        <p:nvSpPr>
          <p:cNvPr id="109583" name="Text Box 14"/>
          <p:cNvSpPr txBox="1">
            <a:spLocks noChangeArrowheads="1"/>
          </p:cNvSpPr>
          <p:nvPr/>
        </p:nvSpPr>
        <p:spPr bwMode="auto">
          <a:xfrm>
            <a:off x="655638" y="152400"/>
            <a:ext cx="7932737" cy="584200"/>
          </a:xfrm>
          <a:prstGeom prst="rect">
            <a:avLst/>
          </a:prstGeom>
          <a:solidFill>
            <a:srgbClr val="FFFFFF"/>
          </a:solidFill>
          <a:ln w="9525">
            <a:noFill/>
            <a:miter lim="800000"/>
            <a:headEnd/>
            <a:tailEnd/>
          </a:ln>
        </p:spPr>
        <p:txBody>
          <a:bodyPr wrap="none">
            <a:prstTxWarp prst="textNoShape">
              <a:avLst/>
            </a:prstTxWarp>
            <a:spAutoFit/>
          </a:bodyPr>
          <a:lstStyle/>
          <a:p>
            <a:pPr algn="ctr"/>
            <a:r>
              <a:rPr lang="en-US" sz="3200" i="1">
                <a:solidFill>
                  <a:srgbClr val="000090"/>
                </a:solidFill>
                <a:latin typeface="Times New Roman" charset="0"/>
                <a:ea typeface="Times New Roman" charset="0"/>
                <a:cs typeface="Times New Roman" charset="0"/>
              </a:rPr>
              <a:t>Grain Boundary Energy Calculation : Method</a:t>
            </a:r>
          </a:p>
        </p:txBody>
      </p:sp>
      <p:sp>
        <p:nvSpPr>
          <p:cNvPr id="109584" name="Text Box 15"/>
          <p:cNvSpPr txBox="1">
            <a:spLocks noChangeArrowheads="1"/>
          </p:cNvSpPr>
          <p:nvPr/>
        </p:nvSpPr>
        <p:spPr bwMode="auto">
          <a:xfrm>
            <a:off x="5334000" y="3048000"/>
            <a:ext cx="2819400" cy="650875"/>
          </a:xfrm>
          <a:prstGeom prst="rect">
            <a:avLst/>
          </a:prstGeom>
          <a:noFill/>
          <a:ln w="9525">
            <a:solidFill>
              <a:schemeClr val="tx1"/>
            </a:solidFill>
            <a:miter lim="800000"/>
            <a:headEnd/>
            <a:tailEnd/>
          </a:ln>
        </p:spPr>
        <p:txBody>
          <a:bodyPr>
            <a:prstTxWarp prst="textNoShape">
              <a:avLst/>
            </a:prstTxWarp>
            <a:spAutoFit/>
          </a:bodyPr>
          <a:lstStyle/>
          <a:p>
            <a:pPr eaLnBrk="1" hangingPunct="1">
              <a:spcBef>
                <a:spcPct val="20000"/>
              </a:spcBef>
              <a:buSzPct val="65000"/>
            </a:pPr>
            <a:r>
              <a:rPr lang="en-US" sz="1800">
                <a:sym typeface="Symbol" charset="2"/>
              </a:rPr>
              <a:t>Pair boundaries and put into urns of pairs</a:t>
            </a:r>
            <a:endParaRPr lang="en-US"/>
          </a:p>
        </p:txBody>
      </p:sp>
      <p:sp>
        <p:nvSpPr>
          <p:cNvPr id="109585" name="Line 16"/>
          <p:cNvSpPr>
            <a:spLocks noChangeShapeType="1"/>
          </p:cNvSpPr>
          <p:nvPr/>
        </p:nvSpPr>
        <p:spPr bwMode="auto">
          <a:xfrm flipV="1">
            <a:off x="6705600" y="2819400"/>
            <a:ext cx="0" cy="228600"/>
          </a:xfrm>
          <a:prstGeom prst="line">
            <a:avLst/>
          </a:prstGeom>
          <a:noFill/>
          <a:ln w="47625">
            <a:solidFill>
              <a:srgbClr val="FF0000"/>
            </a:solidFill>
            <a:round/>
            <a:headEnd/>
            <a:tailEnd type="triangle" w="med" len="med"/>
          </a:ln>
        </p:spPr>
        <p:txBody>
          <a:bodyPr>
            <a:prstTxWarp prst="textNoShape">
              <a:avLst/>
            </a:prstTxWarp>
          </a:bodyPr>
          <a:lstStyle/>
          <a:p>
            <a:endParaRPr lang="en-US"/>
          </a:p>
        </p:txBody>
      </p:sp>
      <p:sp>
        <p:nvSpPr>
          <p:cNvPr id="109586" name="Rectangle 17"/>
          <p:cNvSpPr>
            <a:spLocks noChangeArrowheads="1"/>
          </p:cNvSpPr>
          <p:nvPr/>
        </p:nvSpPr>
        <p:spPr bwMode="auto">
          <a:xfrm>
            <a:off x="381000" y="6324600"/>
            <a:ext cx="1225550" cy="274638"/>
          </a:xfrm>
          <a:prstGeom prst="rect">
            <a:avLst/>
          </a:prstGeom>
          <a:noFill/>
          <a:ln w="9525">
            <a:noFill/>
            <a:miter lim="800000"/>
            <a:headEnd/>
            <a:tailEnd/>
          </a:ln>
        </p:spPr>
        <p:txBody>
          <a:bodyPr wrap="none">
            <a:prstTxWarp prst="textNoShape">
              <a:avLst/>
            </a:prstTxWarp>
            <a:spAutoFit/>
          </a:bodyPr>
          <a:lstStyle/>
          <a:p>
            <a:r>
              <a:rPr lang="en-US" sz="1200">
                <a:solidFill>
                  <a:srgbClr val="660066"/>
                </a:solidFill>
                <a:latin typeface="Times New Roman" charset="0"/>
              </a:rPr>
              <a:t>K. Barmak, et al.</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Slide Number Placeholder 5"/>
          <p:cNvSpPr>
            <a:spLocks noGrp="1"/>
          </p:cNvSpPr>
          <p:nvPr>
            <p:ph type="sldNum" sz="quarter" idx="12"/>
          </p:nvPr>
        </p:nvSpPr>
        <p:spPr>
          <a:noFill/>
        </p:spPr>
        <p:txBody>
          <a:bodyPr/>
          <a:lstStyle/>
          <a:p>
            <a:fld id="{0A05D993-051F-7841-9974-9D402D319390}" type="slidenum">
              <a:rPr lang="en-US" smtClean="0"/>
              <a:pPr/>
              <a:t>58</a:t>
            </a:fld>
            <a:endParaRPr lang="en-US" smtClean="0"/>
          </a:p>
        </p:txBody>
      </p:sp>
      <p:sp>
        <p:nvSpPr>
          <p:cNvPr id="110597" name="Text Box 2"/>
          <p:cNvSpPr txBox="1">
            <a:spLocks noChangeArrowheads="1"/>
          </p:cNvSpPr>
          <p:nvPr/>
        </p:nvSpPr>
        <p:spPr bwMode="auto">
          <a:xfrm>
            <a:off x="655638" y="228600"/>
            <a:ext cx="7932737" cy="584200"/>
          </a:xfrm>
          <a:prstGeom prst="rect">
            <a:avLst/>
          </a:prstGeom>
          <a:solidFill>
            <a:srgbClr val="FFFFFF"/>
          </a:solidFill>
          <a:ln w="9525">
            <a:noFill/>
            <a:miter lim="800000"/>
            <a:headEnd/>
            <a:tailEnd/>
          </a:ln>
        </p:spPr>
        <p:txBody>
          <a:bodyPr wrap="none">
            <a:prstTxWarp prst="textNoShape">
              <a:avLst/>
            </a:prstTxWarp>
            <a:spAutoFit/>
          </a:bodyPr>
          <a:lstStyle/>
          <a:p>
            <a:pPr algn="ctr"/>
            <a:r>
              <a:rPr lang="en-US" sz="3200" i="1">
                <a:solidFill>
                  <a:srgbClr val="000090"/>
                </a:solidFill>
                <a:latin typeface="Times New Roman" charset="0"/>
                <a:ea typeface="Times New Roman" charset="0"/>
                <a:cs typeface="Times New Roman" charset="0"/>
              </a:rPr>
              <a:t>Grain Boundary Energy Calculation : Method</a:t>
            </a:r>
          </a:p>
        </p:txBody>
      </p:sp>
      <p:sp>
        <p:nvSpPr>
          <p:cNvPr id="110598" name="Text Box 3"/>
          <p:cNvSpPr txBox="1">
            <a:spLocks noChangeArrowheads="1"/>
          </p:cNvSpPr>
          <p:nvPr/>
        </p:nvSpPr>
        <p:spPr bwMode="auto">
          <a:xfrm>
            <a:off x="381000" y="1035050"/>
            <a:ext cx="2249488" cy="641350"/>
          </a:xfrm>
          <a:prstGeom prst="rect">
            <a:avLst/>
          </a:prstGeom>
          <a:noFill/>
          <a:ln w="9525">
            <a:noFill/>
            <a:miter lim="800000"/>
            <a:headEnd/>
            <a:tailEnd/>
          </a:ln>
        </p:spPr>
        <p:txBody>
          <a:bodyPr wrap="none">
            <a:prstTxWarp prst="textNoShape">
              <a:avLst/>
            </a:prstTxWarp>
            <a:spAutoFit/>
          </a:bodyPr>
          <a:lstStyle/>
          <a:p>
            <a:r>
              <a:rPr lang="en-US" sz="1800"/>
              <a:t>N</a:t>
            </a:r>
            <a:r>
              <a:rPr lang="en-US" sz="1800">
                <a:ea typeface="Times New Roman" charset="0"/>
                <a:cs typeface="Times New Roman" charset="0"/>
              </a:rPr>
              <a:t>×(N-1)/2 equations</a:t>
            </a:r>
          </a:p>
          <a:p>
            <a:r>
              <a:rPr lang="en-US" sz="1800">
                <a:ea typeface="Times New Roman" charset="0"/>
                <a:cs typeface="Times New Roman" charset="0"/>
              </a:rPr>
              <a:t>N unknowns</a:t>
            </a:r>
          </a:p>
        </p:txBody>
      </p:sp>
      <p:grpSp>
        <p:nvGrpSpPr>
          <p:cNvPr id="110599" name="Group 4"/>
          <p:cNvGrpSpPr>
            <a:grpSpLocks/>
          </p:cNvGrpSpPr>
          <p:nvPr/>
        </p:nvGrpSpPr>
        <p:grpSpPr bwMode="auto">
          <a:xfrm>
            <a:off x="3286125" y="1219200"/>
            <a:ext cx="3190875" cy="688975"/>
            <a:chOff x="2070" y="768"/>
            <a:chExt cx="2010" cy="434"/>
          </a:xfrm>
        </p:grpSpPr>
        <p:graphicFrame>
          <p:nvGraphicFramePr>
            <p:cNvPr id="110595" name="Object 3"/>
            <p:cNvGraphicFramePr>
              <a:graphicFrameLocks noChangeAspect="1"/>
            </p:cNvGraphicFramePr>
            <p:nvPr/>
          </p:nvGraphicFramePr>
          <p:xfrm>
            <a:off x="2070" y="768"/>
            <a:ext cx="755" cy="434"/>
          </p:xfrm>
          <a:graphic>
            <a:graphicData uri="http://schemas.openxmlformats.org/presentationml/2006/ole">
              <mc:AlternateContent xmlns:mc="http://schemas.openxmlformats.org/markup-compatibility/2006">
                <mc:Choice xmlns:v="urn:schemas-microsoft-com:vml" Requires="v">
                  <p:oleObj spid="_x0000_s110682" name="Equation" r:id="rId4" imgW="774360" imgH="444240" progId="Equation.3">
                    <p:embed/>
                  </p:oleObj>
                </mc:Choice>
                <mc:Fallback>
                  <p:oleObj name="Equation" r:id="rId4" imgW="774360" imgH="44424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0" y="768"/>
                          <a:ext cx="755" cy="4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0610" name="Text Box 6"/>
            <p:cNvSpPr txBox="1">
              <a:spLocks noChangeArrowheads="1"/>
            </p:cNvSpPr>
            <p:nvPr/>
          </p:nvSpPr>
          <p:spPr bwMode="auto">
            <a:xfrm>
              <a:off x="2983" y="864"/>
              <a:ext cx="1097" cy="231"/>
            </a:xfrm>
            <a:prstGeom prst="rect">
              <a:avLst/>
            </a:prstGeom>
            <a:noFill/>
            <a:ln w="9525">
              <a:noFill/>
              <a:miter lim="800000"/>
              <a:headEnd/>
              <a:tailEnd/>
            </a:ln>
          </p:spPr>
          <p:txBody>
            <a:bodyPr wrap="none" lIns="91429" tIns="45714" rIns="91429" bIns="45714">
              <a:prstTxWarp prst="textNoShape">
                <a:avLst/>
              </a:prstTxWarp>
              <a:spAutoFit/>
            </a:bodyPr>
            <a:lstStyle/>
            <a:p>
              <a:pPr eaLnBrk="1" hangingPunct="1"/>
              <a:r>
                <a:rPr lang="en-US" sz="1800">
                  <a:latin typeface="Times New Roman" charset="0"/>
                </a:rPr>
                <a:t>i=1,….,N(N-1)/2</a:t>
              </a:r>
            </a:p>
          </p:txBody>
        </p:sp>
      </p:grpSp>
      <p:graphicFrame>
        <p:nvGraphicFramePr>
          <p:cNvPr id="110594" name="Object 2"/>
          <p:cNvGraphicFramePr>
            <a:graphicFrameLocks noChangeAspect="1"/>
          </p:cNvGraphicFramePr>
          <p:nvPr/>
        </p:nvGraphicFramePr>
        <p:xfrm>
          <a:off x="381000" y="2057400"/>
          <a:ext cx="8229600" cy="2743200"/>
        </p:xfrm>
        <a:graphic>
          <a:graphicData uri="http://schemas.openxmlformats.org/presentationml/2006/ole">
            <mc:AlternateContent xmlns:mc="http://schemas.openxmlformats.org/markup-compatibility/2006">
              <mc:Choice xmlns:v="urn:schemas-microsoft-com:vml" Requires="v">
                <p:oleObj spid="_x0000_s110683" name="Equation" r:id="rId6" imgW="5854680" imgH="1879560" progId="Equation.3">
                  <p:embed/>
                </p:oleObj>
              </mc:Choice>
              <mc:Fallback>
                <p:oleObj name="Equation" r:id="rId6" imgW="5854680" imgH="1879560" progId="Equation.3">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2057400"/>
                        <a:ext cx="8229600" cy="274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0600" name="Group 8"/>
          <p:cNvGrpSpPr>
            <a:grpSpLocks/>
          </p:cNvGrpSpPr>
          <p:nvPr/>
        </p:nvGrpSpPr>
        <p:grpSpPr bwMode="auto">
          <a:xfrm>
            <a:off x="3048000" y="5029200"/>
            <a:ext cx="3176588" cy="1449388"/>
            <a:chOff x="1519" y="3167"/>
            <a:chExt cx="2001" cy="913"/>
          </a:xfrm>
        </p:grpSpPr>
        <p:sp>
          <p:nvSpPr>
            <p:cNvPr id="110602" name="AutoShape 9"/>
            <p:cNvSpPr>
              <a:spLocks noChangeArrowheads="1"/>
            </p:cNvSpPr>
            <p:nvPr/>
          </p:nvSpPr>
          <p:spPr bwMode="auto">
            <a:xfrm>
              <a:off x="2112" y="3167"/>
              <a:ext cx="624" cy="720"/>
            </a:xfrm>
            <a:prstGeom prst="bracketPair">
              <a:avLst>
                <a:gd name="adj" fmla="val 16667"/>
              </a:avLst>
            </a:prstGeom>
            <a:noFill/>
            <a:ln w="9525">
              <a:solidFill>
                <a:schemeClr val="tx1"/>
              </a:solidFill>
              <a:round/>
              <a:headEnd/>
              <a:tailEnd/>
            </a:ln>
          </p:spPr>
          <p:txBody>
            <a:bodyPr wrap="none" anchor="ctr">
              <a:prstTxWarp prst="textNoShape">
                <a:avLst/>
              </a:prstTxWarp>
            </a:bodyPr>
            <a:lstStyle/>
            <a:p>
              <a:endParaRPr lang="en-US"/>
            </a:p>
          </p:txBody>
        </p:sp>
        <p:sp>
          <p:nvSpPr>
            <p:cNvPr id="110603" name="Text Box 10"/>
            <p:cNvSpPr txBox="1">
              <a:spLocks noChangeArrowheads="1"/>
            </p:cNvSpPr>
            <p:nvPr/>
          </p:nvSpPr>
          <p:spPr bwMode="auto">
            <a:xfrm>
              <a:off x="1519" y="3471"/>
              <a:ext cx="592" cy="212"/>
            </a:xfrm>
            <a:prstGeom prst="rect">
              <a:avLst/>
            </a:prstGeom>
            <a:noFill/>
            <a:ln w="9525">
              <a:noFill/>
              <a:miter lim="800000"/>
              <a:headEnd/>
              <a:tailEnd/>
            </a:ln>
          </p:spPr>
          <p:txBody>
            <a:bodyPr wrap="none">
              <a:prstTxWarp prst="textNoShape">
                <a:avLst/>
              </a:prstTxWarp>
              <a:spAutoFit/>
            </a:bodyPr>
            <a:lstStyle/>
            <a:p>
              <a:r>
                <a:rPr lang="en-US" sz="1600">
                  <a:latin typeface="Times New Roman" charset="0"/>
                </a:rPr>
                <a:t>N(N-1)/2</a:t>
              </a:r>
            </a:p>
          </p:txBody>
        </p:sp>
        <p:sp>
          <p:nvSpPr>
            <p:cNvPr id="110604" name="Text Box 11"/>
            <p:cNvSpPr txBox="1">
              <a:spLocks noChangeArrowheads="1"/>
            </p:cNvSpPr>
            <p:nvPr/>
          </p:nvSpPr>
          <p:spPr bwMode="auto">
            <a:xfrm>
              <a:off x="2336" y="3868"/>
              <a:ext cx="208" cy="212"/>
            </a:xfrm>
            <a:prstGeom prst="rect">
              <a:avLst/>
            </a:prstGeom>
            <a:noFill/>
            <a:ln w="9525">
              <a:noFill/>
              <a:miter lim="800000"/>
              <a:headEnd/>
              <a:tailEnd/>
            </a:ln>
          </p:spPr>
          <p:txBody>
            <a:bodyPr wrap="none">
              <a:prstTxWarp prst="textNoShape">
                <a:avLst/>
              </a:prstTxWarp>
              <a:spAutoFit/>
            </a:bodyPr>
            <a:lstStyle/>
            <a:p>
              <a:r>
                <a:rPr lang="en-US" sz="1600">
                  <a:latin typeface="Times New Roman" charset="0"/>
                </a:rPr>
                <a:t>N</a:t>
              </a:r>
            </a:p>
          </p:txBody>
        </p:sp>
        <p:sp>
          <p:nvSpPr>
            <p:cNvPr id="110605" name="AutoShape 12"/>
            <p:cNvSpPr>
              <a:spLocks noChangeArrowheads="1"/>
            </p:cNvSpPr>
            <p:nvPr/>
          </p:nvSpPr>
          <p:spPr bwMode="auto">
            <a:xfrm>
              <a:off x="2784" y="3312"/>
              <a:ext cx="144" cy="432"/>
            </a:xfrm>
            <a:prstGeom prst="bracketPair">
              <a:avLst>
                <a:gd name="adj" fmla="val 16667"/>
              </a:avLst>
            </a:prstGeom>
            <a:noFill/>
            <a:ln w="9525">
              <a:solidFill>
                <a:schemeClr val="tx1"/>
              </a:solidFill>
              <a:round/>
              <a:headEnd/>
              <a:tailEnd/>
            </a:ln>
          </p:spPr>
          <p:txBody>
            <a:bodyPr wrap="none" anchor="ctr">
              <a:prstTxWarp prst="textNoShape">
                <a:avLst/>
              </a:prstTxWarp>
            </a:bodyPr>
            <a:lstStyle/>
            <a:p>
              <a:endParaRPr lang="en-US"/>
            </a:p>
          </p:txBody>
        </p:sp>
        <p:sp>
          <p:nvSpPr>
            <p:cNvPr id="110606" name="Text Box 13"/>
            <p:cNvSpPr txBox="1">
              <a:spLocks noChangeArrowheads="1"/>
            </p:cNvSpPr>
            <p:nvPr/>
          </p:nvSpPr>
          <p:spPr bwMode="auto">
            <a:xfrm>
              <a:off x="2918" y="3432"/>
              <a:ext cx="197" cy="231"/>
            </a:xfrm>
            <a:prstGeom prst="rect">
              <a:avLst/>
            </a:prstGeom>
            <a:noFill/>
            <a:ln w="9525">
              <a:noFill/>
              <a:miter lim="800000"/>
              <a:headEnd/>
              <a:tailEnd/>
            </a:ln>
          </p:spPr>
          <p:txBody>
            <a:bodyPr wrap="none">
              <a:prstTxWarp prst="textNoShape">
                <a:avLst/>
              </a:prstTxWarp>
              <a:spAutoFit/>
            </a:bodyPr>
            <a:lstStyle/>
            <a:p>
              <a:r>
                <a:rPr lang="en-US" sz="1800">
                  <a:latin typeface="Times New Roman" charset="0"/>
                </a:rPr>
                <a:t>=</a:t>
              </a:r>
            </a:p>
          </p:txBody>
        </p:sp>
        <p:sp>
          <p:nvSpPr>
            <p:cNvPr id="110607" name="AutoShape 14"/>
            <p:cNvSpPr>
              <a:spLocks noChangeArrowheads="1"/>
            </p:cNvSpPr>
            <p:nvPr/>
          </p:nvSpPr>
          <p:spPr bwMode="auto">
            <a:xfrm>
              <a:off x="3120" y="3167"/>
              <a:ext cx="144" cy="720"/>
            </a:xfrm>
            <a:prstGeom prst="bracketPair">
              <a:avLst>
                <a:gd name="adj" fmla="val 16667"/>
              </a:avLst>
            </a:prstGeom>
            <a:noFill/>
            <a:ln w="9525">
              <a:solidFill>
                <a:schemeClr val="tx1"/>
              </a:solidFill>
              <a:round/>
              <a:headEnd/>
              <a:tailEnd/>
            </a:ln>
          </p:spPr>
          <p:txBody>
            <a:bodyPr wrap="none" anchor="ctr">
              <a:prstTxWarp prst="textNoShape">
                <a:avLst/>
              </a:prstTxWarp>
            </a:bodyPr>
            <a:lstStyle/>
            <a:p>
              <a:endParaRPr lang="en-US"/>
            </a:p>
          </p:txBody>
        </p:sp>
        <p:sp>
          <p:nvSpPr>
            <p:cNvPr id="110608" name="Text Box 15"/>
            <p:cNvSpPr txBox="1">
              <a:spLocks noChangeArrowheads="1"/>
            </p:cNvSpPr>
            <p:nvPr/>
          </p:nvSpPr>
          <p:spPr bwMode="auto">
            <a:xfrm>
              <a:off x="2768" y="3724"/>
              <a:ext cx="208" cy="212"/>
            </a:xfrm>
            <a:prstGeom prst="rect">
              <a:avLst/>
            </a:prstGeom>
            <a:noFill/>
            <a:ln w="9525">
              <a:noFill/>
              <a:miter lim="800000"/>
              <a:headEnd/>
              <a:tailEnd/>
            </a:ln>
          </p:spPr>
          <p:txBody>
            <a:bodyPr wrap="none">
              <a:prstTxWarp prst="textNoShape">
                <a:avLst/>
              </a:prstTxWarp>
              <a:spAutoFit/>
            </a:bodyPr>
            <a:lstStyle/>
            <a:p>
              <a:r>
                <a:rPr lang="en-US" sz="1600">
                  <a:latin typeface="Times New Roman" charset="0"/>
                </a:rPr>
                <a:t>N</a:t>
              </a:r>
            </a:p>
          </p:txBody>
        </p:sp>
        <p:sp>
          <p:nvSpPr>
            <p:cNvPr id="110609" name="Text Box 16"/>
            <p:cNvSpPr txBox="1">
              <a:spLocks noChangeArrowheads="1"/>
            </p:cNvSpPr>
            <p:nvPr/>
          </p:nvSpPr>
          <p:spPr bwMode="auto">
            <a:xfrm>
              <a:off x="2928" y="3868"/>
              <a:ext cx="592" cy="212"/>
            </a:xfrm>
            <a:prstGeom prst="rect">
              <a:avLst/>
            </a:prstGeom>
            <a:noFill/>
            <a:ln w="9525">
              <a:noFill/>
              <a:miter lim="800000"/>
              <a:headEnd/>
              <a:tailEnd/>
            </a:ln>
          </p:spPr>
          <p:txBody>
            <a:bodyPr wrap="none">
              <a:prstTxWarp prst="textNoShape">
                <a:avLst/>
              </a:prstTxWarp>
              <a:spAutoFit/>
            </a:bodyPr>
            <a:lstStyle/>
            <a:p>
              <a:r>
                <a:rPr lang="en-US" sz="1600">
                  <a:latin typeface="Times New Roman" charset="0"/>
                </a:rPr>
                <a:t>N(N-1)/2</a:t>
              </a:r>
            </a:p>
          </p:txBody>
        </p:sp>
      </p:grpSp>
      <p:sp>
        <p:nvSpPr>
          <p:cNvPr id="110601" name="Rectangle 17"/>
          <p:cNvSpPr>
            <a:spLocks noChangeArrowheads="1"/>
          </p:cNvSpPr>
          <p:nvPr/>
        </p:nvSpPr>
        <p:spPr bwMode="auto">
          <a:xfrm>
            <a:off x="381000" y="6324600"/>
            <a:ext cx="1225550" cy="274638"/>
          </a:xfrm>
          <a:prstGeom prst="rect">
            <a:avLst/>
          </a:prstGeom>
          <a:noFill/>
          <a:ln w="9525">
            <a:noFill/>
            <a:miter lim="800000"/>
            <a:headEnd/>
            <a:tailEnd/>
          </a:ln>
        </p:spPr>
        <p:txBody>
          <a:bodyPr wrap="none">
            <a:prstTxWarp prst="textNoShape">
              <a:avLst/>
            </a:prstTxWarp>
            <a:spAutoFit/>
          </a:bodyPr>
          <a:lstStyle/>
          <a:p>
            <a:r>
              <a:rPr lang="en-US" sz="1200">
                <a:solidFill>
                  <a:srgbClr val="660066"/>
                </a:solidFill>
                <a:latin typeface="Times New Roman" charset="0"/>
              </a:rPr>
              <a:t>K. Barmak, et al.</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Slide Number Placeholder 5"/>
          <p:cNvSpPr>
            <a:spLocks noGrp="1"/>
          </p:cNvSpPr>
          <p:nvPr>
            <p:ph type="sldNum" sz="quarter" idx="12"/>
          </p:nvPr>
        </p:nvSpPr>
        <p:spPr>
          <a:noFill/>
        </p:spPr>
        <p:txBody>
          <a:bodyPr/>
          <a:lstStyle/>
          <a:p>
            <a:fld id="{29050AF3-580C-8D4B-A7A7-366773D64D57}" type="slidenum">
              <a:rPr lang="en-US" smtClean="0"/>
              <a:pPr/>
              <a:t>59</a:t>
            </a:fld>
            <a:endParaRPr lang="en-US" smtClean="0"/>
          </a:p>
        </p:txBody>
      </p:sp>
      <p:sp>
        <p:nvSpPr>
          <p:cNvPr id="112644" name="Text Box 2"/>
          <p:cNvSpPr txBox="1">
            <a:spLocks noChangeArrowheads="1"/>
          </p:cNvSpPr>
          <p:nvPr/>
        </p:nvSpPr>
        <p:spPr bwMode="auto">
          <a:xfrm>
            <a:off x="457200" y="1444625"/>
            <a:ext cx="3910013" cy="915988"/>
          </a:xfrm>
          <a:prstGeom prst="rect">
            <a:avLst/>
          </a:prstGeom>
          <a:noFill/>
          <a:ln w="9525">
            <a:noFill/>
            <a:miter lim="800000"/>
            <a:headEnd/>
            <a:tailEnd/>
          </a:ln>
        </p:spPr>
        <p:txBody>
          <a:bodyPr wrap="none" lIns="91429" tIns="45714" rIns="91429" bIns="45714">
            <a:prstTxWarp prst="textNoShape">
              <a:avLst/>
            </a:prstTxWarp>
            <a:spAutoFit/>
          </a:bodyPr>
          <a:lstStyle/>
          <a:p>
            <a:pPr eaLnBrk="1" hangingPunct="1"/>
            <a:r>
              <a:rPr lang="en-US" sz="1800"/>
              <a:t># of total TJs : 8694</a:t>
            </a:r>
          </a:p>
          <a:p>
            <a:pPr eaLnBrk="1" hangingPunct="1"/>
            <a:r>
              <a:rPr lang="en-US" sz="1800"/>
              <a:t># of {111} TJs : 7367 (10</a:t>
            </a:r>
            <a:r>
              <a:rPr lang="en-US" sz="1800">
                <a:sym typeface="Symbol" charset="2"/>
              </a:rPr>
              <a:t> resolution)</a:t>
            </a:r>
          </a:p>
          <a:p>
            <a:pPr eaLnBrk="1" hangingPunct="1"/>
            <a:r>
              <a:rPr lang="en-US" sz="1800"/>
              <a:t>22101 (=7367</a:t>
            </a:r>
            <a:r>
              <a:rPr lang="en-US" sz="1800">
                <a:ea typeface="Times New Roman" charset="0"/>
                <a:cs typeface="Times New Roman" charset="0"/>
              </a:rPr>
              <a:t>×</a:t>
            </a:r>
            <a:r>
              <a:rPr lang="en-US" sz="1800"/>
              <a:t>3) boundaries</a:t>
            </a:r>
          </a:p>
        </p:txBody>
      </p:sp>
      <p:sp>
        <p:nvSpPr>
          <p:cNvPr id="112645" name="Text Box 3"/>
          <p:cNvSpPr txBox="1">
            <a:spLocks noChangeArrowheads="1"/>
          </p:cNvSpPr>
          <p:nvPr/>
        </p:nvSpPr>
        <p:spPr bwMode="auto">
          <a:xfrm>
            <a:off x="484188" y="3381375"/>
            <a:ext cx="4402137" cy="1190625"/>
          </a:xfrm>
          <a:prstGeom prst="rect">
            <a:avLst/>
          </a:prstGeom>
          <a:noFill/>
          <a:ln w="9525">
            <a:noFill/>
            <a:miter lim="800000"/>
            <a:headEnd/>
            <a:tailEnd/>
          </a:ln>
        </p:spPr>
        <p:txBody>
          <a:bodyPr wrap="none" lIns="91429" tIns="45714" rIns="91429" bIns="45714">
            <a:prstTxWarp prst="textNoShape">
              <a:avLst/>
            </a:prstTxWarp>
            <a:spAutoFit/>
          </a:bodyPr>
          <a:lstStyle/>
          <a:p>
            <a:pPr eaLnBrk="1" hangingPunct="1"/>
            <a:r>
              <a:rPr lang="en-US" sz="1800"/>
              <a:t>2</a:t>
            </a:r>
            <a:r>
              <a:rPr lang="en-US" sz="1800">
                <a:sym typeface="Symbol" charset="2"/>
              </a:rPr>
              <a:t></a:t>
            </a:r>
            <a:r>
              <a:rPr lang="en-US" sz="1800"/>
              <a:t> binning </a:t>
            </a:r>
          </a:p>
          <a:p>
            <a:pPr eaLnBrk="1" hangingPunct="1"/>
            <a:r>
              <a:rPr lang="en-US" sz="1800"/>
              <a:t>(0</a:t>
            </a:r>
            <a:r>
              <a:rPr lang="en-US" sz="1800">
                <a:sym typeface="Symbol" charset="2"/>
              </a:rPr>
              <a:t>-1, 1 -3, 3 -5, …,59 -61,61 -62)</a:t>
            </a:r>
          </a:p>
          <a:p>
            <a:pPr eaLnBrk="1" hangingPunct="1"/>
            <a:r>
              <a:rPr lang="en-US" sz="1800"/>
              <a:t>32</a:t>
            </a:r>
            <a:r>
              <a:rPr lang="en-US" sz="1800">
                <a:ea typeface="Times New Roman" charset="0"/>
                <a:cs typeface="Times New Roman" charset="0"/>
              </a:rPr>
              <a:t>×</a:t>
            </a:r>
            <a:r>
              <a:rPr lang="en-US" sz="1800"/>
              <a:t>31/2=496 pairs</a:t>
            </a:r>
          </a:p>
          <a:p>
            <a:pPr eaLnBrk="1" hangingPunct="1"/>
            <a:r>
              <a:rPr lang="en-US" sz="1800"/>
              <a:t>no data at low angle boundaries (&lt;7</a:t>
            </a:r>
            <a:r>
              <a:rPr lang="en-US" sz="1800">
                <a:sym typeface="Symbol" charset="2"/>
              </a:rPr>
              <a:t></a:t>
            </a:r>
            <a:r>
              <a:rPr lang="en-US" sz="1800"/>
              <a:t>)</a:t>
            </a:r>
          </a:p>
        </p:txBody>
      </p:sp>
      <p:grpSp>
        <p:nvGrpSpPr>
          <p:cNvPr id="112646" name="Group 4"/>
          <p:cNvGrpSpPr>
            <a:grpSpLocks/>
          </p:cNvGrpSpPr>
          <p:nvPr/>
        </p:nvGrpSpPr>
        <p:grpSpPr bwMode="auto">
          <a:xfrm>
            <a:off x="542925" y="4648200"/>
            <a:ext cx="3048000" cy="609600"/>
            <a:chOff x="342" y="2928"/>
            <a:chExt cx="1920" cy="384"/>
          </a:xfrm>
        </p:grpSpPr>
        <p:graphicFrame>
          <p:nvGraphicFramePr>
            <p:cNvPr id="112642" name="Object 2"/>
            <p:cNvGraphicFramePr>
              <a:graphicFrameLocks noChangeAspect="1"/>
            </p:cNvGraphicFramePr>
            <p:nvPr/>
          </p:nvGraphicFramePr>
          <p:xfrm>
            <a:off x="342" y="2928"/>
            <a:ext cx="718" cy="384"/>
          </p:xfrm>
          <a:graphic>
            <a:graphicData uri="http://schemas.openxmlformats.org/presentationml/2006/ole">
              <mc:AlternateContent xmlns:mc="http://schemas.openxmlformats.org/markup-compatibility/2006">
                <mc:Choice xmlns:v="urn:schemas-microsoft-com:vml" Requires="v">
                  <p:oleObj spid="_x0000_s112690" name="Equation" r:id="rId4" imgW="774360" imgH="444240" progId="Equation.3">
                    <p:embed/>
                  </p:oleObj>
                </mc:Choice>
                <mc:Fallback>
                  <p:oleObj name="Equation" r:id="rId4" imgW="774360" imgH="4442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 y="2928"/>
                          <a:ext cx="718" cy="3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659" name="Text Box 6"/>
            <p:cNvSpPr txBox="1">
              <a:spLocks noChangeArrowheads="1"/>
            </p:cNvSpPr>
            <p:nvPr/>
          </p:nvSpPr>
          <p:spPr bwMode="auto">
            <a:xfrm>
              <a:off x="1165" y="3030"/>
              <a:ext cx="1097" cy="231"/>
            </a:xfrm>
            <a:prstGeom prst="rect">
              <a:avLst/>
            </a:prstGeom>
            <a:noFill/>
            <a:ln w="9525">
              <a:noFill/>
              <a:miter lim="800000"/>
              <a:headEnd/>
              <a:tailEnd/>
            </a:ln>
          </p:spPr>
          <p:txBody>
            <a:bodyPr wrap="none" lIns="91429" tIns="45714" rIns="91429" bIns="45714">
              <a:prstTxWarp prst="textNoShape">
                <a:avLst/>
              </a:prstTxWarp>
              <a:spAutoFit/>
            </a:bodyPr>
            <a:lstStyle/>
            <a:p>
              <a:pPr eaLnBrk="1" hangingPunct="1"/>
              <a:r>
                <a:rPr lang="en-US" sz="1800">
                  <a:latin typeface="Times New Roman" charset="0"/>
                </a:rPr>
                <a:t>i=1,….,N(N-1)/2</a:t>
              </a:r>
            </a:p>
          </p:txBody>
        </p:sp>
      </p:grpSp>
      <p:sp>
        <p:nvSpPr>
          <p:cNvPr id="112647" name="Text Box 7"/>
          <p:cNvSpPr txBox="1">
            <a:spLocks noChangeArrowheads="1"/>
          </p:cNvSpPr>
          <p:nvPr/>
        </p:nvSpPr>
        <p:spPr bwMode="auto">
          <a:xfrm>
            <a:off x="457200" y="5256213"/>
            <a:ext cx="2903538" cy="366712"/>
          </a:xfrm>
          <a:prstGeom prst="rect">
            <a:avLst/>
          </a:prstGeom>
          <a:noFill/>
          <a:ln w="9525">
            <a:noFill/>
            <a:miter lim="800000"/>
            <a:headEnd/>
            <a:tailEnd/>
          </a:ln>
        </p:spPr>
        <p:txBody>
          <a:bodyPr wrap="none" lIns="91429" tIns="45714" rIns="91429" bIns="45714">
            <a:prstTxWarp prst="textNoShape">
              <a:avLst/>
            </a:prstTxWarp>
            <a:spAutoFit/>
          </a:bodyPr>
          <a:lstStyle/>
          <a:p>
            <a:pPr eaLnBrk="1" hangingPunct="1"/>
            <a:r>
              <a:rPr lang="en-US" sz="1800"/>
              <a:t>Kaczmarz iteration method</a:t>
            </a:r>
          </a:p>
        </p:txBody>
      </p:sp>
      <p:sp>
        <p:nvSpPr>
          <p:cNvPr id="112648" name="Text Box 8"/>
          <p:cNvSpPr txBox="1">
            <a:spLocks noChangeArrowheads="1"/>
          </p:cNvSpPr>
          <p:nvPr/>
        </p:nvSpPr>
        <p:spPr bwMode="auto">
          <a:xfrm>
            <a:off x="457200" y="2435225"/>
            <a:ext cx="4783138" cy="915988"/>
          </a:xfrm>
          <a:prstGeom prst="rect">
            <a:avLst/>
          </a:prstGeom>
          <a:noFill/>
          <a:ln w="9525">
            <a:noFill/>
            <a:miter lim="800000"/>
            <a:headEnd/>
            <a:tailEnd/>
          </a:ln>
        </p:spPr>
        <p:txBody>
          <a:bodyPr wrap="none" lIns="91429" tIns="45714" rIns="91429" bIns="45714">
            <a:prstTxWarp prst="textNoShape">
              <a:avLst/>
            </a:prstTxWarp>
            <a:spAutoFit/>
          </a:bodyPr>
          <a:lstStyle/>
          <a:p>
            <a:pPr eaLnBrk="1" hangingPunct="1"/>
            <a:r>
              <a:rPr lang="en-US" sz="1800"/>
              <a:t>calculation of dihedral angles</a:t>
            </a:r>
          </a:p>
          <a:p>
            <a:pPr eaLnBrk="1" hangingPunct="1"/>
            <a:r>
              <a:rPr lang="en-US" sz="1800"/>
              <a:t>- reconstructed boundary line segments from </a:t>
            </a:r>
          </a:p>
          <a:p>
            <a:pPr eaLnBrk="1" hangingPunct="1"/>
            <a:r>
              <a:rPr lang="en-US" sz="1800"/>
              <a:t>  TSL software </a:t>
            </a:r>
          </a:p>
        </p:txBody>
      </p:sp>
      <p:grpSp>
        <p:nvGrpSpPr>
          <p:cNvPr id="112649" name="Group 9"/>
          <p:cNvGrpSpPr>
            <a:grpSpLocks noChangeAspect="1"/>
          </p:cNvGrpSpPr>
          <p:nvPr/>
        </p:nvGrpSpPr>
        <p:grpSpPr bwMode="auto">
          <a:xfrm>
            <a:off x="5183188" y="942975"/>
            <a:ext cx="3427412" cy="5000625"/>
            <a:chOff x="2880" y="576"/>
            <a:chExt cx="2303" cy="3504"/>
          </a:xfrm>
        </p:grpSpPr>
        <p:pic>
          <p:nvPicPr>
            <p:cNvPr id="112655" name="Picture 10" descr="scan02_IPF_step2Bndry"/>
            <p:cNvPicPr>
              <a:picLocks noChangeAspect="1" noChangeArrowheads="1"/>
            </p:cNvPicPr>
            <p:nvPr/>
          </p:nvPicPr>
          <p:blipFill>
            <a:blip r:embed="rId6"/>
            <a:srcRect/>
            <a:stretch>
              <a:fillRect/>
            </a:stretch>
          </p:blipFill>
          <p:spPr bwMode="auto">
            <a:xfrm>
              <a:off x="2880" y="576"/>
              <a:ext cx="2303" cy="2305"/>
            </a:xfrm>
            <a:prstGeom prst="rect">
              <a:avLst/>
            </a:prstGeom>
            <a:noFill/>
            <a:ln w="9525">
              <a:noFill/>
              <a:miter lim="800000"/>
              <a:headEnd/>
              <a:tailEnd/>
            </a:ln>
          </p:spPr>
        </p:pic>
        <p:pic>
          <p:nvPicPr>
            <p:cNvPr id="112656" name="Picture 11" descr="scan02_IPF_step2Bndry_small"/>
            <p:cNvPicPr>
              <a:picLocks noChangeAspect="1" noChangeArrowheads="1"/>
            </p:cNvPicPr>
            <p:nvPr/>
          </p:nvPicPr>
          <p:blipFill>
            <a:blip r:embed="rId7"/>
            <a:srcRect/>
            <a:stretch>
              <a:fillRect/>
            </a:stretch>
          </p:blipFill>
          <p:spPr bwMode="auto">
            <a:xfrm>
              <a:off x="2880" y="3073"/>
              <a:ext cx="841" cy="1007"/>
            </a:xfrm>
            <a:prstGeom prst="rect">
              <a:avLst/>
            </a:prstGeom>
            <a:noFill/>
            <a:ln w="9525">
              <a:noFill/>
              <a:miter lim="800000"/>
              <a:headEnd/>
              <a:tailEnd/>
            </a:ln>
          </p:spPr>
        </p:pic>
        <p:sp>
          <p:nvSpPr>
            <p:cNvPr id="112657" name="Rectangle 12"/>
            <p:cNvSpPr>
              <a:spLocks noChangeAspect="1" noChangeArrowheads="1"/>
            </p:cNvSpPr>
            <p:nvPr/>
          </p:nvSpPr>
          <p:spPr bwMode="auto">
            <a:xfrm>
              <a:off x="3312" y="1056"/>
              <a:ext cx="144" cy="192"/>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12658" name="Line 13"/>
            <p:cNvSpPr>
              <a:spLocks noChangeAspect="1" noChangeShapeType="1"/>
            </p:cNvSpPr>
            <p:nvPr/>
          </p:nvSpPr>
          <p:spPr bwMode="auto">
            <a:xfrm flipH="1">
              <a:off x="3072" y="1248"/>
              <a:ext cx="288" cy="1824"/>
            </a:xfrm>
            <a:prstGeom prst="line">
              <a:avLst/>
            </a:prstGeom>
            <a:noFill/>
            <a:ln w="9525">
              <a:solidFill>
                <a:schemeClr val="tx1"/>
              </a:solidFill>
              <a:round/>
              <a:headEnd/>
              <a:tailEnd type="triangle" w="sm" len="lg"/>
            </a:ln>
          </p:spPr>
          <p:txBody>
            <a:bodyPr>
              <a:prstTxWarp prst="textNoShape">
                <a:avLst/>
              </a:prstTxWarp>
            </a:bodyPr>
            <a:lstStyle/>
            <a:p>
              <a:endParaRPr lang="en-US"/>
            </a:p>
          </p:txBody>
        </p:sp>
      </p:grpSp>
      <p:sp>
        <p:nvSpPr>
          <p:cNvPr id="112650" name="Text Box 14"/>
          <p:cNvSpPr txBox="1">
            <a:spLocks noChangeArrowheads="1"/>
          </p:cNvSpPr>
          <p:nvPr/>
        </p:nvSpPr>
        <p:spPr bwMode="auto">
          <a:xfrm>
            <a:off x="495300" y="728663"/>
            <a:ext cx="4057650" cy="641350"/>
          </a:xfrm>
          <a:prstGeom prst="rect">
            <a:avLst/>
          </a:prstGeom>
          <a:noFill/>
          <a:ln w="9525">
            <a:noFill/>
            <a:miter lim="800000"/>
            <a:headEnd/>
            <a:tailEnd/>
          </a:ln>
        </p:spPr>
        <p:txBody>
          <a:bodyPr wrap="none" lIns="91429" tIns="45714" rIns="91429" bIns="45714">
            <a:prstTxWarp prst="textNoShape">
              <a:avLst/>
            </a:prstTxWarp>
            <a:spAutoFit/>
          </a:bodyPr>
          <a:lstStyle/>
          <a:p>
            <a:pPr eaLnBrk="1" hangingPunct="1"/>
            <a:r>
              <a:rPr lang="en-US" sz="1800" b="1">
                <a:solidFill>
                  <a:schemeClr val="accent2"/>
                </a:solidFill>
              </a:rPr>
              <a:t>Assuming columnar grain structure</a:t>
            </a:r>
          </a:p>
          <a:p>
            <a:pPr eaLnBrk="1" hangingPunct="1"/>
            <a:r>
              <a:rPr lang="en-US" sz="1800" b="1">
                <a:solidFill>
                  <a:schemeClr val="accent2"/>
                </a:solidFill>
              </a:rPr>
              <a:t>and pure &lt;111&gt; tilt boundaries</a:t>
            </a:r>
          </a:p>
        </p:txBody>
      </p:sp>
      <p:sp>
        <p:nvSpPr>
          <p:cNvPr id="112651" name="Text Box 15"/>
          <p:cNvSpPr txBox="1">
            <a:spLocks noChangeArrowheads="1"/>
          </p:cNvSpPr>
          <p:nvPr/>
        </p:nvSpPr>
        <p:spPr bwMode="auto">
          <a:xfrm>
            <a:off x="738188" y="165100"/>
            <a:ext cx="7223125" cy="523875"/>
          </a:xfrm>
          <a:prstGeom prst="rect">
            <a:avLst/>
          </a:prstGeom>
          <a:solidFill>
            <a:srgbClr val="FFFFFF"/>
          </a:solidFill>
          <a:ln w="9525">
            <a:noFill/>
            <a:miter lim="800000"/>
            <a:headEnd/>
            <a:tailEnd/>
          </a:ln>
        </p:spPr>
        <p:txBody>
          <a:bodyPr wrap="none">
            <a:prstTxWarp prst="textNoShape">
              <a:avLst/>
            </a:prstTxWarp>
            <a:spAutoFit/>
          </a:bodyPr>
          <a:lstStyle/>
          <a:p>
            <a:pPr algn="ctr"/>
            <a:r>
              <a:rPr lang="en-US" sz="2800" i="1">
                <a:solidFill>
                  <a:srgbClr val="000090"/>
                </a:solidFill>
                <a:latin typeface="Times New Roman" charset="0"/>
                <a:ea typeface="Times New Roman" charset="0"/>
                <a:cs typeface="Times New Roman" charset="0"/>
              </a:rPr>
              <a:t>Grain Boundary Energy Calculation : Summary</a:t>
            </a:r>
          </a:p>
        </p:txBody>
      </p:sp>
      <p:sp>
        <p:nvSpPr>
          <p:cNvPr id="112652" name="Text Box 16"/>
          <p:cNvSpPr txBox="1">
            <a:spLocks noChangeArrowheads="1"/>
          </p:cNvSpPr>
          <p:nvPr/>
        </p:nvSpPr>
        <p:spPr bwMode="auto">
          <a:xfrm>
            <a:off x="5181600" y="5986462"/>
            <a:ext cx="1617662" cy="584776"/>
          </a:xfrm>
          <a:prstGeom prst="rect">
            <a:avLst/>
          </a:prstGeom>
          <a:noFill/>
          <a:ln w="9525">
            <a:noFill/>
            <a:miter lim="800000"/>
            <a:headEnd/>
            <a:tailEnd/>
          </a:ln>
        </p:spPr>
        <p:txBody>
          <a:bodyPr wrap="square">
            <a:prstTxWarp prst="textNoShape">
              <a:avLst/>
            </a:prstTxWarp>
            <a:spAutoFit/>
          </a:bodyPr>
          <a:lstStyle/>
          <a:p>
            <a:r>
              <a:rPr lang="en-US" sz="1600" dirty="0"/>
              <a:t>Reconstructed boundaries</a:t>
            </a:r>
          </a:p>
        </p:txBody>
      </p:sp>
      <p:sp>
        <p:nvSpPr>
          <p:cNvPr id="112653" name="Text Box 17"/>
          <p:cNvSpPr txBox="1">
            <a:spLocks noChangeArrowheads="1"/>
          </p:cNvSpPr>
          <p:nvPr/>
        </p:nvSpPr>
        <p:spPr bwMode="auto">
          <a:xfrm>
            <a:off x="838200" y="5715000"/>
            <a:ext cx="3733800" cy="739775"/>
          </a:xfrm>
          <a:prstGeom prst="rect">
            <a:avLst/>
          </a:prstGeom>
          <a:solidFill>
            <a:srgbClr val="FFFF99"/>
          </a:solidFill>
          <a:ln w="9525">
            <a:solidFill>
              <a:schemeClr val="tx1"/>
            </a:solidFill>
            <a:miter lim="800000"/>
            <a:headEnd/>
            <a:tailEnd/>
          </a:ln>
        </p:spPr>
        <p:txBody>
          <a:bodyPr>
            <a:prstTxWarp prst="textNoShape">
              <a:avLst/>
            </a:prstTxWarp>
            <a:spAutoFit/>
          </a:bodyPr>
          <a:lstStyle/>
          <a:p>
            <a:pPr eaLnBrk="1" hangingPunct="1"/>
            <a:r>
              <a:rPr lang="en-US" sz="1400" i="1"/>
              <a:t>B.L. Adams, D. Kinderlehrer, W.W. Mullins, </a:t>
            </a:r>
          </a:p>
          <a:p>
            <a:pPr eaLnBrk="1" hangingPunct="1"/>
            <a:r>
              <a:rPr lang="en-US" sz="1400" i="1"/>
              <a:t>   A.D. Rollett, and Shlomo Ta’asan,</a:t>
            </a:r>
          </a:p>
          <a:p>
            <a:pPr eaLnBrk="1" hangingPunct="1"/>
            <a:r>
              <a:rPr lang="en-US" sz="1400" i="1"/>
              <a:t>   Scripta Mater. 38, 531 (1998)</a:t>
            </a:r>
            <a:endParaRPr lang="en-US" i="1"/>
          </a:p>
        </p:txBody>
      </p:sp>
      <p:sp>
        <p:nvSpPr>
          <p:cNvPr id="112654" name="Rectangle 18"/>
          <p:cNvSpPr>
            <a:spLocks noChangeArrowheads="1"/>
          </p:cNvSpPr>
          <p:nvPr/>
        </p:nvSpPr>
        <p:spPr bwMode="auto">
          <a:xfrm>
            <a:off x="381000" y="6507163"/>
            <a:ext cx="1225550" cy="274637"/>
          </a:xfrm>
          <a:prstGeom prst="rect">
            <a:avLst/>
          </a:prstGeom>
          <a:noFill/>
          <a:ln w="9525">
            <a:noFill/>
            <a:miter lim="800000"/>
            <a:headEnd/>
            <a:tailEnd/>
          </a:ln>
        </p:spPr>
        <p:txBody>
          <a:bodyPr wrap="none">
            <a:prstTxWarp prst="textNoShape">
              <a:avLst/>
            </a:prstTxWarp>
            <a:spAutoFit/>
          </a:bodyPr>
          <a:lstStyle/>
          <a:p>
            <a:r>
              <a:rPr lang="en-US" sz="1200">
                <a:solidFill>
                  <a:srgbClr val="660066"/>
                </a:solidFill>
                <a:latin typeface="Times New Roman" charset="0"/>
              </a:rPr>
              <a:t>K. Barmak, et al.</a:t>
            </a:r>
          </a:p>
        </p:txBody>
      </p:sp>
      <p:sp>
        <p:nvSpPr>
          <p:cNvPr id="20" name="Text Box 13"/>
          <p:cNvSpPr txBox="1">
            <a:spLocks noChangeArrowheads="1"/>
          </p:cNvSpPr>
          <p:nvPr/>
        </p:nvSpPr>
        <p:spPr bwMode="auto">
          <a:xfrm>
            <a:off x="6629400" y="4572000"/>
            <a:ext cx="2424243" cy="461665"/>
          </a:xfrm>
          <a:prstGeom prst="rect">
            <a:avLst/>
          </a:prstGeom>
          <a:solidFill>
            <a:srgbClr val="66FFFF"/>
          </a:solidFill>
          <a:ln w="9525">
            <a:solidFill>
              <a:schemeClr val="tx1"/>
            </a:solidFill>
            <a:miter lim="800000"/>
            <a:headEnd/>
            <a:tailEnd/>
          </a:ln>
        </p:spPr>
        <p:txBody>
          <a:bodyPr wrap="square">
            <a:prstTxWarp prst="textNoShape">
              <a:avLst/>
            </a:prstTxWarp>
            <a:spAutoFit/>
          </a:bodyPr>
          <a:lstStyle/>
          <a:p>
            <a:pPr algn="ctr" eaLnBrk="1" hangingPunct="1">
              <a:spcBef>
                <a:spcPct val="50000"/>
              </a:spcBef>
            </a:pPr>
            <a:r>
              <a:rPr lang="en-US" sz="1200" dirty="0" smtClean="0"/>
              <a:t>This film: {111</a:t>
            </a:r>
            <a:r>
              <a:rPr lang="en-US" sz="1200" dirty="0"/>
              <a:t>}</a:t>
            </a:r>
            <a:r>
              <a:rPr lang="en-US" sz="1200" baseline="-25000" dirty="0" smtClean="0"/>
              <a:t>crystal</a:t>
            </a:r>
            <a:r>
              <a:rPr lang="en-US" sz="1200" dirty="0" smtClean="0"/>
              <a:t>// [001]</a:t>
            </a:r>
            <a:r>
              <a:rPr lang="en-US" sz="1200" baseline="-25000" dirty="0" smtClean="0"/>
              <a:t>sample</a:t>
            </a:r>
            <a:r>
              <a:rPr lang="en-US" sz="1200" dirty="0" smtClean="0"/>
              <a:t> </a:t>
            </a:r>
            <a:r>
              <a:rPr lang="en-US" sz="1200" dirty="0"/>
              <a:t>textured Al foil</a:t>
            </a:r>
          </a:p>
        </p:txBody>
      </p:sp>
      <p:pic>
        <p:nvPicPr>
          <p:cNvPr id="21" name="Picture 2" descr="StandardTriangle_80%25"/>
          <p:cNvPicPr>
            <a:picLocks noChangeAspect="1" noChangeArrowheads="1"/>
          </p:cNvPicPr>
          <p:nvPr/>
        </p:nvPicPr>
        <p:blipFill>
          <a:blip r:embed="rId8"/>
          <a:srcRect/>
          <a:stretch>
            <a:fillRect/>
          </a:stretch>
        </p:blipFill>
        <p:spPr bwMode="auto">
          <a:xfrm>
            <a:off x="7670800" y="5383213"/>
            <a:ext cx="1397000" cy="1322387"/>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p:spPr>
        <p:txBody>
          <a:bodyPr/>
          <a:lstStyle/>
          <a:p>
            <a:fld id="{D4BF27B0-4473-4E4E-A9FB-532D6E94CECA}" type="slidenum">
              <a:rPr lang="en-US" smtClean="0"/>
              <a:pPr/>
              <a:t>6</a:t>
            </a:fld>
            <a:endParaRPr lang="en-US" smtClean="0"/>
          </a:p>
        </p:txBody>
      </p:sp>
      <p:sp>
        <p:nvSpPr>
          <p:cNvPr id="24579" name="Rectangle 2"/>
          <p:cNvSpPr>
            <a:spLocks noGrp="1" noChangeArrowheads="1"/>
          </p:cNvSpPr>
          <p:nvPr>
            <p:ph type="title"/>
          </p:nvPr>
        </p:nvSpPr>
        <p:spPr>
          <a:xfrm>
            <a:off x="457200" y="152400"/>
            <a:ext cx="8229600" cy="1143000"/>
          </a:xfrm>
        </p:spPr>
        <p:txBody>
          <a:bodyPr/>
          <a:lstStyle/>
          <a:p>
            <a:pPr eaLnBrk="1" hangingPunct="1"/>
            <a:r>
              <a:rPr lang="en-US"/>
              <a:t>Properties, phenomena of interest</a:t>
            </a:r>
          </a:p>
        </p:txBody>
      </p:sp>
      <p:sp>
        <p:nvSpPr>
          <p:cNvPr id="24580" name="Rectangle 3"/>
          <p:cNvSpPr>
            <a:spLocks noGrp="1" noChangeArrowheads="1"/>
          </p:cNvSpPr>
          <p:nvPr>
            <p:ph type="body" idx="1"/>
          </p:nvPr>
        </p:nvSpPr>
        <p:spPr>
          <a:xfrm>
            <a:off x="685800" y="1371600"/>
            <a:ext cx="8001000" cy="5181600"/>
          </a:xfrm>
        </p:spPr>
        <p:txBody>
          <a:bodyPr/>
          <a:lstStyle/>
          <a:p>
            <a:pPr eaLnBrk="1" hangingPunct="1">
              <a:buFontTx/>
              <a:buNone/>
            </a:pPr>
            <a:r>
              <a:rPr lang="en-US" sz="2800" dirty="0"/>
              <a:t>1. Energy </a:t>
            </a:r>
            <a:r>
              <a:rPr lang="en-US" sz="2800" dirty="0" smtClean="0"/>
              <a:t>(interfacial excess </a:t>
            </a:r>
            <a:r>
              <a:rPr lang="en-US" sz="2800" dirty="0"/>
              <a:t>free energy </a:t>
            </a:r>
            <a:r>
              <a:rPr lang="en-US" sz="2800" dirty="0" err="1">
                <a:sym typeface="Symbol" charset="2"/>
              </a:rPr>
              <a:t></a:t>
            </a:r>
            <a:r>
              <a:rPr lang="en-US" sz="2800" dirty="0">
                <a:sym typeface="Symbol" charset="2"/>
              </a:rPr>
              <a:t> grain growth, coarsening, wetting, precipitation</a:t>
            </a:r>
            <a:r>
              <a:rPr lang="en-US" sz="2800" dirty="0"/>
              <a:t>)</a:t>
            </a:r>
          </a:p>
          <a:p>
            <a:pPr eaLnBrk="1" hangingPunct="1">
              <a:buFontTx/>
              <a:buNone/>
            </a:pPr>
            <a:r>
              <a:rPr lang="en-US" sz="2800" dirty="0"/>
              <a:t>2. Mobility (normal </a:t>
            </a:r>
            <a:r>
              <a:rPr lang="en-US" sz="2800" dirty="0" smtClean="0"/>
              <a:t>motion in response to differences in stored energy </a:t>
            </a:r>
            <a:r>
              <a:rPr lang="en-US" sz="2800" dirty="0" err="1">
                <a:sym typeface="Symbol" charset="2"/>
              </a:rPr>
              <a:t></a:t>
            </a:r>
            <a:r>
              <a:rPr lang="en-US" sz="2800" dirty="0">
                <a:sym typeface="Symbol" charset="2"/>
              </a:rPr>
              <a:t> grain growth, recrystallization</a:t>
            </a:r>
            <a:r>
              <a:rPr lang="en-US" sz="2800" dirty="0"/>
              <a:t>)</a:t>
            </a:r>
          </a:p>
          <a:p>
            <a:pPr eaLnBrk="1" hangingPunct="1">
              <a:buFontTx/>
              <a:buNone/>
            </a:pPr>
            <a:r>
              <a:rPr lang="en-US" sz="2800" dirty="0"/>
              <a:t>3. Sliding (tangential motion </a:t>
            </a:r>
            <a:r>
              <a:rPr lang="en-US" sz="2800" dirty="0" err="1">
                <a:sym typeface="Symbol" charset="2"/>
              </a:rPr>
              <a:t></a:t>
            </a:r>
            <a:r>
              <a:rPr lang="en-US" sz="2800" dirty="0"/>
              <a:t> creep)</a:t>
            </a:r>
          </a:p>
          <a:p>
            <a:pPr eaLnBrk="1" hangingPunct="1">
              <a:buFontTx/>
              <a:buNone/>
            </a:pPr>
            <a:r>
              <a:rPr lang="en-US" sz="2800" dirty="0"/>
              <a:t>4. Cracking resistance (</a:t>
            </a:r>
            <a:r>
              <a:rPr lang="en-US" sz="2800" dirty="0" err="1"/>
              <a:t>intergranular</a:t>
            </a:r>
            <a:r>
              <a:rPr lang="en-US" sz="2800" dirty="0"/>
              <a:t> fracture)</a:t>
            </a:r>
          </a:p>
          <a:p>
            <a:pPr eaLnBrk="1" hangingPunct="1">
              <a:buFontTx/>
              <a:buNone/>
            </a:pPr>
            <a:r>
              <a:rPr lang="en-US" sz="2800" dirty="0"/>
              <a:t>5. Segregation of impurities (embrittlement, formation of second phases</a:t>
            </a:r>
            <a:r>
              <a:rPr lang="en-US" sz="2800" dirty="0" smtClean="0"/>
              <a:t>), especially where they lead to </a:t>
            </a:r>
            <a:r>
              <a:rPr lang="en-US" sz="2800" i="1" dirty="0" smtClean="0"/>
              <a:t>complexion transitions</a:t>
            </a:r>
            <a:r>
              <a:rPr lang="en-US" sz="2800" dirty="0" smtClean="0"/>
              <a:t>.</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6"/>
          <p:cNvSpPr>
            <a:spLocks noGrp="1"/>
          </p:cNvSpPr>
          <p:nvPr>
            <p:ph type="sldNum" sz="quarter" idx="12"/>
          </p:nvPr>
        </p:nvSpPr>
        <p:spPr>
          <a:noFill/>
        </p:spPr>
        <p:txBody>
          <a:bodyPr/>
          <a:lstStyle/>
          <a:p>
            <a:fld id="{E86EB117-1095-044A-BCC4-9E76B606B319}" type="slidenum">
              <a:rPr lang="en-US" smtClean="0"/>
              <a:pPr/>
              <a:t>60</a:t>
            </a:fld>
            <a:endParaRPr lang="en-US" smtClean="0"/>
          </a:p>
        </p:txBody>
      </p:sp>
      <p:sp>
        <p:nvSpPr>
          <p:cNvPr id="114691" name="Rectangle 2"/>
          <p:cNvSpPr>
            <a:spLocks noGrp="1" noChangeArrowheads="1"/>
          </p:cNvSpPr>
          <p:nvPr>
            <p:ph type="title"/>
          </p:nvPr>
        </p:nvSpPr>
        <p:spPr>
          <a:xfrm>
            <a:off x="685800" y="355600"/>
            <a:ext cx="7772400" cy="558800"/>
          </a:xfrm>
          <a:solidFill>
            <a:srgbClr val="FFFFFF"/>
          </a:solidFill>
        </p:spPr>
        <p:txBody>
          <a:bodyPr/>
          <a:lstStyle/>
          <a:p>
            <a:pPr eaLnBrk="1" hangingPunct="1"/>
            <a:r>
              <a:rPr lang="en-US" sz="4000">
                <a:ea typeface="Times New Roman" charset="0"/>
                <a:cs typeface="Times New Roman" charset="0"/>
              </a:rPr>
              <a:t>&lt;111&gt; Tilt Boundaries: Results</a:t>
            </a:r>
          </a:p>
        </p:txBody>
      </p:sp>
      <p:sp>
        <p:nvSpPr>
          <p:cNvPr id="114692" name="Rectangle 3"/>
          <p:cNvSpPr>
            <a:spLocks noGrp="1" noChangeArrowheads="1"/>
          </p:cNvSpPr>
          <p:nvPr>
            <p:ph type="body" sz="half" idx="1"/>
          </p:nvPr>
        </p:nvSpPr>
        <p:spPr>
          <a:xfrm>
            <a:off x="762000" y="5181600"/>
            <a:ext cx="7391400" cy="838200"/>
          </a:xfrm>
          <a:solidFill>
            <a:srgbClr val="FFCCFF"/>
          </a:solidFill>
          <a:ln>
            <a:solidFill>
              <a:schemeClr val="tx1"/>
            </a:solidFill>
          </a:ln>
        </p:spPr>
        <p:txBody>
          <a:bodyPr/>
          <a:lstStyle/>
          <a:p>
            <a:pPr eaLnBrk="1" hangingPunct="1">
              <a:lnSpc>
                <a:spcPct val="90000"/>
              </a:lnSpc>
            </a:pPr>
            <a:r>
              <a:rPr lang="en-US" sz="1600"/>
              <a:t>Cusps at tilt angles of 28 and 38 degrees, corresponding to CSL type boundaries </a:t>
            </a:r>
            <a:r>
              <a:rPr lang="en-US" sz="1600">
                <a:latin typeface="Symbol" charset="2"/>
              </a:rPr>
              <a:t>S</a:t>
            </a:r>
            <a:r>
              <a:rPr lang="en-US" sz="1600"/>
              <a:t>13 and </a:t>
            </a:r>
            <a:r>
              <a:rPr lang="en-US" sz="1600">
                <a:latin typeface="Symbol" charset="2"/>
              </a:rPr>
              <a:t>S</a:t>
            </a:r>
            <a:r>
              <a:rPr lang="en-US" sz="1600"/>
              <a:t>7, respectively.</a:t>
            </a:r>
          </a:p>
          <a:p>
            <a:pPr eaLnBrk="1" hangingPunct="1">
              <a:lnSpc>
                <a:spcPct val="90000"/>
              </a:lnSpc>
              <a:buFontTx/>
              <a:buNone/>
            </a:pPr>
            <a:endParaRPr lang="en-US" sz="1800"/>
          </a:p>
        </p:txBody>
      </p:sp>
      <p:grpSp>
        <p:nvGrpSpPr>
          <p:cNvPr id="114693" name="Group 4"/>
          <p:cNvGrpSpPr>
            <a:grpSpLocks/>
          </p:cNvGrpSpPr>
          <p:nvPr/>
        </p:nvGrpSpPr>
        <p:grpSpPr bwMode="auto">
          <a:xfrm>
            <a:off x="2141538" y="1592263"/>
            <a:ext cx="4249737" cy="3333750"/>
            <a:chOff x="1349" y="1003"/>
            <a:chExt cx="2677" cy="2100"/>
          </a:xfrm>
        </p:grpSpPr>
        <p:sp>
          <p:nvSpPr>
            <p:cNvPr id="114704" name="Rectangle 5"/>
            <p:cNvSpPr>
              <a:spLocks noChangeArrowheads="1"/>
            </p:cNvSpPr>
            <p:nvPr/>
          </p:nvSpPr>
          <p:spPr bwMode="auto">
            <a:xfrm>
              <a:off x="1803" y="1202"/>
              <a:ext cx="2223" cy="1547"/>
            </a:xfrm>
            <a:prstGeom prst="rect">
              <a:avLst/>
            </a:prstGeom>
            <a:noFill/>
            <a:ln w="3175">
              <a:solidFill>
                <a:srgbClr val="000000"/>
              </a:solidFill>
              <a:miter lim="800000"/>
              <a:headEnd/>
              <a:tailEnd/>
            </a:ln>
          </p:spPr>
          <p:txBody>
            <a:bodyPr>
              <a:prstTxWarp prst="textNoShape">
                <a:avLst/>
              </a:prstTxWarp>
            </a:bodyPr>
            <a:lstStyle/>
            <a:p>
              <a:endParaRPr lang="en-US"/>
            </a:p>
          </p:txBody>
        </p:sp>
        <p:sp>
          <p:nvSpPr>
            <p:cNvPr id="114705" name="Rectangle 6"/>
            <p:cNvSpPr>
              <a:spLocks noChangeArrowheads="1"/>
            </p:cNvSpPr>
            <p:nvPr/>
          </p:nvSpPr>
          <p:spPr bwMode="auto">
            <a:xfrm>
              <a:off x="1946"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1</a:t>
              </a:r>
              <a:endParaRPr lang="en-US"/>
            </a:p>
          </p:txBody>
        </p:sp>
        <p:sp>
          <p:nvSpPr>
            <p:cNvPr id="114706" name="Rectangle 7"/>
            <p:cNvSpPr>
              <a:spLocks noChangeArrowheads="1"/>
            </p:cNvSpPr>
            <p:nvPr/>
          </p:nvSpPr>
          <p:spPr bwMode="auto">
            <a:xfrm>
              <a:off x="1989"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0</a:t>
              </a:r>
              <a:endParaRPr lang="en-US"/>
            </a:p>
          </p:txBody>
        </p:sp>
        <p:sp>
          <p:nvSpPr>
            <p:cNvPr id="114707" name="Rectangle 8"/>
            <p:cNvSpPr>
              <a:spLocks noChangeArrowheads="1"/>
            </p:cNvSpPr>
            <p:nvPr/>
          </p:nvSpPr>
          <p:spPr bwMode="auto">
            <a:xfrm>
              <a:off x="2317"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2</a:t>
              </a:r>
              <a:endParaRPr lang="en-US"/>
            </a:p>
          </p:txBody>
        </p:sp>
        <p:sp>
          <p:nvSpPr>
            <p:cNvPr id="114708" name="Rectangle 9"/>
            <p:cNvSpPr>
              <a:spLocks noChangeArrowheads="1"/>
            </p:cNvSpPr>
            <p:nvPr/>
          </p:nvSpPr>
          <p:spPr bwMode="auto">
            <a:xfrm>
              <a:off x="2360"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0</a:t>
              </a:r>
              <a:endParaRPr lang="en-US"/>
            </a:p>
          </p:txBody>
        </p:sp>
        <p:sp>
          <p:nvSpPr>
            <p:cNvPr id="114709" name="Rectangle 10"/>
            <p:cNvSpPr>
              <a:spLocks noChangeArrowheads="1"/>
            </p:cNvSpPr>
            <p:nvPr/>
          </p:nvSpPr>
          <p:spPr bwMode="auto">
            <a:xfrm>
              <a:off x="2687"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3</a:t>
              </a:r>
              <a:endParaRPr lang="en-US"/>
            </a:p>
          </p:txBody>
        </p:sp>
        <p:sp>
          <p:nvSpPr>
            <p:cNvPr id="114710" name="Rectangle 11"/>
            <p:cNvSpPr>
              <a:spLocks noChangeArrowheads="1"/>
            </p:cNvSpPr>
            <p:nvPr/>
          </p:nvSpPr>
          <p:spPr bwMode="auto">
            <a:xfrm>
              <a:off x="2731"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0</a:t>
              </a:r>
              <a:endParaRPr lang="en-US"/>
            </a:p>
          </p:txBody>
        </p:sp>
        <p:sp>
          <p:nvSpPr>
            <p:cNvPr id="114711" name="Rectangle 12"/>
            <p:cNvSpPr>
              <a:spLocks noChangeArrowheads="1"/>
            </p:cNvSpPr>
            <p:nvPr/>
          </p:nvSpPr>
          <p:spPr bwMode="auto">
            <a:xfrm>
              <a:off x="3057"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4</a:t>
              </a:r>
              <a:endParaRPr lang="en-US"/>
            </a:p>
          </p:txBody>
        </p:sp>
        <p:sp>
          <p:nvSpPr>
            <p:cNvPr id="114712" name="Rectangle 13"/>
            <p:cNvSpPr>
              <a:spLocks noChangeArrowheads="1"/>
            </p:cNvSpPr>
            <p:nvPr/>
          </p:nvSpPr>
          <p:spPr bwMode="auto">
            <a:xfrm>
              <a:off x="3101"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0</a:t>
              </a:r>
              <a:endParaRPr lang="en-US"/>
            </a:p>
          </p:txBody>
        </p:sp>
        <p:sp>
          <p:nvSpPr>
            <p:cNvPr id="114713" name="Rectangle 14"/>
            <p:cNvSpPr>
              <a:spLocks noChangeArrowheads="1"/>
            </p:cNvSpPr>
            <p:nvPr/>
          </p:nvSpPr>
          <p:spPr bwMode="auto">
            <a:xfrm>
              <a:off x="3429"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5</a:t>
              </a:r>
              <a:endParaRPr lang="en-US"/>
            </a:p>
          </p:txBody>
        </p:sp>
        <p:sp>
          <p:nvSpPr>
            <p:cNvPr id="114714" name="Rectangle 15"/>
            <p:cNvSpPr>
              <a:spLocks noChangeArrowheads="1"/>
            </p:cNvSpPr>
            <p:nvPr/>
          </p:nvSpPr>
          <p:spPr bwMode="auto">
            <a:xfrm>
              <a:off x="3472"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0</a:t>
              </a:r>
              <a:endParaRPr lang="en-US"/>
            </a:p>
          </p:txBody>
        </p:sp>
        <p:sp>
          <p:nvSpPr>
            <p:cNvPr id="114715" name="Rectangle 16"/>
            <p:cNvSpPr>
              <a:spLocks noChangeArrowheads="1"/>
            </p:cNvSpPr>
            <p:nvPr/>
          </p:nvSpPr>
          <p:spPr bwMode="auto">
            <a:xfrm>
              <a:off x="3799"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6</a:t>
              </a:r>
              <a:endParaRPr lang="en-US"/>
            </a:p>
          </p:txBody>
        </p:sp>
        <p:sp>
          <p:nvSpPr>
            <p:cNvPr id="114716" name="Rectangle 17"/>
            <p:cNvSpPr>
              <a:spLocks noChangeArrowheads="1"/>
            </p:cNvSpPr>
            <p:nvPr/>
          </p:nvSpPr>
          <p:spPr bwMode="auto">
            <a:xfrm>
              <a:off x="3842"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0</a:t>
              </a:r>
              <a:endParaRPr lang="en-US"/>
            </a:p>
          </p:txBody>
        </p:sp>
        <p:sp>
          <p:nvSpPr>
            <p:cNvPr id="114717" name="Rectangle 18"/>
            <p:cNvSpPr>
              <a:spLocks noChangeArrowheads="1"/>
            </p:cNvSpPr>
            <p:nvPr/>
          </p:nvSpPr>
          <p:spPr bwMode="auto">
            <a:xfrm>
              <a:off x="1577" y="2469"/>
              <a:ext cx="69"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0</a:t>
              </a:r>
              <a:endParaRPr lang="en-US"/>
            </a:p>
          </p:txBody>
        </p:sp>
        <p:sp>
          <p:nvSpPr>
            <p:cNvPr id="114718" name="Rectangle 19"/>
            <p:cNvSpPr>
              <a:spLocks noChangeArrowheads="1"/>
            </p:cNvSpPr>
            <p:nvPr/>
          </p:nvSpPr>
          <p:spPr bwMode="auto">
            <a:xfrm>
              <a:off x="1684" y="2469"/>
              <a:ext cx="32"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a:t>
              </a:r>
              <a:endParaRPr lang="en-US"/>
            </a:p>
          </p:txBody>
        </p:sp>
        <p:sp>
          <p:nvSpPr>
            <p:cNvPr id="114719" name="Rectangle 20"/>
            <p:cNvSpPr>
              <a:spLocks noChangeArrowheads="1"/>
            </p:cNvSpPr>
            <p:nvPr/>
          </p:nvSpPr>
          <p:spPr bwMode="auto">
            <a:xfrm>
              <a:off x="1679" y="2469"/>
              <a:ext cx="69"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6</a:t>
              </a:r>
              <a:endParaRPr lang="en-US"/>
            </a:p>
          </p:txBody>
        </p:sp>
        <p:sp>
          <p:nvSpPr>
            <p:cNvPr id="114720" name="Rectangle 21"/>
            <p:cNvSpPr>
              <a:spLocks noChangeArrowheads="1"/>
            </p:cNvSpPr>
            <p:nvPr/>
          </p:nvSpPr>
          <p:spPr bwMode="auto">
            <a:xfrm>
              <a:off x="1577" y="2082"/>
              <a:ext cx="69"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0</a:t>
              </a:r>
              <a:endParaRPr lang="en-US"/>
            </a:p>
          </p:txBody>
        </p:sp>
        <p:sp>
          <p:nvSpPr>
            <p:cNvPr id="114721" name="Rectangle 22"/>
            <p:cNvSpPr>
              <a:spLocks noChangeArrowheads="1"/>
            </p:cNvSpPr>
            <p:nvPr/>
          </p:nvSpPr>
          <p:spPr bwMode="auto">
            <a:xfrm>
              <a:off x="1684" y="2082"/>
              <a:ext cx="32"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a:t>
              </a:r>
              <a:endParaRPr lang="en-US"/>
            </a:p>
          </p:txBody>
        </p:sp>
        <p:sp>
          <p:nvSpPr>
            <p:cNvPr id="114722" name="Rectangle 23"/>
            <p:cNvSpPr>
              <a:spLocks noChangeArrowheads="1"/>
            </p:cNvSpPr>
            <p:nvPr/>
          </p:nvSpPr>
          <p:spPr bwMode="auto">
            <a:xfrm>
              <a:off x="1679" y="2082"/>
              <a:ext cx="69"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8</a:t>
              </a:r>
              <a:endParaRPr lang="en-US"/>
            </a:p>
          </p:txBody>
        </p:sp>
        <p:sp>
          <p:nvSpPr>
            <p:cNvPr id="114723" name="Rectangle 24"/>
            <p:cNvSpPr>
              <a:spLocks noChangeArrowheads="1"/>
            </p:cNvSpPr>
            <p:nvPr/>
          </p:nvSpPr>
          <p:spPr bwMode="auto">
            <a:xfrm>
              <a:off x="1577" y="1695"/>
              <a:ext cx="69"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1</a:t>
              </a:r>
              <a:endParaRPr lang="en-US"/>
            </a:p>
          </p:txBody>
        </p:sp>
        <p:sp>
          <p:nvSpPr>
            <p:cNvPr id="114724" name="Rectangle 25"/>
            <p:cNvSpPr>
              <a:spLocks noChangeArrowheads="1"/>
            </p:cNvSpPr>
            <p:nvPr/>
          </p:nvSpPr>
          <p:spPr bwMode="auto">
            <a:xfrm>
              <a:off x="1684" y="1695"/>
              <a:ext cx="32"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a:t>
              </a:r>
              <a:endParaRPr lang="en-US"/>
            </a:p>
          </p:txBody>
        </p:sp>
        <p:sp>
          <p:nvSpPr>
            <p:cNvPr id="114725" name="Rectangle 26"/>
            <p:cNvSpPr>
              <a:spLocks noChangeArrowheads="1"/>
            </p:cNvSpPr>
            <p:nvPr/>
          </p:nvSpPr>
          <p:spPr bwMode="auto">
            <a:xfrm>
              <a:off x="1679" y="1695"/>
              <a:ext cx="69"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0</a:t>
              </a:r>
              <a:endParaRPr lang="en-US"/>
            </a:p>
          </p:txBody>
        </p:sp>
        <p:sp>
          <p:nvSpPr>
            <p:cNvPr id="114726" name="Rectangle 27"/>
            <p:cNvSpPr>
              <a:spLocks noChangeArrowheads="1"/>
            </p:cNvSpPr>
            <p:nvPr/>
          </p:nvSpPr>
          <p:spPr bwMode="auto">
            <a:xfrm>
              <a:off x="1577" y="1309"/>
              <a:ext cx="69"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1</a:t>
              </a:r>
              <a:endParaRPr lang="en-US"/>
            </a:p>
          </p:txBody>
        </p:sp>
        <p:sp>
          <p:nvSpPr>
            <p:cNvPr id="114727" name="Rectangle 28"/>
            <p:cNvSpPr>
              <a:spLocks noChangeArrowheads="1"/>
            </p:cNvSpPr>
            <p:nvPr/>
          </p:nvSpPr>
          <p:spPr bwMode="auto">
            <a:xfrm>
              <a:off x="1684" y="1309"/>
              <a:ext cx="32"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a:t>
              </a:r>
              <a:endParaRPr lang="en-US"/>
            </a:p>
          </p:txBody>
        </p:sp>
        <p:sp>
          <p:nvSpPr>
            <p:cNvPr id="114728" name="Rectangle 29"/>
            <p:cNvSpPr>
              <a:spLocks noChangeArrowheads="1"/>
            </p:cNvSpPr>
            <p:nvPr/>
          </p:nvSpPr>
          <p:spPr bwMode="auto">
            <a:xfrm>
              <a:off x="1679" y="1309"/>
              <a:ext cx="69"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2</a:t>
              </a:r>
              <a:endParaRPr lang="en-US"/>
            </a:p>
          </p:txBody>
        </p:sp>
        <p:sp>
          <p:nvSpPr>
            <p:cNvPr id="114729" name="Line 30"/>
            <p:cNvSpPr>
              <a:spLocks noChangeShapeType="1"/>
            </p:cNvSpPr>
            <p:nvPr/>
          </p:nvSpPr>
          <p:spPr bwMode="auto">
            <a:xfrm flipV="1">
              <a:off x="1837"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0" name="Line 31"/>
            <p:cNvSpPr>
              <a:spLocks noChangeShapeType="1"/>
            </p:cNvSpPr>
            <p:nvPr/>
          </p:nvSpPr>
          <p:spPr bwMode="auto">
            <a:xfrm flipV="1">
              <a:off x="1910"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1" name="Line 32"/>
            <p:cNvSpPr>
              <a:spLocks noChangeShapeType="1"/>
            </p:cNvSpPr>
            <p:nvPr/>
          </p:nvSpPr>
          <p:spPr bwMode="auto">
            <a:xfrm flipV="1">
              <a:off x="1984" y="2705"/>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2" name="Line 33"/>
            <p:cNvSpPr>
              <a:spLocks noChangeShapeType="1"/>
            </p:cNvSpPr>
            <p:nvPr/>
          </p:nvSpPr>
          <p:spPr bwMode="auto">
            <a:xfrm flipV="1">
              <a:off x="2058"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3" name="Line 34"/>
            <p:cNvSpPr>
              <a:spLocks noChangeShapeType="1"/>
            </p:cNvSpPr>
            <p:nvPr/>
          </p:nvSpPr>
          <p:spPr bwMode="auto">
            <a:xfrm flipV="1">
              <a:off x="2133"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4" name="Line 35"/>
            <p:cNvSpPr>
              <a:spLocks noChangeShapeType="1"/>
            </p:cNvSpPr>
            <p:nvPr/>
          </p:nvSpPr>
          <p:spPr bwMode="auto">
            <a:xfrm flipV="1">
              <a:off x="2207"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5" name="Line 36"/>
            <p:cNvSpPr>
              <a:spLocks noChangeShapeType="1"/>
            </p:cNvSpPr>
            <p:nvPr/>
          </p:nvSpPr>
          <p:spPr bwMode="auto">
            <a:xfrm flipV="1">
              <a:off x="2281"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6" name="Line 37"/>
            <p:cNvSpPr>
              <a:spLocks noChangeShapeType="1"/>
            </p:cNvSpPr>
            <p:nvPr/>
          </p:nvSpPr>
          <p:spPr bwMode="auto">
            <a:xfrm flipV="1">
              <a:off x="2356" y="2705"/>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7" name="Line 38"/>
            <p:cNvSpPr>
              <a:spLocks noChangeShapeType="1"/>
            </p:cNvSpPr>
            <p:nvPr/>
          </p:nvSpPr>
          <p:spPr bwMode="auto">
            <a:xfrm flipV="1">
              <a:off x="2429"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8" name="Line 39"/>
            <p:cNvSpPr>
              <a:spLocks noChangeShapeType="1"/>
            </p:cNvSpPr>
            <p:nvPr/>
          </p:nvSpPr>
          <p:spPr bwMode="auto">
            <a:xfrm flipV="1">
              <a:off x="2503"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9" name="Line 40"/>
            <p:cNvSpPr>
              <a:spLocks noChangeShapeType="1"/>
            </p:cNvSpPr>
            <p:nvPr/>
          </p:nvSpPr>
          <p:spPr bwMode="auto">
            <a:xfrm flipV="1">
              <a:off x="2577"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0" name="Line 41"/>
            <p:cNvSpPr>
              <a:spLocks noChangeShapeType="1"/>
            </p:cNvSpPr>
            <p:nvPr/>
          </p:nvSpPr>
          <p:spPr bwMode="auto">
            <a:xfrm flipV="1">
              <a:off x="2652"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1" name="Line 42"/>
            <p:cNvSpPr>
              <a:spLocks noChangeShapeType="1"/>
            </p:cNvSpPr>
            <p:nvPr/>
          </p:nvSpPr>
          <p:spPr bwMode="auto">
            <a:xfrm flipV="1">
              <a:off x="2726" y="2705"/>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2" name="Line 43"/>
            <p:cNvSpPr>
              <a:spLocks noChangeShapeType="1"/>
            </p:cNvSpPr>
            <p:nvPr/>
          </p:nvSpPr>
          <p:spPr bwMode="auto">
            <a:xfrm flipV="1">
              <a:off x="2799"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3" name="Line 44"/>
            <p:cNvSpPr>
              <a:spLocks noChangeShapeType="1"/>
            </p:cNvSpPr>
            <p:nvPr/>
          </p:nvSpPr>
          <p:spPr bwMode="auto">
            <a:xfrm flipV="1">
              <a:off x="2873"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4" name="Line 45"/>
            <p:cNvSpPr>
              <a:spLocks noChangeShapeType="1"/>
            </p:cNvSpPr>
            <p:nvPr/>
          </p:nvSpPr>
          <p:spPr bwMode="auto">
            <a:xfrm flipV="1">
              <a:off x="2948"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5" name="Line 46"/>
            <p:cNvSpPr>
              <a:spLocks noChangeShapeType="1"/>
            </p:cNvSpPr>
            <p:nvPr/>
          </p:nvSpPr>
          <p:spPr bwMode="auto">
            <a:xfrm flipV="1">
              <a:off x="3022"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6" name="Line 47"/>
            <p:cNvSpPr>
              <a:spLocks noChangeShapeType="1"/>
            </p:cNvSpPr>
            <p:nvPr/>
          </p:nvSpPr>
          <p:spPr bwMode="auto">
            <a:xfrm flipV="1">
              <a:off x="3096" y="2705"/>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7" name="Line 48"/>
            <p:cNvSpPr>
              <a:spLocks noChangeShapeType="1"/>
            </p:cNvSpPr>
            <p:nvPr/>
          </p:nvSpPr>
          <p:spPr bwMode="auto">
            <a:xfrm flipV="1">
              <a:off x="3170"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8" name="Line 49"/>
            <p:cNvSpPr>
              <a:spLocks noChangeShapeType="1"/>
            </p:cNvSpPr>
            <p:nvPr/>
          </p:nvSpPr>
          <p:spPr bwMode="auto">
            <a:xfrm flipV="1">
              <a:off x="3245"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9" name="Line 50"/>
            <p:cNvSpPr>
              <a:spLocks noChangeShapeType="1"/>
            </p:cNvSpPr>
            <p:nvPr/>
          </p:nvSpPr>
          <p:spPr bwMode="auto">
            <a:xfrm flipV="1">
              <a:off x="3318"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0" name="Line 51"/>
            <p:cNvSpPr>
              <a:spLocks noChangeShapeType="1"/>
            </p:cNvSpPr>
            <p:nvPr/>
          </p:nvSpPr>
          <p:spPr bwMode="auto">
            <a:xfrm flipV="1">
              <a:off x="3392"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1" name="Line 52"/>
            <p:cNvSpPr>
              <a:spLocks noChangeShapeType="1"/>
            </p:cNvSpPr>
            <p:nvPr/>
          </p:nvSpPr>
          <p:spPr bwMode="auto">
            <a:xfrm flipV="1">
              <a:off x="3467" y="2705"/>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2" name="Line 53"/>
            <p:cNvSpPr>
              <a:spLocks noChangeShapeType="1"/>
            </p:cNvSpPr>
            <p:nvPr/>
          </p:nvSpPr>
          <p:spPr bwMode="auto">
            <a:xfrm flipV="1">
              <a:off x="3541"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3" name="Line 54"/>
            <p:cNvSpPr>
              <a:spLocks noChangeShapeType="1"/>
            </p:cNvSpPr>
            <p:nvPr/>
          </p:nvSpPr>
          <p:spPr bwMode="auto">
            <a:xfrm flipV="1">
              <a:off x="3615"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4" name="Line 55"/>
            <p:cNvSpPr>
              <a:spLocks noChangeShapeType="1"/>
            </p:cNvSpPr>
            <p:nvPr/>
          </p:nvSpPr>
          <p:spPr bwMode="auto">
            <a:xfrm flipV="1">
              <a:off x="3689"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5" name="Line 56"/>
            <p:cNvSpPr>
              <a:spLocks noChangeShapeType="1"/>
            </p:cNvSpPr>
            <p:nvPr/>
          </p:nvSpPr>
          <p:spPr bwMode="auto">
            <a:xfrm flipV="1">
              <a:off x="3764"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6" name="Line 57"/>
            <p:cNvSpPr>
              <a:spLocks noChangeShapeType="1"/>
            </p:cNvSpPr>
            <p:nvPr/>
          </p:nvSpPr>
          <p:spPr bwMode="auto">
            <a:xfrm flipV="1">
              <a:off x="3837" y="2705"/>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7" name="Line 58"/>
            <p:cNvSpPr>
              <a:spLocks noChangeShapeType="1"/>
            </p:cNvSpPr>
            <p:nvPr/>
          </p:nvSpPr>
          <p:spPr bwMode="auto">
            <a:xfrm flipV="1">
              <a:off x="3911"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8" name="Line 59"/>
            <p:cNvSpPr>
              <a:spLocks noChangeShapeType="1"/>
            </p:cNvSpPr>
            <p:nvPr/>
          </p:nvSpPr>
          <p:spPr bwMode="auto">
            <a:xfrm flipV="1">
              <a:off x="3985"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9" name="Line 60"/>
            <p:cNvSpPr>
              <a:spLocks noChangeShapeType="1"/>
            </p:cNvSpPr>
            <p:nvPr/>
          </p:nvSpPr>
          <p:spPr bwMode="auto">
            <a:xfrm>
              <a:off x="1799" y="2746"/>
              <a:ext cx="2223"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0" name="Line 61"/>
            <p:cNvSpPr>
              <a:spLocks noChangeShapeType="1"/>
            </p:cNvSpPr>
            <p:nvPr/>
          </p:nvSpPr>
          <p:spPr bwMode="auto">
            <a:xfrm>
              <a:off x="1799" y="2746"/>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1" name="Line 62"/>
            <p:cNvSpPr>
              <a:spLocks noChangeShapeType="1"/>
            </p:cNvSpPr>
            <p:nvPr/>
          </p:nvSpPr>
          <p:spPr bwMode="auto">
            <a:xfrm>
              <a:off x="1799" y="2649"/>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2" name="Line 63"/>
            <p:cNvSpPr>
              <a:spLocks noChangeShapeType="1"/>
            </p:cNvSpPr>
            <p:nvPr/>
          </p:nvSpPr>
          <p:spPr bwMode="auto">
            <a:xfrm>
              <a:off x="1799" y="2552"/>
              <a:ext cx="4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3" name="Line 64"/>
            <p:cNvSpPr>
              <a:spLocks noChangeShapeType="1"/>
            </p:cNvSpPr>
            <p:nvPr/>
          </p:nvSpPr>
          <p:spPr bwMode="auto">
            <a:xfrm>
              <a:off x="1799" y="2456"/>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4" name="Line 65"/>
            <p:cNvSpPr>
              <a:spLocks noChangeShapeType="1"/>
            </p:cNvSpPr>
            <p:nvPr/>
          </p:nvSpPr>
          <p:spPr bwMode="auto">
            <a:xfrm>
              <a:off x="1799" y="2359"/>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5" name="Line 66"/>
            <p:cNvSpPr>
              <a:spLocks noChangeShapeType="1"/>
            </p:cNvSpPr>
            <p:nvPr/>
          </p:nvSpPr>
          <p:spPr bwMode="auto">
            <a:xfrm>
              <a:off x="1799" y="2262"/>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6" name="Line 67"/>
            <p:cNvSpPr>
              <a:spLocks noChangeShapeType="1"/>
            </p:cNvSpPr>
            <p:nvPr/>
          </p:nvSpPr>
          <p:spPr bwMode="auto">
            <a:xfrm>
              <a:off x="1799" y="2166"/>
              <a:ext cx="4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7" name="Line 68"/>
            <p:cNvSpPr>
              <a:spLocks noChangeShapeType="1"/>
            </p:cNvSpPr>
            <p:nvPr/>
          </p:nvSpPr>
          <p:spPr bwMode="auto">
            <a:xfrm>
              <a:off x="1799" y="2069"/>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8" name="Line 69"/>
            <p:cNvSpPr>
              <a:spLocks noChangeShapeType="1"/>
            </p:cNvSpPr>
            <p:nvPr/>
          </p:nvSpPr>
          <p:spPr bwMode="auto">
            <a:xfrm>
              <a:off x="1799" y="1972"/>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9" name="Line 70"/>
            <p:cNvSpPr>
              <a:spLocks noChangeShapeType="1"/>
            </p:cNvSpPr>
            <p:nvPr/>
          </p:nvSpPr>
          <p:spPr bwMode="auto">
            <a:xfrm>
              <a:off x="1799" y="1875"/>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0" name="Line 71"/>
            <p:cNvSpPr>
              <a:spLocks noChangeShapeType="1"/>
            </p:cNvSpPr>
            <p:nvPr/>
          </p:nvSpPr>
          <p:spPr bwMode="auto">
            <a:xfrm>
              <a:off x="1799" y="1779"/>
              <a:ext cx="4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1" name="Line 72"/>
            <p:cNvSpPr>
              <a:spLocks noChangeShapeType="1"/>
            </p:cNvSpPr>
            <p:nvPr/>
          </p:nvSpPr>
          <p:spPr bwMode="auto">
            <a:xfrm>
              <a:off x="1799" y="1682"/>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2" name="Line 73"/>
            <p:cNvSpPr>
              <a:spLocks noChangeShapeType="1"/>
            </p:cNvSpPr>
            <p:nvPr/>
          </p:nvSpPr>
          <p:spPr bwMode="auto">
            <a:xfrm>
              <a:off x="1799" y="1585"/>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3" name="Line 74"/>
            <p:cNvSpPr>
              <a:spLocks noChangeShapeType="1"/>
            </p:cNvSpPr>
            <p:nvPr/>
          </p:nvSpPr>
          <p:spPr bwMode="auto">
            <a:xfrm>
              <a:off x="1799" y="1489"/>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4" name="Line 75"/>
            <p:cNvSpPr>
              <a:spLocks noChangeShapeType="1"/>
            </p:cNvSpPr>
            <p:nvPr/>
          </p:nvSpPr>
          <p:spPr bwMode="auto">
            <a:xfrm>
              <a:off x="1799" y="1392"/>
              <a:ext cx="4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5" name="Line 76"/>
            <p:cNvSpPr>
              <a:spLocks noChangeShapeType="1"/>
            </p:cNvSpPr>
            <p:nvPr/>
          </p:nvSpPr>
          <p:spPr bwMode="auto">
            <a:xfrm>
              <a:off x="1799" y="1295"/>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6" name="Line 77"/>
            <p:cNvSpPr>
              <a:spLocks noChangeShapeType="1"/>
            </p:cNvSpPr>
            <p:nvPr/>
          </p:nvSpPr>
          <p:spPr bwMode="auto">
            <a:xfrm>
              <a:off x="1799" y="1199"/>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7" name="Line 78"/>
            <p:cNvSpPr>
              <a:spLocks noChangeShapeType="1"/>
            </p:cNvSpPr>
            <p:nvPr/>
          </p:nvSpPr>
          <p:spPr bwMode="auto">
            <a:xfrm flipV="1">
              <a:off x="1799" y="1199"/>
              <a:ext cx="1" cy="1547"/>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8" name="Line 79"/>
            <p:cNvSpPr>
              <a:spLocks noChangeShapeType="1"/>
            </p:cNvSpPr>
            <p:nvPr/>
          </p:nvSpPr>
          <p:spPr bwMode="auto">
            <a:xfrm>
              <a:off x="1837"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9" name="Line 80"/>
            <p:cNvSpPr>
              <a:spLocks noChangeShapeType="1"/>
            </p:cNvSpPr>
            <p:nvPr/>
          </p:nvSpPr>
          <p:spPr bwMode="auto">
            <a:xfrm>
              <a:off x="1910"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0" name="Line 81"/>
            <p:cNvSpPr>
              <a:spLocks noChangeShapeType="1"/>
            </p:cNvSpPr>
            <p:nvPr/>
          </p:nvSpPr>
          <p:spPr bwMode="auto">
            <a:xfrm>
              <a:off x="1984" y="1199"/>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1" name="Line 82"/>
            <p:cNvSpPr>
              <a:spLocks noChangeShapeType="1"/>
            </p:cNvSpPr>
            <p:nvPr/>
          </p:nvSpPr>
          <p:spPr bwMode="auto">
            <a:xfrm>
              <a:off x="2058"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2" name="Line 83"/>
            <p:cNvSpPr>
              <a:spLocks noChangeShapeType="1"/>
            </p:cNvSpPr>
            <p:nvPr/>
          </p:nvSpPr>
          <p:spPr bwMode="auto">
            <a:xfrm>
              <a:off x="2133"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3" name="Line 84"/>
            <p:cNvSpPr>
              <a:spLocks noChangeShapeType="1"/>
            </p:cNvSpPr>
            <p:nvPr/>
          </p:nvSpPr>
          <p:spPr bwMode="auto">
            <a:xfrm>
              <a:off x="2207"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4" name="Line 85"/>
            <p:cNvSpPr>
              <a:spLocks noChangeShapeType="1"/>
            </p:cNvSpPr>
            <p:nvPr/>
          </p:nvSpPr>
          <p:spPr bwMode="auto">
            <a:xfrm>
              <a:off x="2281"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5" name="Line 86"/>
            <p:cNvSpPr>
              <a:spLocks noChangeShapeType="1"/>
            </p:cNvSpPr>
            <p:nvPr/>
          </p:nvSpPr>
          <p:spPr bwMode="auto">
            <a:xfrm>
              <a:off x="2356" y="1199"/>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6" name="Line 87"/>
            <p:cNvSpPr>
              <a:spLocks noChangeShapeType="1"/>
            </p:cNvSpPr>
            <p:nvPr/>
          </p:nvSpPr>
          <p:spPr bwMode="auto">
            <a:xfrm>
              <a:off x="2429"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7" name="Line 88"/>
            <p:cNvSpPr>
              <a:spLocks noChangeShapeType="1"/>
            </p:cNvSpPr>
            <p:nvPr/>
          </p:nvSpPr>
          <p:spPr bwMode="auto">
            <a:xfrm>
              <a:off x="2503"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8" name="Line 89"/>
            <p:cNvSpPr>
              <a:spLocks noChangeShapeType="1"/>
            </p:cNvSpPr>
            <p:nvPr/>
          </p:nvSpPr>
          <p:spPr bwMode="auto">
            <a:xfrm>
              <a:off x="2577"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9" name="Line 90"/>
            <p:cNvSpPr>
              <a:spLocks noChangeShapeType="1"/>
            </p:cNvSpPr>
            <p:nvPr/>
          </p:nvSpPr>
          <p:spPr bwMode="auto">
            <a:xfrm>
              <a:off x="2652"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0" name="Line 91"/>
            <p:cNvSpPr>
              <a:spLocks noChangeShapeType="1"/>
            </p:cNvSpPr>
            <p:nvPr/>
          </p:nvSpPr>
          <p:spPr bwMode="auto">
            <a:xfrm>
              <a:off x="2726" y="1199"/>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1" name="Line 92"/>
            <p:cNvSpPr>
              <a:spLocks noChangeShapeType="1"/>
            </p:cNvSpPr>
            <p:nvPr/>
          </p:nvSpPr>
          <p:spPr bwMode="auto">
            <a:xfrm>
              <a:off x="2799"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2" name="Line 93"/>
            <p:cNvSpPr>
              <a:spLocks noChangeShapeType="1"/>
            </p:cNvSpPr>
            <p:nvPr/>
          </p:nvSpPr>
          <p:spPr bwMode="auto">
            <a:xfrm>
              <a:off x="2873"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3" name="Line 94"/>
            <p:cNvSpPr>
              <a:spLocks noChangeShapeType="1"/>
            </p:cNvSpPr>
            <p:nvPr/>
          </p:nvSpPr>
          <p:spPr bwMode="auto">
            <a:xfrm>
              <a:off x="2948"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4" name="Line 95"/>
            <p:cNvSpPr>
              <a:spLocks noChangeShapeType="1"/>
            </p:cNvSpPr>
            <p:nvPr/>
          </p:nvSpPr>
          <p:spPr bwMode="auto">
            <a:xfrm>
              <a:off x="3022"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5" name="Line 96"/>
            <p:cNvSpPr>
              <a:spLocks noChangeShapeType="1"/>
            </p:cNvSpPr>
            <p:nvPr/>
          </p:nvSpPr>
          <p:spPr bwMode="auto">
            <a:xfrm>
              <a:off x="3096" y="1199"/>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6" name="Line 97"/>
            <p:cNvSpPr>
              <a:spLocks noChangeShapeType="1"/>
            </p:cNvSpPr>
            <p:nvPr/>
          </p:nvSpPr>
          <p:spPr bwMode="auto">
            <a:xfrm>
              <a:off x="3170"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7" name="Line 98"/>
            <p:cNvSpPr>
              <a:spLocks noChangeShapeType="1"/>
            </p:cNvSpPr>
            <p:nvPr/>
          </p:nvSpPr>
          <p:spPr bwMode="auto">
            <a:xfrm>
              <a:off x="3245"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8" name="Line 99"/>
            <p:cNvSpPr>
              <a:spLocks noChangeShapeType="1"/>
            </p:cNvSpPr>
            <p:nvPr/>
          </p:nvSpPr>
          <p:spPr bwMode="auto">
            <a:xfrm>
              <a:off x="3318"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9" name="Line 100"/>
            <p:cNvSpPr>
              <a:spLocks noChangeShapeType="1"/>
            </p:cNvSpPr>
            <p:nvPr/>
          </p:nvSpPr>
          <p:spPr bwMode="auto">
            <a:xfrm>
              <a:off x="3392"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0" name="Line 101"/>
            <p:cNvSpPr>
              <a:spLocks noChangeShapeType="1"/>
            </p:cNvSpPr>
            <p:nvPr/>
          </p:nvSpPr>
          <p:spPr bwMode="auto">
            <a:xfrm>
              <a:off x="3467" y="1199"/>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1" name="Line 102"/>
            <p:cNvSpPr>
              <a:spLocks noChangeShapeType="1"/>
            </p:cNvSpPr>
            <p:nvPr/>
          </p:nvSpPr>
          <p:spPr bwMode="auto">
            <a:xfrm>
              <a:off x="3541"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2" name="Line 103"/>
            <p:cNvSpPr>
              <a:spLocks noChangeShapeType="1"/>
            </p:cNvSpPr>
            <p:nvPr/>
          </p:nvSpPr>
          <p:spPr bwMode="auto">
            <a:xfrm>
              <a:off x="3615"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3" name="Line 104"/>
            <p:cNvSpPr>
              <a:spLocks noChangeShapeType="1"/>
            </p:cNvSpPr>
            <p:nvPr/>
          </p:nvSpPr>
          <p:spPr bwMode="auto">
            <a:xfrm>
              <a:off x="3689"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4" name="Line 105"/>
            <p:cNvSpPr>
              <a:spLocks noChangeShapeType="1"/>
            </p:cNvSpPr>
            <p:nvPr/>
          </p:nvSpPr>
          <p:spPr bwMode="auto">
            <a:xfrm>
              <a:off x="3764"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5" name="Line 106"/>
            <p:cNvSpPr>
              <a:spLocks noChangeShapeType="1"/>
            </p:cNvSpPr>
            <p:nvPr/>
          </p:nvSpPr>
          <p:spPr bwMode="auto">
            <a:xfrm>
              <a:off x="3837" y="1199"/>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6" name="Line 107"/>
            <p:cNvSpPr>
              <a:spLocks noChangeShapeType="1"/>
            </p:cNvSpPr>
            <p:nvPr/>
          </p:nvSpPr>
          <p:spPr bwMode="auto">
            <a:xfrm>
              <a:off x="3911"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7" name="Line 108"/>
            <p:cNvSpPr>
              <a:spLocks noChangeShapeType="1"/>
            </p:cNvSpPr>
            <p:nvPr/>
          </p:nvSpPr>
          <p:spPr bwMode="auto">
            <a:xfrm>
              <a:off x="3985"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8" name="Line 109"/>
            <p:cNvSpPr>
              <a:spLocks noChangeShapeType="1"/>
            </p:cNvSpPr>
            <p:nvPr/>
          </p:nvSpPr>
          <p:spPr bwMode="auto">
            <a:xfrm>
              <a:off x="1799" y="1199"/>
              <a:ext cx="2223"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9" name="Line 110"/>
            <p:cNvSpPr>
              <a:spLocks noChangeShapeType="1"/>
            </p:cNvSpPr>
            <p:nvPr/>
          </p:nvSpPr>
          <p:spPr bwMode="auto">
            <a:xfrm flipH="1">
              <a:off x="4002" y="2746"/>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0" name="Line 111"/>
            <p:cNvSpPr>
              <a:spLocks noChangeShapeType="1"/>
            </p:cNvSpPr>
            <p:nvPr/>
          </p:nvSpPr>
          <p:spPr bwMode="auto">
            <a:xfrm flipH="1">
              <a:off x="4002" y="2649"/>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1" name="Line 112"/>
            <p:cNvSpPr>
              <a:spLocks noChangeShapeType="1"/>
            </p:cNvSpPr>
            <p:nvPr/>
          </p:nvSpPr>
          <p:spPr bwMode="auto">
            <a:xfrm flipH="1">
              <a:off x="3981" y="2552"/>
              <a:ext cx="4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2" name="Line 113"/>
            <p:cNvSpPr>
              <a:spLocks noChangeShapeType="1"/>
            </p:cNvSpPr>
            <p:nvPr/>
          </p:nvSpPr>
          <p:spPr bwMode="auto">
            <a:xfrm flipH="1">
              <a:off x="4002" y="2456"/>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3" name="Line 114"/>
            <p:cNvSpPr>
              <a:spLocks noChangeShapeType="1"/>
            </p:cNvSpPr>
            <p:nvPr/>
          </p:nvSpPr>
          <p:spPr bwMode="auto">
            <a:xfrm flipH="1">
              <a:off x="4002" y="2359"/>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4" name="Line 115"/>
            <p:cNvSpPr>
              <a:spLocks noChangeShapeType="1"/>
            </p:cNvSpPr>
            <p:nvPr/>
          </p:nvSpPr>
          <p:spPr bwMode="auto">
            <a:xfrm flipH="1">
              <a:off x="4002" y="2262"/>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5" name="Line 116"/>
            <p:cNvSpPr>
              <a:spLocks noChangeShapeType="1"/>
            </p:cNvSpPr>
            <p:nvPr/>
          </p:nvSpPr>
          <p:spPr bwMode="auto">
            <a:xfrm flipH="1">
              <a:off x="3981" y="2166"/>
              <a:ext cx="4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6" name="Line 117"/>
            <p:cNvSpPr>
              <a:spLocks noChangeShapeType="1"/>
            </p:cNvSpPr>
            <p:nvPr/>
          </p:nvSpPr>
          <p:spPr bwMode="auto">
            <a:xfrm flipH="1">
              <a:off x="4002" y="2069"/>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7" name="Line 118"/>
            <p:cNvSpPr>
              <a:spLocks noChangeShapeType="1"/>
            </p:cNvSpPr>
            <p:nvPr/>
          </p:nvSpPr>
          <p:spPr bwMode="auto">
            <a:xfrm flipH="1">
              <a:off x="4002" y="1972"/>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8" name="Line 119"/>
            <p:cNvSpPr>
              <a:spLocks noChangeShapeType="1"/>
            </p:cNvSpPr>
            <p:nvPr/>
          </p:nvSpPr>
          <p:spPr bwMode="auto">
            <a:xfrm flipH="1">
              <a:off x="4002" y="1875"/>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9" name="Line 120"/>
            <p:cNvSpPr>
              <a:spLocks noChangeShapeType="1"/>
            </p:cNvSpPr>
            <p:nvPr/>
          </p:nvSpPr>
          <p:spPr bwMode="auto">
            <a:xfrm flipH="1">
              <a:off x="3981" y="1779"/>
              <a:ext cx="4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20" name="Line 121"/>
            <p:cNvSpPr>
              <a:spLocks noChangeShapeType="1"/>
            </p:cNvSpPr>
            <p:nvPr/>
          </p:nvSpPr>
          <p:spPr bwMode="auto">
            <a:xfrm flipH="1">
              <a:off x="4002" y="1682"/>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21" name="Line 122"/>
            <p:cNvSpPr>
              <a:spLocks noChangeShapeType="1"/>
            </p:cNvSpPr>
            <p:nvPr/>
          </p:nvSpPr>
          <p:spPr bwMode="auto">
            <a:xfrm flipH="1">
              <a:off x="4002" y="1585"/>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22" name="Line 123"/>
            <p:cNvSpPr>
              <a:spLocks noChangeShapeType="1"/>
            </p:cNvSpPr>
            <p:nvPr/>
          </p:nvSpPr>
          <p:spPr bwMode="auto">
            <a:xfrm flipH="1">
              <a:off x="4002" y="1489"/>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23" name="Line 124"/>
            <p:cNvSpPr>
              <a:spLocks noChangeShapeType="1"/>
            </p:cNvSpPr>
            <p:nvPr/>
          </p:nvSpPr>
          <p:spPr bwMode="auto">
            <a:xfrm flipH="1">
              <a:off x="3981" y="1392"/>
              <a:ext cx="4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24" name="Line 125"/>
            <p:cNvSpPr>
              <a:spLocks noChangeShapeType="1"/>
            </p:cNvSpPr>
            <p:nvPr/>
          </p:nvSpPr>
          <p:spPr bwMode="auto">
            <a:xfrm flipH="1">
              <a:off x="4002" y="1295"/>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25" name="Line 126"/>
            <p:cNvSpPr>
              <a:spLocks noChangeShapeType="1"/>
            </p:cNvSpPr>
            <p:nvPr/>
          </p:nvSpPr>
          <p:spPr bwMode="auto">
            <a:xfrm flipH="1">
              <a:off x="4002" y="1199"/>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26" name="Line 127"/>
            <p:cNvSpPr>
              <a:spLocks noChangeShapeType="1"/>
            </p:cNvSpPr>
            <p:nvPr/>
          </p:nvSpPr>
          <p:spPr bwMode="auto">
            <a:xfrm flipV="1">
              <a:off x="4022" y="1199"/>
              <a:ext cx="1" cy="1547"/>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27" name="Line 128"/>
            <p:cNvSpPr>
              <a:spLocks noChangeShapeType="1"/>
            </p:cNvSpPr>
            <p:nvPr/>
          </p:nvSpPr>
          <p:spPr bwMode="auto">
            <a:xfrm flipH="1">
              <a:off x="1834" y="2297"/>
              <a:ext cx="74" cy="153"/>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28" name="Line 129"/>
            <p:cNvSpPr>
              <a:spLocks noChangeShapeType="1"/>
            </p:cNvSpPr>
            <p:nvPr/>
          </p:nvSpPr>
          <p:spPr bwMode="auto">
            <a:xfrm flipH="1">
              <a:off x="1908" y="2160"/>
              <a:ext cx="74" cy="137"/>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29" name="Line 130"/>
            <p:cNvSpPr>
              <a:spLocks noChangeShapeType="1"/>
            </p:cNvSpPr>
            <p:nvPr/>
          </p:nvSpPr>
          <p:spPr bwMode="auto">
            <a:xfrm flipH="1">
              <a:off x="1982" y="2068"/>
              <a:ext cx="74" cy="92"/>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0" name="Line 131"/>
            <p:cNvSpPr>
              <a:spLocks noChangeShapeType="1"/>
            </p:cNvSpPr>
            <p:nvPr/>
          </p:nvSpPr>
          <p:spPr bwMode="auto">
            <a:xfrm flipH="1">
              <a:off x="2056" y="2004"/>
              <a:ext cx="75" cy="64"/>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1" name="Line 132"/>
            <p:cNvSpPr>
              <a:spLocks noChangeShapeType="1"/>
            </p:cNvSpPr>
            <p:nvPr/>
          </p:nvSpPr>
          <p:spPr bwMode="auto">
            <a:xfrm flipH="1">
              <a:off x="2131" y="1814"/>
              <a:ext cx="73" cy="19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2" name="Line 133"/>
            <p:cNvSpPr>
              <a:spLocks noChangeShapeType="1"/>
            </p:cNvSpPr>
            <p:nvPr/>
          </p:nvSpPr>
          <p:spPr bwMode="auto">
            <a:xfrm flipH="1" flipV="1">
              <a:off x="2204" y="1814"/>
              <a:ext cx="74" cy="47"/>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3" name="Line 134"/>
            <p:cNvSpPr>
              <a:spLocks noChangeShapeType="1"/>
            </p:cNvSpPr>
            <p:nvPr/>
          </p:nvSpPr>
          <p:spPr bwMode="auto">
            <a:xfrm flipH="1" flipV="1">
              <a:off x="2278" y="1861"/>
              <a:ext cx="75" cy="16"/>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4" name="Line 135"/>
            <p:cNvSpPr>
              <a:spLocks noChangeShapeType="1"/>
            </p:cNvSpPr>
            <p:nvPr/>
          </p:nvSpPr>
          <p:spPr bwMode="auto">
            <a:xfrm flipH="1">
              <a:off x="2353" y="1816"/>
              <a:ext cx="74" cy="61"/>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5" name="Line 136"/>
            <p:cNvSpPr>
              <a:spLocks noChangeShapeType="1"/>
            </p:cNvSpPr>
            <p:nvPr/>
          </p:nvSpPr>
          <p:spPr bwMode="auto">
            <a:xfrm flipH="1">
              <a:off x="2427" y="1716"/>
              <a:ext cx="74" cy="10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6" name="Line 137"/>
            <p:cNvSpPr>
              <a:spLocks noChangeShapeType="1"/>
            </p:cNvSpPr>
            <p:nvPr/>
          </p:nvSpPr>
          <p:spPr bwMode="auto">
            <a:xfrm flipH="1">
              <a:off x="2501" y="1524"/>
              <a:ext cx="73" cy="192"/>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7" name="Line 138"/>
            <p:cNvSpPr>
              <a:spLocks noChangeShapeType="1"/>
            </p:cNvSpPr>
            <p:nvPr/>
          </p:nvSpPr>
          <p:spPr bwMode="auto">
            <a:xfrm flipH="1" flipV="1">
              <a:off x="2574" y="1524"/>
              <a:ext cx="75" cy="714"/>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8" name="Line 139"/>
            <p:cNvSpPr>
              <a:spLocks noChangeShapeType="1"/>
            </p:cNvSpPr>
            <p:nvPr/>
          </p:nvSpPr>
          <p:spPr bwMode="auto">
            <a:xfrm flipH="1">
              <a:off x="2649" y="1801"/>
              <a:ext cx="74" cy="437"/>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9" name="Line 140"/>
            <p:cNvSpPr>
              <a:spLocks noChangeShapeType="1"/>
            </p:cNvSpPr>
            <p:nvPr/>
          </p:nvSpPr>
          <p:spPr bwMode="auto">
            <a:xfrm flipH="1">
              <a:off x="2723" y="1465"/>
              <a:ext cx="74" cy="336"/>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0" name="Line 141"/>
            <p:cNvSpPr>
              <a:spLocks noChangeShapeType="1"/>
            </p:cNvSpPr>
            <p:nvPr/>
          </p:nvSpPr>
          <p:spPr bwMode="auto">
            <a:xfrm flipH="1">
              <a:off x="2797" y="1306"/>
              <a:ext cx="74" cy="159"/>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1" name="Line 142"/>
            <p:cNvSpPr>
              <a:spLocks noChangeShapeType="1"/>
            </p:cNvSpPr>
            <p:nvPr/>
          </p:nvSpPr>
          <p:spPr bwMode="auto">
            <a:xfrm flipH="1" flipV="1">
              <a:off x="2871" y="1306"/>
              <a:ext cx="75" cy="93"/>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2" name="Line 143"/>
            <p:cNvSpPr>
              <a:spLocks noChangeShapeType="1"/>
            </p:cNvSpPr>
            <p:nvPr/>
          </p:nvSpPr>
          <p:spPr bwMode="auto">
            <a:xfrm flipH="1" flipV="1">
              <a:off x="2946" y="1399"/>
              <a:ext cx="74" cy="522"/>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3" name="Line 144"/>
            <p:cNvSpPr>
              <a:spLocks noChangeShapeType="1"/>
            </p:cNvSpPr>
            <p:nvPr/>
          </p:nvSpPr>
          <p:spPr bwMode="auto">
            <a:xfrm flipH="1">
              <a:off x="3020" y="1628"/>
              <a:ext cx="73" cy="293"/>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4" name="Line 145"/>
            <p:cNvSpPr>
              <a:spLocks noChangeShapeType="1"/>
            </p:cNvSpPr>
            <p:nvPr/>
          </p:nvSpPr>
          <p:spPr bwMode="auto">
            <a:xfrm flipH="1">
              <a:off x="3093" y="1449"/>
              <a:ext cx="74" cy="179"/>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5" name="Line 146"/>
            <p:cNvSpPr>
              <a:spLocks noChangeShapeType="1"/>
            </p:cNvSpPr>
            <p:nvPr/>
          </p:nvSpPr>
          <p:spPr bwMode="auto">
            <a:xfrm flipH="1">
              <a:off x="3167" y="1393"/>
              <a:ext cx="75" cy="56"/>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6" name="Line 147"/>
            <p:cNvSpPr>
              <a:spLocks noChangeShapeType="1"/>
            </p:cNvSpPr>
            <p:nvPr/>
          </p:nvSpPr>
          <p:spPr bwMode="auto">
            <a:xfrm flipH="1" flipV="1">
              <a:off x="3242" y="1393"/>
              <a:ext cx="74" cy="97"/>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7" name="Line 148"/>
            <p:cNvSpPr>
              <a:spLocks noChangeShapeType="1"/>
            </p:cNvSpPr>
            <p:nvPr/>
          </p:nvSpPr>
          <p:spPr bwMode="auto">
            <a:xfrm flipH="1" flipV="1">
              <a:off x="3316" y="1490"/>
              <a:ext cx="74" cy="89"/>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8" name="Line 149"/>
            <p:cNvSpPr>
              <a:spLocks noChangeShapeType="1"/>
            </p:cNvSpPr>
            <p:nvPr/>
          </p:nvSpPr>
          <p:spPr bwMode="auto">
            <a:xfrm flipH="1">
              <a:off x="3390" y="1547"/>
              <a:ext cx="75" cy="32"/>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9" name="Line 150"/>
            <p:cNvSpPr>
              <a:spLocks noChangeShapeType="1"/>
            </p:cNvSpPr>
            <p:nvPr/>
          </p:nvSpPr>
          <p:spPr bwMode="auto">
            <a:xfrm flipH="1" flipV="1">
              <a:off x="3465" y="1547"/>
              <a:ext cx="74" cy="83"/>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50" name="Line 151"/>
            <p:cNvSpPr>
              <a:spLocks noChangeShapeType="1"/>
            </p:cNvSpPr>
            <p:nvPr/>
          </p:nvSpPr>
          <p:spPr bwMode="auto">
            <a:xfrm flipH="1" flipV="1">
              <a:off x="3539" y="1630"/>
              <a:ext cx="73" cy="25"/>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51" name="Line 152"/>
            <p:cNvSpPr>
              <a:spLocks noChangeShapeType="1"/>
            </p:cNvSpPr>
            <p:nvPr/>
          </p:nvSpPr>
          <p:spPr bwMode="auto">
            <a:xfrm flipH="1" flipV="1">
              <a:off x="3612" y="1655"/>
              <a:ext cx="74" cy="97"/>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52" name="Line 153"/>
            <p:cNvSpPr>
              <a:spLocks noChangeShapeType="1"/>
            </p:cNvSpPr>
            <p:nvPr/>
          </p:nvSpPr>
          <p:spPr bwMode="auto">
            <a:xfrm flipH="1" flipV="1">
              <a:off x="3686" y="1752"/>
              <a:ext cx="75" cy="44"/>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53" name="Line 154"/>
            <p:cNvSpPr>
              <a:spLocks noChangeShapeType="1"/>
            </p:cNvSpPr>
            <p:nvPr/>
          </p:nvSpPr>
          <p:spPr bwMode="auto">
            <a:xfrm flipH="1" flipV="1">
              <a:off x="3761" y="1796"/>
              <a:ext cx="74" cy="53"/>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54" name="Line 155"/>
            <p:cNvSpPr>
              <a:spLocks noChangeShapeType="1"/>
            </p:cNvSpPr>
            <p:nvPr/>
          </p:nvSpPr>
          <p:spPr bwMode="auto">
            <a:xfrm flipH="1">
              <a:off x="3835" y="1772"/>
              <a:ext cx="74" cy="77"/>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55" name="Rectangle 156"/>
            <p:cNvSpPr>
              <a:spLocks noChangeArrowheads="1"/>
            </p:cNvSpPr>
            <p:nvPr/>
          </p:nvSpPr>
          <p:spPr bwMode="auto">
            <a:xfrm>
              <a:off x="1810" y="2425"/>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56" name="Rectangle 157"/>
            <p:cNvSpPr>
              <a:spLocks noChangeArrowheads="1"/>
            </p:cNvSpPr>
            <p:nvPr/>
          </p:nvSpPr>
          <p:spPr bwMode="auto">
            <a:xfrm>
              <a:off x="1884" y="2273"/>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57" name="Rectangle 158"/>
            <p:cNvSpPr>
              <a:spLocks noChangeArrowheads="1"/>
            </p:cNvSpPr>
            <p:nvPr/>
          </p:nvSpPr>
          <p:spPr bwMode="auto">
            <a:xfrm>
              <a:off x="1958" y="2135"/>
              <a:ext cx="62"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58" name="Rectangle 159"/>
            <p:cNvSpPr>
              <a:spLocks noChangeArrowheads="1"/>
            </p:cNvSpPr>
            <p:nvPr/>
          </p:nvSpPr>
          <p:spPr bwMode="auto">
            <a:xfrm>
              <a:off x="2031" y="2043"/>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59" name="Rectangle 160"/>
            <p:cNvSpPr>
              <a:spLocks noChangeArrowheads="1"/>
            </p:cNvSpPr>
            <p:nvPr/>
          </p:nvSpPr>
          <p:spPr bwMode="auto">
            <a:xfrm>
              <a:off x="2106" y="1979"/>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0" name="Rectangle 161"/>
            <p:cNvSpPr>
              <a:spLocks noChangeArrowheads="1"/>
            </p:cNvSpPr>
            <p:nvPr/>
          </p:nvSpPr>
          <p:spPr bwMode="auto">
            <a:xfrm>
              <a:off x="2180" y="1790"/>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1" name="Rectangle 162"/>
            <p:cNvSpPr>
              <a:spLocks noChangeArrowheads="1"/>
            </p:cNvSpPr>
            <p:nvPr/>
          </p:nvSpPr>
          <p:spPr bwMode="auto">
            <a:xfrm>
              <a:off x="2254" y="1837"/>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2" name="Rectangle 163"/>
            <p:cNvSpPr>
              <a:spLocks noChangeArrowheads="1"/>
            </p:cNvSpPr>
            <p:nvPr/>
          </p:nvSpPr>
          <p:spPr bwMode="auto">
            <a:xfrm>
              <a:off x="2329" y="1853"/>
              <a:ext cx="63" cy="62"/>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3" name="Rectangle 164"/>
            <p:cNvSpPr>
              <a:spLocks noChangeArrowheads="1"/>
            </p:cNvSpPr>
            <p:nvPr/>
          </p:nvSpPr>
          <p:spPr bwMode="auto">
            <a:xfrm>
              <a:off x="2403" y="1792"/>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4" name="Rectangle 165"/>
            <p:cNvSpPr>
              <a:spLocks noChangeArrowheads="1"/>
            </p:cNvSpPr>
            <p:nvPr/>
          </p:nvSpPr>
          <p:spPr bwMode="auto">
            <a:xfrm>
              <a:off x="2476" y="1692"/>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5" name="Rectangle 166"/>
            <p:cNvSpPr>
              <a:spLocks noChangeArrowheads="1"/>
            </p:cNvSpPr>
            <p:nvPr/>
          </p:nvSpPr>
          <p:spPr bwMode="auto">
            <a:xfrm>
              <a:off x="2550" y="1500"/>
              <a:ext cx="63" cy="62"/>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6" name="Rectangle 167"/>
            <p:cNvSpPr>
              <a:spLocks noChangeArrowheads="1"/>
            </p:cNvSpPr>
            <p:nvPr/>
          </p:nvSpPr>
          <p:spPr bwMode="auto">
            <a:xfrm>
              <a:off x="2625" y="2214"/>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7" name="Rectangle 168"/>
            <p:cNvSpPr>
              <a:spLocks noChangeArrowheads="1"/>
            </p:cNvSpPr>
            <p:nvPr/>
          </p:nvSpPr>
          <p:spPr bwMode="auto">
            <a:xfrm>
              <a:off x="2699" y="1776"/>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8" name="Rectangle 169"/>
            <p:cNvSpPr>
              <a:spLocks noChangeArrowheads="1"/>
            </p:cNvSpPr>
            <p:nvPr/>
          </p:nvSpPr>
          <p:spPr bwMode="auto">
            <a:xfrm>
              <a:off x="2773" y="1440"/>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9" name="Rectangle 170"/>
            <p:cNvSpPr>
              <a:spLocks noChangeArrowheads="1"/>
            </p:cNvSpPr>
            <p:nvPr/>
          </p:nvSpPr>
          <p:spPr bwMode="auto">
            <a:xfrm>
              <a:off x="2847" y="1282"/>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0" name="Rectangle 171"/>
            <p:cNvSpPr>
              <a:spLocks noChangeArrowheads="1"/>
            </p:cNvSpPr>
            <p:nvPr/>
          </p:nvSpPr>
          <p:spPr bwMode="auto">
            <a:xfrm>
              <a:off x="2922" y="1375"/>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1" name="Rectangle 172"/>
            <p:cNvSpPr>
              <a:spLocks noChangeArrowheads="1"/>
            </p:cNvSpPr>
            <p:nvPr/>
          </p:nvSpPr>
          <p:spPr bwMode="auto">
            <a:xfrm>
              <a:off x="2995" y="1897"/>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2" name="Rectangle 173"/>
            <p:cNvSpPr>
              <a:spLocks noChangeArrowheads="1"/>
            </p:cNvSpPr>
            <p:nvPr/>
          </p:nvSpPr>
          <p:spPr bwMode="auto">
            <a:xfrm>
              <a:off x="3069" y="1604"/>
              <a:ext cx="63" cy="62"/>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3" name="Rectangle 174"/>
            <p:cNvSpPr>
              <a:spLocks noChangeArrowheads="1"/>
            </p:cNvSpPr>
            <p:nvPr/>
          </p:nvSpPr>
          <p:spPr bwMode="auto">
            <a:xfrm>
              <a:off x="3143" y="1425"/>
              <a:ext cx="63" cy="62"/>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4" name="Rectangle 175"/>
            <p:cNvSpPr>
              <a:spLocks noChangeArrowheads="1"/>
            </p:cNvSpPr>
            <p:nvPr/>
          </p:nvSpPr>
          <p:spPr bwMode="auto">
            <a:xfrm>
              <a:off x="3218" y="1369"/>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5" name="Rectangle 176"/>
            <p:cNvSpPr>
              <a:spLocks noChangeArrowheads="1"/>
            </p:cNvSpPr>
            <p:nvPr/>
          </p:nvSpPr>
          <p:spPr bwMode="auto">
            <a:xfrm>
              <a:off x="3292" y="1466"/>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6" name="Rectangle 177"/>
            <p:cNvSpPr>
              <a:spLocks noChangeArrowheads="1"/>
            </p:cNvSpPr>
            <p:nvPr/>
          </p:nvSpPr>
          <p:spPr bwMode="auto">
            <a:xfrm>
              <a:off x="3366" y="1555"/>
              <a:ext cx="62"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7" name="Rectangle 178"/>
            <p:cNvSpPr>
              <a:spLocks noChangeArrowheads="1"/>
            </p:cNvSpPr>
            <p:nvPr/>
          </p:nvSpPr>
          <p:spPr bwMode="auto">
            <a:xfrm>
              <a:off x="3441" y="1523"/>
              <a:ext cx="62" cy="62"/>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8" name="Rectangle 179"/>
            <p:cNvSpPr>
              <a:spLocks noChangeArrowheads="1"/>
            </p:cNvSpPr>
            <p:nvPr/>
          </p:nvSpPr>
          <p:spPr bwMode="auto">
            <a:xfrm>
              <a:off x="3514" y="1606"/>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9" name="Rectangle 180"/>
            <p:cNvSpPr>
              <a:spLocks noChangeArrowheads="1"/>
            </p:cNvSpPr>
            <p:nvPr/>
          </p:nvSpPr>
          <p:spPr bwMode="auto">
            <a:xfrm>
              <a:off x="3588" y="1631"/>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80" name="Rectangle 181"/>
            <p:cNvSpPr>
              <a:spLocks noChangeArrowheads="1"/>
            </p:cNvSpPr>
            <p:nvPr/>
          </p:nvSpPr>
          <p:spPr bwMode="auto">
            <a:xfrm>
              <a:off x="3662" y="1728"/>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81" name="Rectangle 182"/>
            <p:cNvSpPr>
              <a:spLocks noChangeArrowheads="1"/>
            </p:cNvSpPr>
            <p:nvPr/>
          </p:nvSpPr>
          <p:spPr bwMode="auto">
            <a:xfrm>
              <a:off x="3737" y="1772"/>
              <a:ext cx="63" cy="62"/>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82" name="Rectangle 183"/>
            <p:cNvSpPr>
              <a:spLocks noChangeArrowheads="1"/>
            </p:cNvSpPr>
            <p:nvPr/>
          </p:nvSpPr>
          <p:spPr bwMode="auto">
            <a:xfrm>
              <a:off x="3811" y="1825"/>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83" name="Rectangle 184"/>
            <p:cNvSpPr>
              <a:spLocks noChangeArrowheads="1"/>
            </p:cNvSpPr>
            <p:nvPr/>
          </p:nvSpPr>
          <p:spPr bwMode="auto">
            <a:xfrm>
              <a:off x="3884" y="1747"/>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84" name="Rectangle 185"/>
            <p:cNvSpPr>
              <a:spLocks noChangeArrowheads="1"/>
            </p:cNvSpPr>
            <p:nvPr/>
          </p:nvSpPr>
          <p:spPr bwMode="auto">
            <a:xfrm rot="-5400000">
              <a:off x="565" y="1787"/>
              <a:ext cx="1731"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 Relative Boundary Energy</a:t>
              </a:r>
              <a:endParaRPr lang="en-US"/>
            </a:p>
          </p:txBody>
        </p:sp>
        <p:sp>
          <p:nvSpPr>
            <p:cNvPr id="114885" name="Rectangle 186"/>
            <p:cNvSpPr>
              <a:spLocks noChangeArrowheads="1"/>
            </p:cNvSpPr>
            <p:nvPr/>
          </p:nvSpPr>
          <p:spPr bwMode="auto">
            <a:xfrm>
              <a:off x="2272" y="2940"/>
              <a:ext cx="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 </a:t>
              </a:r>
              <a:endParaRPr lang="en-US"/>
            </a:p>
          </p:txBody>
        </p:sp>
        <p:sp>
          <p:nvSpPr>
            <p:cNvPr id="114886" name="Rectangle 187"/>
            <p:cNvSpPr>
              <a:spLocks noChangeArrowheads="1"/>
            </p:cNvSpPr>
            <p:nvPr/>
          </p:nvSpPr>
          <p:spPr bwMode="auto">
            <a:xfrm>
              <a:off x="2305" y="2940"/>
              <a:ext cx="113"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M</a:t>
              </a:r>
              <a:endParaRPr lang="en-US"/>
            </a:p>
          </p:txBody>
        </p:sp>
        <p:sp>
          <p:nvSpPr>
            <p:cNvPr id="114887" name="Rectangle 188"/>
            <p:cNvSpPr>
              <a:spLocks noChangeArrowheads="1"/>
            </p:cNvSpPr>
            <p:nvPr/>
          </p:nvSpPr>
          <p:spPr bwMode="auto">
            <a:xfrm>
              <a:off x="2400" y="2940"/>
              <a:ext cx="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i</a:t>
              </a:r>
              <a:endParaRPr lang="en-US"/>
            </a:p>
          </p:txBody>
        </p:sp>
        <p:sp>
          <p:nvSpPr>
            <p:cNvPr id="114888" name="Rectangle 189"/>
            <p:cNvSpPr>
              <a:spLocks noChangeArrowheads="1"/>
            </p:cNvSpPr>
            <p:nvPr/>
          </p:nvSpPr>
          <p:spPr bwMode="auto">
            <a:xfrm>
              <a:off x="2433" y="2940"/>
              <a:ext cx="76"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s</a:t>
              </a:r>
              <a:endParaRPr lang="en-US"/>
            </a:p>
          </p:txBody>
        </p:sp>
        <p:sp>
          <p:nvSpPr>
            <p:cNvPr id="114889" name="Rectangle 190"/>
            <p:cNvSpPr>
              <a:spLocks noChangeArrowheads="1"/>
            </p:cNvSpPr>
            <p:nvPr/>
          </p:nvSpPr>
          <p:spPr bwMode="auto">
            <a:xfrm>
              <a:off x="2497" y="2940"/>
              <a:ext cx="83"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o</a:t>
              </a:r>
              <a:endParaRPr lang="en-US"/>
            </a:p>
          </p:txBody>
        </p:sp>
        <p:sp>
          <p:nvSpPr>
            <p:cNvPr id="114890" name="Rectangle 191"/>
            <p:cNvSpPr>
              <a:spLocks noChangeArrowheads="1"/>
            </p:cNvSpPr>
            <p:nvPr/>
          </p:nvSpPr>
          <p:spPr bwMode="auto">
            <a:xfrm>
              <a:off x="2569" y="2940"/>
              <a:ext cx="53"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r</a:t>
              </a:r>
              <a:endParaRPr lang="en-US"/>
            </a:p>
          </p:txBody>
        </p:sp>
        <p:sp>
          <p:nvSpPr>
            <p:cNvPr id="114891" name="Rectangle 192"/>
            <p:cNvSpPr>
              <a:spLocks noChangeArrowheads="1"/>
            </p:cNvSpPr>
            <p:nvPr/>
          </p:nvSpPr>
          <p:spPr bwMode="auto">
            <a:xfrm>
              <a:off x="2613" y="2940"/>
              <a:ext cx="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i</a:t>
              </a:r>
              <a:endParaRPr lang="en-US"/>
            </a:p>
          </p:txBody>
        </p:sp>
        <p:sp>
          <p:nvSpPr>
            <p:cNvPr id="114892" name="Rectangle 193"/>
            <p:cNvSpPr>
              <a:spLocks noChangeArrowheads="1"/>
            </p:cNvSpPr>
            <p:nvPr/>
          </p:nvSpPr>
          <p:spPr bwMode="auto">
            <a:xfrm>
              <a:off x="2646" y="2940"/>
              <a:ext cx="76"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e</a:t>
              </a:r>
              <a:endParaRPr lang="en-US"/>
            </a:p>
          </p:txBody>
        </p:sp>
        <p:sp>
          <p:nvSpPr>
            <p:cNvPr id="114893" name="Rectangle 194"/>
            <p:cNvSpPr>
              <a:spLocks noChangeArrowheads="1"/>
            </p:cNvSpPr>
            <p:nvPr/>
          </p:nvSpPr>
          <p:spPr bwMode="auto">
            <a:xfrm>
              <a:off x="2710" y="2940"/>
              <a:ext cx="83"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n</a:t>
              </a:r>
              <a:endParaRPr lang="en-US"/>
            </a:p>
          </p:txBody>
        </p:sp>
        <p:sp>
          <p:nvSpPr>
            <p:cNvPr id="114894" name="Rectangle 195"/>
            <p:cNvSpPr>
              <a:spLocks noChangeArrowheads="1"/>
            </p:cNvSpPr>
            <p:nvPr/>
          </p:nvSpPr>
          <p:spPr bwMode="auto">
            <a:xfrm>
              <a:off x="2781" y="2940"/>
              <a:ext cx="45"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t</a:t>
              </a:r>
              <a:endParaRPr lang="en-US"/>
            </a:p>
          </p:txBody>
        </p:sp>
        <p:sp>
          <p:nvSpPr>
            <p:cNvPr id="114895" name="Rectangle 196"/>
            <p:cNvSpPr>
              <a:spLocks noChangeArrowheads="1"/>
            </p:cNvSpPr>
            <p:nvPr/>
          </p:nvSpPr>
          <p:spPr bwMode="auto">
            <a:xfrm>
              <a:off x="2820" y="2940"/>
              <a:ext cx="76"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a</a:t>
              </a:r>
              <a:endParaRPr lang="en-US"/>
            </a:p>
          </p:txBody>
        </p:sp>
        <p:sp>
          <p:nvSpPr>
            <p:cNvPr id="114896" name="Rectangle 197"/>
            <p:cNvSpPr>
              <a:spLocks noChangeArrowheads="1"/>
            </p:cNvSpPr>
            <p:nvPr/>
          </p:nvSpPr>
          <p:spPr bwMode="auto">
            <a:xfrm>
              <a:off x="2884" y="2940"/>
              <a:ext cx="45"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t</a:t>
              </a:r>
              <a:endParaRPr lang="en-US"/>
            </a:p>
          </p:txBody>
        </p:sp>
        <p:sp>
          <p:nvSpPr>
            <p:cNvPr id="114897" name="Rectangle 198"/>
            <p:cNvSpPr>
              <a:spLocks noChangeArrowheads="1"/>
            </p:cNvSpPr>
            <p:nvPr/>
          </p:nvSpPr>
          <p:spPr bwMode="auto">
            <a:xfrm>
              <a:off x="2923" y="2940"/>
              <a:ext cx="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i</a:t>
              </a:r>
              <a:endParaRPr lang="en-US"/>
            </a:p>
          </p:txBody>
        </p:sp>
        <p:sp>
          <p:nvSpPr>
            <p:cNvPr id="114898" name="Rectangle 199"/>
            <p:cNvSpPr>
              <a:spLocks noChangeArrowheads="1"/>
            </p:cNvSpPr>
            <p:nvPr/>
          </p:nvSpPr>
          <p:spPr bwMode="auto">
            <a:xfrm>
              <a:off x="2956" y="2940"/>
              <a:ext cx="83"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o</a:t>
              </a:r>
              <a:endParaRPr lang="en-US"/>
            </a:p>
          </p:txBody>
        </p:sp>
        <p:sp>
          <p:nvSpPr>
            <p:cNvPr id="114899" name="Rectangle 200"/>
            <p:cNvSpPr>
              <a:spLocks noChangeArrowheads="1"/>
            </p:cNvSpPr>
            <p:nvPr/>
          </p:nvSpPr>
          <p:spPr bwMode="auto">
            <a:xfrm>
              <a:off x="3027" y="2940"/>
              <a:ext cx="83"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n</a:t>
              </a:r>
              <a:endParaRPr lang="en-US"/>
            </a:p>
          </p:txBody>
        </p:sp>
        <p:sp>
          <p:nvSpPr>
            <p:cNvPr id="114900" name="Rectangle 201"/>
            <p:cNvSpPr>
              <a:spLocks noChangeArrowheads="1"/>
            </p:cNvSpPr>
            <p:nvPr/>
          </p:nvSpPr>
          <p:spPr bwMode="auto">
            <a:xfrm>
              <a:off x="3098" y="2940"/>
              <a:ext cx="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 </a:t>
              </a:r>
              <a:endParaRPr lang="en-US"/>
            </a:p>
          </p:txBody>
        </p:sp>
        <p:sp>
          <p:nvSpPr>
            <p:cNvPr id="114901" name="Rectangle 202"/>
            <p:cNvSpPr>
              <a:spLocks noChangeArrowheads="1"/>
            </p:cNvSpPr>
            <p:nvPr/>
          </p:nvSpPr>
          <p:spPr bwMode="auto">
            <a:xfrm>
              <a:off x="3131" y="2940"/>
              <a:ext cx="9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A</a:t>
              </a:r>
              <a:endParaRPr lang="en-US"/>
            </a:p>
          </p:txBody>
        </p:sp>
        <p:sp>
          <p:nvSpPr>
            <p:cNvPr id="114902" name="Rectangle 203"/>
            <p:cNvSpPr>
              <a:spLocks noChangeArrowheads="1"/>
            </p:cNvSpPr>
            <p:nvPr/>
          </p:nvSpPr>
          <p:spPr bwMode="auto">
            <a:xfrm>
              <a:off x="3212" y="2940"/>
              <a:ext cx="83"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n</a:t>
              </a:r>
              <a:endParaRPr lang="en-US"/>
            </a:p>
          </p:txBody>
        </p:sp>
        <p:sp>
          <p:nvSpPr>
            <p:cNvPr id="114903" name="Rectangle 204"/>
            <p:cNvSpPr>
              <a:spLocks noChangeArrowheads="1"/>
            </p:cNvSpPr>
            <p:nvPr/>
          </p:nvSpPr>
          <p:spPr bwMode="auto">
            <a:xfrm>
              <a:off x="3283" y="2940"/>
              <a:ext cx="83"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g</a:t>
              </a:r>
              <a:endParaRPr lang="en-US"/>
            </a:p>
          </p:txBody>
        </p:sp>
      </p:grpSp>
      <p:sp>
        <p:nvSpPr>
          <p:cNvPr id="114694" name="Rectangle 205"/>
          <p:cNvSpPr>
            <a:spLocks noChangeArrowheads="1"/>
          </p:cNvSpPr>
          <p:nvPr/>
        </p:nvSpPr>
        <p:spPr bwMode="auto">
          <a:xfrm>
            <a:off x="5326063" y="4667250"/>
            <a:ext cx="60325" cy="2587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l</a:t>
            </a:r>
            <a:endParaRPr lang="en-US"/>
          </a:p>
        </p:txBody>
      </p:sp>
      <p:sp>
        <p:nvSpPr>
          <p:cNvPr id="114695" name="Rectangle 206"/>
          <p:cNvSpPr>
            <a:spLocks noChangeArrowheads="1"/>
          </p:cNvSpPr>
          <p:nvPr/>
        </p:nvSpPr>
        <p:spPr bwMode="auto">
          <a:xfrm>
            <a:off x="5376863" y="4667250"/>
            <a:ext cx="120650" cy="2587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e</a:t>
            </a:r>
            <a:endParaRPr lang="en-US"/>
          </a:p>
        </p:txBody>
      </p:sp>
      <p:sp>
        <p:nvSpPr>
          <p:cNvPr id="114696" name="Rectangle 207"/>
          <p:cNvSpPr>
            <a:spLocks noChangeArrowheads="1"/>
          </p:cNvSpPr>
          <p:nvPr/>
        </p:nvSpPr>
        <p:spPr bwMode="auto">
          <a:xfrm>
            <a:off x="5480050" y="4667250"/>
            <a:ext cx="60325" cy="2587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a:t>
            </a:r>
            <a:endParaRPr lang="en-US"/>
          </a:p>
        </p:txBody>
      </p:sp>
      <p:sp>
        <p:nvSpPr>
          <p:cNvPr id="114697" name="Rectangle 208"/>
          <p:cNvSpPr>
            <a:spLocks noChangeArrowheads="1"/>
          </p:cNvSpPr>
          <p:nvPr/>
        </p:nvSpPr>
        <p:spPr bwMode="auto">
          <a:xfrm>
            <a:off x="5530850" y="4667250"/>
            <a:ext cx="60325" cy="2587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 </a:t>
            </a:r>
            <a:endParaRPr lang="en-US"/>
          </a:p>
        </p:txBody>
      </p:sp>
      <p:sp>
        <p:nvSpPr>
          <p:cNvPr id="114698" name="Rectangle 209"/>
          <p:cNvSpPr>
            <a:spLocks noChangeArrowheads="1"/>
          </p:cNvSpPr>
          <p:nvPr/>
        </p:nvSpPr>
        <p:spPr bwMode="auto">
          <a:xfrm>
            <a:off x="5583238" y="4640263"/>
            <a:ext cx="77787" cy="152400"/>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000" b="1">
                <a:solidFill>
                  <a:srgbClr val="000000"/>
                </a:solidFill>
              </a:rPr>
              <a:t>o</a:t>
            </a:r>
            <a:endParaRPr lang="en-US"/>
          </a:p>
        </p:txBody>
      </p:sp>
      <p:sp>
        <p:nvSpPr>
          <p:cNvPr id="114699" name="Rectangle 210"/>
          <p:cNvSpPr>
            <a:spLocks noChangeArrowheads="1"/>
          </p:cNvSpPr>
          <p:nvPr/>
        </p:nvSpPr>
        <p:spPr bwMode="auto">
          <a:xfrm rot="-5400000">
            <a:off x="6731794" y="2959894"/>
            <a:ext cx="52388" cy="228600"/>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500">
                <a:solidFill>
                  <a:srgbClr val="000000"/>
                </a:solidFill>
              </a:rPr>
              <a:t> </a:t>
            </a:r>
            <a:endParaRPr lang="en-US"/>
          </a:p>
        </p:txBody>
      </p:sp>
      <p:sp>
        <p:nvSpPr>
          <p:cNvPr id="114700" name="Rectangle 211"/>
          <p:cNvSpPr>
            <a:spLocks noChangeArrowheads="1"/>
          </p:cNvSpPr>
          <p:nvPr/>
        </p:nvSpPr>
        <p:spPr bwMode="auto">
          <a:xfrm>
            <a:off x="4606925" y="1573213"/>
            <a:ext cx="52388" cy="228600"/>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500">
                <a:solidFill>
                  <a:srgbClr val="000000"/>
                </a:solidFill>
              </a:rPr>
              <a:t> </a:t>
            </a:r>
            <a:endParaRPr lang="en-US"/>
          </a:p>
        </p:txBody>
      </p:sp>
      <p:sp>
        <p:nvSpPr>
          <p:cNvPr id="114701" name="Text Box 212"/>
          <p:cNvSpPr txBox="1">
            <a:spLocks noChangeArrowheads="1"/>
          </p:cNvSpPr>
          <p:nvPr/>
        </p:nvSpPr>
        <p:spPr bwMode="auto">
          <a:xfrm>
            <a:off x="3886200" y="3844925"/>
            <a:ext cx="609600" cy="346075"/>
          </a:xfrm>
          <a:prstGeom prst="rect">
            <a:avLst/>
          </a:prstGeom>
          <a:solidFill>
            <a:srgbClr val="CCFFFF"/>
          </a:solidFill>
          <a:ln w="9525">
            <a:solidFill>
              <a:schemeClr val="tx1"/>
            </a:solidFill>
            <a:miter lim="800000"/>
            <a:headEnd/>
            <a:tailEnd/>
          </a:ln>
        </p:spPr>
        <p:txBody>
          <a:bodyPr>
            <a:prstTxWarp prst="textNoShape">
              <a:avLst/>
            </a:prstTxWarp>
            <a:spAutoFit/>
          </a:bodyPr>
          <a:lstStyle/>
          <a:p>
            <a:pPr algn="ctr" eaLnBrk="1" hangingPunct="1">
              <a:spcBef>
                <a:spcPct val="50000"/>
              </a:spcBef>
            </a:pPr>
            <a:r>
              <a:rPr lang="en-US" sz="1600">
                <a:latin typeface="Symbol" charset="2"/>
              </a:rPr>
              <a:t>S</a:t>
            </a:r>
            <a:r>
              <a:rPr lang="en-US" sz="1600"/>
              <a:t>13</a:t>
            </a:r>
          </a:p>
        </p:txBody>
      </p:sp>
      <p:sp>
        <p:nvSpPr>
          <p:cNvPr id="114702" name="Text Box 213"/>
          <p:cNvSpPr txBox="1">
            <a:spLocks noChangeArrowheads="1"/>
          </p:cNvSpPr>
          <p:nvPr/>
        </p:nvSpPr>
        <p:spPr bwMode="auto">
          <a:xfrm>
            <a:off x="4572000" y="3352800"/>
            <a:ext cx="533400" cy="346075"/>
          </a:xfrm>
          <a:prstGeom prst="rect">
            <a:avLst/>
          </a:prstGeom>
          <a:solidFill>
            <a:srgbClr val="CCFFFF"/>
          </a:solidFill>
          <a:ln w="9525">
            <a:solidFill>
              <a:schemeClr val="tx1"/>
            </a:solidFill>
            <a:miter lim="800000"/>
            <a:headEnd/>
            <a:tailEnd/>
          </a:ln>
        </p:spPr>
        <p:txBody>
          <a:bodyPr>
            <a:prstTxWarp prst="textNoShape">
              <a:avLst/>
            </a:prstTxWarp>
            <a:spAutoFit/>
          </a:bodyPr>
          <a:lstStyle/>
          <a:p>
            <a:pPr algn="ctr" eaLnBrk="1" hangingPunct="1">
              <a:spcBef>
                <a:spcPct val="50000"/>
              </a:spcBef>
            </a:pPr>
            <a:r>
              <a:rPr lang="en-US" sz="1600">
                <a:latin typeface="Symbol" charset="2"/>
              </a:rPr>
              <a:t>S</a:t>
            </a:r>
            <a:r>
              <a:rPr lang="en-US" sz="1600"/>
              <a:t>7</a:t>
            </a:r>
          </a:p>
        </p:txBody>
      </p:sp>
      <p:sp>
        <p:nvSpPr>
          <p:cNvPr id="114703" name="Rectangle 214"/>
          <p:cNvSpPr>
            <a:spLocks noChangeArrowheads="1"/>
          </p:cNvSpPr>
          <p:nvPr/>
        </p:nvSpPr>
        <p:spPr bwMode="auto">
          <a:xfrm>
            <a:off x="381000" y="6324600"/>
            <a:ext cx="1225550" cy="274638"/>
          </a:xfrm>
          <a:prstGeom prst="rect">
            <a:avLst/>
          </a:prstGeom>
          <a:noFill/>
          <a:ln w="9525">
            <a:noFill/>
            <a:miter lim="800000"/>
            <a:headEnd/>
            <a:tailEnd/>
          </a:ln>
        </p:spPr>
        <p:txBody>
          <a:bodyPr wrap="none">
            <a:prstTxWarp prst="textNoShape">
              <a:avLst/>
            </a:prstTxWarp>
            <a:spAutoFit/>
          </a:bodyPr>
          <a:lstStyle/>
          <a:p>
            <a:r>
              <a:rPr lang="en-US" sz="1200">
                <a:solidFill>
                  <a:srgbClr val="660066"/>
                </a:solidFill>
                <a:latin typeface="Times New Roman" charset="0"/>
              </a:rPr>
              <a:t>K. Barmak, et al.</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9CD6D233-3130-A340-936E-53C8ADDE9645}" type="slidenum">
              <a:rPr lang="en-US" smtClean="0"/>
              <a:pPr/>
              <a:t>61</a:t>
            </a:fld>
            <a:endParaRPr lang="en-US" smtClean="0"/>
          </a:p>
        </p:txBody>
      </p:sp>
      <p:sp>
        <p:nvSpPr>
          <p:cNvPr id="66563" name="Rectangle 2"/>
          <p:cNvSpPr>
            <a:spLocks noGrp="1" noChangeArrowheads="1"/>
          </p:cNvSpPr>
          <p:nvPr>
            <p:ph type="title"/>
          </p:nvPr>
        </p:nvSpPr>
        <p:spPr>
          <a:xfrm>
            <a:off x="228600" y="152400"/>
            <a:ext cx="8763000" cy="1143000"/>
          </a:xfrm>
        </p:spPr>
        <p:txBody>
          <a:bodyPr/>
          <a:lstStyle/>
          <a:p>
            <a:pPr eaLnBrk="1" hangingPunct="1"/>
            <a:r>
              <a:rPr lang="en-US"/>
              <a:t>Energy of High Angle Boundaries</a:t>
            </a:r>
          </a:p>
        </p:txBody>
      </p:sp>
      <p:sp>
        <p:nvSpPr>
          <p:cNvPr id="66564" name="Rectangle 3"/>
          <p:cNvSpPr>
            <a:spLocks noGrp="1" noChangeArrowheads="1"/>
          </p:cNvSpPr>
          <p:nvPr>
            <p:ph type="body" idx="1"/>
          </p:nvPr>
        </p:nvSpPr>
        <p:spPr>
          <a:xfrm>
            <a:off x="685800" y="1600200"/>
            <a:ext cx="7772400" cy="4724400"/>
          </a:xfrm>
        </p:spPr>
        <p:txBody>
          <a:bodyPr/>
          <a:lstStyle/>
          <a:p>
            <a:pPr eaLnBrk="1" hangingPunct="1"/>
            <a:r>
              <a:rPr lang="en-US" sz="2000" dirty="0"/>
              <a:t>No universal theory exists to describe the energy of HAGBs.</a:t>
            </a:r>
          </a:p>
          <a:p>
            <a:pPr eaLnBrk="1" hangingPunct="1"/>
            <a:r>
              <a:rPr lang="en-US" sz="2000" dirty="0"/>
              <a:t>Based on a disordered atomic structure for general high angle boundaries, we expect that the </a:t>
            </a:r>
            <a:r>
              <a:rPr lang="en-US" sz="2000" dirty="0" err="1"/>
              <a:t>g.b</a:t>
            </a:r>
            <a:r>
              <a:rPr lang="en-US" sz="2000" dirty="0"/>
              <a:t>. energy should be at a maximum and approximately constant.</a:t>
            </a:r>
          </a:p>
          <a:p>
            <a:pPr eaLnBrk="1" hangingPunct="1"/>
            <a:r>
              <a:rPr lang="en-US" sz="2000" dirty="0"/>
              <a:t>Abundant experimental evidence for special boundaries at (a small number) of certain orientations for which the atomic fit is better than in general high angle </a:t>
            </a:r>
            <a:r>
              <a:rPr lang="en-US" sz="2000" dirty="0" err="1"/>
              <a:t>g.b’s</a:t>
            </a:r>
            <a:r>
              <a:rPr lang="en-US" sz="2000" dirty="0"/>
              <a:t>.</a:t>
            </a:r>
          </a:p>
          <a:p>
            <a:pPr eaLnBrk="1" hangingPunct="1"/>
            <a:r>
              <a:rPr lang="en-US" sz="2000" dirty="0"/>
              <a:t>Each special point (in misorientation space) expected to have a cusp in energy, similar to zero-boundary case but with non-zero energy at the bottom of the cusp.</a:t>
            </a:r>
          </a:p>
          <a:p>
            <a:pPr eaLnBrk="1" hangingPunct="1"/>
            <a:r>
              <a:rPr lang="en-US" sz="2000" dirty="0"/>
              <a:t>Atomistic simulations suggest that </a:t>
            </a:r>
            <a:r>
              <a:rPr lang="en-US" sz="2000" dirty="0" err="1"/>
              <a:t>g.b</a:t>
            </a:r>
            <a:r>
              <a:rPr lang="en-US" sz="2000" dirty="0"/>
              <a:t>. energy is (positively) correlated with free volume at the interface</a:t>
            </a:r>
            <a:r>
              <a:rPr lang="en-US" sz="2000" dirty="0" smtClean="0"/>
              <a:t>. However, no simple way exists to predict the free volume based on the crystallographic type, so this does not help much.</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p:spPr>
        <p:txBody>
          <a:bodyPr/>
          <a:lstStyle/>
          <a:p>
            <a:fld id="{5EC2EDDE-0400-2549-AE51-BC6A84C2F7B0}" type="slidenum">
              <a:rPr lang="en-US" smtClean="0"/>
              <a:pPr/>
              <a:t>62</a:t>
            </a:fld>
            <a:endParaRPr lang="en-US" smtClean="0"/>
          </a:p>
        </p:txBody>
      </p:sp>
      <p:sp>
        <p:nvSpPr>
          <p:cNvPr id="68611" name="Rectangle 2"/>
          <p:cNvSpPr>
            <a:spLocks noGrp="1" noChangeArrowheads="1"/>
          </p:cNvSpPr>
          <p:nvPr>
            <p:ph type="title"/>
          </p:nvPr>
        </p:nvSpPr>
        <p:spPr>
          <a:xfrm>
            <a:off x="685800" y="38100"/>
            <a:ext cx="7772400" cy="1143000"/>
          </a:xfrm>
        </p:spPr>
        <p:txBody>
          <a:bodyPr/>
          <a:lstStyle/>
          <a:p>
            <a:pPr eaLnBrk="1" hangingPunct="1"/>
            <a:r>
              <a:rPr lang="en-US"/>
              <a:t>Exptl. vs. Computed E</a:t>
            </a:r>
            <a:r>
              <a:rPr lang="en-US" baseline="-25000"/>
              <a:t>gb</a:t>
            </a:r>
            <a:endParaRPr lang="en-US"/>
          </a:p>
        </p:txBody>
      </p:sp>
      <p:pic>
        <p:nvPicPr>
          <p:cNvPr id="68612" name="Picture 3"/>
          <p:cNvPicPr>
            <a:picLocks noChangeAspect="1" noChangeArrowheads="1"/>
          </p:cNvPicPr>
          <p:nvPr/>
        </p:nvPicPr>
        <p:blipFill>
          <a:blip r:embed="rId3"/>
          <a:srcRect t="2380" b="3967"/>
          <a:stretch>
            <a:fillRect/>
          </a:stretch>
        </p:blipFill>
        <p:spPr bwMode="auto">
          <a:xfrm>
            <a:off x="838200" y="1143000"/>
            <a:ext cx="3556000" cy="5029200"/>
          </a:xfrm>
          <a:prstGeom prst="rect">
            <a:avLst/>
          </a:prstGeom>
          <a:noFill/>
          <a:ln w="9525">
            <a:noFill/>
            <a:miter lim="800000"/>
            <a:headEnd/>
            <a:tailEnd/>
          </a:ln>
        </p:spPr>
      </p:pic>
      <p:pic>
        <p:nvPicPr>
          <p:cNvPr id="68613" name="Picture 4"/>
          <p:cNvPicPr>
            <a:picLocks noChangeAspect="1" noChangeArrowheads="1"/>
          </p:cNvPicPr>
          <p:nvPr/>
        </p:nvPicPr>
        <p:blipFill>
          <a:blip r:embed="rId4"/>
          <a:srcRect/>
          <a:stretch>
            <a:fillRect/>
          </a:stretch>
        </p:blipFill>
        <p:spPr bwMode="auto">
          <a:xfrm>
            <a:off x="4800600" y="1143000"/>
            <a:ext cx="3235325" cy="5105400"/>
          </a:xfrm>
          <a:prstGeom prst="rect">
            <a:avLst/>
          </a:prstGeom>
          <a:noFill/>
          <a:ln w="9525">
            <a:noFill/>
            <a:miter lim="800000"/>
            <a:headEnd/>
            <a:tailEnd/>
          </a:ln>
        </p:spPr>
      </p:pic>
      <p:sp>
        <p:nvSpPr>
          <p:cNvPr id="68614" name="Text Box 5"/>
          <p:cNvSpPr txBox="1">
            <a:spLocks noChangeArrowheads="1"/>
          </p:cNvSpPr>
          <p:nvPr/>
        </p:nvSpPr>
        <p:spPr bwMode="auto">
          <a:xfrm>
            <a:off x="5867400" y="6311900"/>
            <a:ext cx="2801969" cy="276999"/>
          </a:xfrm>
          <a:prstGeom prst="rect">
            <a:avLst/>
          </a:prstGeom>
          <a:noFill/>
          <a:ln w="9525">
            <a:noFill/>
            <a:miter lim="800000"/>
            <a:headEnd/>
            <a:tailEnd/>
          </a:ln>
        </p:spPr>
        <p:txBody>
          <a:bodyPr wrap="none">
            <a:prstTxWarp prst="textNoShape">
              <a:avLst/>
            </a:prstTxWarp>
            <a:spAutoFit/>
          </a:bodyPr>
          <a:lstStyle/>
          <a:p>
            <a:r>
              <a:rPr lang="en-US" sz="1200" dirty="0" err="1">
                <a:solidFill>
                  <a:srgbClr val="660066"/>
                </a:solidFill>
              </a:rPr>
              <a:t>Hasson</a:t>
            </a:r>
            <a:r>
              <a:rPr lang="en-US" sz="1200" dirty="0">
                <a:solidFill>
                  <a:srgbClr val="660066"/>
                </a:solidFill>
              </a:rPr>
              <a:t> &amp; </a:t>
            </a:r>
            <a:r>
              <a:rPr lang="en-US" sz="1200" dirty="0" err="1">
                <a:solidFill>
                  <a:srgbClr val="660066"/>
                </a:solidFill>
              </a:rPr>
              <a:t>Goux</a:t>
            </a:r>
            <a:r>
              <a:rPr lang="en-US" sz="1200" dirty="0">
                <a:solidFill>
                  <a:srgbClr val="660066"/>
                </a:solidFill>
              </a:rPr>
              <a:t>, </a:t>
            </a:r>
            <a:r>
              <a:rPr lang="en-US" sz="1200" i="1" dirty="0" err="1">
                <a:solidFill>
                  <a:srgbClr val="660066"/>
                </a:solidFill>
              </a:rPr>
              <a:t>Scripta</a:t>
            </a:r>
            <a:r>
              <a:rPr lang="en-US" sz="1200" i="1" dirty="0">
                <a:solidFill>
                  <a:srgbClr val="660066"/>
                </a:solidFill>
              </a:rPr>
              <a:t> metall. </a:t>
            </a:r>
            <a:r>
              <a:rPr lang="en-US" sz="1200" b="1" dirty="0">
                <a:solidFill>
                  <a:srgbClr val="660066"/>
                </a:solidFill>
              </a:rPr>
              <a:t>5 </a:t>
            </a:r>
            <a:r>
              <a:rPr lang="en-US" sz="1200" dirty="0" smtClean="0">
                <a:solidFill>
                  <a:srgbClr val="660066"/>
                </a:solidFill>
              </a:rPr>
              <a:t>889</a:t>
            </a:r>
            <a:endParaRPr lang="en-US" sz="1200" dirty="0">
              <a:solidFill>
                <a:srgbClr val="660066"/>
              </a:solidFill>
            </a:endParaRPr>
          </a:p>
        </p:txBody>
      </p:sp>
      <p:sp>
        <p:nvSpPr>
          <p:cNvPr id="68615" name="Text Box 6"/>
          <p:cNvSpPr txBox="1">
            <a:spLocks noChangeArrowheads="1"/>
          </p:cNvSpPr>
          <p:nvPr/>
        </p:nvSpPr>
        <p:spPr bwMode="auto">
          <a:xfrm>
            <a:off x="3538538" y="1616075"/>
            <a:ext cx="1336675" cy="1066800"/>
          </a:xfrm>
          <a:prstGeom prst="rect">
            <a:avLst/>
          </a:prstGeom>
          <a:noFill/>
          <a:ln w="9525">
            <a:noFill/>
            <a:miter lim="800000"/>
            <a:headEnd/>
            <a:tailEnd/>
          </a:ln>
        </p:spPr>
        <p:txBody>
          <a:bodyPr wrap="none">
            <a:prstTxWarp prst="textNoShape">
              <a:avLst/>
            </a:prstTxWarp>
            <a:spAutoFit/>
          </a:bodyPr>
          <a:lstStyle/>
          <a:p>
            <a:pPr algn="ctr"/>
            <a:r>
              <a:rPr lang="en-US" sz="3200"/>
              <a:t>&lt;100&gt;</a:t>
            </a:r>
            <a:br>
              <a:rPr lang="en-US" sz="3200"/>
            </a:br>
            <a:r>
              <a:rPr lang="en-US" sz="3200"/>
              <a:t>Tilts</a:t>
            </a:r>
          </a:p>
        </p:txBody>
      </p:sp>
      <p:sp>
        <p:nvSpPr>
          <p:cNvPr id="68616" name="Text Box 7"/>
          <p:cNvSpPr txBox="1">
            <a:spLocks noChangeArrowheads="1"/>
          </p:cNvSpPr>
          <p:nvPr/>
        </p:nvSpPr>
        <p:spPr bwMode="auto">
          <a:xfrm>
            <a:off x="3614738" y="4160838"/>
            <a:ext cx="1336675" cy="1066800"/>
          </a:xfrm>
          <a:prstGeom prst="rect">
            <a:avLst/>
          </a:prstGeom>
          <a:noFill/>
          <a:ln w="9525">
            <a:noFill/>
            <a:miter lim="800000"/>
            <a:headEnd/>
            <a:tailEnd/>
          </a:ln>
        </p:spPr>
        <p:txBody>
          <a:bodyPr wrap="none">
            <a:prstTxWarp prst="textNoShape">
              <a:avLst/>
            </a:prstTxWarp>
            <a:spAutoFit/>
          </a:bodyPr>
          <a:lstStyle/>
          <a:p>
            <a:pPr algn="ctr"/>
            <a:r>
              <a:rPr lang="en-US" sz="3200"/>
              <a:t>&lt;110&gt;</a:t>
            </a:r>
            <a:br>
              <a:rPr lang="en-US" sz="3200"/>
            </a:br>
            <a:r>
              <a:rPr lang="en-US" sz="3200"/>
              <a:t>Tilts</a:t>
            </a:r>
          </a:p>
        </p:txBody>
      </p:sp>
      <p:sp>
        <p:nvSpPr>
          <p:cNvPr id="68617" name="Text Box 8"/>
          <p:cNvSpPr txBox="1">
            <a:spLocks noChangeArrowheads="1"/>
          </p:cNvSpPr>
          <p:nvPr/>
        </p:nvSpPr>
        <p:spPr bwMode="auto">
          <a:xfrm>
            <a:off x="1143000" y="6235700"/>
            <a:ext cx="4108450" cy="457200"/>
          </a:xfrm>
          <a:prstGeom prst="rect">
            <a:avLst/>
          </a:prstGeom>
          <a:noFill/>
          <a:ln w="9525">
            <a:noFill/>
            <a:miter lim="800000"/>
            <a:headEnd/>
            <a:tailEnd/>
          </a:ln>
        </p:spPr>
        <p:txBody>
          <a:bodyPr wrap="none">
            <a:prstTxWarp prst="textNoShape">
              <a:avLst/>
            </a:prstTxWarp>
            <a:spAutoFit/>
          </a:bodyPr>
          <a:lstStyle/>
          <a:p>
            <a:r>
              <a:rPr lang="en-US">
                <a:solidFill>
                  <a:srgbClr val="CC0000"/>
                </a:solidFill>
                <a:latin typeface="Symbol" charset="2"/>
              </a:rPr>
              <a:t>S</a:t>
            </a:r>
            <a:r>
              <a:rPr lang="en-US">
                <a:solidFill>
                  <a:srgbClr val="CC0000"/>
                </a:solidFill>
              </a:rPr>
              <a:t>3, 111 plane: CoherentTwin</a:t>
            </a:r>
          </a:p>
        </p:txBody>
      </p:sp>
      <p:sp>
        <p:nvSpPr>
          <p:cNvPr id="68618" name="Line 9"/>
          <p:cNvSpPr>
            <a:spLocks noChangeShapeType="1"/>
          </p:cNvSpPr>
          <p:nvPr/>
        </p:nvSpPr>
        <p:spPr bwMode="auto">
          <a:xfrm flipH="1" flipV="1">
            <a:off x="2514600" y="5257800"/>
            <a:ext cx="685800" cy="1066800"/>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en-US"/>
          </a:p>
        </p:txBody>
      </p:sp>
      <p:sp>
        <p:nvSpPr>
          <p:cNvPr id="68619" name="Text Box 10"/>
          <p:cNvSpPr txBox="1">
            <a:spLocks noChangeArrowheads="1"/>
          </p:cNvSpPr>
          <p:nvPr/>
        </p:nvSpPr>
        <p:spPr bwMode="auto">
          <a:xfrm>
            <a:off x="2803525" y="3717925"/>
            <a:ext cx="2957513" cy="457200"/>
          </a:xfrm>
          <a:prstGeom prst="rect">
            <a:avLst/>
          </a:prstGeom>
          <a:noFill/>
          <a:ln w="9525">
            <a:noFill/>
            <a:miter lim="800000"/>
            <a:headEnd/>
            <a:tailEnd/>
          </a:ln>
        </p:spPr>
        <p:txBody>
          <a:bodyPr wrap="none">
            <a:prstTxWarp prst="textNoShape">
              <a:avLst/>
            </a:prstTxWarp>
            <a:spAutoFit/>
          </a:bodyPr>
          <a:lstStyle/>
          <a:p>
            <a:r>
              <a:rPr lang="en-US">
                <a:solidFill>
                  <a:srgbClr val="CC0000"/>
                </a:solidFill>
                <a:latin typeface="Symbol" charset="2"/>
              </a:rPr>
              <a:t>S</a:t>
            </a:r>
            <a:r>
              <a:rPr lang="en-US">
                <a:solidFill>
                  <a:srgbClr val="CC0000"/>
                </a:solidFill>
              </a:rPr>
              <a:t>11 with (311) plane</a:t>
            </a:r>
          </a:p>
        </p:txBody>
      </p:sp>
      <p:sp>
        <p:nvSpPr>
          <p:cNvPr id="68620" name="Line 11"/>
          <p:cNvSpPr>
            <a:spLocks noChangeShapeType="1"/>
          </p:cNvSpPr>
          <p:nvPr/>
        </p:nvSpPr>
        <p:spPr bwMode="auto">
          <a:xfrm flipH="1">
            <a:off x="3048000" y="4114800"/>
            <a:ext cx="0" cy="609600"/>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en-US"/>
          </a:p>
        </p:txBody>
      </p:sp>
      <p:sp>
        <p:nvSpPr>
          <p:cNvPr id="68621" name="Text Box 12"/>
          <p:cNvSpPr txBox="1">
            <a:spLocks noChangeArrowheads="1"/>
          </p:cNvSpPr>
          <p:nvPr/>
        </p:nvSpPr>
        <p:spPr bwMode="auto">
          <a:xfrm>
            <a:off x="7467600" y="3048000"/>
            <a:ext cx="1616075" cy="2835275"/>
          </a:xfrm>
          <a:prstGeom prst="rect">
            <a:avLst/>
          </a:prstGeom>
          <a:noFill/>
          <a:ln w="9525">
            <a:noFill/>
            <a:miter lim="800000"/>
            <a:headEnd/>
            <a:tailEnd/>
          </a:ln>
        </p:spPr>
        <p:txBody>
          <a:bodyPr>
            <a:prstTxWarp prst="textNoShape">
              <a:avLst/>
            </a:prstTxWarp>
            <a:spAutoFit/>
          </a:bodyPr>
          <a:lstStyle/>
          <a:p>
            <a:r>
              <a:rPr lang="en-US" sz="2000"/>
              <a:t>Note the presence of local minima in the &lt;110&gt; series, but not in the &lt;100&gt; series of tilt boundaries.</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Atomistic Calculations</a:t>
            </a:r>
            <a:endParaRPr lang="en-US" dirty="0"/>
          </a:p>
        </p:txBody>
      </p:sp>
      <p:sp>
        <p:nvSpPr>
          <p:cNvPr id="3" name="Content Placeholder 2"/>
          <p:cNvSpPr>
            <a:spLocks noGrp="1"/>
          </p:cNvSpPr>
          <p:nvPr>
            <p:ph idx="1"/>
          </p:nvPr>
        </p:nvSpPr>
        <p:spPr>
          <a:xfrm>
            <a:off x="685800" y="1143000"/>
            <a:ext cx="7772400" cy="5181600"/>
          </a:xfrm>
        </p:spPr>
        <p:txBody>
          <a:bodyPr/>
          <a:lstStyle/>
          <a:p>
            <a:r>
              <a:rPr lang="en-US" dirty="0" smtClean="0"/>
              <a:t>Olmsted, </a:t>
            </a:r>
            <a:r>
              <a:rPr lang="en-US" dirty="0" err="1" smtClean="0"/>
              <a:t>Foiles</a:t>
            </a:r>
            <a:r>
              <a:rPr lang="en-US" dirty="0" smtClean="0"/>
              <a:t> and Holm computed grain boundary energies for a set of 388 grain boundaries using molecular statics and embedded-atom interatomic potentials that represent </a:t>
            </a:r>
            <a:r>
              <a:rPr lang="en-US" dirty="0"/>
              <a:t>nickel </a:t>
            </a:r>
            <a:r>
              <a:rPr lang="en-US" dirty="0" smtClean="0"/>
              <a:t>and aluminum [</a:t>
            </a:r>
            <a:r>
              <a:rPr lang="en-US" dirty="0"/>
              <a:t>“Survey of computed grain boundary properties in face-centered cubic metals: I. Grain boundary </a:t>
            </a:r>
            <a:r>
              <a:rPr lang="en-US" dirty="0" smtClean="0"/>
              <a:t>energy,”</a:t>
            </a:r>
            <a:r>
              <a:rPr lang="en-US" i="1" dirty="0" err="1" smtClean="0"/>
              <a:t>Acta</a:t>
            </a:r>
            <a:r>
              <a:rPr lang="en-US" i="1" dirty="0" smtClean="0"/>
              <a:t> </a:t>
            </a:r>
            <a:r>
              <a:rPr lang="en-US" i="1" dirty="0" err="1"/>
              <a:t>Materialia</a:t>
            </a:r>
            <a:r>
              <a:rPr lang="en-US" i="1" dirty="0"/>
              <a:t> </a:t>
            </a:r>
            <a:r>
              <a:rPr lang="en-US" b="1" dirty="0"/>
              <a:t>57 </a:t>
            </a:r>
            <a:r>
              <a:rPr lang="en-US" dirty="0"/>
              <a:t>(2009) 3694–</a:t>
            </a:r>
            <a:r>
              <a:rPr lang="en-US" dirty="0" smtClean="0"/>
              <a:t>3703].</a:t>
            </a:r>
            <a:endParaRPr lang="en-US"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63</a:t>
            </a:fld>
            <a:endParaRPr lang="en-US"/>
          </a:p>
        </p:txBody>
      </p:sp>
    </p:spTree>
    <p:extLst>
      <p:ext uri="{BB962C8B-B14F-4D97-AF65-F5344CB8AC3E}">
        <p14:creationId xmlns:p14="http://schemas.microsoft.com/office/powerpoint/2010/main" val="18273795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838200"/>
          </a:xfrm>
        </p:spPr>
        <p:txBody>
          <a:bodyPr/>
          <a:lstStyle/>
          <a:p>
            <a:r>
              <a:rPr lang="en-US" dirty="0"/>
              <a:t>Atomistic </a:t>
            </a:r>
            <a:r>
              <a:rPr lang="en-US" dirty="0" smtClean="0"/>
              <a:t>Calculations, contd.</a:t>
            </a:r>
            <a:endParaRPr lang="en-US" dirty="0"/>
          </a:p>
        </p:txBody>
      </p:sp>
      <p:sp>
        <p:nvSpPr>
          <p:cNvPr id="3" name="Content Placeholder 2"/>
          <p:cNvSpPr>
            <a:spLocks noGrp="1"/>
          </p:cNvSpPr>
          <p:nvPr>
            <p:ph idx="1"/>
          </p:nvPr>
        </p:nvSpPr>
        <p:spPr>
          <a:xfrm>
            <a:off x="304800" y="1600200"/>
            <a:ext cx="3733800" cy="4114800"/>
          </a:xfrm>
        </p:spPr>
        <p:txBody>
          <a:bodyPr/>
          <a:lstStyle/>
          <a:p>
            <a:r>
              <a:rPr lang="en-US" sz="2400" dirty="0" smtClean="0"/>
              <a:t>It is important to understand that each result i.e. an energy value for a particular grain boundary type, was the minimum value from a large number of trial configurations of that boundary.</a:t>
            </a:r>
            <a:endParaRPr lang="en-US" sz="2400"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64</a:t>
            </a:fld>
            <a:endParaRPr lang="en-US"/>
          </a:p>
        </p:txBody>
      </p:sp>
      <p:pic>
        <p:nvPicPr>
          <p:cNvPr id="5" name="Picture 4"/>
          <p:cNvPicPr>
            <a:picLocks noChangeAspect="1"/>
          </p:cNvPicPr>
          <p:nvPr/>
        </p:nvPicPr>
        <p:blipFill>
          <a:blip r:embed="rId2"/>
          <a:stretch>
            <a:fillRect/>
          </a:stretch>
        </p:blipFill>
        <p:spPr>
          <a:xfrm>
            <a:off x="3810000" y="1600199"/>
            <a:ext cx="4889500" cy="4271693"/>
          </a:xfrm>
          <a:prstGeom prst="rect">
            <a:avLst/>
          </a:prstGeom>
        </p:spPr>
      </p:pic>
      <p:sp>
        <p:nvSpPr>
          <p:cNvPr id="6" name="Rectangle 5"/>
          <p:cNvSpPr/>
          <p:nvPr/>
        </p:nvSpPr>
        <p:spPr>
          <a:xfrm>
            <a:off x="4191000" y="6019800"/>
            <a:ext cx="4362693" cy="338554"/>
          </a:xfrm>
          <a:prstGeom prst="rect">
            <a:avLst/>
          </a:prstGeom>
        </p:spPr>
        <p:txBody>
          <a:bodyPr wrap="none">
            <a:spAutoFit/>
          </a:bodyPr>
          <a:lstStyle/>
          <a:p>
            <a:r>
              <a:rPr lang="en-US" sz="1600" dirty="0" smtClean="0">
                <a:solidFill>
                  <a:srgbClr val="660066"/>
                </a:solidFill>
              </a:rPr>
              <a:t>Olmsted </a:t>
            </a:r>
            <a:r>
              <a:rPr lang="en-US" sz="1600" i="1" dirty="0" smtClean="0">
                <a:solidFill>
                  <a:srgbClr val="660066"/>
                </a:solidFill>
              </a:rPr>
              <a:t>et al., Acta </a:t>
            </a:r>
            <a:r>
              <a:rPr lang="en-US" sz="1600" i="1" dirty="0">
                <a:solidFill>
                  <a:srgbClr val="660066"/>
                </a:solidFill>
              </a:rPr>
              <a:t>Materialia </a:t>
            </a:r>
            <a:r>
              <a:rPr lang="en-US" sz="1600" b="1" dirty="0">
                <a:solidFill>
                  <a:srgbClr val="660066"/>
                </a:solidFill>
              </a:rPr>
              <a:t>57 </a:t>
            </a:r>
            <a:r>
              <a:rPr lang="en-US" sz="1600" dirty="0">
                <a:solidFill>
                  <a:srgbClr val="660066"/>
                </a:solidFill>
              </a:rPr>
              <a:t>(2009) 3694</a:t>
            </a:r>
          </a:p>
        </p:txBody>
      </p:sp>
    </p:spTree>
    <p:extLst>
      <p:ext uri="{BB962C8B-B14F-4D97-AF65-F5344CB8AC3E}">
        <p14:creationId xmlns:p14="http://schemas.microsoft.com/office/powerpoint/2010/main" val="20265909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838200"/>
          </a:xfrm>
        </p:spPr>
        <p:txBody>
          <a:bodyPr/>
          <a:lstStyle/>
          <a:p>
            <a:r>
              <a:rPr lang="en-US" dirty="0"/>
              <a:t>Atomistic Calculations, contd.</a:t>
            </a:r>
          </a:p>
        </p:txBody>
      </p:sp>
      <p:sp>
        <p:nvSpPr>
          <p:cNvPr id="3" name="Content Placeholder 2"/>
          <p:cNvSpPr>
            <a:spLocks noGrp="1"/>
          </p:cNvSpPr>
          <p:nvPr>
            <p:ph idx="1"/>
          </p:nvPr>
        </p:nvSpPr>
        <p:spPr>
          <a:xfrm>
            <a:off x="304800" y="1447800"/>
            <a:ext cx="4038600" cy="5334000"/>
          </a:xfrm>
        </p:spPr>
        <p:txBody>
          <a:bodyPr/>
          <a:lstStyle/>
          <a:p>
            <a:pPr marL="0" indent="0">
              <a:buNone/>
            </a:pPr>
            <a:r>
              <a:rPr lang="en-US" sz="2000" dirty="0" smtClean="0"/>
              <a:t>There are several key results.  One is that, for any given CSL value, there is a wide range of energies, especially for 41 different </a:t>
            </a:r>
            <a:r>
              <a:rPr lang="en-US" sz="2000" dirty="0" smtClean="0">
                <a:latin typeface="Symbol" charset="2"/>
                <a:cs typeface="Symbol" charset="2"/>
              </a:rPr>
              <a:t>S</a:t>
            </a:r>
            <a:r>
              <a:rPr lang="en-US" sz="2000" dirty="0" smtClean="0"/>
              <a:t>3 GBs.  Also note that {111} twist boundaries are particularly low in energy, as expected from the argument about low energy surfaces giving low energy GBs.  One outlier is the low energy </a:t>
            </a:r>
            <a:r>
              <a:rPr lang="en-US" sz="2000" dirty="0" smtClean="0">
                <a:latin typeface="Symbol" charset="2"/>
                <a:cs typeface="Symbol" charset="2"/>
              </a:rPr>
              <a:t>S</a:t>
            </a:r>
            <a:r>
              <a:rPr lang="en-US" sz="2000" dirty="0" smtClean="0"/>
              <a:t>11 symmetric tilt with {113} </a:t>
            </a:r>
            <a:r>
              <a:rPr lang="en-US" sz="2000" dirty="0" err="1" smtClean="0"/>
              <a:t>normals</a:t>
            </a:r>
            <a:r>
              <a:rPr lang="en-US" sz="2000" dirty="0" smtClean="0"/>
              <a:t>.  The excess free volume provides a weak correlation with energy, as previously noted.</a:t>
            </a:r>
            <a:endParaRPr lang="en-US" sz="2000"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65</a:t>
            </a:fld>
            <a:endParaRPr lang="en-US"/>
          </a:p>
        </p:txBody>
      </p:sp>
      <p:pic>
        <p:nvPicPr>
          <p:cNvPr id="5" name="Picture 4"/>
          <p:cNvPicPr>
            <a:picLocks noChangeAspect="1"/>
          </p:cNvPicPr>
          <p:nvPr/>
        </p:nvPicPr>
        <p:blipFill>
          <a:blip r:embed="rId2"/>
          <a:stretch>
            <a:fillRect/>
          </a:stretch>
        </p:blipFill>
        <p:spPr>
          <a:xfrm>
            <a:off x="4343400" y="1244793"/>
            <a:ext cx="4572000" cy="4851207"/>
          </a:xfrm>
          <a:prstGeom prst="rect">
            <a:avLst/>
          </a:prstGeom>
        </p:spPr>
      </p:pic>
      <p:sp>
        <p:nvSpPr>
          <p:cNvPr id="6" name="Rectangle 5"/>
          <p:cNvSpPr/>
          <p:nvPr/>
        </p:nvSpPr>
        <p:spPr>
          <a:xfrm>
            <a:off x="5505449" y="6321623"/>
            <a:ext cx="2647951" cy="307777"/>
          </a:xfrm>
          <a:prstGeom prst="rect">
            <a:avLst/>
          </a:prstGeom>
        </p:spPr>
        <p:txBody>
          <a:bodyPr wrap="none">
            <a:spAutoFit/>
          </a:bodyPr>
          <a:lstStyle/>
          <a:p>
            <a:r>
              <a:rPr lang="en-US" sz="1400" i="1" dirty="0" err="1">
                <a:solidFill>
                  <a:srgbClr val="660066"/>
                </a:solidFill>
              </a:rPr>
              <a:t>Acta</a:t>
            </a:r>
            <a:r>
              <a:rPr lang="en-US" sz="1400" i="1" dirty="0">
                <a:solidFill>
                  <a:srgbClr val="660066"/>
                </a:solidFill>
              </a:rPr>
              <a:t> </a:t>
            </a:r>
            <a:r>
              <a:rPr lang="en-US" sz="1400" i="1" dirty="0" err="1">
                <a:solidFill>
                  <a:srgbClr val="660066"/>
                </a:solidFill>
              </a:rPr>
              <a:t>Materialia</a:t>
            </a:r>
            <a:r>
              <a:rPr lang="en-US" sz="1400" i="1" dirty="0">
                <a:solidFill>
                  <a:srgbClr val="660066"/>
                </a:solidFill>
              </a:rPr>
              <a:t> </a:t>
            </a:r>
            <a:r>
              <a:rPr lang="en-US" sz="1400" b="1" dirty="0">
                <a:solidFill>
                  <a:srgbClr val="660066"/>
                </a:solidFill>
              </a:rPr>
              <a:t>57 </a:t>
            </a:r>
            <a:r>
              <a:rPr lang="en-US" sz="1400" dirty="0">
                <a:solidFill>
                  <a:srgbClr val="660066"/>
                </a:solidFill>
              </a:rPr>
              <a:t>(2009) 3694</a:t>
            </a:r>
          </a:p>
        </p:txBody>
      </p:sp>
    </p:spTree>
    <p:extLst>
      <p:ext uri="{BB962C8B-B14F-4D97-AF65-F5344CB8AC3E}">
        <p14:creationId xmlns:p14="http://schemas.microsoft.com/office/powerpoint/2010/main" val="34706113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4267200" cy="2057400"/>
          </a:xfrm>
        </p:spPr>
        <p:txBody>
          <a:bodyPr/>
          <a:lstStyle/>
          <a:p>
            <a:r>
              <a:rPr lang="en-US" dirty="0"/>
              <a:t>Atomistic Calculations, contd.</a:t>
            </a:r>
          </a:p>
        </p:txBody>
      </p:sp>
      <p:sp>
        <p:nvSpPr>
          <p:cNvPr id="3" name="Content Placeholder 2"/>
          <p:cNvSpPr>
            <a:spLocks noGrp="1"/>
          </p:cNvSpPr>
          <p:nvPr>
            <p:ph idx="1"/>
          </p:nvPr>
        </p:nvSpPr>
        <p:spPr>
          <a:xfrm>
            <a:off x="609600" y="2286000"/>
            <a:ext cx="3886200" cy="4495800"/>
          </a:xfrm>
        </p:spPr>
        <p:txBody>
          <a:bodyPr/>
          <a:lstStyle/>
          <a:p>
            <a:pPr marL="0" indent="0">
              <a:buNone/>
            </a:pPr>
            <a:r>
              <a:rPr lang="en-US" sz="2000" dirty="0" smtClean="0"/>
              <a:t>When the GB energies calculated in this manner for Al and Ni are compared, there is a very strong correlation.  It appears that the proportionality factor is is very similar to the Voigt average shear modulus, which is the last entry in Table 1. This suggests (without proof!) that the properties of dislocations may be relevant to GB energy. This last point remains to be substantiated.</a:t>
            </a:r>
            <a:endParaRPr lang="en-US" sz="2000"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66</a:t>
            </a:fld>
            <a:endParaRPr lang="en-US"/>
          </a:p>
        </p:txBody>
      </p:sp>
      <p:pic>
        <p:nvPicPr>
          <p:cNvPr id="5" name="Picture 4"/>
          <p:cNvPicPr>
            <a:picLocks noChangeAspect="1"/>
          </p:cNvPicPr>
          <p:nvPr/>
        </p:nvPicPr>
        <p:blipFill>
          <a:blip r:embed="rId2"/>
          <a:stretch>
            <a:fillRect/>
          </a:stretch>
        </p:blipFill>
        <p:spPr>
          <a:xfrm>
            <a:off x="4572000" y="76200"/>
            <a:ext cx="4478421" cy="3810000"/>
          </a:xfrm>
          <a:prstGeom prst="rect">
            <a:avLst/>
          </a:prstGeom>
        </p:spPr>
      </p:pic>
      <p:pic>
        <p:nvPicPr>
          <p:cNvPr id="6" name="Picture 5"/>
          <p:cNvPicPr>
            <a:picLocks noChangeAspect="1"/>
          </p:cNvPicPr>
          <p:nvPr/>
        </p:nvPicPr>
        <p:blipFill>
          <a:blip r:embed="rId3"/>
          <a:stretch>
            <a:fillRect/>
          </a:stretch>
        </p:blipFill>
        <p:spPr>
          <a:xfrm>
            <a:off x="5181600" y="4013200"/>
            <a:ext cx="3365500" cy="2921000"/>
          </a:xfrm>
          <a:prstGeom prst="rect">
            <a:avLst/>
          </a:prstGeom>
        </p:spPr>
      </p:pic>
      <p:sp>
        <p:nvSpPr>
          <p:cNvPr id="7" name="Rectangle 6"/>
          <p:cNvSpPr/>
          <p:nvPr/>
        </p:nvSpPr>
        <p:spPr>
          <a:xfrm>
            <a:off x="2228849" y="6488668"/>
            <a:ext cx="2647951" cy="307777"/>
          </a:xfrm>
          <a:prstGeom prst="rect">
            <a:avLst/>
          </a:prstGeom>
        </p:spPr>
        <p:txBody>
          <a:bodyPr wrap="none">
            <a:spAutoFit/>
          </a:bodyPr>
          <a:lstStyle/>
          <a:p>
            <a:r>
              <a:rPr lang="en-US" sz="1400" i="1" dirty="0" err="1">
                <a:solidFill>
                  <a:srgbClr val="660066"/>
                </a:solidFill>
              </a:rPr>
              <a:t>Acta</a:t>
            </a:r>
            <a:r>
              <a:rPr lang="en-US" sz="1400" i="1" dirty="0">
                <a:solidFill>
                  <a:srgbClr val="660066"/>
                </a:solidFill>
              </a:rPr>
              <a:t> </a:t>
            </a:r>
            <a:r>
              <a:rPr lang="en-US" sz="1400" i="1" dirty="0" err="1">
                <a:solidFill>
                  <a:srgbClr val="660066"/>
                </a:solidFill>
              </a:rPr>
              <a:t>Materialia</a:t>
            </a:r>
            <a:r>
              <a:rPr lang="en-US" sz="1400" i="1" dirty="0">
                <a:solidFill>
                  <a:srgbClr val="660066"/>
                </a:solidFill>
              </a:rPr>
              <a:t> </a:t>
            </a:r>
            <a:r>
              <a:rPr lang="en-US" sz="1400" b="1" dirty="0">
                <a:solidFill>
                  <a:srgbClr val="660066"/>
                </a:solidFill>
              </a:rPr>
              <a:t>57 </a:t>
            </a:r>
            <a:r>
              <a:rPr lang="en-US" sz="1400" dirty="0">
                <a:solidFill>
                  <a:srgbClr val="660066"/>
                </a:solidFill>
              </a:rPr>
              <a:t>(2009) 3694</a:t>
            </a:r>
          </a:p>
        </p:txBody>
      </p:sp>
    </p:spTree>
    <p:extLst>
      <p:ext uri="{BB962C8B-B14F-4D97-AF65-F5344CB8AC3E}">
        <p14:creationId xmlns:p14="http://schemas.microsoft.com/office/powerpoint/2010/main" val="18996973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5"/>
          <p:cNvSpPr>
            <a:spLocks noGrp="1"/>
          </p:cNvSpPr>
          <p:nvPr>
            <p:ph type="sldNum" sz="quarter" idx="12"/>
          </p:nvPr>
        </p:nvSpPr>
        <p:spPr>
          <a:noFill/>
        </p:spPr>
        <p:txBody>
          <a:bodyPr/>
          <a:lstStyle/>
          <a:p>
            <a:fld id="{E6139C95-98B5-5547-B484-D0775FD91AD3}" type="slidenum">
              <a:rPr lang="en-US" smtClean="0"/>
              <a:pPr/>
              <a:t>67</a:t>
            </a:fld>
            <a:endParaRPr lang="en-US" smtClean="0"/>
          </a:p>
        </p:txBody>
      </p:sp>
      <p:sp>
        <p:nvSpPr>
          <p:cNvPr id="70659" name="Rectangle 2"/>
          <p:cNvSpPr>
            <a:spLocks noGrp="1" noChangeArrowheads="1"/>
          </p:cNvSpPr>
          <p:nvPr>
            <p:ph type="title"/>
          </p:nvPr>
        </p:nvSpPr>
        <p:spPr>
          <a:xfrm>
            <a:off x="685800" y="304800"/>
            <a:ext cx="7772400" cy="838200"/>
          </a:xfrm>
        </p:spPr>
        <p:txBody>
          <a:bodyPr/>
          <a:lstStyle/>
          <a:p>
            <a:pPr eaLnBrk="1" hangingPunct="1"/>
            <a:r>
              <a:rPr lang="en-US"/>
              <a:t>Surface Energies vs. </a:t>
            </a:r>
            <a:br>
              <a:rPr lang="en-US"/>
            </a:br>
            <a:r>
              <a:rPr lang="en-US"/>
              <a:t>Grain Boundary Energy</a:t>
            </a:r>
          </a:p>
        </p:txBody>
      </p:sp>
      <p:sp>
        <p:nvSpPr>
          <p:cNvPr id="70660" name="Rectangle 3"/>
          <p:cNvSpPr>
            <a:spLocks noGrp="1" noChangeArrowheads="1"/>
          </p:cNvSpPr>
          <p:nvPr>
            <p:ph type="body" idx="1"/>
          </p:nvPr>
        </p:nvSpPr>
        <p:spPr>
          <a:xfrm>
            <a:off x="685800" y="1981200"/>
            <a:ext cx="7772400" cy="4572000"/>
          </a:xfrm>
        </p:spPr>
        <p:txBody>
          <a:bodyPr/>
          <a:lstStyle/>
          <a:p>
            <a:pPr eaLnBrk="1" hangingPunct="1"/>
            <a:r>
              <a:rPr lang="en-US" sz="2000" dirty="0"/>
              <a:t>A recently revived, but still </a:t>
            </a:r>
            <a:r>
              <a:rPr lang="en-US" sz="2000" dirty="0" smtClean="0"/>
              <a:t>surprising to materials scientists, </a:t>
            </a:r>
            <a:r>
              <a:rPr lang="en-US" sz="2000" dirty="0"/>
              <a:t>is that the grain boundary energy is largely determined by the energy of the two surfaces that make up the boundary (and that the twist angle is not significant).  </a:t>
            </a:r>
          </a:p>
          <a:p>
            <a:pPr eaLnBrk="1" hangingPunct="1"/>
            <a:r>
              <a:rPr lang="en-US" sz="2000" dirty="0"/>
              <a:t>This is has been demonstrated to be highly accurate in the case of </a:t>
            </a:r>
            <a:r>
              <a:rPr lang="en-US" sz="2000" dirty="0" err="1"/>
              <a:t>MgO</a:t>
            </a:r>
            <a:r>
              <a:rPr lang="en-US" sz="2000" dirty="0"/>
              <a:t>, which is an ionic ceramic with a rock-salt structure.  In this case, {100} has the lowest surface energy, so boundaries with a {100} plane are expected to be low energy.</a:t>
            </a:r>
          </a:p>
          <a:p>
            <a:pPr eaLnBrk="1" hangingPunct="1"/>
            <a:r>
              <a:rPr lang="en-US" sz="2000" dirty="0"/>
              <a:t>The next slide, taken from the PhD thesis work of David Saylor, shows a comparison of the </a:t>
            </a:r>
            <a:r>
              <a:rPr lang="en-US" sz="2000" dirty="0" smtClean="0"/>
              <a:t>GB </a:t>
            </a:r>
            <a:r>
              <a:rPr lang="en-US" sz="2000" dirty="0"/>
              <a:t>energy computed as the average of the two surface energies, compared to the frequency of boundaries of the corresponding type.  As predicted, the frequency is lowest for the highest energy boundaries, and vice versa.</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p:cNvSpPr>
            <a:spLocks noGrp="1"/>
          </p:cNvSpPr>
          <p:nvPr>
            <p:ph type="sldNum" sz="quarter" idx="12"/>
          </p:nvPr>
        </p:nvSpPr>
        <p:spPr>
          <a:noFill/>
        </p:spPr>
        <p:txBody>
          <a:bodyPr/>
          <a:lstStyle/>
          <a:p>
            <a:fld id="{8DE26490-8F7B-1B49-88FA-A72CC896A0D8}" type="slidenum">
              <a:rPr lang="en-US" smtClean="0"/>
              <a:pPr/>
              <a:t>68</a:t>
            </a:fld>
            <a:endParaRPr lang="en-US" smtClean="0"/>
          </a:p>
        </p:txBody>
      </p:sp>
      <p:grpSp>
        <p:nvGrpSpPr>
          <p:cNvPr id="72707" name="Group 2"/>
          <p:cNvGrpSpPr>
            <a:grpSpLocks/>
          </p:cNvGrpSpPr>
          <p:nvPr/>
        </p:nvGrpSpPr>
        <p:grpSpPr bwMode="auto">
          <a:xfrm>
            <a:off x="962025" y="4056063"/>
            <a:ext cx="2060575" cy="2566987"/>
            <a:chOff x="1702" y="2355"/>
            <a:chExt cx="1298" cy="1617"/>
          </a:xfrm>
        </p:grpSpPr>
        <p:sp>
          <p:nvSpPr>
            <p:cNvPr id="72825" name="Text Box 3"/>
            <p:cNvSpPr txBox="1">
              <a:spLocks noChangeArrowheads="1"/>
            </p:cNvSpPr>
            <p:nvPr/>
          </p:nvSpPr>
          <p:spPr bwMode="auto">
            <a:xfrm>
              <a:off x="2674" y="2705"/>
              <a:ext cx="326"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r</a:t>
              </a:r>
              <a:r>
                <a:rPr lang="en-US" b="1" i="1" baseline="-25000">
                  <a:latin typeface="Times" charset="0"/>
                </a:rPr>
                <a:t>ij</a:t>
              </a:r>
              <a:r>
                <a:rPr lang="en-US" b="1" baseline="-25000">
                  <a:latin typeface="Times" charset="0"/>
                </a:rPr>
                <a:t>2</a:t>
              </a:r>
              <a:endParaRPr lang="en-US">
                <a:latin typeface="Times" charset="0"/>
              </a:endParaRPr>
            </a:p>
          </p:txBody>
        </p:sp>
        <p:grpSp>
          <p:nvGrpSpPr>
            <p:cNvPr id="72826" name="Group 4"/>
            <p:cNvGrpSpPr>
              <a:grpSpLocks/>
            </p:cNvGrpSpPr>
            <p:nvPr/>
          </p:nvGrpSpPr>
          <p:grpSpPr bwMode="auto">
            <a:xfrm>
              <a:off x="1702" y="2355"/>
              <a:ext cx="1285" cy="1617"/>
              <a:chOff x="1702" y="2355"/>
              <a:chExt cx="1285" cy="1617"/>
            </a:xfrm>
          </p:grpSpPr>
          <p:sp>
            <p:nvSpPr>
              <p:cNvPr id="72827" name="Freeform 5"/>
              <p:cNvSpPr>
                <a:spLocks/>
              </p:cNvSpPr>
              <p:nvPr/>
            </p:nvSpPr>
            <p:spPr bwMode="auto">
              <a:xfrm>
                <a:off x="1824" y="2448"/>
                <a:ext cx="906" cy="1230"/>
              </a:xfrm>
              <a:custGeom>
                <a:avLst/>
                <a:gdLst>
                  <a:gd name="T0" fmla="*/ 0 w 180"/>
                  <a:gd name="T1" fmla="*/ 2496 h 206"/>
                  <a:gd name="T2" fmla="*/ 4560 w 180"/>
                  <a:gd name="T3" fmla="*/ 0 h 206"/>
                  <a:gd name="T4" fmla="*/ 3342 w 180"/>
                  <a:gd name="T5" fmla="*/ 7344 h 206"/>
                  <a:gd name="T6" fmla="*/ 0 w 180"/>
                  <a:gd name="T7" fmla="*/ 2496 h 206"/>
                  <a:gd name="T8" fmla="*/ 0 60000 65536"/>
                  <a:gd name="T9" fmla="*/ 0 60000 65536"/>
                  <a:gd name="T10" fmla="*/ 0 60000 65536"/>
                  <a:gd name="T11" fmla="*/ 0 60000 65536"/>
                  <a:gd name="T12" fmla="*/ 0 w 180"/>
                  <a:gd name="T13" fmla="*/ 0 h 206"/>
                  <a:gd name="T14" fmla="*/ 180 w 180"/>
                  <a:gd name="T15" fmla="*/ 206 h 206"/>
                </a:gdLst>
                <a:ahLst/>
                <a:cxnLst>
                  <a:cxn ang="T8">
                    <a:pos x="T0" y="T1"/>
                  </a:cxn>
                  <a:cxn ang="T9">
                    <a:pos x="T2" y="T3"/>
                  </a:cxn>
                  <a:cxn ang="T10">
                    <a:pos x="T4" y="T5"/>
                  </a:cxn>
                  <a:cxn ang="T11">
                    <a:pos x="T6" y="T7"/>
                  </a:cxn>
                </a:cxnLst>
                <a:rect l="T12" t="T13" r="T14" b="T15"/>
                <a:pathLst>
                  <a:path w="180" h="206">
                    <a:moveTo>
                      <a:pt x="0" y="70"/>
                    </a:moveTo>
                    <a:lnTo>
                      <a:pt x="180" y="0"/>
                    </a:lnTo>
                    <a:lnTo>
                      <a:pt x="132" y="206"/>
                    </a:lnTo>
                    <a:lnTo>
                      <a:pt x="0" y="70"/>
                    </a:lnTo>
                    <a:close/>
                  </a:path>
                </a:pathLst>
              </a:custGeom>
              <a:solidFill>
                <a:srgbClr val="A2A2A2"/>
              </a:solidFill>
              <a:ln w="19050">
                <a:solidFill>
                  <a:schemeClr val="tx1"/>
                </a:solidFill>
                <a:round/>
                <a:headEnd/>
                <a:tailEnd/>
              </a:ln>
            </p:spPr>
            <p:txBody>
              <a:bodyPr wrap="none" anchor="ctr">
                <a:prstTxWarp prst="textNoShape">
                  <a:avLst/>
                </a:prstTxWarp>
              </a:bodyPr>
              <a:lstStyle/>
              <a:p>
                <a:endParaRPr lang="en-US"/>
              </a:p>
            </p:txBody>
          </p:sp>
          <p:sp>
            <p:nvSpPr>
              <p:cNvPr id="72828" name="Text Box 6"/>
              <p:cNvSpPr txBox="1">
                <a:spLocks noChangeArrowheads="1"/>
              </p:cNvSpPr>
              <p:nvPr/>
            </p:nvSpPr>
            <p:spPr bwMode="auto">
              <a:xfrm>
                <a:off x="2323" y="2837"/>
                <a:ext cx="169"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j</a:t>
                </a:r>
              </a:p>
            </p:txBody>
          </p:sp>
          <p:sp>
            <p:nvSpPr>
              <p:cNvPr id="72829" name="Line 7"/>
              <p:cNvSpPr>
                <a:spLocks noChangeShapeType="1"/>
              </p:cNvSpPr>
              <p:nvPr/>
            </p:nvSpPr>
            <p:spPr bwMode="auto">
              <a:xfrm flipH="1" flipV="1">
                <a:off x="1823" y="2863"/>
                <a:ext cx="664" cy="819"/>
              </a:xfrm>
              <a:prstGeom prst="line">
                <a:avLst/>
              </a:prstGeom>
              <a:noFill/>
              <a:ln w="38100">
                <a:solidFill>
                  <a:schemeClr val="tx1"/>
                </a:solidFill>
                <a:round/>
                <a:headEnd/>
                <a:tailEnd type="stealth" w="med" len="lg"/>
              </a:ln>
            </p:spPr>
            <p:txBody>
              <a:bodyPr wrap="none" anchor="ctr">
                <a:prstTxWarp prst="textNoShape">
                  <a:avLst/>
                </a:prstTxWarp>
              </a:bodyPr>
              <a:lstStyle/>
              <a:p>
                <a:endParaRPr lang="en-US"/>
              </a:p>
            </p:txBody>
          </p:sp>
          <p:sp>
            <p:nvSpPr>
              <p:cNvPr id="72830" name="Line 8"/>
              <p:cNvSpPr>
                <a:spLocks noChangeShapeType="1"/>
              </p:cNvSpPr>
              <p:nvPr/>
            </p:nvSpPr>
            <p:spPr bwMode="auto">
              <a:xfrm flipV="1">
                <a:off x="2479" y="2444"/>
                <a:ext cx="256" cy="1250"/>
              </a:xfrm>
              <a:prstGeom prst="line">
                <a:avLst/>
              </a:prstGeom>
              <a:noFill/>
              <a:ln w="38100">
                <a:solidFill>
                  <a:schemeClr val="tx1"/>
                </a:solidFill>
                <a:round/>
                <a:headEnd/>
                <a:tailEnd type="stealth" w="med" len="lg"/>
              </a:ln>
            </p:spPr>
            <p:txBody>
              <a:bodyPr wrap="none" anchor="ctr">
                <a:prstTxWarp prst="textNoShape">
                  <a:avLst/>
                </a:prstTxWarp>
              </a:bodyPr>
              <a:lstStyle/>
              <a:p>
                <a:endParaRPr lang="en-US"/>
              </a:p>
            </p:txBody>
          </p:sp>
          <p:sp>
            <p:nvSpPr>
              <p:cNvPr id="72831" name="Text Box 9"/>
              <p:cNvSpPr txBox="1">
                <a:spLocks noChangeArrowheads="1"/>
              </p:cNvSpPr>
              <p:nvPr/>
            </p:nvSpPr>
            <p:spPr bwMode="auto">
              <a:xfrm>
                <a:off x="2389" y="3684"/>
                <a:ext cx="212" cy="288"/>
              </a:xfrm>
              <a:prstGeom prst="rect">
                <a:avLst/>
              </a:prstGeom>
              <a:noFill/>
              <a:ln w="9525">
                <a:noFill/>
                <a:miter lim="800000"/>
                <a:headEnd/>
                <a:tailEnd/>
              </a:ln>
            </p:spPr>
            <p:txBody>
              <a:bodyPr wrap="none">
                <a:prstTxWarp prst="textNoShape">
                  <a:avLst/>
                </a:prstTxWarp>
                <a:spAutoFit/>
              </a:bodyPr>
              <a:lstStyle/>
              <a:p>
                <a:r>
                  <a:rPr lang="en-US">
                    <a:latin typeface="Times" charset="0"/>
                  </a:rPr>
                  <a:t>1</a:t>
                </a:r>
              </a:p>
            </p:txBody>
          </p:sp>
          <p:sp>
            <p:nvSpPr>
              <p:cNvPr id="72832" name="Text Box 10"/>
              <p:cNvSpPr txBox="1">
                <a:spLocks noChangeArrowheads="1"/>
              </p:cNvSpPr>
              <p:nvPr/>
            </p:nvSpPr>
            <p:spPr bwMode="auto">
              <a:xfrm>
                <a:off x="1702" y="2853"/>
                <a:ext cx="212" cy="288"/>
              </a:xfrm>
              <a:prstGeom prst="rect">
                <a:avLst/>
              </a:prstGeom>
              <a:noFill/>
              <a:ln w="9525">
                <a:noFill/>
                <a:miter lim="800000"/>
                <a:headEnd/>
                <a:tailEnd/>
              </a:ln>
            </p:spPr>
            <p:txBody>
              <a:bodyPr wrap="none">
                <a:prstTxWarp prst="textNoShape">
                  <a:avLst/>
                </a:prstTxWarp>
                <a:spAutoFit/>
              </a:bodyPr>
              <a:lstStyle/>
              <a:p>
                <a:r>
                  <a:rPr lang="en-US">
                    <a:latin typeface="Times" charset="0"/>
                  </a:rPr>
                  <a:t>2</a:t>
                </a:r>
              </a:p>
            </p:txBody>
          </p:sp>
          <p:sp>
            <p:nvSpPr>
              <p:cNvPr id="72833" name="Text Box 11"/>
              <p:cNvSpPr txBox="1">
                <a:spLocks noChangeArrowheads="1"/>
              </p:cNvSpPr>
              <p:nvPr/>
            </p:nvSpPr>
            <p:spPr bwMode="auto">
              <a:xfrm>
                <a:off x="2734" y="2450"/>
                <a:ext cx="212" cy="288"/>
              </a:xfrm>
              <a:prstGeom prst="rect">
                <a:avLst/>
              </a:prstGeom>
              <a:noFill/>
              <a:ln w="9525">
                <a:noFill/>
                <a:miter lim="800000"/>
                <a:headEnd/>
                <a:tailEnd/>
              </a:ln>
            </p:spPr>
            <p:txBody>
              <a:bodyPr wrap="none">
                <a:prstTxWarp prst="textNoShape">
                  <a:avLst/>
                </a:prstTxWarp>
                <a:spAutoFit/>
              </a:bodyPr>
              <a:lstStyle/>
              <a:p>
                <a:r>
                  <a:rPr lang="en-US">
                    <a:latin typeface="Times" charset="0"/>
                  </a:rPr>
                  <a:t>3</a:t>
                </a:r>
              </a:p>
            </p:txBody>
          </p:sp>
          <p:sp>
            <p:nvSpPr>
              <p:cNvPr id="72834" name="Text Box 12"/>
              <p:cNvSpPr txBox="1">
                <a:spLocks noChangeArrowheads="1"/>
              </p:cNvSpPr>
              <p:nvPr/>
            </p:nvSpPr>
            <p:spPr bwMode="auto">
              <a:xfrm>
                <a:off x="1864" y="3156"/>
                <a:ext cx="326"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r</a:t>
                </a:r>
                <a:r>
                  <a:rPr lang="en-US" b="1" i="1" baseline="-25000">
                    <a:latin typeface="Times" charset="0"/>
                  </a:rPr>
                  <a:t>ij</a:t>
                </a:r>
                <a:r>
                  <a:rPr lang="en-US" b="1" baseline="-25000">
                    <a:latin typeface="Times" charset="0"/>
                  </a:rPr>
                  <a:t>1</a:t>
                </a:r>
                <a:endParaRPr lang="en-US">
                  <a:latin typeface="Times" charset="0"/>
                </a:endParaRPr>
              </a:p>
            </p:txBody>
          </p:sp>
          <p:sp>
            <p:nvSpPr>
              <p:cNvPr id="72835" name="Line 13"/>
              <p:cNvSpPr>
                <a:spLocks noChangeShapeType="1"/>
              </p:cNvSpPr>
              <p:nvPr/>
            </p:nvSpPr>
            <p:spPr bwMode="auto">
              <a:xfrm>
                <a:off x="2352" y="3193"/>
                <a:ext cx="393" cy="233"/>
              </a:xfrm>
              <a:prstGeom prst="line">
                <a:avLst/>
              </a:prstGeom>
              <a:noFill/>
              <a:ln w="38100">
                <a:solidFill>
                  <a:schemeClr val="tx1"/>
                </a:solidFill>
                <a:round/>
                <a:headEnd/>
                <a:tailEnd type="stealth" w="med" len="lg"/>
              </a:ln>
            </p:spPr>
            <p:txBody>
              <a:bodyPr wrap="none" anchor="ctr">
                <a:prstTxWarp prst="textNoShape">
                  <a:avLst/>
                </a:prstTxWarp>
              </a:bodyPr>
              <a:lstStyle/>
              <a:p>
                <a:endParaRPr lang="en-US"/>
              </a:p>
            </p:txBody>
          </p:sp>
          <p:sp>
            <p:nvSpPr>
              <p:cNvPr id="72836" name="Text Box 14"/>
              <p:cNvSpPr txBox="1">
                <a:spLocks noChangeArrowheads="1"/>
              </p:cNvSpPr>
              <p:nvPr/>
            </p:nvSpPr>
            <p:spPr bwMode="auto">
              <a:xfrm>
                <a:off x="2629" y="3379"/>
                <a:ext cx="358"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n’</a:t>
                </a:r>
                <a:r>
                  <a:rPr lang="en-US" b="1" i="1" baseline="-25000">
                    <a:latin typeface="Times" charset="0"/>
                  </a:rPr>
                  <a:t>ij</a:t>
                </a:r>
                <a:endParaRPr lang="en-US">
                  <a:latin typeface="Times" charset="0"/>
                </a:endParaRPr>
              </a:p>
            </p:txBody>
          </p:sp>
          <p:sp>
            <p:nvSpPr>
              <p:cNvPr id="72837" name="Line 15"/>
              <p:cNvSpPr>
                <a:spLocks noChangeShapeType="1"/>
              </p:cNvSpPr>
              <p:nvPr/>
            </p:nvSpPr>
            <p:spPr bwMode="auto">
              <a:xfrm flipV="1">
                <a:off x="1820" y="2444"/>
                <a:ext cx="918" cy="421"/>
              </a:xfrm>
              <a:prstGeom prst="line">
                <a:avLst/>
              </a:prstGeom>
              <a:noFill/>
              <a:ln w="38100">
                <a:solidFill>
                  <a:schemeClr val="tx1"/>
                </a:solidFill>
                <a:round/>
                <a:headEnd/>
                <a:tailEnd type="stealth" w="med" len="lg"/>
              </a:ln>
            </p:spPr>
            <p:txBody>
              <a:bodyPr wrap="none" anchor="ctr">
                <a:prstTxWarp prst="textNoShape">
                  <a:avLst/>
                </a:prstTxWarp>
              </a:bodyPr>
              <a:lstStyle/>
              <a:p>
                <a:endParaRPr lang="en-US"/>
              </a:p>
            </p:txBody>
          </p:sp>
          <p:sp>
            <p:nvSpPr>
              <p:cNvPr id="72838" name="Text Box 16"/>
              <p:cNvSpPr txBox="1">
                <a:spLocks noChangeArrowheads="1"/>
              </p:cNvSpPr>
              <p:nvPr/>
            </p:nvSpPr>
            <p:spPr bwMode="auto">
              <a:xfrm>
                <a:off x="1995" y="2355"/>
                <a:ext cx="304"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l’</a:t>
                </a:r>
                <a:r>
                  <a:rPr lang="en-US" b="1" i="1" baseline="-25000">
                    <a:latin typeface="Times" charset="0"/>
                  </a:rPr>
                  <a:t>ij</a:t>
                </a:r>
                <a:endParaRPr lang="en-US">
                  <a:latin typeface="Times" charset="0"/>
                </a:endParaRPr>
              </a:p>
            </p:txBody>
          </p:sp>
        </p:grpSp>
      </p:grpSp>
      <p:sp>
        <p:nvSpPr>
          <p:cNvPr id="72708" name="Text Box 17"/>
          <p:cNvSpPr txBox="1">
            <a:spLocks noChangeArrowheads="1"/>
          </p:cNvSpPr>
          <p:nvPr/>
        </p:nvSpPr>
        <p:spPr bwMode="auto">
          <a:xfrm>
            <a:off x="766763" y="198438"/>
            <a:ext cx="8237957" cy="584776"/>
          </a:xfrm>
          <a:prstGeom prst="rect">
            <a:avLst/>
          </a:prstGeom>
          <a:noFill/>
          <a:ln w="9525">
            <a:noFill/>
            <a:miter lim="800000"/>
            <a:headEnd/>
            <a:tailEnd/>
          </a:ln>
        </p:spPr>
        <p:txBody>
          <a:bodyPr wrap="none">
            <a:prstTxWarp prst="textNoShape">
              <a:avLst/>
            </a:prstTxWarp>
            <a:spAutoFit/>
          </a:bodyPr>
          <a:lstStyle/>
          <a:p>
            <a:r>
              <a:rPr lang="en-US" sz="3200" i="1" dirty="0">
                <a:solidFill>
                  <a:srgbClr val="0211A6"/>
                </a:solidFill>
                <a:latin typeface="Hoefler Text" charset="0"/>
              </a:rPr>
              <a:t>2</a:t>
            </a:r>
            <a:r>
              <a:rPr lang="en-US" sz="3200" i="1" dirty="0" smtClean="0">
                <a:solidFill>
                  <a:srgbClr val="0211A6"/>
                </a:solidFill>
                <a:latin typeface="Hoefler Text" charset="0"/>
              </a:rPr>
              <a:t>-Parameter Distributions</a:t>
            </a:r>
            <a:r>
              <a:rPr lang="en-US" sz="3200" i="1" dirty="0">
                <a:solidFill>
                  <a:srgbClr val="0211A6"/>
                </a:solidFill>
                <a:latin typeface="Hoefler Text" charset="0"/>
              </a:rPr>
              <a:t>:</a:t>
            </a:r>
            <a:r>
              <a:rPr lang="en-US" sz="3200" i="1" dirty="0" smtClean="0">
                <a:solidFill>
                  <a:srgbClr val="0211A6"/>
                </a:solidFill>
                <a:latin typeface="Hoefler Text" charset="0"/>
              </a:rPr>
              <a:t> Boundary Normal </a:t>
            </a:r>
            <a:r>
              <a:rPr lang="en-US" sz="3200" dirty="0">
                <a:solidFill>
                  <a:srgbClr val="0211A6"/>
                </a:solidFill>
                <a:latin typeface="Hoefler Text" charset="0"/>
              </a:rPr>
              <a:t>only</a:t>
            </a:r>
            <a:endParaRPr lang="en-US" sz="3200" i="1" dirty="0">
              <a:solidFill>
                <a:srgbClr val="0211A6"/>
              </a:solidFill>
              <a:latin typeface="Hoefler Text" charset="0"/>
            </a:endParaRPr>
          </a:p>
        </p:txBody>
      </p:sp>
      <p:grpSp>
        <p:nvGrpSpPr>
          <p:cNvPr id="4" name="Group 18"/>
          <p:cNvGrpSpPr>
            <a:grpSpLocks/>
          </p:cNvGrpSpPr>
          <p:nvPr/>
        </p:nvGrpSpPr>
        <p:grpSpPr bwMode="auto">
          <a:xfrm>
            <a:off x="4551363" y="911225"/>
            <a:ext cx="4265612" cy="5449888"/>
            <a:chOff x="2867" y="574"/>
            <a:chExt cx="2687" cy="3433"/>
          </a:xfrm>
        </p:grpSpPr>
        <p:sp>
          <p:nvSpPr>
            <p:cNvPr id="72814" name="Text Box 19"/>
            <p:cNvSpPr txBox="1">
              <a:spLocks noChangeArrowheads="1"/>
            </p:cNvSpPr>
            <p:nvPr/>
          </p:nvSpPr>
          <p:spPr bwMode="auto">
            <a:xfrm>
              <a:off x="3582" y="1540"/>
              <a:ext cx="626" cy="404"/>
            </a:xfrm>
            <a:prstGeom prst="rect">
              <a:avLst/>
            </a:prstGeom>
            <a:noFill/>
            <a:ln w="9525">
              <a:noFill/>
              <a:miter lim="800000"/>
              <a:headEnd/>
              <a:tailEnd/>
            </a:ln>
          </p:spPr>
          <p:txBody>
            <a:bodyPr wrap="none">
              <a:prstTxWarp prst="textNoShape">
                <a:avLst/>
              </a:prstTxWarp>
              <a:spAutoFit/>
            </a:bodyPr>
            <a:lstStyle/>
            <a:p>
              <a:r>
                <a:rPr lang="en-US" sz="3600">
                  <a:latin typeface="Symbol" charset="2"/>
                </a:rPr>
                <a:t>l</a:t>
              </a:r>
              <a:r>
                <a:rPr lang="en-US" sz="3600">
                  <a:latin typeface="Times" charset="0"/>
                </a:rPr>
                <a:t>(</a:t>
              </a:r>
              <a:r>
                <a:rPr lang="en-US" sz="3600" b="1">
                  <a:latin typeface="Times" charset="0"/>
                </a:rPr>
                <a:t>n</a:t>
              </a:r>
              <a:r>
                <a:rPr lang="en-US" sz="3600">
                  <a:latin typeface="Times" charset="0"/>
                </a:rPr>
                <a:t>)</a:t>
              </a:r>
            </a:p>
          </p:txBody>
        </p:sp>
        <p:pic>
          <p:nvPicPr>
            <p:cNvPr id="72815" name="Picture 20"/>
            <p:cNvPicPr>
              <a:picLocks noChangeAspect="1" noChangeArrowheads="1"/>
            </p:cNvPicPr>
            <p:nvPr/>
          </p:nvPicPr>
          <p:blipFill>
            <a:blip r:embed="rId3"/>
            <a:srcRect l="6750" r="5737" b="1801"/>
            <a:stretch>
              <a:fillRect/>
            </a:stretch>
          </p:blipFill>
          <p:spPr bwMode="auto">
            <a:xfrm>
              <a:off x="2867" y="1922"/>
              <a:ext cx="2480" cy="2085"/>
            </a:xfrm>
            <a:prstGeom prst="rect">
              <a:avLst/>
            </a:prstGeom>
            <a:noFill/>
            <a:ln w="9525">
              <a:noFill/>
              <a:miter lim="800000"/>
              <a:headEnd/>
              <a:tailEnd/>
            </a:ln>
          </p:spPr>
        </p:pic>
        <p:sp>
          <p:nvSpPr>
            <p:cNvPr id="72816" name="Text Box 21"/>
            <p:cNvSpPr txBox="1">
              <a:spLocks noChangeArrowheads="1"/>
            </p:cNvSpPr>
            <p:nvPr/>
          </p:nvSpPr>
          <p:spPr bwMode="auto">
            <a:xfrm>
              <a:off x="4830" y="1919"/>
              <a:ext cx="660" cy="250"/>
            </a:xfrm>
            <a:prstGeom prst="rect">
              <a:avLst/>
            </a:prstGeom>
            <a:noFill/>
            <a:ln w="9525">
              <a:noFill/>
              <a:miter lim="800000"/>
              <a:headEnd/>
              <a:tailEnd/>
            </a:ln>
          </p:spPr>
          <p:txBody>
            <a:bodyPr>
              <a:prstTxWarp prst="textNoShape">
                <a:avLst/>
              </a:prstTxWarp>
              <a:spAutoFit/>
            </a:bodyPr>
            <a:lstStyle/>
            <a:p>
              <a:pPr algn="ctr"/>
              <a:r>
                <a:rPr lang="en-US" sz="2000" b="1">
                  <a:latin typeface="Times" charset="0"/>
                </a:rPr>
                <a:t>(MRD)</a:t>
              </a:r>
              <a:endParaRPr lang="en-US" sz="2000" b="1" baseline="-25000">
                <a:latin typeface="Symbol" charset="2"/>
                <a:sym typeface="Symbol" charset="2"/>
              </a:endParaRPr>
            </a:p>
          </p:txBody>
        </p:sp>
        <p:sp>
          <p:nvSpPr>
            <p:cNvPr id="72817" name="Oval 22"/>
            <p:cNvSpPr>
              <a:spLocks noChangeAspect="1" noChangeArrowheads="1"/>
            </p:cNvSpPr>
            <p:nvPr/>
          </p:nvSpPr>
          <p:spPr bwMode="auto">
            <a:xfrm>
              <a:off x="4206" y="2525"/>
              <a:ext cx="150" cy="144"/>
            </a:xfrm>
            <a:prstGeom prst="ellipse">
              <a:avLst/>
            </a:prstGeom>
            <a:noFill/>
            <a:ln w="28575">
              <a:solidFill>
                <a:schemeClr val="bg1"/>
              </a:solidFill>
              <a:round/>
              <a:headEnd/>
              <a:tailEnd/>
            </a:ln>
          </p:spPr>
          <p:txBody>
            <a:bodyPr wrap="none" anchor="ctr">
              <a:prstTxWarp prst="textNoShape">
                <a:avLst/>
              </a:prstTxWarp>
            </a:bodyPr>
            <a:lstStyle/>
            <a:p>
              <a:endParaRPr lang="en-US"/>
            </a:p>
          </p:txBody>
        </p:sp>
        <p:sp>
          <p:nvSpPr>
            <p:cNvPr id="72818" name="AutoShape 23"/>
            <p:cNvSpPr>
              <a:spLocks noChangeAspect="1" noChangeArrowheads="1"/>
            </p:cNvSpPr>
            <p:nvPr/>
          </p:nvSpPr>
          <p:spPr bwMode="auto">
            <a:xfrm>
              <a:off x="4224" y="2527"/>
              <a:ext cx="115" cy="111"/>
            </a:xfrm>
            <a:prstGeom prst="triangle">
              <a:avLst>
                <a:gd name="adj" fmla="val 50000"/>
              </a:avLst>
            </a:prstGeom>
            <a:noFill/>
            <a:ln w="28575">
              <a:solidFill>
                <a:schemeClr val="bg1"/>
              </a:solidFill>
              <a:miter lim="800000"/>
              <a:headEnd/>
              <a:tailEnd/>
            </a:ln>
          </p:spPr>
          <p:txBody>
            <a:bodyPr wrap="none" anchor="ctr">
              <a:prstTxWarp prst="textNoShape">
                <a:avLst/>
              </a:prstTxWarp>
            </a:bodyPr>
            <a:lstStyle/>
            <a:p>
              <a:endParaRPr lang="en-US"/>
            </a:p>
          </p:txBody>
        </p:sp>
        <p:sp>
          <p:nvSpPr>
            <p:cNvPr id="72819" name="Oval 24"/>
            <p:cNvSpPr>
              <a:spLocks noChangeAspect="1" noChangeArrowheads="1"/>
            </p:cNvSpPr>
            <p:nvPr/>
          </p:nvSpPr>
          <p:spPr bwMode="auto">
            <a:xfrm>
              <a:off x="4559" y="2194"/>
              <a:ext cx="150" cy="144"/>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72820" name="Line 25"/>
            <p:cNvSpPr>
              <a:spLocks noChangeAspect="1" noChangeShapeType="1"/>
            </p:cNvSpPr>
            <p:nvPr/>
          </p:nvSpPr>
          <p:spPr bwMode="auto">
            <a:xfrm rot="-5400000">
              <a:off x="4633" y="2192"/>
              <a:ext cx="0" cy="15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21" name="Oval 26"/>
            <p:cNvSpPr>
              <a:spLocks noChangeAspect="1" noChangeArrowheads="1"/>
            </p:cNvSpPr>
            <p:nvPr/>
          </p:nvSpPr>
          <p:spPr bwMode="auto">
            <a:xfrm>
              <a:off x="4850" y="2901"/>
              <a:ext cx="150" cy="145"/>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72822" name="Line 27"/>
            <p:cNvSpPr>
              <a:spLocks noChangeAspect="1" noChangeShapeType="1"/>
            </p:cNvSpPr>
            <p:nvPr/>
          </p:nvSpPr>
          <p:spPr bwMode="auto">
            <a:xfrm rot="-5400000">
              <a:off x="4927" y="2900"/>
              <a:ext cx="0" cy="14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23" name="Line 28"/>
            <p:cNvSpPr>
              <a:spLocks noChangeAspect="1" noChangeShapeType="1"/>
            </p:cNvSpPr>
            <p:nvPr/>
          </p:nvSpPr>
          <p:spPr bwMode="auto">
            <a:xfrm>
              <a:off x="4925" y="2901"/>
              <a:ext cx="0" cy="145"/>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24" name="Text Box 29"/>
            <p:cNvSpPr txBox="1">
              <a:spLocks noChangeArrowheads="1"/>
            </p:cNvSpPr>
            <p:nvPr/>
          </p:nvSpPr>
          <p:spPr bwMode="auto">
            <a:xfrm>
              <a:off x="2934" y="574"/>
              <a:ext cx="2620" cy="978"/>
            </a:xfrm>
            <a:prstGeom prst="rect">
              <a:avLst/>
            </a:prstGeom>
            <a:noFill/>
            <a:ln w="9525">
              <a:noFill/>
              <a:miter lim="800000"/>
              <a:headEnd/>
              <a:tailEnd/>
            </a:ln>
          </p:spPr>
          <p:txBody>
            <a:bodyPr>
              <a:prstTxWarp prst="textNoShape">
                <a:avLst/>
              </a:prstTxWarp>
              <a:spAutoFit/>
            </a:bodyPr>
            <a:lstStyle/>
            <a:p>
              <a:pPr>
                <a:buFont typeface="Times" charset="0"/>
                <a:buNone/>
              </a:pPr>
              <a:r>
                <a:rPr lang="en-US" b="1"/>
                <a:t>• Index </a:t>
              </a:r>
              <a:r>
                <a:rPr lang="en-US" b="1" i="1">
                  <a:latin typeface="Times" charset="0"/>
                </a:rPr>
                <a:t>n</a:t>
              </a:r>
              <a:r>
                <a:rPr lang="en-US" b="1">
                  <a:latin typeface="Times" charset="0"/>
                </a:rPr>
                <a:t>’</a:t>
              </a:r>
              <a:r>
                <a:rPr lang="en-US" b="1"/>
                <a:t> in the crystal reference frame:</a:t>
              </a:r>
            </a:p>
            <a:p>
              <a:pPr>
                <a:buFont typeface="Times" charset="0"/>
                <a:buNone/>
              </a:pPr>
              <a:r>
                <a:rPr lang="en-US" b="1" i="1">
                  <a:latin typeface="Times" charset="0"/>
                </a:rPr>
                <a:t>n = g</a:t>
              </a:r>
              <a:r>
                <a:rPr lang="en-US" b="1" i="1" baseline="-25000">
                  <a:latin typeface="Times" charset="0"/>
                </a:rPr>
                <a:t>i</a:t>
              </a:r>
              <a:r>
                <a:rPr lang="en-US" b="1" i="1">
                  <a:latin typeface="Times" charset="0"/>
                </a:rPr>
                <a:t>n</a:t>
              </a:r>
              <a:r>
                <a:rPr lang="en-US" b="1">
                  <a:latin typeface="Times" charset="0"/>
                </a:rPr>
                <a:t>'</a:t>
              </a:r>
              <a:r>
                <a:rPr lang="en-US" b="1"/>
                <a:t> and </a:t>
              </a:r>
              <a:r>
                <a:rPr lang="en-US" b="1" i="1">
                  <a:latin typeface="Times" charset="0"/>
                </a:rPr>
                <a:t>n = g</a:t>
              </a:r>
              <a:r>
                <a:rPr lang="en-US" b="1" i="1" baseline="-25000">
                  <a:latin typeface="Times" charset="0"/>
                </a:rPr>
                <a:t>i+1</a:t>
              </a:r>
              <a:r>
                <a:rPr lang="en-US" b="1" i="1">
                  <a:latin typeface="Times" charset="0"/>
                </a:rPr>
                <a:t>n</a:t>
              </a:r>
              <a:r>
                <a:rPr lang="en-US" b="1">
                  <a:latin typeface="Times" charset="0"/>
                </a:rPr>
                <a:t>'</a:t>
              </a:r>
              <a:endParaRPr lang="en-US" b="1"/>
            </a:p>
            <a:p>
              <a:pPr>
                <a:buFont typeface="Times" charset="0"/>
                <a:buNone/>
              </a:pPr>
              <a:r>
                <a:rPr lang="en-US" b="1"/>
                <a:t>(2 parameter description)</a:t>
              </a:r>
            </a:p>
          </p:txBody>
        </p:sp>
      </p:grpSp>
      <p:grpSp>
        <p:nvGrpSpPr>
          <p:cNvPr id="72710" name="Group 30"/>
          <p:cNvGrpSpPr>
            <a:grpSpLocks/>
          </p:cNvGrpSpPr>
          <p:nvPr/>
        </p:nvGrpSpPr>
        <p:grpSpPr bwMode="auto">
          <a:xfrm>
            <a:off x="762000" y="939800"/>
            <a:ext cx="3108325" cy="3084513"/>
            <a:chOff x="2016" y="856"/>
            <a:chExt cx="1958" cy="1943"/>
          </a:xfrm>
        </p:grpSpPr>
        <p:sp>
          <p:nvSpPr>
            <p:cNvPr id="72711" name="Freeform 31"/>
            <p:cNvSpPr>
              <a:spLocks/>
            </p:cNvSpPr>
            <p:nvPr/>
          </p:nvSpPr>
          <p:spPr bwMode="auto">
            <a:xfrm>
              <a:off x="3702" y="1100"/>
              <a:ext cx="272" cy="480"/>
            </a:xfrm>
            <a:custGeom>
              <a:avLst/>
              <a:gdLst>
                <a:gd name="T0" fmla="*/ 0 w 272"/>
                <a:gd name="T1" fmla="*/ 480 h 480"/>
                <a:gd name="T2" fmla="*/ 272 w 272"/>
                <a:gd name="T3" fmla="*/ 0 h 480"/>
                <a:gd name="T4" fmla="*/ 0 60000 65536"/>
                <a:gd name="T5" fmla="*/ 0 60000 65536"/>
                <a:gd name="T6" fmla="*/ 0 w 272"/>
                <a:gd name="T7" fmla="*/ 0 h 480"/>
                <a:gd name="T8" fmla="*/ 272 w 272"/>
                <a:gd name="T9" fmla="*/ 480 h 480"/>
              </a:gdLst>
              <a:ahLst/>
              <a:cxnLst>
                <a:cxn ang="T4">
                  <a:pos x="T0" y="T1"/>
                </a:cxn>
                <a:cxn ang="T5">
                  <a:pos x="T2" y="T3"/>
                </a:cxn>
              </a:cxnLst>
              <a:rect l="T6" t="T7" r="T8" b="T9"/>
              <a:pathLst>
                <a:path w="272" h="480">
                  <a:moveTo>
                    <a:pt x="0" y="480"/>
                  </a:moveTo>
                  <a:lnTo>
                    <a:pt x="272" y="0"/>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72712" name="Freeform 32"/>
            <p:cNvSpPr>
              <a:spLocks/>
            </p:cNvSpPr>
            <p:nvPr/>
          </p:nvSpPr>
          <p:spPr bwMode="auto">
            <a:xfrm>
              <a:off x="2950" y="1096"/>
              <a:ext cx="1020" cy="408"/>
            </a:xfrm>
            <a:custGeom>
              <a:avLst/>
              <a:gdLst>
                <a:gd name="T0" fmla="*/ 0 w 1020"/>
                <a:gd name="T1" fmla="*/ 408 h 408"/>
                <a:gd name="T2" fmla="*/ 49 w 1020"/>
                <a:gd name="T3" fmla="*/ 353 h 408"/>
                <a:gd name="T4" fmla="*/ 102 w 1020"/>
                <a:gd name="T5" fmla="*/ 306 h 408"/>
                <a:gd name="T6" fmla="*/ 203 w 1020"/>
                <a:gd name="T7" fmla="*/ 255 h 408"/>
                <a:gd name="T8" fmla="*/ 272 w 1020"/>
                <a:gd name="T9" fmla="*/ 220 h 408"/>
                <a:gd name="T10" fmla="*/ 370 w 1020"/>
                <a:gd name="T11" fmla="*/ 184 h 408"/>
                <a:gd name="T12" fmla="*/ 451 w 1020"/>
                <a:gd name="T13" fmla="*/ 153 h 408"/>
                <a:gd name="T14" fmla="*/ 544 w 1020"/>
                <a:gd name="T15" fmla="*/ 112 h 408"/>
                <a:gd name="T16" fmla="*/ 716 w 1020"/>
                <a:gd name="T17" fmla="*/ 56 h 408"/>
                <a:gd name="T18" fmla="*/ 844 w 1020"/>
                <a:gd name="T19" fmla="*/ 20 h 408"/>
                <a:gd name="T20" fmla="*/ 940 w 1020"/>
                <a:gd name="T21" fmla="*/ 0 h 408"/>
                <a:gd name="T22" fmla="*/ 1020 w 1020"/>
                <a:gd name="T23" fmla="*/ 4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0"/>
                <a:gd name="T37" fmla="*/ 0 h 408"/>
                <a:gd name="T38" fmla="*/ 1020 w 1020"/>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0" h="408">
                  <a:moveTo>
                    <a:pt x="0" y="408"/>
                  </a:moveTo>
                  <a:lnTo>
                    <a:pt x="49" y="353"/>
                  </a:lnTo>
                  <a:lnTo>
                    <a:pt x="102" y="306"/>
                  </a:lnTo>
                  <a:lnTo>
                    <a:pt x="203" y="255"/>
                  </a:lnTo>
                  <a:lnTo>
                    <a:pt x="272" y="220"/>
                  </a:lnTo>
                  <a:lnTo>
                    <a:pt x="370" y="184"/>
                  </a:lnTo>
                  <a:lnTo>
                    <a:pt x="451" y="153"/>
                  </a:lnTo>
                  <a:lnTo>
                    <a:pt x="544" y="112"/>
                  </a:lnTo>
                  <a:lnTo>
                    <a:pt x="716" y="56"/>
                  </a:lnTo>
                  <a:lnTo>
                    <a:pt x="844" y="20"/>
                  </a:lnTo>
                  <a:lnTo>
                    <a:pt x="940" y="0"/>
                  </a:lnTo>
                  <a:lnTo>
                    <a:pt x="1020" y="4"/>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72713" name="Freeform 33"/>
            <p:cNvSpPr>
              <a:spLocks/>
            </p:cNvSpPr>
            <p:nvPr/>
          </p:nvSpPr>
          <p:spPr bwMode="auto">
            <a:xfrm>
              <a:off x="2126" y="2104"/>
              <a:ext cx="832" cy="660"/>
            </a:xfrm>
            <a:custGeom>
              <a:avLst/>
              <a:gdLst>
                <a:gd name="T0" fmla="*/ 0 w 832"/>
                <a:gd name="T1" fmla="*/ 60 h 660"/>
                <a:gd name="T2" fmla="*/ 92 w 832"/>
                <a:gd name="T3" fmla="*/ 60 h 660"/>
                <a:gd name="T4" fmla="*/ 148 w 832"/>
                <a:gd name="T5" fmla="*/ 60 h 660"/>
                <a:gd name="T6" fmla="*/ 192 w 832"/>
                <a:gd name="T7" fmla="*/ 56 h 660"/>
                <a:gd name="T8" fmla="*/ 248 w 832"/>
                <a:gd name="T9" fmla="*/ 48 h 660"/>
                <a:gd name="T10" fmla="*/ 360 w 832"/>
                <a:gd name="T11" fmla="*/ 32 h 660"/>
                <a:gd name="T12" fmla="*/ 424 w 832"/>
                <a:gd name="T13" fmla="*/ 20 h 660"/>
                <a:gd name="T14" fmla="*/ 480 w 832"/>
                <a:gd name="T15" fmla="*/ 0 h 660"/>
                <a:gd name="T16" fmla="*/ 536 w 832"/>
                <a:gd name="T17" fmla="*/ 76 h 660"/>
                <a:gd name="T18" fmla="*/ 600 w 832"/>
                <a:gd name="T19" fmla="*/ 156 h 660"/>
                <a:gd name="T20" fmla="*/ 664 w 832"/>
                <a:gd name="T21" fmla="*/ 248 h 660"/>
                <a:gd name="T22" fmla="*/ 760 w 832"/>
                <a:gd name="T23" fmla="*/ 408 h 660"/>
                <a:gd name="T24" fmla="*/ 800 w 832"/>
                <a:gd name="T25" fmla="*/ 484 h 660"/>
                <a:gd name="T26" fmla="*/ 832 w 832"/>
                <a:gd name="T27" fmla="*/ 660 h 660"/>
                <a:gd name="T28" fmla="*/ 4 w 832"/>
                <a:gd name="T29" fmla="*/ 588 h 660"/>
                <a:gd name="T30" fmla="*/ 0 w 832"/>
                <a:gd name="T31" fmla="*/ 60 h 6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32"/>
                <a:gd name="T49" fmla="*/ 0 h 660"/>
                <a:gd name="T50" fmla="*/ 832 w 832"/>
                <a:gd name="T51" fmla="*/ 660 h 6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32" h="660">
                  <a:moveTo>
                    <a:pt x="0" y="60"/>
                  </a:moveTo>
                  <a:lnTo>
                    <a:pt x="92" y="60"/>
                  </a:lnTo>
                  <a:lnTo>
                    <a:pt x="148" y="60"/>
                  </a:lnTo>
                  <a:cubicBezTo>
                    <a:pt x="189" y="55"/>
                    <a:pt x="174" y="56"/>
                    <a:pt x="192" y="56"/>
                  </a:cubicBezTo>
                  <a:lnTo>
                    <a:pt x="248" y="48"/>
                  </a:lnTo>
                  <a:lnTo>
                    <a:pt x="360" y="32"/>
                  </a:lnTo>
                  <a:lnTo>
                    <a:pt x="424" y="20"/>
                  </a:lnTo>
                  <a:lnTo>
                    <a:pt x="480" y="0"/>
                  </a:lnTo>
                  <a:lnTo>
                    <a:pt x="536" y="76"/>
                  </a:lnTo>
                  <a:lnTo>
                    <a:pt x="600" y="156"/>
                  </a:lnTo>
                  <a:lnTo>
                    <a:pt x="664" y="248"/>
                  </a:lnTo>
                  <a:lnTo>
                    <a:pt x="760" y="408"/>
                  </a:lnTo>
                  <a:lnTo>
                    <a:pt x="800" y="484"/>
                  </a:lnTo>
                  <a:lnTo>
                    <a:pt x="832" y="660"/>
                  </a:lnTo>
                  <a:lnTo>
                    <a:pt x="4" y="588"/>
                  </a:lnTo>
                  <a:lnTo>
                    <a:pt x="0" y="60"/>
                  </a:lnTo>
                  <a:close/>
                </a:path>
              </a:pathLst>
            </a:custGeom>
            <a:solidFill>
              <a:srgbClr val="7DD870"/>
            </a:solidFill>
            <a:ln w="28575">
              <a:solidFill>
                <a:schemeClr val="tx1"/>
              </a:solidFill>
              <a:round/>
              <a:headEnd/>
              <a:tailEnd/>
            </a:ln>
          </p:spPr>
          <p:txBody>
            <a:bodyPr wrap="none" anchor="ctr">
              <a:prstTxWarp prst="textNoShape">
                <a:avLst/>
              </a:prstTxWarp>
            </a:bodyPr>
            <a:lstStyle/>
            <a:p>
              <a:endParaRPr lang="en-US"/>
            </a:p>
          </p:txBody>
        </p:sp>
        <p:sp>
          <p:nvSpPr>
            <p:cNvPr id="72714" name="Freeform 34"/>
            <p:cNvSpPr>
              <a:spLocks/>
            </p:cNvSpPr>
            <p:nvPr/>
          </p:nvSpPr>
          <p:spPr bwMode="auto">
            <a:xfrm>
              <a:off x="2606" y="1972"/>
              <a:ext cx="226" cy="134"/>
            </a:xfrm>
            <a:custGeom>
              <a:avLst/>
              <a:gdLst>
                <a:gd name="T0" fmla="*/ 226 w 226"/>
                <a:gd name="T1" fmla="*/ 0 h 134"/>
                <a:gd name="T2" fmla="*/ 182 w 226"/>
                <a:gd name="T3" fmla="*/ 14 h 134"/>
                <a:gd name="T4" fmla="*/ 96 w 226"/>
                <a:gd name="T5" fmla="*/ 50 h 134"/>
                <a:gd name="T6" fmla="*/ 50 w 226"/>
                <a:gd name="T7" fmla="*/ 86 h 134"/>
                <a:gd name="T8" fmla="*/ 0 w 226"/>
                <a:gd name="T9" fmla="*/ 134 h 134"/>
                <a:gd name="T10" fmla="*/ 0 60000 65536"/>
                <a:gd name="T11" fmla="*/ 0 60000 65536"/>
                <a:gd name="T12" fmla="*/ 0 60000 65536"/>
                <a:gd name="T13" fmla="*/ 0 60000 65536"/>
                <a:gd name="T14" fmla="*/ 0 60000 65536"/>
                <a:gd name="T15" fmla="*/ 0 w 226"/>
                <a:gd name="T16" fmla="*/ 0 h 134"/>
                <a:gd name="T17" fmla="*/ 226 w 226"/>
                <a:gd name="T18" fmla="*/ 134 h 134"/>
              </a:gdLst>
              <a:ahLst/>
              <a:cxnLst>
                <a:cxn ang="T10">
                  <a:pos x="T0" y="T1"/>
                </a:cxn>
                <a:cxn ang="T11">
                  <a:pos x="T2" y="T3"/>
                </a:cxn>
                <a:cxn ang="T12">
                  <a:pos x="T4" y="T5"/>
                </a:cxn>
                <a:cxn ang="T13">
                  <a:pos x="T6" y="T7"/>
                </a:cxn>
                <a:cxn ang="T14">
                  <a:pos x="T8" y="T9"/>
                </a:cxn>
              </a:cxnLst>
              <a:rect l="T15" t="T16" r="T17" b="T18"/>
              <a:pathLst>
                <a:path w="226" h="134">
                  <a:moveTo>
                    <a:pt x="226" y="0"/>
                  </a:moveTo>
                  <a:cubicBezTo>
                    <a:pt x="161" y="20"/>
                    <a:pt x="204" y="6"/>
                    <a:pt x="182" y="14"/>
                  </a:cubicBezTo>
                  <a:lnTo>
                    <a:pt x="96" y="50"/>
                  </a:lnTo>
                  <a:lnTo>
                    <a:pt x="50" y="86"/>
                  </a:lnTo>
                  <a:lnTo>
                    <a:pt x="0" y="134"/>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72715" name="Freeform 35"/>
            <p:cNvSpPr>
              <a:spLocks/>
            </p:cNvSpPr>
            <p:nvPr/>
          </p:nvSpPr>
          <p:spPr bwMode="auto">
            <a:xfrm>
              <a:off x="2128" y="2010"/>
              <a:ext cx="166" cy="154"/>
            </a:xfrm>
            <a:custGeom>
              <a:avLst/>
              <a:gdLst>
                <a:gd name="T0" fmla="*/ 166 w 166"/>
                <a:gd name="T1" fmla="*/ 0 h 154"/>
                <a:gd name="T2" fmla="*/ 110 w 166"/>
                <a:gd name="T3" fmla="*/ 32 h 154"/>
                <a:gd name="T4" fmla="*/ 52 w 166"/>
                <a:gd name="T5" fmla="*/ 88 h 154"/>
                <a:gd name="T6" fmla="*/ 0 w 166"/>
                <a:gd name="T7" fmla="*/ 154 h 154"/>
                <a:gd name="T8" fmla="*/ 0 60000 65536"/>
                <a:gd name="T9" fmla="*/ 0 60000 65536"/>
                <a:gd name="T10" fmla="*/ 0 60000 65536"/>
                <a:gd name="T11" fmla="*/ 0 60000 65536"/>
                <a:gd name="T12" fmla="*/ 0 w 166"/>
                <a:gd name="T13" fmla="*/ 0 h 154"/>
                <a:gd name="T14" fmla="*/ 166 w 166"/>
                <a:gd name="T15" fmla="*/ 154 h 154"/>
              </a:gdLst>
              <a:ahLst/>
              <a:cxnLst>
                <a:cxn ang="T8">
                  <a:pos x="T0" y="T1"/>
                </a:cxn>
                <a:cxn ang="T9">
                  <a:pos x="T2" y="T3"/>
                </a:cxn>
                <a:cxn ang="T10">
                  <a:pos x="T4" y="T5"/>
                </a:cxn>
                <a:cxn ang="T11">
                  <a:pos x="T6" y="T7"/>
                </a:cxn>
              </a:cxnLst>
              <a:rect l="T12" t="T13" r="T14" b="T15"/>
              <a:pathLst>
                <a:path w="166" h="154">
                  <a:moveTo>
                    <a:pt x="166" y="0"/>
                  </a:moveTo>
                  <a:cubicBezTo>
                    <a:pt x="100" y="40"/>
                    <a:pt x="129" y="17"/>
                    <a:pt x="110" y="32"/>
                  </a:cubicBezTo>
                  <a:lnTo>
                    <a:pt x="52" y="88"/>
                  </a:lnTo>
                  <a:lnTo>
                    <a:pt x="0" y="154"/>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72716" name="Freeform 36"/>
            <p:cNvSpPr>
              <a:spLocks/>
            </p:cNvSpPr>
            <p:nvPr/>
          </p:nvSpPr>
          <p:spPr bwMode="auto">
            <a:xfrm>
              <a:off x="2616" y="1820"/>
              <a:ext cx="279" cy="66"/>
            </a:xfrm>
            <a:custGeom>
              <a:avLst/>
              <a:gdLst>
                <a:gd name="T0" fmla="*/ 290 w 268"/>
                <a:gd name="T1" fmla="*/ 0 h 66"/>
                <a:gd name="T2" fmla="*/ 204 w 268"/>
                <a:gd name="T3" fmla="*/ 32 h 66"/>
                <a:gd name="T4" fmla="*/ 171 w 268"/>
                <a:gd name="T5" fmla="*/ 42 h 66"/>
                <a:gd name="T6" fmla="*/ 128 w 268"/>
                <a:gd name="T7" fmla="*/ 52 h 66"/>
                <a:gd name="T8" fmla="*/ 74 w 268"/>
                <a:gd name="T9" fmla="*/ 62 h 66"/>
                <a:gd name="T10" fmla="*/ 32 w 268"/>
                <a:gd name="T11" fmla="*/ 66 h 66"/>
                <a:gd name="T12" fmla="*/ 0 w 268"/>
                <a:gd name="T13" fmla="*/ 66 h 66"/>
                <a:gd name="T14" fmla="*/ 0 60000 65536"/>
                <a:gd name="T15" fmla="*/ 0 60000 65536"/>
                <a:gd name="T16" fmla="*/ 0 60000 65536"/>
                <a:gd name="T17" fmla="*/ 0 60000 65536"/>
                <a:gd name="T18" fmla="*/ 0 60000 65536"/>
                <a:gd name="T19" fmla="*/ 0 60000 65536"/>
                <a:gd name="T20" fmla="*/ 0 60000 65536"/>
                <a:gd name="T21" fmla="*/ 0 w 268"/>
                <a:gd name="T22" fmla="*/ 0 h 66"/>
                <a:gd name="T23" fmla="*/ 268 w 268"/>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8" h="66">
                  <a:moveTo>
                    <a:pt x="268" y="0"/>
                  </a:moveTo>
                  <a:cubicBezTo>
                    <a:pt x="255" y="5"/>
                    <a:pt x="206" y="25"/>
                    <a:pt x="188" y="32"/>
                  </a:cubicBezTo>
                  <a:cubicBezTo>
                    <a:pt x="170" y="39"/>
                    <a:pt x="170" y="39"/>
                    <a:pt x="158" y="42"/>
                  </a:cubicBezTo>
                  <a:lnTo>
                    <a:pt x="118" y="52"/>
                  </a:lnTo>
                  <a:cubicBezTo>
                    <a:pt x="68" y="62"/>
                    <a:pt x="88" y="62"/>
                    <a:pt x="68" y="62"/>
                  </a:cubicBezTo>
                  <a:lnTo>
                    <a:pt x="30" y="66"/>
                  </a:lnTo>
                  <a:lnTo>
                    <a:pt x="0" y="66"/>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72717" name="Freeform 37"/>
            <p:cNvSpPr>
              <a:spLocks/>
            </p:cNvSpPr>
            <p:nvPr/>
          </p:nvSpPr>
          <p:spPr bwMode="auto">
            <a:xfrm>
              <a:off x="2960" y="2660"/>
              <a:ext cx="172" cy="106"/>
            </a:xfrm>
            <a:custGeom>
              <a:avLst/>
              <a:gdLst>
                <a:gd name="T0" fmla="*/ 0 w 172"/>
                <a:gd name="T1" fmla="*/ 106 h 106"/>
                <a:gd name="T2" fmla="*/ 54 w 172"/>
                <a:gd name="T3" fmla="*/ 54 h 106"/>
                <a:gd name="T4" fmla="*/ 102 w 172"/>
                <a:gd name="T5" fmla="*/ 24 h 106"/>
                <a:gd name="T6" fmla="*/ 134 w 172"/>
                <a:gd name="T7" fmla="*/ 10 h 106"/>
                <a:gd name="T8" fmla="*/ 172 w 172"/>
                <a:gd name="T9" fmla="*/ 0 h 106"/>
                <a:gd name="T10" fmla="*/ 0 60000 65536"/>
                <a:gd name="T11" fmla="*/ 0 60000 65536"/>
                <a:gd name="T12" fmla="*/ 0 60000 65536"/>
                <a:gd name="T13" fmla="*/ 0 60000 65536"/>
                <a:gd name="T14" fmla="*/ 0 60000 65536"/>
                <a:gd name="T15" fmla="*/ 0 w 172"/>
                <a:gd name="T16" fmla="*/ 0 h 106"/>
                <a:gd name="T17" fmla="*/ 172 w 172"/>
                <a:gd name="T18" fmla="*/ 106 h 106"/>
              </a:gdLst>
              <a:ahLst/>
              <a:cxnLst>
                <a:cxn ang="T10">
                  <a:pos x="T0" y="T1"/>
                </a:cxn>
                <a:cxn ang="T11">
                  <a:pos x="T2" y="T3"/>
                </a:cxn>
                <a:cxn ang="T12">
                  <a:pos x="T4" y="T5"/>
                </a:cxn>
                <a:cxn ang="T13">
                  <a:pos x="T6" y="T7"/>
                </a:cxn>
                <a:cxn ang="T14">
                  <a:pos x="T8" y="T9"/>
                </a:cxn>
              </a:cxnLst>
              <a:rect l="T15" t="T16" r="T17" b="T18"/>
              <a:pathLst>
                <a:path w="172" h="106">
                  <a:moveTo>
                    <a:pt x="0" y="106"/>
                  </a:moveTo>
                  <a:lnTo>
                    <a:pt x="54" y="54"/>
                  </a:lnTo>
                  <a:lnTo>
                    <a:pt x="102" y="24"/>
                  </a:lnTo>
                  <a:cubicBezTo>
                    <a:pt x="134" y="11"/>
                    <a:pt x="124" y="14"/>
                    <a:pt x="134" y="10"/>
                  </a:cubicBezTo>
                  <a:lnTo>
                    <a:pt x="172" y="0"/>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72718" name="Freeform 38"/>
            <p:cNvSpPr>
              <a:spLocks/>
            </p:cNvSpPr>
            <p:nvPr/>
          </p:nvSpPr>
          <p:spPr bwMode="auto">
            <a:xfrm>
              <a:off x="2018" y="1346"/>
              <a:ext cx="642" cy="690"/>
            </a:xfrm>
            <a:custGeom>
              <a:avLst/>
              <a:gdLst>
                <a:gd name="T0" fmla="*/ 0 w 642"/>
                <a:gd name="T1" fmla="*/ 0 h 690"/>
                <a:gd name="T2" fmla="*/ 642 w 642"/>
                <a:gd name="T3" fmla="*/ 58 h 690"/>
                <a:gd name="T4" fmla="*/ 626 w 642"/>
                <a:gd name="T5" fmla="*/ 148 h 690"/>
                <a:gd name="T6" fmla="*/ 602 w 642"/>
                <a:gd name="T7" fmla="*/ 280 h 690"/>
                <a:gd name="T8" fmla="*/ 576 w 642"/>
                <a:gd name="T9" fmla="*/ 376 h 690"/>
                <a:gd name="T10" fmla="*/ 526 w 642"/>
                <a:gd name="T11" fmla="*/ 526 h 690"/>
                <a:gd name="T12" fmla="*/ 476 w 642"/>
                <a:gd name="T13" fmla="*/ 636 h 690"/>
                <a:gd name="T14" fmla="*/ 380 w 642"/>
                <a:gd name="T15" fmla="*/ 644 h 690"/>
                <a:gd name="T16" fmla="*/ 310 w 642"/>
                <a:gd name="T17" fmla="*/ 656 h 690"/>
                <a:gd name="T18" fmla="*/ 208 w 642"/>
                <a:gd name="T19" fmla="*/ 678 h 690"/>
                <a:gd name="T20" fmla="*/ 172 w 642"/>
                <a:gd name="T21" fmla="*/ 686 h 690"/>
                <a:gd name="T22" fmla="*/ 122 w 642"/>
                <a:gd name="T23" fmla="*/ 690 h 690"/>
                <a:gd name="T24" fmla="*/ 2 w 642"/>
                <a:gd name="T25" fmla="*/ 688 h 690"/>
                <a:gd name="T26" fmla="*/ 0 w 642"/>
                <a:gd name="T27" fmla="*/ 0 h 6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2"/>
                <a:gd name="T43" fmla="*/ 0 h 690"/>
                <a:gd name="T44" fmla="*/ 642 w 642"/>
                <a:gd name="T45" fmla="*/ 690 h 6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2" h="690">
                  <a:moveTo>
                    <a:pt x="0" y="0"/>
                  </a:moveTo>
                  <a:lnTo>
                    <a:pt x="642" y="58"/>
                  </a:lnTo>
                  <a:lnTo>
                    <a:pt x="626" y="148"/>
                  </a:lnTo>
                  <a:lnTo>
                    <a:pt x="602" y="280"/>
                  </a:lnTo>
                  <a:lnTo>
                    <a:pt x="576" y="376"/>
                  </a:lnTo>
                  <a:lnTo>
                    <a:pt x="526" y="526"/>
                  </a:lnTo>
                  <a:lnTo>
                    <a:pt x="476" y="636"/>
                  </a:lnTo>
                  <a:lnTo>
                    <a:pt x="380" y="644"/>
                  </a:lnTo>
                  <a:lnTo>
                    <a:pt x="310" y="656"/>
                  </a:lnTo>
                  <a:lnTo>
                    <a:pt x="208" y="678"/>
                  </a:lnTo>
                  <a:lnTo>
                    <a:pt x="172" y="686"/>
                  </a:lnTo>
                  <a:cubicBezTo>
                    <a:pt x="123" y="690"/>
                    <a:pt x="140" y="690"/>
                    <a:pt x="122" y="690"/>
                  </a:cubicBezTo>
                  <a:lnTo>
                    <a:pt x="2" y="688"/>
                  </a:lnTo>
                  <a:lnTo>
                    <a:pt x="0" y="0"/>
                  </a:lnTo>
                  <a:close/>
                </a:path>
              </a:pathLst>
            </a:custGeom>
            <a:solidFill>
              <a:srgbClr val="FF5C64"/>
            </a:solidFill>
            <a:ln w="28575">
              <a:solidFill>
                <a:schemeClr val="tx1"/>
              </a:solidFill>
              <a:round/>
              <a:headEnd/>
              <a:tailEnd/>
            </a:ln>
          </p:spPr>
          <p:txBody>
            <a:bodyPr wrap="none" anchor="ctr">
              <a:prstTxWarp prst="textNoShape">
                <a:avLst/>
              </a:prstTxWarp>
            </a:bodyPr>
            <a:lstStyle/>
            <a:p>
              <a:endParaRPr lang="en-US"/>
            </a:p>
          </p:txBody>
        </p:sp>
        <p:sp>
          <p:nvSpPr>
            <p:cNvPr id="72719" name="Freeform 39"/>
            <p:cNvSpPr>
              <a:spLocks/>
            </p:cNvSpPr>
            <p:nvPr/>
          </p:nvSpPr>
          <p:spPr bwMode="auto">
            <a:xfrm>
              <a:off x="2492" y="1755"/>
              <a:ext cx="418" cy="225"/>
            </a:xfrm>
            <a:custGeom>
              <a:avLst/>
              <a:gdLst>
                <a:gd name="T0" fmla="*/ 426 w 410"/>
                <a:gd name="T1" fmla="*/ 0 h 220"/>
                <a:gd name="T2" fmla="*/ 320 w 410"/>
                <a:gd name="T3" fmla="*/ 54 h 220"/>
                <a:gd name="T4" fmla="*/ 196 w 410"/>
                <a:gd name="T5" fmla="*/ 102 h 220"/>
                <a:gd name="T6" fmla="*/ 122 w 410"/>
                <a:gd name="T7" fmla="*/ 130 h 220"/>
                <a:gd name="T8" fmla="*/ 79 w 410"/>
                <a:gd name="T9" fmla="*/ 150 h 220"/>
                <a:gd name="T10" fmla="*/ 46 w 410"/>
                <a:gd name="T11" fmla="*/ 180 h 220"/>
                <a:gd name="T12" fmla="*/ 16 w 410"/>
                <a:gd name="T13" fmla="*/ 210 h 220"/>
                <a:gd name="T14" fmla="*/ 0 w 410"/>
                <a:gd name="T15" fmla="*/ 230 h 220"/>
                <a:gd name="T16" fmla="*/ 0 60000 65536"/>
                <a:gd name="T17" fmla="*/ 0 60000 65536"/>
                <a:gd name="T18" fmla="*/ 0 60000 65536"/>
                <a:gd name="T19" fmla="*/ 0 60000 65536"/>
                <a:gd name="T20" fmla="*/ 0 60000 65536"/>
                <a:gd name="T21" fmla="*/ 0 60000 65536"/>
                <a:gd name="T22" fmla="*/ 0 60000 65536"/>
                <a:gd name="T23" fmla="*/ 0 60000 65536"/>
                <a:gd name="T24" fmla="*/ 0 w 410"/>
                <a:gd name="T25" fmla="*/ 0 h 220"/>
                <a:gd name="T26" fmla="*/ 410 w 410"/>
                <a:gd name="T27" fmla="*/ 220 h 2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0" h="220">
                  <a:moveTo>
                    <a:pt x="410" y="0"/>
                  </a:moveTo>
                  <a:lnTo>
                    <a:pt x="308" y="52"/>
                  </a:lnTo>
                  <a:lnTo>
                    <a:pt x="188" y="98"/>
                  </a:lnTo>
                  <a:lnTo>
                    <a:pt x="118" y="124"/>
                  </a:lnTo>
                  <a:cubicBezTo>
                    <a:pt x="77" y="144"/>
                    <a:pt x="98" y="134"/>
                    <a:pt x="76" y="144"/>
                  </a:cubicBezTo>
                  <a:cubicBezTo>
                    <a:pt x="41" y="172"/>
                    <a:pt x="53" y="163"/>
                    <a:pt x="44" y="172"/>
                  </a:cubicBezTo>
                  <a:lnTo>
                    <a:pt x="16" y="200"/>
                  </a:lnTo>
                  <a:lnTo>
                    <a:pt x="0" y="220"/>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72720" name="Freeform 40"/>
            <p:cNvSpPr>
              <a:spLocks/>
            </p:cNvSpPr>
            <p:nvPr/>
          </p:nvSpPr>
          <p:spPr bwMode="auto">
            <a:xfrm>
              <a:off x="2016" y="856"/>
              <a:ext cx="1528" cy="546"/>
            </a:xfrm>
            <a:custGeom>
              <a:avLst/>
              <a:gdLst>
                <a:gd name="T0" fmla="*/ 0 w 1528"/>
                <a:gd name="T1" fmla="*/ 494 h 546"/>
                <a:gd name="T2" fmla="*/ 286 w 1528"/>
                <a:gd name="T3" fmla="*/ 0 h 546"/>
                <a:gd name="T4" fmla="*/ 1528 w 1528"/>
                <a:gd name="T5" fmla="*/ 106 h 546"/>
                <a:gd name="T6" fmla="*/ 1476 w 1528"/>
                <a:gd name="T7" fmla="*/ 196 h 546"/>
                <a:gd name="T8" fmla="*/ 1446 w 1528"/>
                <a:gd name="T9" fmla="*/ 200 h 546"/>
                <a:gd name="T10" fmla="*/ 1402 w 1528"/>
                <a:gd name="T11" fmla="*/ 200 h 546"/>
                <a:gd name="T12" fmla="*/ 1372 w 1528"/>
                <a:gd name="T13" fmla="*/ 208 h 546"/>
                <a:gd name="T14" fmla="*/ 1296 w 1528"/>
                <a:gd name="T15" fmla="*/ 220 h 546"/>
                <a:gd name="T16" fmla="*/ 1200 w 1528"/>
                <a:gd name="T17" fmla="*/ 244 h 546"/>
                <a:gd name="T18" fmla="*/ 1080 w 1528"/>
                <a:gd name="T19" fmla="*/ 280 h 546"/>
                <a:gd name="T20" fmla="*/ 972 w 1528"/>
                <a:gd name="T21" fmla="*/ 324 h 546"/>
                <a:gd name="T22" fmla="*/ 828 w 1528"/>
                <a:gd name="T23" fmla="*/ 388 h 546"/>
                <a:gd name="T24" fmla="*/ 718 w 1528"/>
                <a:gd name="T25" fmla="*/ 454 h 546"/>
                <a:gd name="T26" fmla="*/ 656 w 1528"/>
                <a:gd name="T27" fmla="*/ 518 h 546"/>
                <a:gd name="T28" fmla="*/ 642 w 1528"/>
                <a:gd name="T29" fmla="*/ 546 h 546"/>
                <a:gd name="T30" fmla="*/ 0 w 1528"/>
                <a:gd name="T31" fmla="*/ 494 h 5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28"/>
                <a:gd name="T49" fmla="*/ 0 h 546"/>
                <a:gd name="T50" fmla="*/ 1528 w 1528"/>
                <a:gd name="T51" fmla="*/ 546 h 5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28" h="546">
                  <a:moveTo>
                    <a:pt x="0" y="494"/>
                  </a:moveTo>
                  <a:lnTo>
                    <a:pt x="286" y="0"/>
                  </a:lnTo>
                  <a:lnTo>
                    <a:pt x="1528" y="106"/>
                  </a:lnTo>
                  <a:lnTo>
                    <a:pt x="1476" y="196"/>
                  </a:lnTo>
                  <a:lnTo>
                    <a:pt x="1446" y="200"/>
                  </a:lnTo>
                  <a:lnTo>
                    <a:pt x="1402" y="200"/>
                  </a:lnTo>
                  <a:lnTo>
                    <a:pt x="1372" y="208"/>
                  </a:lnTo>
                  <a:lnTo>
                    <a:pt x="1296" y="220"/>
                  </a:lnTo>
                  <a:lnTo>
                    <a:pt x="1200" y="244"/>
                  </a:lnTo>
                  <a:lnTo>
                    <a:pt x="1080" y="280"/>
                  </a:lnTo>
                  <a:lnTo>
                    <a:pt x="972" y="324"/>
                  </a:lnTo>
                  <a:lnTo>
                    <a:pt x="828" y="388"/>
                  </a:lnTo>
                  <a:lnTo>
                    <a:pt x="718" y="454"/>
                  </a:lnTo>
                  <a:lnTo>
                    <a:pt x="656" y="518"/>
                  </a:lnTo>
                  <a:lnTo>
                    <a:pt x="642" y="546"/>
                  </a:lnTo>
                  <a:lnTo>
                    <a:pt x="0" y="494"/>
                  </a:lnTo>
                  <a:close/>
                </a:path>
              </a:pathLst>
            </a:custGeom>
            <a:solidFill>
              <a:srgbClr val="FF5C64"/>
            </a:solidFill>
            <a:ln w="28575">
              <a:solidFill>
                <a:schemeClr val="tx1"/>
              </a:solidFill>
              <a:round/>
              <a:headEnd/>
              <a:tailEnd/>
            </a:ln>
          </p:spPr>
          <p:txBody>
            <a:bodyPr wrap="none" anchor="ctr">
              <a:prstTxWarp prst="textNoShape">
                <a:avLst/>
              </a:prstTxWarp>
            </a:bodyPr>
            <a:lstStyle/>
            <a:p>
              <a:endParaRPr lang="en-US"/>
            </a:p>
          </p:txBody>
        </p:sp>
        <p:sp>
          <p:nvSpPr>
            <p:cNvPr id="72721" name="Line 41"/>
            <p:cNvSpPr>
              <a:spLocks noChangeShapeType="1"/>
            </p:cNvSpPr>
            <p:nvPr/>
          </p:nvSpPr>
          <p:spPr bwMode="auto">
            <a:xfrm flipH="1">
              <a:off x="3542" y="964"/>
              <a:ext cx="2" cy="228"/>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72722" name="Line 42"/>
            <p:cNvSpPr>
              <a:spLocks noChangeShapeType="1"/>
            </p:cNvSpPr>
            <p:nvPr/>
          </p:nvSpPr>
          <p:spPr bwMode="auto">
            <a:xfrm>
              <a:off x="3486" y="1052"/>
              <a:ext cx="0" cy="156"/>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72723" name="Freeform 43"/>
            <p:cNvSpPr>
              <a:spLocks/>
            </p:cNvSpPr>
            <p:nvPr/>
          </p:nvSpPr>
          <p:spPr bwMode="auto">
            <a:xfrm>
              <a:off x="3646" y="1108"/>
              <a:ext cx="324" cy="1688"/>
            </a:xfrm>
            <a:custGeom>
              <a:avLst/>
              <a:gdLst>
                <a:gd name="T0" fmla="*/ 52 w 324"/>
                <a:gd name="T1" fmla="*/ 476 h 1688"/>
                <a:gd name="T2" fmla="*/ 324 w 324"/>
                <a:gd name="T3" fmla="*/ 0 h 1688"/>
                <a:gd name="T4" fmla="*/ 268 w 324"/>
                <a:gd name="T5" fmla="*/ 1272 h 1688"/>
                <a:gd name="T6" fmla="*/ 0 w 324"/>
                <a:gd name="T7" fmla="*/ 1688 h 1688"/>
                <a:gd name="T8" fmla="*/ 52 w 324"/>
                <a:gd name="T9" fmla="*/ 476 h 1688"/>
                <a:gd name="T10" fmla="*/ 0 60000 65536"/>
                <a:gd name="T11" fmla="*/ 0 60000 65536"/>
                <a:gd name="T12" fmla="*/ 0 60000 65536"/>
                <a:gd name="T13" fmla="*/ 0 60000 65536"/>
                <a:gd name="T14" fmla="*/ 0 60000 65536"/>
                <a:gd name="T15" fmla="*/ 0 w 324"/>
                <a:gd name="T16" fmla="*/ 0 h 1688"/>
                <a:gd name="T17" fmla="*/ 324 w 324"/>
                <a:gd name="T18" fmla="*/ 1688 h 1688"/>
              </a:gdLst>
              <a:ahLst/>
              <a:cxnLst>
                <a:cxn ang="T10">
                  <a:pos x="T0" y="T1"/>
                </a:cxn>
                <a:cxn ang="T11">
                  <a:pos x="T2" y="T3"/>
                </a:cxn>
                <a:cxn ang="T12">
                  <a:pos x="T4" y="T5"/>
                </a:cxn>
                <a:cxn ang="T13">
                  <a:pos x="T6" y="T7"/>
                </a:cxn>
                <a:cxn ang="T14">
                  <a:pos x="T8" y="T9"/>
                </a:cxn>
              </a:cxnLst>
              <a:rect l="T15" t="T16" r="T17" b="T18"/>
              <a:pathLst>
                <a:path w="324" h="1688">
                  <a:moveTo>
                    <a:pt x="52" y="476"/>
                  </a:moveTo>
                  <a:lnTo>
                    <a:pt x="324" y="0"/>
                  </a:lnTo>
                  <a:lnTo>
                    <a:pt x="268" y="1272"/>
                  </a:lnTo>
                  <a:lnTo>
                    <a:pt x="0" y="1688"/>
                  </a:lnTo>
                  <a:lnTo>
                    <a:pt x="52" y="476"/>
                  </a:lnTo>
                  <a:close/>
                </a:path>
              </a:pathLst>
            </a:custGeom>
            <a:solidFill>
              <a:srgbClr val="8784D8"/>
            </a:solidFill>
            <a:ln w="28575">
              <a:solidFill>
                <a:schemeClr val="tx1"/>
              </a:solidFill>
              <a:round/>
              <a:headEnd/>
              <a:tailEnd/>
            </a:ln>
          </p:spPr>
          <p:txBody>
            <a:bodyPr wrap="none" anchor="ctr">
              <a:prstTxWarp prst="textNoShape">
                <a:avLst/>
              </a:prstTxWarp>
            </a:bodyPr>
            <a:lstStyle/>
            <a:p>
              <a:endParaRPr lang="en-US"/>
            </a:p>
          </p:txBody>
        </p:sp>
        <p:sp>
          <p:nvSpPr>
            <p:cNvPr id="72724" name="Freeform 44"/>
            <p:cNvSpPr>
              <a:spLocks/>
            </p:cNvSpPr>
            <p:nvPr/>
          </p:nvSpPr>
          <p:spPr bwMode="auto">
            <a:xfrm>
              <a:off x="2946" y="1096"/>
              <a:ext cx="1028" cy="484"/>
            </a:xfrm>
            <a:custGeom>
              <a:avLst/>
              <a:gdLst>
                <a:gd name="T0" fmla="*/ 0 w 1028"/>
                <a:gd name="T1" fmla="*/ 416 h 484"/>
                <a:gd name="T2" fmla="*/ 52 w 1028"/>
                <a:gd name="T3" fmla="*/ 348 h 484"/>
                <a:gd name="T4" fmla="*/ 128 w 1028"/>
                <a:gd name="T5" fmla="*/ 292 h 484"/>
                <a:gd name="T6" fmla="*/ 200 w 1028"/>
                <a:gd name="T7" fmla="*/ 252 h 484"/>
                <a:gd name="T8" fmla="*/ 340 w 1028"/>
                <a:gd name="T9" fmla="*/ 192 h 484"/>
                <a:gd name="T10" fmla="*/ 488 w 1028"/>
                <a:gd name="T11" fmla="*/ 136 h 484"/>
                <a:gd name="T12" fmla="*/ 624 w 1028"/>
                <a:gd name="T13" fmla="*/ 84 h 484"/>
                <a:gd name="T14" fmla="*/ 764 w 1028"/>
                <a:gd name="T15" fmla="*/ 44 h 484"/>
                <a:gd name="T16" fmla="*/ 844 w 1028"/>
                <a:gd name="T17" fmla="*/ 24 h 484"/>
                <a:gd name="T18" fmla="*/ 944 w 1028"/>
                <a:gd name="T19" fmla="*/ 0 h 484"/>
                <a:gd name="T20" fmla="*/ 1028 w 1028"/>
                <a:gd name="T21" fmla="*/ 4 h 484"/>
                <a:gd name="T22" fmla="*/ 756 w 1028"/>
                <a:gd name="T23" fmla="*/ 484 h 484"/>
                <a:gd name="T24" fmla="*/ 0 w 1028"/>
                <a:gd name="T25" fmla="*/ 416 h 4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8"/>
                <a:gd name="T40" fmla="*/ 0 h 484"/>
                <a:gd name="T41" fmla="*/ 1028 w 1028"/>
                <a:gd name="T42" fmla="*/ 484 h 4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8" h="484">
                  <a:moveTo>
                    <a:pt x="0" y="416"/>
                  </a:moveTo>
                  <a:lnTo>
                    <a:pt x="52" y="348"/>
                  </a:lnTo>
                  <a:lnTo>
                    <a:pt x="128" y="292"/>
                  </a:lnTo>
                  <a:lnTo>
                    <a:pt x="200" y="252"/>
                  </a:lnTo>
                  <a:lnTo>
                    <a:pt x="340" y="192"/>
                  </a:lnTo>
                  <a:lnTo>
                    <a:pt x="488" y="136"/>
                  </a:lnTo>
                  <a:lnTo>
                    <a:pt x="624" y="84"/>
                  </a:lnTo>
                  <a:lnTo>
                    <a:pt x="764" y="44"/>
                  </a:lnTo>
                  <a:lnTo>
                    <a:pt x="844" y="24"/>
                  </a:lnTo>
                  <a:lnTo>
                    <a:pt x="944" y="0"/>
                  </a:lnTo>
                  <a:lnTo>
                    <a:pt x="1028" y="4"/>
                  </a:lnTo>
                  <a:lnTo>
                    <a:pt x="756" y="484"/>
                  </a:lnTo>
                  <a:lnTo>
                    <a:pt x="0" y="416"/>
                  </a:lnTo>
                  <a:close/>
                </a:path>
              </a:pathLst>
            </a:custGeom>
            <a:solidFill>
              <a:srgbClr val="8784D8"/>
            </a:solidFill>
            <a:ln w="28575">
              <a:solidFill>
                <a:schemeClr val="tx1"/>
              </a:solidFill>
              <a:round/>
              <a:headEnd/>
              <a:tailEnd/>
            </a:ln>
          </p:spPr>
          <p:txBody>
            <a:bodyPr wrap="none" anchor="ctr">
              <a:prstTxWarp prst="textNoShape">
                <a:avLst/>
              </a:prstTxWarp>
            </a:bodyPr>
            <a:lstStyle/>
            <a:p>
              <a:endParaRPr lang="en-US"/>
            </a:p>
          </p:txBody>
        </p:sp>
        <p:sp>
          <p:nvSpPr>
            <p:cNvPr id="72725" name="Line 45"/>
            <p:cNvSpPr>
              <a:spLocks noChangeShapeType="1"/>
            </p:cNvSpPr>
            <p:nvPr/>
          </p:nvSpPr>
          <p:spPr bwMode="auto">
            <a:xfrm>
              <a:off x="2666" y="1396"/>
              <a:ext cx="72" cy="17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26" name="Line 46"/>
            <p:cNvSpPr>
              <a:spLocks noChangeShapeType="1"/>
            </p:cNvSpPr>
            <p:nvPr/>
          </p:nvSpPr>
          <p:spPr bwMode="auto">
            <a:xfrm flipV="1">
              <a:off x="2626" y="1572"/>
              <a:ext cx="108" cy="3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27" name="Line 47"/>
            <p:cNvSpPr>
              <a:spLocks noChangeShapeType="1"/>
            </p:cNvSpPr>
            <p:nvPr/>
          </p:nvSpPr>
          <p:spPr bwMode="auto">
            <a:xfrm flipH="1">
              <a:off x="2582" y="1570"/>
              <a:ext cx="158" cy="20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28" name="Line 48"/>
            <p:cNvSpPr>
              <a:spLocks noChangeShapeType="1"/>
            </p:cNvSpPr>
            <p:nvPr/>
          </p:nvSpPr>
          <p:spPr bwMode="auto">
            <a:xfrm>
              <a:off x="2586" y="1780"/>
              <a:ext cx="58" cy="8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29" name="Line 49"/>
            <p:cNvSpPr>
              <a:spLocks noChangeShapeType="1"/>
            </p:cNvSpPr>
            <p:nvPr/>
          </p:nvSpPr>
          <p:spPr bwMode="auto">
            <a:xfrm flipV="1">
              <a:off x="2580" y="1718"/>
              <a:ext cx="182" cy="6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0" name="Line 50"/>
            <p:cNvSpPr>
              <a:spLocks noChangeShapeType="1"/>
            </p:cNvSpPr>
            <p:nvPr/>
          </p:nvSpPr>
          <p:spPr bwMode="auto">
            <a:xfrm flipV="1">
              <a:off x="2646" y="1724"/>
              <a:ext cx="104" cy="14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1" name="Line 51"/>
            <p:cNvSpPr>
              <a:spLocks noChangeShapeType="1"/>
            </p:cNvSpPr>
            <p:nvPr/>
          </p:nvSpPr>
          <p:spPr bwMode="auto">
            <a:xfrm flipH="1" flipV="1">
              <a:off x="2740" y="1572"/>
              <a:ext cx="10" cy="15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2" name="Line 52"/>
            <p:cNvSpPr>
              <a:spLocks noChangeShapeType="1"/>
            </p:cNvSpPr>
            <p:nvPr/>
          </p:nvSpPr>
          <p:spPr bwMode="auto">
            <a:xfrm flipH="1">
              <a:off x="3394" y="1060"/>
              <a:ext cx="80" cy="18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3" name="Line 53"/>
            <p:cNvSpPr>
              <a:spLocks noChangeShapeType="1"/>
            </p:cNvSpPr>
            <p:nvPr/>
          </p:nvSpPr>
          <p:spPr bwMode="auto">
            <a:xfrm flipH="1" flipV="1">
              <a:off x="3282" y="1092"/>
              <a:ext cx="112" cy="14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4" name="Line 54"/>
            <p:cNvSpPr>
              <a:spLocks noChangeShapeType="1"/>
            </p:cNvSpPr>
            <p:nvPr/>
          </p:nvSpPr>
          <p:spPr bwMode="auto">
            <a:xfrm flipH="1">
              <a:off x="3250" y="1096"/>
              <a:ext cx="32" cy="17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5" name="Line 55"/>
            <p:cNvSpPr>
              <a:spLocks noChangeShapeType="1"/>
            </p:cNvSpPr>
            <p:nvPr/>
          </p:nvSpPr>
          <p:spPr bwMode="auto">
            <a:xfrm flipH="1" flipV="1">
              <a:off x="3126" y="1128"/>
              <a:ext cx="124" cy="14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6" name="Line 56"/>
            <p:cNvSpPr>
              <a:spLocks noChangeShapeType="1"/>
            </p:cNvSpPr>
            <p:nvPr/>
          </p:nvSpPr>
          <p:spPr bwMode="auto">
            <a:xfrm flipH="1">
              <a:off x="3086" y="1124"/>
              <a:ext cx="48" cy="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7" name="Line 57"/>
            <p:cNvSpPr>
              <a:spLocks noChangeShapeType="1"/>
            </p:cNvSpPr>
            <p:nvPr/>
          </p:nvSpPr>
          <p:spPr bwMode="auto">
            <a:xfrm flipH="1" flipV="1">
              <a:off x="2962" y="1200"/>
              <a:ext cx="124" cy="12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8" name="Line 58"/>
            <p:cNvSpPr>
              <a:spLocks noChangeShapeType="1"/>
            </p:cNvSpPr>
            <p:nvPr/>
          </p:nvSpPr>
          <p:spPr bwMode="auto">
            <a:xfrm flipH="1">
              <a:off x="2916" y="1192"/>
              <a:ext cx="46" cy="25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9" name="Line 59"/>
            <p:cNvSpPr>
              <a:spLocks noChangeShapeType="1"/>
            </p:cNvSpPr>
            <p:nvPr/>
          </p:nvSpPr>
          <p:spPr bwMode="auto">
            <a:xfrm flipH="1" flipV="1">
              <a:off x="2822" y="1252"/>
              <a:ext cx="92" cy="18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0" name="Line 60"/>
            <p:cNvSpPr>
              <a:spLocks noChangeShapeType="1"/>
            </p:cNvSpPr>
            <p:nvPr/>
          </p:nvSpPr>
          <p:spPr bwMode="auto">
            <a:xfrm flipH="1">
              <a:off x="2738" y="1252"/>
              <a:ext cx="88" cy="33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1" name="Line 61"/>
            <p:cNvSpPr>
              <a:spLocks noChangeShapeType="1"/>
            </p:cNvSpPr>
            <p:nvPr/>
          </p:nvSpPr>
          <p:spPr bwMode="auto">
            <a:xfrm flipV="1">
              <a:off x="2738" y="1448"/>
              <a:ext cx="172" cy="12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2" name="Line 62"/>
            <p:cNvSpPr>
              <a:spLocks noChangeShapeType="1"/>
            </p:cNvSpPr>
            <p:nvPr/>
          </p:nvSpPr>
          <p:spPr bwMode="auto">
            <a:xfrm flipH="1">
              <a:off x="2906" y="1324"/>
              <a:ext cx="180" cy="12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3" name="Line 63"/>
            <p:cNvSpPr>
              <a:spLocks noChangeShapeType="1"/>
            </p:cNvSpPr>
            <p:nvPr/>
          </p:nvSpPr>
          <p:spPr bwMode="auto">
            <a:xfrm>
              <a:off x="2750" y="1724"/>
              <a:ext cx="60" cy="8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4" name="Line 64"/>
            <p:cNvSpPr>
              <a:spLocks noChangeShapeType="1"/>
            </p:cNvSpPr>
            <p:nvPr/>
          </p:nvSpPr>
          <p:spPr bwMode="auto">
            <a:xfrm flipV="1">
              <a:off x="2822" y="1676"/>
              <a:ext cx="56" cy="11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5" name="Line 65"/>
            <p:cNvSpPr>
              <a:spLocks noChangeShapeType="1"/>
            </p:cNvSpPr>
            <p:nvPr/>
          </p:nvSpPr>
          <p:spPr bwMode="auto">
            <a:xfrm>
              <a:off x="2876" y="1674"/>
              <a:ext cx="38" cy="4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6" name="Line 66"/>
            <p:cNvSpPr>
              <a:spLocks noChangeShapeType="1"/>
            </p:cNvSpPr>
            <p:nvPr/>
          </p:nvSpPr>
          <p:spPr bwMode="auto">
            <a:xfrm flipV="1">
              <a:off x="2750" y="1678"/>
              <a:ext cx="128" cy="4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7" name="Line 67"/>
            <p:cNvSpPr>
              <a:spLocks noChangeShapeType="1"/>
            </p:cNvSpPr>
            <p:nvPr/>
          </p:nvSpPr>
          <p:spPr bwMode="auto">
            <a:xfrm flipV="1">
              <a:off x="2877" y="1438"/>
              <a:ext cx="39" cy="23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8" name="Line 68"/>
            <p:cNvSpPr>
              <a:spLocks noChangeShapeType="1"/>
            </p:cNvSpPr>
            <p:nvPr/>
          </p:nvSpPr>
          <p:spPr bwMode="auto">
            <a:xfrm>
              <a:off x="2912" y="1436"/>
              <a:ext cx="32" cy="12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9" name="Line 69"/>
            <p:cNvSpPr>
              <a:spLocks noChangeShapeType="1"/>
            </p:cNvSpPr>
            <p:nvPr/>
          </p:nvSpPr>
          <p:spPr bwMode="auto">
            <a:xfrm flipV="1">
              <a:off x="2880" y="1650"/>
              <a:ext cx="44" cy="2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0" name="Line 70"/>
            <p:cNvSpPr>
              <a:spLocks noChangeShapeType="1"/>
            </p:cNvSpPr>
            <p:nvPr/>
          </p:nvSpPr>
          <p:spPr bwMode="auto">
            <a:xfrm flipH="1">
              <a:off x="3062" y="1326"/>
              <a:ext cx="22" cy="6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1" name="Line 71"/>
            <p:cNvSpPr>
              <a:spLocks noChangeShapeType="1"/>
            </p:cNvSpPr>
            <p:nvPr/>
          </p:nvSpPr>
          <p:spPr bwMode="auto">
            <a:xfrm flipV="1">
              <a:off x="3084" y="1270"/>
              <a:ext cx="164" cy="5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2" name="Line 72"/>
            <p:cNvSpPr>
              <a:spLocks noChangeShapeType="1"/>
            </p:cNvSpPr>
            <p:nvPr/>
          </p:nvSpPr>
          <p:spPr bwMode="auto">
            <a:xfrm>
              <a:off x="3086" y="1324"/>
              <a:ext cx="32" cy="2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3" name="Line 73"/>
            <p:cNvSpPr>
              <a:spLocks noChangeShapeType="1"/>
            </p:cNvSpPr>
            <p:nvPr/>
          </p:nvSpPr>
          <p:spPr bwMode="auto">
            <a:xfrm flipH="1">
              <a:off x="3238" y="1268"/>
              <a:ext cx="10" cy="3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4" name="Line 74"/>
            <p:cNvSpPr>
              <a:spLocks noChangeShapeType="1"/>
            </p:cNvSpPr>
            <p:nvPr/>
          </p:nvSpPr>
          <p:spPr bwMode="auto">
            <a:xfrm flipV="1">
              <a:off x="3248" y="1248"/>
              <a:ext cx="128" cy="2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5" name="Line 75"/>
            <p:cNvSpPr>
              <a:spLocks noChangeShapeType="1"/>
            </p:cNvSpPr>
            <p:nvPr/>
          </p:nvSpPr>
          <p:spPr bwMode="auto">
            <a:xfrm>
              <a:off x="3246" y="1272"/>
              <a:ext cx="16" cy="1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6" name="Line 76"/>
            <p:cNvSpPr>
              <a:spLocks noChangeShapeType="1"/>
            </p:cNvSpPr>
            <p:nvPr/>
          </p:nvSpPr>
          <p:spPr bwMode="auto">
            <a:xfrm>
              <a:off x="2232" y="2052"/>
              <a:ext cx="22" cy="10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7" name="Line 77"/>
            <p:cNvSpPr>
              <a:spLocks noChangeShapeType="1"/>
            </p:cNvSpPr>
            <p:nvPr/>
          </p:nvSpPr>
          <p:spPr bwMode="auto">
            <a:xfrm flipV="1">
              <a:off x="2258" y="2058"/>
              <a:ext cx="96" cy="10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8" name="Line 78"/>
            <p:cNvSpPr>
              <a:spLocks noChangeShapeType="1"/>
            </p:cNvSpPr>
            <p:nvPr/>
          </p:nvSpPr>
          <p:spPr bwMode="auto">
            <a:xfrm>
              <a:off x="2354" y="2056"/>
              <a:ext cx="64" cy="9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9" name="Line 79"/>
            <p:cNvSpPr>
              <a:spLocks noChangeShapeType="1"/>
            </p:cNvSpPr>
            <p:nvPr/>
          </p:nvSpPr>
          <p:spPr bwMode="auto">
            <a:xfrm flipV="1">
              <a:off x="2420" y="2026"/>
              <a:ext cx="88" cy="12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0" name="Line 80"/>
            <p:cNvSpPr>
              <a:spLocks noChangeShapeType="1"/>
            </p:cNvSpPr>
            <p:nvPr/>
          </p:nvSpPr>
          <p:spPr bwMode="auto">
            <a:xfrm>
              <a:off x="2506" y="2028"/>
              <a:ext cx="102" cy="7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1" name="Line 81"/>
            <p:cNvSpPr>
              <a:spLocks noChangeShapeType="1"/>
            </p:cNvSpPr>
            <p:nvPr/>
          </p:nvSpPr>
          <p:spPr bwMode="auto">
            <a:xfrm>
              <a:off x="2238" y="2054"/>
              <a:ext cx="116" cy="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2" name="Line 82"/>
            <p:cNvSpPr>
              <a:spLocks noChangeShapeType="1"/>
            </p:cNvSpPr>
            <p:nvPr/>
          </p:nvSpPr>
          <p:spPr bwMode="auto">
            <a:xfrm flipV="1">
              <a:off x="2356" y="2026"/>
              <a:ext cx="148" cy="3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3" name="Line 83"/>
            <p:cNvSpPr>
              <a:spLocks noChangeShapeType="1"/>
            </p:cNvSpPr>
            <p:nvPr/>
          </p:nvSpPr>
          <p:spPr bwMode="auto">
            <a:xfrm flipH="1">
              <a:off x="2508" y="2024"/>
              <a:ext cx="188" cy="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4" name="Line 84"/>
            <p:cNvSpPr>
              <a:spLocks noChangeShapeType="1"/>
            </p:cNvSpPr>
            <p:nvPr/>
          </p:nvSpPr>
          <p:spPr bwMode="auto">
            <a:xfrm flipH="1" flipV="1">
              <a:off x="2648" y="1960"/>
              <a:ext cx="46" cy="5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5" name="Line 85"/>
            <p:cNvSpPr>
              <a:spLocks noChangeShapeType="1"/>
            </p:cNvSpPr>
            <p:nvPr/>
          </p:nvSpPr>
          <p:spPr bwMode="auto">
            <a:xfrm flipV="1">
              <a:off x="2506" y="1958"/>
              <a:ext cx="138" cy="7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6" name="Line 86"/>
            <p:cNvSpPr>
              <a:spLocks noChangeShapeType="1"/>
            </p:cNvSpPr>
            <p:nvPr/>
          </p:nvSpPr>
          <p:spPr bwMode="auto">
            <a:xfrm>
              <a:off x="2644" y="1954"/>
              <a:ext cx="160" cy="2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7" name="Line 87"/>
            <p:cNvSpPr>
              <a:spLocks noChangeShapeType="1"/>
            </p:cNvSpPr>
            <p:nvPr/>
          </p:nvSpPr>
          <p:spPr bwMode="auto">
            <a:xfrm flipV="1">
              <a:off x="2648" y="1926"/>
              <a:ext cx="206" cy="3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8" name="Line 88"/>
            <p:cNvSpPr>
              <a:spLocks noChangeShapeType="1"/>
            </p:cNvSpPr>
            <p:nvPr/>
          </p:nvSpPr>
          <p:spPr bwMode="auto">
            <a:xfrm flipH="1" flipV="1">
              <a:off x="2326" y="2012"/>
              <a:ext cx="28" cy="4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9" name="Line 89"/>
            <p:cNvSpPr>
              <a:spLocks noChangeShapeType="1"/>
            </p:cNvSpPr>
            <p:nvPr/>
          </p:nvSpPr>
          <p:spPr bwMode="auto">
            <a:xfrm flipV="1">
              <a:off x="2360" y="1986"/>
              <a:ext cx="76" cy="6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0" name="Line 90"/>
            <p:cNvSpPr>
              <a:spLocks noChangeShapeType="1"/>
            </p:cNvSpPr>
            <p:nvPr/>
          </p:nvSpPr>
          <p:spPr bwMode="auto">
            <a:xfrm>
              <a:off x="2440" y="1988"/>
              <a:ext cx="70" cy="4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1" name="Line 91"/>
            <p:cNvSpPr>
              <a:spLocks noChangeShapeType="1"/>
            </p:cNvSpPr>
            <p:nvPr/>
          </p:nvSpPr>
          <p:spPr bwMode="auto">
            <a:xfrm flipH="1">
              <a:off x="2518" y="1954"/>
              <a:ext cx="132" cy="1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2" name="Line 92"/>
            <p:cNvSpPr>
              <a:spLocks noChangeShapeType="1"/>
            </p:cNvSpPr>
            <p:nvPr/>
          </p:nvSpPr>
          <p:spPr bwMode="auto">
            <a:xfrm flipH="1" flipV="1">
              <a:off x="2570" y="1908"/>
              <a:ext cx="82" cy="4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3" name="Line 93"/>
            <p:cNvSpPr>
              <a:spLocks noChangeShapeType="1"/>
            </p:cNvSpPr>
            <p:nvPr/>
          </p:nvSpPr>
          <p:spPr bwMode="auto">
            <a:xfrm>
              <a:off x="2572" y="1910"/>
              <a:ext cx="124" cy="1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4" name="Line 94"/>
            <p:cNvSpPr>
              <a:spLocks noChangeShapeType="1"/>
            </p:cNvSpPr>
            <p:nvPr/>
          </p:nvSpPr>
          <p:spPr bwMode="auto">
            <a:xfrm flipV="1">
              <a:off x="2646" y="1922"/>
              <a:ext cx="54" cy="3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5" name="Line 95"/>
            <p:cNvSpPr>
              <a:spLocks noChangeShapeType="1"/>
            </p:cNvSpPr>
            <p:nvPr/>
          </p:nvSpPr>
          <p:spPr bwMode="auto">
            <a:xfrm flipH="1" flipV="1">
              <a:off x="2620" y="1892"/>
              <a:ext cx="74" cy="3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6" name="Line 96"/>
            <p:cNvSpPr>
              <a:spLocks noChangeShapeType="1"/>
            </p:cNvSpPr>
            <p:nvPr/>
          </p:nvSpPr>
          <p:spPr bwMode="auto">
            <a:xfrm flipV="1">
              <a:off x="2692" y="1872"/>
              <a:ext cx="66" cy="5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7" name="Line 97"/>
            <p:cNvSpPr>
              <a:spLocks noChangeShapeType="1"/>
            </p:cNvSpPr>
            <p:nvPr/>
          </p:nvSpPr>
          <p:spPr bwMode="auto">
            <a:xfrm flipV="1">
              <a:off x="2698" y="1914"/>
              <a:ext cx="154" cy="1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8" name="Line 98"/>
            <p:cNvSpPr>
              <a:spLocks noChangeShapeType="1"/>
            </p:cNvSpPr>
            <p:nvPr/>
          </p:nvSpPr>
          <p:spPr bwMode="auto">
            <a:xfrm>
              <a:off x="2754" y="1876"/>
              <a:ext cx="104" cy="1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9" name="Line 99"/>
            <p:cNvSpPr>
              <a:spLocks noChangeShapeType="1"/>
            </p:cNvSpPr>
            <p:nvPr/>
          </p:nvSpPr>
          <p:spPr bwMode="auto">
            <a:xfrm>
              <a:off x="3486" y="1052"/>
              <a:ext cx="48" cy="12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0" name="Line 100"/>
            <p:cNvSpPr>
              <a:spLocks noChangeShapeType="1"/>
            </p:cNvSpPr>
            <p:nvPr/>
          </p:nvSpPr>
          <p:spPr bwMode="auto">
            <a:xfrm>
              <a:off x="2702" y="2024"/>
              <a:ext cx="58" cy="13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1" name="Line 101"/>
            <p:cNvSpPr>
              <a:spLocks noChangeShapeType="1"/>
            </p:cNvSpPr>
            <p:nvPr/>
          </p:nvSpPr>
          <p:spPr bwMode="auto">
            <a:xfrm>
              <a:off x="2608" y="2108"/>
              <a:ext cx="156" cy="4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2" name="Line 102"/>
            <p:cNvSpPr>
              <a:spLocks noChangeShapeType="1"/>
            </p:cNvSpPr>
            <p:nvPr/>
          </p:nvSpPr>
          <p:spPr bwMode="auto">
            <a:xfrm flipH="1">
              <a:off x="2732" y="2156"/>
              <a:ext cx="32" cy="1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3" name="Line 103"/>
            <p:cNvSpPr>
              <a:spLocks noChangeShapeType="1"/>
            </p:cNvSpPr>
            <p:nvPr/>
          </p:nvSpPr>
          <p:spPr bwMode="auto">
            <a:xfrm flipV="1">
              <a:off x="2766" y="2134"/>
              <a:ext cx="40" cy="2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4" name="Line 104"/>
            <p:cNvSpPr>
              <a:spLocks noChangeShapeType="1"/>
            </p:cNvSpPr>
            <p:nvPr/>
          </p:nvSpPr>
          <p:spPr bwMode="auto">
            <a:xfrm>
              <a:off x="2702" y="2026"/>
              <a:ext cx="74" cy="4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5" name="Line 105"/>
            <p:cNvSpPr>
              <a:spLocks noChangeShapeType="1"/>
            </p:cNvSpPr>
            <p:nvPr/>
          </p:nvSpPr>
          <p:spPr bwMode="auto">
            <a:xfrm>
              <a:off x="2734" y="2254"/>
              <a:ext cx="114" cy="2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6" name="Line 106"/>
            <p:cNvSpPr>
              <a:spLocks noChangeShapeType="1"/>
            </p:cNvSpPr>
            <p:nvPr/>
          </p:nvSpPr>
          <p:spPr bwMode="auto">
            <a:xfrm flipH="1">
              <a:off x="2800" y="2272"/>
              <a:ext cx="48" cy="8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7" name="Line 107"/>
            <p:cNvSpPr>
              <a:spLocks noChangeShapeType="1"/>
            </p:cNvSpPr>
            <p:nvPr/>
          </p:nvSpPr>
          <p:spPr bwMode="auto">
            <a:xfrm>
              <a:off x="2764" y="2158"/>
              <a:ext cx="84" cy="11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8" name="Line 108"/>
            <p:cNvSpPr>
              <a:spLocks noChangeShapeType="1"/>
            </p:cNvSpPr>
            <p:nvPr/>
          </p:nvSpPr>
          <p:spPr bwMode="auto">
            <a:xfrm>
              <a:off x="2848" y="2276"/>
              <a:ext cx="66" cy="9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9" name="Line 109"/>
            <p:cNvSpPr>
              <a:spLocks noChangeShapeType="1"/>
            </p:cNvSpPr>
            <p:nvPr/>
          </p:nvSpPr>
          <p:spPr bwMode="auto">
            <a:xfrm>
              <a:off x="2918" y="2374"/>
              <a:ext cx="52" cy="1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0" name="Line 110"/>
            <p:cNvSpPr>
              <a:spLocks noChangeShapeType="1"/>
            </p:cNvSpPr>
            <p:nvPr/>
          </p:nvSpPr>
          <p:spPr bwMode="auto">
            <a:xfrm flipH="1" flipV="1">
              <a:off x="2802" y="2360"/>
              <a:ext cx="108" cy="1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1" name="Line 111"/>
            <p:cNvSpPr>
              <a:spLocks noChangeShapeType="1"/>
            </p:cNvSpPr>
            <p:nvPr/>
          </p:nvSpPr>
          <p:spPr bwMode="auto">
            <a:xfrm flipH="1">
              <a:off x="2862" y="2370"/>
              <a:ext cx="54" cy="1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2" name="Line 112"/>
            <p:cNvSpPr>
              <a:spLocks noChangeShapeType="1"/>
            </p:cNvSpPr>
            <p:nvPr/>
          </p:nvSpPr>
          <p:spPr bwMode="auto">
            <a:xfrm flipV="1">
              <a:off x="2866" y="2472"/>
              <a:ext cx="102" cy="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3" name="Line 113"/>
            <p:cNvSpPr>
              <a:spLocks noChangeShapeType="1"/>
            </p:cNvSpPr>
            <p:nvPr/>
          </p:nvSpPr>
          <p:spPr bwMode="auto">
            <a:xfrm>
              <a:off x="2970" y="2474"/>
              <a:ext cx="32" cy="7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4" name="Line 114"/>
            <p:cNvSpPr>
              <a:spLocks noChangeShapeType="1"/>
            </p:cNvSpPr>
            <p:nvPr/>
          </p:nvSpPr>
          <p:spPr bwMode="auto">
            <a:xfrm>
              <a:off x="3004" y="2552"/>
              <a:ext cx="22" cy="14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5" name="Line 115"/>
            <p:cNvSpPr>
              <a:spLocks noChangeShapeType="1"/>
            </p:cNvSpPr>
            <p:nvPr/>
          </p:nvSpPr>
          <p:spPr bwMode="auto">
            <a:xfrm flipH="1">
              <a:off x="2926" y="2472"/>
              <a:ext cx="40" cy="11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6" name="Line 116"/>
            <p:cNvSpPr>
              <a:spLocks noChangeShapeType="1"/>
            </p:cNvSpPr>
            <p:nvPr/>
          </p:nvSpPr>
          <p:spPr bwMode="auto">
            <a:xfrm flipV="1">
              <a:off x="2926" y="2552"/>
              <a:ext cx="78" cy="3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7" name="Line 117"/>
            <p:cNvSpPr>
              <a:spLocks noChangeShapeType="1"/>
            </p:cNvSpPr>
            <p:nvPr/>
          </p:nvSpPr>
          <p:spPr bwMode="auto">
            <a:xfrm>
              <a:off x="2932" y="2588"/>
              <a:ext cx="96" cy="11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8" name="Line 118"/>
            <p:cNvSpPr>
              <a:spLocks noChangeShapeType="1"/>
            </p:cNvSpPr>
            <p:nvPr/>
          </p:nvSpPr>
          <p:spPr bwMode="auto">
            <a:xfrm>
              <a:off x="3003" y="2554"/>
              <a:ext cx="87" cy="11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9" name="Line 119"/>
            <p:cNvSpPr>
              <a:spLocks noChangeShapeType="1"/>
            </p:cNvSpPr>
            <p:nvPr/>
          </p:nvSpPr>
          <p:spPr bwMode="auto">
            <a:xfrm flipV="1">
              <a:off x="3006" y="2522"/>
              <a:ext cx="62" cy="3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0" name="Line 120"/>
            <p:cNvSpPr>
              <a:spLocks noChangeShapeType="1"/>
            </p:cNvSpPr>
            <p:nvPr/>
          </p:nvSpPr>
          <p:spPr bwMode="auto">
            <a:xfrm>
              <a:off x="2970" y="2474"/>
              <a:ext cx="80" cy="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1" name="Line 121"/>
            <p:cNvSpPr>
              <a:spLocks noChangeShapeType="1"/>
            </p:cNvSpPr>
            <p:nvPr/>
          </p:nvSpPr>
          <p:spPr bwMode="auto">
            <a:xfrm flipV="1">
              <a:off x="2968" y="2380"/>
              <a:ext cx="36" cy="9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2" name="Line 122"/>
            <p:cNvSpPr>
              <a:spLocks noChangeShapeType="1"/>
            </p:cNvSpPr>
            <p:nvPr/>
          </p:nvSpPr>
          <p:spPr bwMode="auto">
            <a:xfrm flipV="1">
              <a:off x="2916" y="2362"/>
              <a:ext cx="64" cy="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3" name="Line 123"/>
            <p:cNvSpPr>
              <a:spLocks noChangeShapeType="1"/>
            </p:cNvSpPr>
            <p:nvPr/>
          </p:nvSpPr>
          <p:spPr bwMode="auto">
            <a:xfrm flipV="1">
              <a:off x="2914" y="2298"/>
              <a:ext cx="16" cy="7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4" name="Line 124"/>
            <p:cNvSpPr>
              <a:spLocks noChangeShapeType="1"/>
            </p:cNvSpPr>
            <p:nvPr/>
          </p:nvSpPr>
          <p:spPr bwMode="auto">
            <a:xfrm flipV="1">
              <a:off x="2844" y="2266"/>
              <a:ext cx="66" cy="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5" name="Line 125"/>
            <p:cNvSpPr>
              <a:spLocks noChangeShapeType="1"/>
            </p:cNvSpPr>
            <p:nvPr/>
          </p:nvSpPr>
          <p:spPr bwMode="auto">
            <a:xfrm flipV="1">
              <a:off x="2842" y="2214"/>
              <a:ext cx="26" cy="5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6" name="Freeform 126"/>
            <p:cNvSpPr>
              <a:spLocks/>
            </p:cNvSpPr>
            <p:nvPr/>
          </p:nvSpPr>
          <p:spPr bwMode="auto">
            <a:xfrm>
              <a:off x="2782" y="1508"/>
              <a:ext cx="917" cy="1291"/>
            </a:xfrm>
            <a:custGeom>
              <a:avLst/>
              <a:gdLst>
                <a:gd name="T0" fmla="*/ 363 w 917"/>
                <a:gd name="T1" fmla="*/ 1273 h 1277"/>
                <a:gd name="T2" fmla="*/ 360 w 917"/>
                <a:gd name="T3" fmla="*/ 1186 h 1277"/>
                <a:gd name="T4" fmla="*/ 344 w 917"/>
                <a:gd name="T5" fmla="*/ 1133 h 1277"/>
                <a:gd name="T6" fmla="*/ 323 w 917"/>
                <a:gd name="T7" fmla="*/ 1075 h 1277"/>
                <a:gd name="T8" fmla="*/ 261 w 917"/>
                <a:gd name="T9" fmla="*/ 953 h 1277"/>
                <a:gd name="T10" fmla="*/ 211 w 917"/>
                <a:gd name="T11" fmla="*/ 880 h 1277"/>
                <a:gd name="T12" fmla="*/ 149 w 917"/>
                <a:gd name="T13" fmla="*/ 805 h 1277"/>
                <a:gd name="T14" fmla="*/ 96 w 917"/>
                <a:gd name="T15" fmla="*/ 731 h 1277"/>
                <a:gd name="T16" fmla="*/ 40 w 917"/>
                <a:gd name="T17" fmla="*/ 654 h 1277"/>
                <a:gd name="T18" fmla="*/ 21 w 917"/>
                <a:gd name="T19" fmla="*/ 625 h 1277"/>
                <a:gd name="T20" fmla="*/ 0 w 917"/>
                <a:gd name="T21" fmla="*/ 580 h 1277"/>
                <a:gd name="T22" fmla="*/ 51 w 917"/>
                <a:gd name="T23" fmla="*/ 474 h 1277"/>
                <a:gd name="T24" fmla="*/ 104 w 917"/>
                <a:gd name="T25" fmla="*/ 363 h 1277"/>
                <a:gd name="T26" fmla="*/ 141 w 917"/>
                <a:gd name="T27" fmla="*/ 217 h 1277"/>
                <a:gd name="T28" fmla="*/ 157 w 917"/>
                <a:gd name="T29" fmla="*/ 111 h 1277"/>
                <a:gd name="T30" fmla="*/ 168 w 917"/>
                <a:gd name="T31" fmla="*/ 0 h 1277"/>
                <a:gd name="T32" fmla="*/ 917 w 917"/>
                <a:gd name="T33" fmla="*/ 77 h 1277"/>
                <a:gd name="T34" fmla="*/ 864 w 917"/>
                <a:gd name="T35" fmla="*/ 1305 h 1277"/>
                <a:gd name="T36" fmla="*/ 363 w 917"/>
                <a:gd name="T37" fmla="*/ 1273 h 12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7"/>
                <a:gd name="T58" fmla="*/ 0 h 1277"/>
                <a:gd name="T59" fmla="*/ 917 w 917"/>
                <a:gd name="T60" fmla="*/ 1277 h 12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7" h="1277">
                  <a:moveTo>
                    <a:pt x="363" y="1245"/>
                  </a:moveTo>
                  <a:lnTo>
                    <a:pt x="360" y="1160"/>
                  </a:lnTo>
                  <a:cubicBezTo>
                    <a:pt x="343" y="1111"/>
                    <a:pt x="344" y="1128"/>
                    <a:pt x="344" y="1109"/>
                  </a:cubicBezTo>
                  <a:cubicBezTo>
                    <a:pt x="322" y="1052"/>
                    <a:pt x="323" y="1072"/>
                    <a:pt x="323" y="1051"/>
                  </a:cubicBezTo>
                  <a:lnTo>
                    <a:pt x="261" y="933"/>
                  </a:lnTo>
                  <a:lnTo>
                    <a:pt x="211" y="861"/>
                  </a:lnTo>
                  <a:lnTo>
                    <a:pt x="149" y="787"/>
                  </a:lnTo>
                  <a:lnTo>
                    <a:pt x="96" y="715"/>
                  </a:lnTo>
                  <a:lnTo>
                    <a:pt x="40" y="640"/>
                  </a:lnTo>
                  <a:lnTo>
                    <a:pt x="21" y="611"/>
                  </a:lnTo>
                  <a:lnTo>
                    <a:pt x="0" y="568"/>
                  </a:lnTo>
                  <a:lnTo>
                    <a:pt x="51" y="464"/>
                  </a:lnTo>
                  <a:lnTo>
                    <a:pt x="104" y="355"/>
                  </a:lnTo>
                  <a:lnTo>
                    <a:pt x="141" y="213"/>
                  </a:lnTo>
                  <a:lnTo>
                    <a:pt x="157" y="109"/>
                  </a:lnTo>
                  <a:lnTo>
                    <a:pt x="168" y="0"/>
                  </a:lnTo>
                  <a:lnTo>
                    <a:pt x="917" y="75"/>
                  </a:lnTo>
                  <a:lnTo>
                    <a:pt x="864" y="1277"/>
                  </a:lnTo>
                  <a:lnTo>
                    <a:pt x="363" y="1245"/>
                  </a:lnTo>
                  <a:close/>
                </a:path>
              </a:pathLst>
            </a:custGeom>
            <a:solidFill>
              <a:srgbClr val="8784D8"/>
            </a:solidFill>
            <a:ln w="28575">
              <a:solidFill>
                <a:schemeClr val="tx1"/>
              </a:solidFill>
              <a:round/>
              <a:headEnd/>
              <a:tailEnd/>
            </a:ln>
          </p:spPr>
          <p:txBody>
            <a:bodyPr wrap="none" anchor="ctr">
              <a:prstTxWarp prst="textNoShape">
                <a:avLst/>
              </a:prstTxWarp>
            </a:bodyPr>
            <a:lstStyle/>
            <a:p>
              <a:endParaRPr lang="en-US"/>
            </a:p>
          </p:txBody>
        </p:sp>
        <p:sp>
          <p:nvSpPr>
            <p:cNvPr id="72807" name="Line 127"/>
            <p:cNvSpPr>
              <a:spLocks noChangeShapeType="1"/>
            </p:cNvSpPr>
            <p:nvPr/>
          </p:nvSpPr>
          <p:spPr bwMode="auto">
            <a:xfrm flipV="1">
              <a:off x="3091" y="2559"/>
              <a:ext cx="11" cy="10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8" name="Line 128"/>
            <p:cNvSpPr>
              <a:spLocks noChangeShapeType="1"/>
            </p:cNvSpPr>
            <p:nvPr/>
          </p:nvSpPr>
          <p:spPr bwMode="auto">
            <a:xfrm>
              <a:off x="2742" y="1572"/>
              <a:ext cx="136" cy="107"/>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9" name="Text Box 129"/>
            <p:cNvSpPr txBox="1">
              <a:spLocks noChangeArrowheads="1"/>
            </p:cNvSpPr>
            <p:nvPr/>
          </p:nvSpPr>
          <p:spPr bwMode="auto">
            <a:xfrm>
              <a:off x="2404" y="1082"/>
              <a:ext cx="169"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i</a:t>
              </a:r>
            </a:p>
          </p:txBody>
        </p:sp>
        <p:sp>
          <p:nvSpPr>
            <p:cNvPr id="72810" name="Text Box 130"/>
            <p:cNvSpPr txBox="1">
              <a:spLocks noChangeArrowheads="1"/>
            </p:cNvSpPr>
            <p:nvPr/>
          </p:nvSpPr>
          <p:spPr bwMode="auto">
            <a:xfrm>
              <a:off x="3356" y="1226"/>
              <a:ext cx="375"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i</a:t>
              </a:r>
              <a:r>
                <a:rPr lang="en-US" b="1">
                  <a:latin typeface="Times" charset="0"/>
                </a:rPr>
                <a:t>+1</a:t>
              </a:r>
              <a:endParaRPr lang="en-US" b="1" i="1">
                <a:latin typeface="Times" charset="0"/>
              </a:endParaRPr>
            </a:p>
          </p:txBody>
        </p:sp>
        <p:sp>
          <p:nvSpPr>
            <p:cNvPr id="72811" name="Text Box 131"/>
            <p:cNvSpPr txBox="1">
              <a:spLocks noChangeArrowheads="1"/>
            </p:cNvSpPr>
            <p:nvPr/>
          </p:nvSpPr>
          <p:spPr bwMode="auto">
            <a:xfrm>
              <a:off x="2316" y="2298"/>
              <a:ext cx="375"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i</a:t>
              </a:r>
              <a:r>
                <a:rPr lang="en-US" b="1">
                  <a:latin typeface="Times" charset="0"/>
                </a:rPr>
                <a:t>+2</a:t>
              </a:r>
              <a:endParaRPr lang="en-US" b="1" i="1">
                <a:latin typeface="Times" charset="0"/>
              </a:endParaRPr>
            </a:p>
          </p:txBody>
        </p:sp>
        <p:sp>
          <p:nvSpPr>
            <p:cNvPr id="72812" name="Freeform 132"/>
            <p:cNvSpPr>
              <a:spLocks/>
            </p:cNvSpPr>
            <p:nvPr/>
          </p:nvSpPr>
          <p:spPr bwMode="auto">
            <a:xfrm>
              <a:off x="2964" y="1122"/>
              <a:ext cx="180" cy="206"/>
            </a:xfrm>
            <a:custGeom>
              <a:avLst/>
              <a:gdLst>
                <a:gd name="T0" fmla="*/ 0 w 180"/>
                <a:gd name="T1" fmla="*/ 70 h 206"/>
                <a:gd name="T2" fmla="*/ 180 w 180"/>
                <a:gd name="T3" fmla="*/ 0 h 206"/>
                <a:gd name="T4" fmla="*/ 132 w 180"/>
                <a:gd name="T5" fmla="*/ 206 h 206"/>
                <a:gd name="T6" fmla="*/ 0 w 180"/>
                <a:gd name="T7" fmla="*/ 70 h 206"/>
                <a:gd name="T8" fmla="*/ 0 60000 65536"/>
                <a:gd name="T9" fmla="*/ 0 60000 65536"/>
                <a:gd name="T10" fmla="*/ 0 60000 65536"/>
                <a:gd name="T11" fmla="*/ 0 60000 65536"/>
                <a:gd name="T12" fmla="*/ 0 w 180"/>
                <a:gd name="T13" fmla="*/ 0 h 206"/>
                <a:gd name="T14" fmla="*/ 180 w 180"/>
                <a:gd name="T15" fmla="*/ 206 h 206"/>
              </a:gdLst>
              <a:ahLst/>
              <a:cxnLst>
                <a:cxn ang="T8">
                  <a:pos x="T0" y="T1"/>
                </a:cxn>
                <a:cxn ang="T9">
                  <a:pos x="T2" y="T3"/>
                </a:cxn>
                <a:cxn ang="T10">
                  <a:pos x="T4" y="T5"/>
                </a:cxn>
                <a:cxn ang="T11">
                  <a:pos x="T6" y="T7"/>
                </a:cxn>
              </a:cxnLst>
              <a:rect l="T12" t="T13" r="T14" b="T15"/>
              <a:pathLst>
                <a:path w="180" h="206">
                  <a:moveTo>
                    <a:pt x="0" y="70"/>
                  </a:moveTo>
                  <a:lnTo>
                    <a:pt x="180" y="0"/>
                  </a:lnTo>
                  <a:lnTo>
                    <a:pt x="132" y="206"/>
                  </a:lnTo>
                  <a:lnTo>
                    <a:pt x="0" y="70"/>
                  </a:lnTo>
                  <a:close/>
                </a:path>
              </a:pathLst>
            </a:custGeom>
            <a:solidFill>
              <a:srgbClr val="A2A2A2"/>
            </a:solidFill>
            <a:ln w="19050">
              <a:solidFill>
                <a:schemeClr val="tx1"/>
              </a:solidFill>
              <a:round/>
              <a:headEnd/>
              <a:tailEnd/>
            </a:ln>
          </p:spPr>
          <p:txBody>
            <a:bodyPr wrap="none" anchor="ctr">
              <a:prstTxWarp prst="textNoShape">
                <a:avLst/>
              </a:prstTxWarp>
            </a:bodyPr>
            <a:lstStyle/>
            <a:p>
              <a:endParaRPr lang="en-US"/>
            </a:p>
          </p:txBody>
        </p:sp>
        <p:sp>
          <p:nvSpPr>
            <p:cNvPr id="72813" name="Text Box 133"/>
            <p:cNvSpPr txBox="1">
              <a:spLocks noChangeArrowheads="1"/>
            </p:cNvSpPr>
            <p:nvPr/>
          </p:nvSpPr>
          <p:spPr bwMode="auto">
            <a:xfrm>
              <a:off x="3018" y="1097"/>
              <a:ext cx="152" cy="212"/>
            </a:xfrm>
            <a:prstGeom prst="rect">
              <a:avLst/>
            </a:prstGeom>
            <a:noFill/>
            <a:ln w="9525">
              <a:noFill/>
              <a:miter lim="800000"/>
              <a:headEnd/>
              <a:tailEnd/>
            </a:ln>
          </p:spPr>
          <p:txBody>
            <a:bodyPr wrap="none">
              <a:prstTxWarp prst="textNoShape">
                <a:avLst/>
              </a:prstTxWarp>
              <a:spAutoFit/>
            </a:bodyPr>
            <a:lstStyle/>
            <a:p>
              <a:r>
                <a:rPr lang="en-US" sz="1600" b="1" i="1">
                  <a:latin typeface="Times" charset="0"/>
                </a:rPr>
                <a:t>j</a:t>
              </a:r>
            </a:p>
          </p:txBody>
        </p:sp>
      </p:grpSp>
      <p:sp>
        <p:nvSpPr>
          <p:cNvPr id="135" name="Rectangle 134"/>
          <p:cNvSpPr/>
          <p:nvPr/>
        </p:nvSpPr>
        <p:spPr>
          <a:xfrm>
            <a:off x="2758343" y="6400800"/>
            <a:ext cx="6385657" cy="400110"/>
          </a:xfrm>
          <a:prstGeom prst="rect">
            <a:avLst/>
          </a:prstGeom>
        </p:spPr>
        <p:txBody>
          <a:bodyPr wrap="none">
            <a:spAutoFit/>
          </a:bodyPr>
          <a:lstStyle/>
          <a:p>
            <a:r>
              <a:rPr lang="en-US" sz="2000" dirty="0" smtClean="0">
                <a:solidFill>
                  <a:srgbClr val="FF0000"/>
                </a:solidFill>
              </a:rPr>
              <a:t>These are Grain Boundary Plane Distributions (GBPD)</a:t>
            </a:r>
            <a:endParaRPr lang="en-US" sz="2000" dirty="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3"/>
          <p:cNvSpPr txBox="1">
            <a:spLocks noChangeArrowheads="1"/>
          </p:cNvSpPr>
          <p:nvPr/>
        </p:nvSpPr>
        <p:spPr bwMode="auto">
          <a:xfrm>
            <a:off x="342900" y="184150"/>
            <a:ext cx="8629650" cy="1200150"/>
          </a:xfrm>
          <a:prstGeom prst="rect">
            <a:avLst/>
          </a:prstGeom>
          <a:noFill/>
          <a:ln w="9525">
            <a:noFill/>
            <a:miter lim="800000"/>
            <a:headEnd/>
            <a:tailEnd/>
          </a:ln>
        </p:spPr>
        <p:txBody>
          <a:bodyPr>
            <a:prstTxWarp prst="textNoShape">
              <a:avLst/>
            </a:prstTxWarp>
            <a:spAutoFit/>
          </a:bodyPr>
          <a:lstStyle/>
          <a:p>
            <a:r>
              <a:rPr lang="en-US" sz="3600" i="1" dirty="0">
                <a:solidFill>
                  <a:srgbClr val="000090"/>
                </a:solidFill>
                <a:latin typeface="+mj-lt"/>
                <a:ea typeface="Marker Felt" charset="0"/>
                <a:cs typeface="Marker Felt" charset="0"/>
              </a:rPr>
              <a:t>Distribution of GB planes and energies in the crystal reference </a:t>
            </a:r>
            <a:r>
              <a:rPr lang="en-US" sz="3600" i="1" dirty="0" smtClean="0">
                <a:solidFill>
                  <a:srgbClr val="000090"/>
                </a:solidFill>
                <a:latin typeface="+mj-lt"/>
                <a:ea typeface="Marker Felt" charset="0"/>
                <a:cs typeface="Marker Felt" charset="0"/>
              </a:rPr>
              <a:t>frame for Nickel</a:t>
            </a:r>
            <a:endParaRPr lang="en-US" sz="3600" i="1" dirty="0">
              <a:solidFill>
                <a:srgbClr val="000090"/>
              </a:solidFill>
              <a:latin typeface="+mj-lt"/>
              <a:ea typeface="Marker Felt" charset="0"/>
              <a:cs typeface="Marker Felt" charset="0"/>
            </a:endParaRPr>
          </a:p>
        </p:txBody>
      </p:sp>
      <p:sp>
        <p:nvSpPr>
          <p:cNvPr id="83976" name="Rectangle 9"/>
          <p:cNvSpPr>
            <a:spLocks noChangeArrowheads="1"/>
          </p:cNvSpPr>
          <p:nvPr/>
        </p:nvSpPr>
        <p:spPr bwMode="auto">
          <a:xfrm>
            <a:off x="629361" y="5582205"/>
            <a:ext cx="8000289" cy="830263"/>
          </a:xfrm>
          <a:prstGeom prst="rect">
            <a:avLst/>
          </a:prstGeom>
          <a:noFill/>
          <a:ln w="9525">
            <a:noFill/>
            <a:miter lim="800000"/>
            <a:headEnd/>
            <a:tailEnd/>
          </a:ln>
        </p:spPr>
        <p:txBody>
          <a:bodyPr wrap="square">
            <a:prstTxWarp prst="textNoShape">
              <a:avLst/>
            </a:prstTxWarp>
            <a:spAutoFit/>
          </a:bodyPr>
          <a:lstStyle/>
          <a:p>
            <a:pPr algn="ctr"/>
            <a:r>
              <a:rPr lang="en-US" sz="2400" b="0" dirty="0">
                <a:latin typeface="+mj-lt"/>
                <a:ea typeface="Marker Felt" charset="0"/>
                <a:cs typeface="Marker Felt" charset="0"/>
              </a:rPr>
              <a:t>(111) planes have the highest population and the lowest relative </a:t>
            </a:r>
            <a:r>
              <a:rPr lang="en-US" sz="2400" b="0" dirty="0" smtClean="0">
                <a:latin typeface="+mj-lt"/>
                <a:ea typeface="Marker Felt" charset="0"/>
                <a:cs typeface="Marker Felt" charset="0"/>
              </a:rPr>
              <a:t>energy (computed from dihedral angles)</a:t>
            </a:r>
            <a:endParaRPr lang="en-US" sz="2400" b="0" dirty="0">
              <a:latin typeface="+mj-lt"/>
            </a:endParaRPr>
          </a:p>
        </p:txBody>
      </p:sp>
      <p:pic>
        <p:nvPicPr>
          <p:cNvPr id="9" name="Picture 8"/>
          <p:cNvPicPr>
            <a:picLocks noChangeAspect="1"/>
          </p:cNvPicPr>
          <p:nvPr/>
        </p:nvPicPr>
        <p:blipFill>
          <a:blip r:embed="rId3"/>
          <a:stretch>
            <a:fillRect/>
          </a:stretch>
        </p:blipFill>
        <p:spPr>
          <a:xfrm>
            <a:off x="879762" y="1810426"/>
            <a:ext cx="2930237" cy="2726009"/>
          </a:xfrm>
          <a:prstGeom prst="rect">
            <a:avLst/>
          </a:prstGeom>
        </p:spPr>
      </p:pic>
      <p:pic>
        <p:nvPicPr>
          <p:cNvPr id="10" name="Picture 9"/>
          <p:cNvPicPr>
            <a:picLocks noChangeAspect="1"/>
          </p:cNvPicPr>
          <p:nvPr/>
        </p:nvPicPr>
        <p:blipFill>
          <a:blip r:embed="rId4"/>
          <a:stretch>
            <a:fillRect/>
          </a:stretch>
        </p:blipFill>
        <p:spPr>
          <a:xfrm>
            <a:off x="587394" y="4537220"/>
            <a:ext cx="3522707" cy="568179"/>
          </a:xfrm>
          <a:prstGeom prst="rect">
            <a:avLst/>
          </a:prstGeom>
        </p:spPr>
      </p:pic>
      <p:sp>
        <p:nvSpPr>
          <p:cNvPr id="11" name="TextBox 10"/>
          <p:cNvSpPr txBox="1"/>
          <p:nvPr/>
        </p:nvSpPr>
        <p:spPr>
          <a:xfrm>
            <a:off x="1493827" y="5105399"/>
            <a:ext cx="1774845" cy="369332"/>
          </a:xfrm>
          <a:prstGeom prst="rect">
            <a:avLst/>
          </a:prstGeom>
          <a:noFill/>
        </p:spPr>
        <p:txBody>
          <a:bodyPr wrap="none" rtlCol="0">
            <a:spAutoFit/>
          </a:bodyPr>
          <a:lstStyle/>
          <a:p>
            <a:r>
              <a:rPr lang="en-US" dirty="0" smtClean="0"/>
              <a:t>Population, MRD</a:t>
            </a:r>
            <a:endParaRPr lang="en-US" dirty="0"/>
          </a:p>
        </p:txBody>
      </p:sp>
      <p:sp>
        <p:nvSpPr>
          <p:cNvPr id="12" name="TextBox 11"/>
          <p:cNvSpPr txBox="1"/>
          <p:nvPr/>
        </p:nvSpPr>
        <p:spPr>
          <a:xfrm>
            <a:off x="587395" y="1722781"/>
            <a:ext cx="435223" cy="369332"/>
          </a:xfrm>
          <a:prstGeom prst="rect">
            <a:avLst/>
          </a:prstGeom>
          <a:noFill/>
        </p:spPr>
        <p:txBody>
          <a:bodyPr wrap="none" rtlCol="0">
            <a:spAutoFit/>
          </a:bodyPr>
          <a:lstStyle/>
          <a:p>
            <a:r>
              <a:rPr lang="en-US" dirty="0" smtClean="0"/>
              <a:t>(a)</a:t>
            </a:r>
            <a:endParaRPr lang="en-US" dirty="0"/>
          </a:p>
        </p:txBody>
      </p:sp>
      <p:sp>
        <p:nvSpPr>
          <p:cNvPr id="15" name="TextBox 14"/>
          <p:cNvSpPr txBox="1"/>
          <p:nvPr/>
        </p:nvSpPr>
        <p:spPr>
          <a:xfrm>
            <a:off x="5820922" y="5117068"/>
            <a:ext cx="1265678" cy="369332"/>
          </a:xfrm>
          <a:prstGeom prst="rect">
            <a:avLst/>
          </a:prstGeom>
          <a:noFill/>
        </p:spPr>
        <p:txBody>
          <a:bodyPr wrap="none" rtlCol="0">
            <a:spAutoFit/>
          </a:bodyPr>
          <a:lstStyle/>
          <a:p>
            <a:r>
              <a:rPr lang="en-US" dirty="0" smtClean="0"/>
              <a:t>Energy, </a:t>
            </a:r>
            <a:r>
              <a:rPr lang="en-US" dirty="0" err="1" smtClean="0"/>
              <a:t>a.u</a:t>
            </a:r>
            <a:r>
              <a:rPr lang="en-US" dirty="0" smtClean="0"/>
              <a:t>.</a:t>
            </a:r>
            <a:endParaRPr lang="en-US" dirty="0"/>
          </a:p>
        </p:txBody>
      </p:sp>
      <p:sp>
        <p:nvSpPr>
          <p:cNvPr id="16" name="TextBox 15"/>
          <p:cNvSpPr txBox="1"/>
          <p:nvPr/>
        </p:nvSpPr>
        <p:spPr>
          <a:xfrm>
            <a:off x="4572000" y="1810426"/>
            <a:ext cx="445930" cy="369332"/>
          </a:xfrm>
          <a:prstGeom prst="rect">
            <a:avLst/>
          </a:prstGeom>
          <a:noFill/>
        </p:spPr>
        <p:txBody>
          <a:bodyPr wrap="none" rtlCol="0">
            <a:spAutoFit/>
          </a:bodyPr>
          <a:lstStyle/>
          <a:p>
            <a:r>
              <a:rPr lang="en-US" dirty="0" smtClean="0"/>
              <a:t>(</a:t>
            </a:r>
            <a:r>
              <a:rPr lang="en-US" dirty="0" err="1" smtClean="0"/>
              <a:t>b</a:t>
            </a:r>
            <a:r>
              <a:rPr lang="en-US" dirty="0" smtClean="0"/>
              <a:t>)</a:t>
            </a:r>
            <a:endParaRPr lang="en-US" dirty="0"/>
          </a:p>
        </p:txBody>
      </p:sp>
      <p:pic>
        <p:nvPicPr>
          <p:cNvPr id="18" name="Picture 17"/>
          <p:cNvPicPr>
            <a:picLocks noChangeAspect="1"/>
          </p:cNvPicPr>
          <p:nvPr/>
        </p:nvPicPr>
        <p:blipFill>
          <a:blip r:embed="rId5"/>
          <a:stretch>
            <a:fillRect/>
          </a:stretch>
        </p:blipFill>
        <p:spPr>
          <a:xfrm>
            <a:off x="5017930" y="1905000"/>
            <a:ext cx="2597729" cy="2527991"/>
          </a:xfrm>
          <a:prstGeom prst="rect">
            <a:avLst/>
          </a:prstGeom>
        </p:spPr>
      </p:pic>
      <p:pic>
        <p:nvPicPr>
          <p:cNvPr id="19" name="Picture 18"/>
          <p:cNvPicPr>
            <a:picLocks noChangeAspect="1"/>
          </p:cNvPicPr>
          <p:nvPr/>
        </p:nvPicPr>
        <p:blipFill>
          <a:blip r:embed="rId6"/>
          <a:srcRect b="40005"/>
          <a:stretch>
            <a:fillRect/>
          </a:stretch>
        </p:blipFill>
        <p:spPr>
          <a:xfrm>
            <a:off x="4572000" y="4594955"/>
            <a:ext cx="3524988" cy="586645"/>
          </a:xfrm>
          <a:prstGeom prst="rect">
            <a:avLst/>
          </a:prstGeom>
        </p:spPr>
      </p:pic>
      <p:sp>
        <p:nvSpPr>
          <p:cNvPr id="14" name="TextBox 9"/>
          <p:cNvSpPr txBox="1">
            <a:spLocks noChangeArrowheads="1"/>
          </p:cNvSpPr>
          <p:nvPr/>
        </p:nvSpPr>
        <p:spPr bwMode="auto">
          <a:xfrm>
            <a:off x="1752600" y="6411913"/>
            <a:ext cx="3945586" cy="400110"/>
          </a:xfrm>
          <a:prstGeom prst="rect">
            <a:avLst/>
          </a:prstGeom>
          <a:noFill/>
          <a:ln w="9525">
            <a:noFill/>
            <a:miter lim="800000"/>
            <a:headEnd/>
            <a:tailEnd/>
          </a:ln>
        </p:spPr>
        <p:txBody>
          <a:bodyPr wrap="none">
            <a:prstTxWarp prst="textNoShape">
              <a:avLst/>
            </a:prstTxWarp>
            <a:spAutoFit/>
          </a:bodyPr>
          <a:lstStyle/>
          <a:p>
            <a:r>
              <a:rPr lang="en-US" sz="2000" b="0" dirty="0">
                <a:solidFill>
                  <a:srgbClr val="660066"/>
                </a:solidFill>
                <a:latin typeface="+mj-lt"/>
              </a:rPr>
              <a:t>Li</a:t>
            </a:r>
            <a:r>
              <a:rPr lang="en-US" sz="2000" b="0" dirty="0" smtClean="0">
                <a:solidFill>
                  <a:srgbClr val="660066"/>
                </a:solidFill>
                <a:latin typeface="+mj-lt"/>
              </a:rPr>
              <a:t> et al., </a:t>
            </a:r>
            <a:r>
              <a:rPr lang="en-US" sz="2000" b="0" i="1" dirty="0" err="1" smtClean="0">
                <a:solidFill>
                  <a:srgbClr val="660066"/>
                </a:solidFill>
                <a:latin typeface="+mj-lt"/>
              </a:rPr>
              <a:t>Acta</a:t>
            </a:r>
            <a:r>
              <a:rPr lang="en-US" sz="2000" b="0" i="1" dirty="0" smtClean="0">
                <a:solidFill>
                  <a:srgbClr val="660066"/>
                </a:solidFill>
                <a:latin typeface="+mj-lt"/>
              </a:rPr>
              <a:t> Mater.</a:t>
            </a:r>
            <a:r>
              <a:rPr lang="en-US" sz="2000" b="0" dirty="0" smtClean="0">
                <a:solidFill>
                  <a:srgbClr val="660066"/>
                </a:solidFill>
                <a:latin typeface="+mj-lt"/>
              </a:rPr>
              <a:t> </a:t>
            </a:r>
            <a:r>
              <a:rPr lang="en-US" sz="2000" b="1" dirty="0" smtClean="0">
                <a:solidFill>
                  <a:srgbClr val="660066"/>
                </a:solidFill>
                <a:latin typeface="+mj-lt"/>
              </a:rPr>
              <a:t>57 </a:t>
            </a:r>
            <a:r>
              <a:rPr lang="en-US" sz="2000" b="0" dirty="0" smtClean="0">
                <a:solidFill>
                  <a:srgbClr val="660066"/>
                </a:solidFill>
                <a:latin typeface="+mj-lt"/>
              </a:rPr>
              <a:t>(2009) 4304</a:t>
            </a:r>
            <a:endParaRPr lang="en-US" sz="2000" b="0" dirty="0">
              <a:solidFill>
                <a:srgbClr val="660066"/>
              </a:solidFill>
              <a:latin typeface="+mj-lt"/>
            </a:endParaRPr>
          </a:p>
        </p:txBody>
      </p:sp>
      <p:sp>
        <p:nvSpPr>
          <p:cNvPr id="20" name="Slide Number Placeholder 3"/>
          <p:cNvSpPr>
            <a:spLocks noGrp="1"/>
          </p:cNvSpPr>
          <p:nvPr>
            <p:ph type="sldNum" sz="quarter" idx="4294967295"/>
          </p:nvPr>
        </p:nvSpPr>
        <p:spPr bwMode="auto">
          <a:xfrm>
            <a:off x="8610600" y="6477000"/>
            <a:ext cx="381000" cy="25876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fld id="{6B2CF421-49B9-2D42-AC74-DAD41D54AD33}" type="slidenum">
              <a:rPr lang="en-US" sz="1200" smtClean="0">
                <a:solidFill>
                  <a:srgbClr val="7F7F7F"/>
                </a:solidFill>
                <a:latin typeface="Gill Sans" pitchFamily="-65" charset="0"/>
                <a:ea typeface="ヒラギノ角ゴ ProN W3" pitchFamily="-65" charset="-128"/>
                <a:cs typeface="ヒラギノ角ゴ ProN W3" pitchFamily="-65" charset="-128"/>
                <a:sym typeface="Gill Sans" pitchFamily="-65" charset="0"/>
              </a:rPr>
              <a:pPr/>
              <a:t>69</a:t>
            </a:fld>
            <a:endParaRPr lang="en-US" sz="1200" dirty="0" smtClean="0">
              <a:solidFill>
                <a:srgbClr val="7F7F7F"/>
              </a:solidFill>
              <a:latin typeface="Gill Sans" pitchFamily="-65" charset="0"/>
              <a:ea typeface="ヒラギノ角ゴ ProN W3" pitchFamily="-65" charset="-128"/>
              <a:cs typeface="ヒラギノ角ゴ ProN W3" pitchFamily="-65" charset="-128"/>
              <a:sym typeface="Gill Sans" pitchFamily="-65"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a:noFill/>
        </p:spPr>
        <p:txBody>
          <a:bodyPr/>
          <a:lstStyle/>
          <a:p>
            <a:fld id="{19E5F167-49A7-624E-9312-1A66AEBD60F3}" type="slidenum">
              <a:rPr lang="en-US" smtClean="0"/>
              <a:pPr/>
              <a:t>7</a:t>
            </a:fld>
            <a:endParaRPr lang="en-US" smtClean="0"/>
          </a:p>
        </p:txBody>
      </p:sp>
      <p:sp>
        <p:nvSpPr>
          <p:cNvPr id="26627" name="Rectangle 2"/>
          <p:cNvSpPr>
            <a:spLocks noGrp="1" noChangeArrowheads="1"/>
          </p:cNvSpPr>
          <p:nvPr>
            <p:ph type="title"/>
          </p:nvPr>
        </p:nvSpPr>
        <p:spPr>
          <a:xfrm>
            <a:off x="457200" y="152400"/>
            <a:ext cx="2667000" cy="2362200"/>
          </a:xfrm>
        </p:spPr>
        <p:txBody>
          <a:bodyPr/>
          <a:lstStyle/>
          <a:p>
            <a:pPr eaLnBrk="1" hangingPunct="1"/>
            <a:r>
              <a:rPr lang="en-US" dirty="0"/>
              <a:t>Grain Boundary Diffusion</a:t>
            </a:r>
          </a:p>
        </p:txBody>
      </p:sp>
      <p:sp>
        <p:nvSpPr>
          <p:cNvPr id="26628" name="Rectangle 3"/>
          <p:cNvSpPr>
            <a:spLocks noGrp="1" noChangeArrowheads="1"/>
          </p:cNvSpPr>
          <p:nvPr>
            <p:ph type="body" idx="1"/>
          </p:nvPr>
        </p:nvSpPr>
        <p:spPr>
          <a:xfrm>
            <a:off x="381000" y="2819400"/>
            <a:ext cx="5105400" cy="3886200"/>
          </a:xfrm>
        </p:spPr>
        <p:txBody>
          <a:bodyPr/>
          <a:lstStyle/>
          <a:p>
            <a:pPr eaLnBrk="1" hangingPunct="1"/>
            <a:r>
              <a:rPr lang="en-US" sz="1800" dirty="0"/>
              <a:t>Especially for high symmetry boundaries, there is a very strong anisotropy of diffusion coefficients as a function of boundary type. This example is for Zn diffusing </a:t>
            </a:r>
            <a:r>
              <a:rPr lang="en-US" sz="1800" dirty="0" smtClean="0"/>
              <a:t>into </a:t>
            </a:r>
            <a:r>
              <a:rPr lang="en-US" sz="1800" dirty="0"/>
              <a:t>a series of &lt;110&gt; symmetric </a:t>
            </a:r>
            <a:r>
              <a:rPr lang="en-US" sz="1800" dirty="0" smtClean="0"/>
              <a:t>tilt boundaries </a:t>
            </a:r>
            <a:r>
              <a:rPr lang="en-US" sz="1800" dirty="0"/>
              <a:t>in copper</a:t>
            </a:r>
            <a:r>
              <a:rPr lang="en-US" sz="1800" dirty="0" smtClean="0"/>
              <a:t>.  Since this was an experiment on </a:t>
            </a:r>
            <a:r>
              <a:rPr lang="en-US" sz="1800" i="1" dirty="0" smtClean="0"/>
              <a:t>diffusion induced grain boundary migration</a:t>
            </a:r>
            <a:r>
              <a:rPr lang="en-US" sz="1800" dirty="0" smtClean="0"/>
              <a:t> (DIGM), see the figure above, the upper graph shows the migration velocity.  The lower graph shows grain boundary diffusion coefficients.</a:t>
            </a:r>
            <a:endParaRPr lang="en-US" sz="1800" dirty="0"/>
          </a:p>
          <a:p>
            <a:pPr eaLnBrk="1" hangingPunct="1"/>
            <a:r>
              <a:rPr lang="en-US" sz="1800" dirty="0"/>
              <a:t>Note the low diffusion rates along low energy boundaries, especially </a:t>
            </a:r>
            <a:r>
              <a:rPr lang="en-US" sz="1800" dirty="0">
                <a:latin typeface="Symbol" charset="2"/>
                <a:sym typeface="Symbol" charset="2"/>
              </a:rPr>
              <a:t></a:t>
            </a:r>
            <a:r>
              <a:rPr lang="en-US" sz="1800" dirty="0"/>
              <a:t>3.</a:t>
            </a:r>
          </a:p>
        </p:txBody>
      </p:sp>
      <p:pic>
        <p:nvPicPr>
          <p:cNvPr id="26629" name="Picture 4"/>
          <p:cNvPicPr>
            <a:picLocks noChangeAspect="1" noChangeArrowheads="1"/>
          </p:cNvPicPr>
          <p:nvPr/>
        </p:nvPicPr>
        <p:blipFill>
          <a:blip r:embed="rId3"/>
          <a:srcRect/>
          <a:stretch>
            <a:fillRect/>
          </a:stretch>
        </p:blipFill>
        <p:spPr bwMode="auto">
          <a:xfrm>
            <a:off x="5653087" y="381000"/>
            <a:ext cx="3109913" cy="6488113"/>
          </a:xfrm>
          <a:prstGeom prst="rect">
            <a:avLst/>
          </a:prstGeom>
          <a:noFill/>
          <a:ln w="9525">
            <a:noFill/>
            <a:miter lim="800000"/>
            <a:headEnd/>
            <a:tailEnd/>
          </a:ln>
        </p:spPr>
      </p:pic>
      <p:sp>
        <p:nvSpPr>
          <p:cNvPr id="2" name="TextBox 1"/>
          <p:cNvSpPr txBox="1"/>
          <p:nvPr/>
        </p:nvSpPr>
        <p:spPr>
          <a:xfrm>
            <a:off x="1020227" y="6400800"/>
            <a:ext cx="4085173" cy="338554"/>
          </a:xfrm>
          <a:prstGeom prst="rect">
            <a:avLst/>
          </a:prstGeom>
          <a:noFill/>
        </p:spPr>
        <p:txBody>
          <a:bodyPr wrap="none" rtlCol="0">
            <a:spAutoFit/>
          </a:bodyPr>
          <a:lstStyle/>
          <a:p>
            <a:r>
              <a:rPr lang="en-US" sz="1600" dirty="0" err="1" smtClean="0">
                <a:solidFill>
                  <a:srgbClr val="660066"/>
                </a:solidFill>
              </a:rPr>
              <a:t>Schmelze</a:t>
            </a:r>
            <a:r>
              <a:rPr lang="en-US" sz="1600" dirty="0" smtClean="0">
                <a:solidFill>
                  <a:srgbClr val="660066"/>
                </a:solidFill>
              </a:rPr>
              <a:t> et al., </a:t>
            </a:r>
            <a:r>
              <a:rPr lang="en-US" sz="1600" i="1" dirty="0" err="1" smtClean="0">
                <a:solidFill>
                  <a:srgbClr val="660066"/>
                </a:solidFill>
              </a:rPr>
              <a:t>Acta</a:t>
            </a:r>
            <a:r>
              <a:rPr lang="en-US" sz="1600" i="1" dirty="0" smtClean="0">
                <a:solidFill>
                  <a:srgbClr val="660066"/>
                </a:solidFill>
              </a:rPr>
              <a:t> mater</a:t>
            </a:r>
            <a:r>
              <a:rPr lang="en-US" sz="1600" dirty="0" smtClean="0">
                <a:solidFill>
                  <a:srgbClr val="660066"/>
                </a:solidFill>
              </a:rPr>
              <a:t>. </a:t>
            </a:r>
            <a:r>
              <a:rPr lang="en-US" sz="1600" b="1" dirty="0" smtClean="0">
                <a:solidFill>
                  <a:srgbClr val="660066"/>
                </a:solidFill>
              </a:rPr>
              <a:t>40</a:t>
            </a:r>
            <a:r>
              <a:rPr lang="en-US" sz="1600" dirty="0" smtClean="0">
                <a:solidFill>
                  <a:srgbClr val="660066"/>
                </a:solidFill>
              </a:rPr>
              <a:t> 997 (1992)</a:t>
            </a:r>
            <a:endParaRPr lang="en-US" sz="1600" dirty="0">
              <a:solidFill>
                <a:srgbClr val="660066"/>
              </a:solidFill>
            </a:endParaRPr>
          </a:p>
        </p:txBody>
      </p:sp>
      <p:pic>
        <p:nvPicPr>
          <p:cNvPr id="3" name="Picture 2"/>
          <p:cNvPicPr>
            <a:picLocks noChangeAspect="1"/>
          </p:cNvPicPr>
          <p:nvPr/>
        </p:nvPicPr>
        <p:blipFill>
          <a:blip r:embed="rId4"/>
          <a:stretch>
            <a:fillRect/>
          </a:stretch>
        </p:blipFill>
        <p:spPr>
          <a:xfrm>
            <a:off x="3505200" y="76200"/>
            <a:ext cx="2209800" cy="255763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342900" y="184150"/>
            <a:ext cx="8629650" cy="1077218"/>
          </a:xfrm>
          <a:prstGeom prst="rect">
            <a:avLst/>
          </a:prstGeom>
          <a:noFill/>
          <a:ln w="9525">
            <a:noFill/>
            <a:miter lim="800000"/>
            <a:headEnd/>
            <a:tailEnd/>
          </a:ln>
        </p:spPr>
        <p:txBody>
          <a:bodyPr>
            <a:prstTxWarp prst="textNoShape">
              <a:avLst/>
            </a:prstTxWarp>
            <a:spAutoFit/>
          </a:bodyPr>
          <a:lstStyle/>
          <a:p>
            <a:r>
              <a:rPr lang="en-US" sz="3200" i="1" dirty="0">
                <a:solidFill>
                  <a:srgbClr val="000090"/>
                </a:solidFill>
                <a:latin typeface="+mj-lt"/>
                <a:ea typeface="Marker Felt" charset="0"/>
                <a:cs typeface="Marker Felt" charset="0"/>
              </a:rPr>
              <a:t>Distribution of GB planes and energies in the </a:t>
            </a:r>
            <a:r>
              <a:rPr lang="en-US" sz="3200" i="1" dirty="0" err="1">
                <a:solidFill>
                  <a:srgbClr val="000090"/>
                </a:solidFill>
                <a:latin typeface="+mj-lt"/>
                <a:ea typeface="Marker Felt" charset="0"/>
                <a:cs typeface="Marker Felt" charset="0"/>
              </a:rPr>
              <a:t>bicrystal</a:t>
            </a:r>
            <a:r>
              <a:rPr lang="en-US" sz="3200" i="1" dirty="0">
                <a:solidFill>
                  <a:srgbClr val="000090"/>
                </a:solidFill>
                <a:latin typeface="+mj-lt"/>
                <a:ea typeface="Marker Felt" charset="0"/>
                <a:cs typeface="Marker Felt" charset="0"/>
              </a:rPr>
              <a:t> reference frame</a:t>
            </a:r>
          </a:p>
        </p:txBody>
      </p:sp>
      <p:sp>
        <p:nvSpPr>
          <p:cNvPr id="11" name="TextBox 10"/>
          <p:cNvSpPr txBox="1"/>
          <p:nvPr/>
        </p:nvSpPr>
        <p:spPr>
          <a:xfrm>
            <a:off x="429855" y="1632615"/>
            <a:ext cx="6298269" cy="461665"/>
          </a:xfrm>
          <a:prstGeom prst="rect">
            <a:avLst/>
          </a:prstGeom>
          <a:noFill/>
        </p:spPr>
        <p:txBody>
          <a:bodyPr wrap="none" rtlCol="0">
            <a:spAutoFit/>
          </a:bodyPr>
          <a:lstStyle/>
          <a:p>
            <a:r>
              <a:rPr lang="en-US" sz="2400" b="0" dirty="0" smtClean="0">
                <a:latin typeface="Symbol" charset="2"/>
                <a:cs typeface="Symbol" charset="2"/>
              </a:rPr>
              <a:t>S</a:t>
            </a:r>
            <a:r>
              <a:rPr lang="en-US" sz="2400" b="0" dirty="0" smtClean="0"/>
              <a:t>3 – Grain Boundary, Population and Energy</a:t>
            </a:r>
            <a:endParaRPr lang="en-US" sz="2400" b="0" dirty="0"/>
          </a:p>
        </p:txBody>
      </p:sp>
      <p:pic>
        <p:nvPicPr>
          <p:cNvPr id="12" name="Picture 11"/>
          <p:cNvPicPr>
            <a:picLocks noChangeAspect="1"/>
          </p:cNvPicPr>
          <p:nvPr/>
        </p:nvPicPr>
        <p:blipFill>
          <a:blip r:embed="rId3"/>
          <a:stretch>
            <a:fillRect/>
          </a:stretch>
        </p:blipFill>
        <p:spPr>
          <a:xfrm>
            <a:off x="3919980" y="2172946"/>
            <a:ext cx="2771003" cy="2743200"/>
          </a:xfrm>
          <a:prstGeom prst="rect">
            <a:avLst/>
          </a:prstGeom>
        </p:spPr>
      </p:pic>
      <p:sp>
        <p:nvSpPr>
          <p:cNvPr id="13" name="TextBox 12"/>
          <p:cNvSpPr txBox="1"/>
          <p:nvPr/>
        </p:nvSpPr>
        <p:spPr>
          <a:xfrm>
            <a:off x="4317942" y="5269961"/>
            <a:ext cx="2027268" cy="369332"/>
          </a:xfrm>
          <a:prstGeom prst="rect">
            <a:avLst/>
          </a:prstGeom>
          <a:noFill/>
        </p:spPr>
        <p:txBody>
          <a:bodyPr wrap="none" rtlCol="0">
            <a:spAutoFit/>
          </a:bodyPr>
          <a:lstStyle/>
          <a:p>
            <a:r>
              <a:rPr lang="en-US" b="0" dirty="0" smtClean="0">
                <a:latin typeface="Symbol" charset="2"/>
                <a:cs typeface="Symbol" charset="2"/>
              </a:rPr>
              <a:t>g</a:t>
            </a:r>
            <a:r>
              <a:rPr lang="en-US" b="0" dirty="0" smtClean="0"/>
              <a:t>(n|60°/[111]), </a:t>
            </a:r>
            <a:r>
              <a:rPr lang="en-US" b="0" dirty="0" err="1" smtClean="0"/>
              <a:t>a.u</a:t>
            </a:r>
            <a:r>
              <a:rPr lang="en-US" b="0" dirty="0" smtClean="0"/>
              <a:t>.</a:t>
            </a:r>
            <a:endParaRPr lang="en-US" b="0" dirty="0"/>
          </a:p>
        </p:txBody>
      </p:sp>
      <p:sp>
        <p:nvSpPr>
          <p:cNvPr id="14" name="TextBox 13"/>
          <p:cNvSpPr txBox="1"/>
          <p:nvPr/>
        </p:nvSpPr>
        <p:spPr>
          <a:xfrm>
            <a:off x="3919980" y="2227505"/>
            <a:ext cx="445930" cy="369332"/>
          </a:xfrm>
          <a:prstGeom prst="rect">
            <a:avLst/>
          </a:prstGeom>
          <a:noFill/>
        </p:spPr>
        <p:txBody>
          <a:bodyPr wrap="none" rtlCol="0">
            <a:spAutoFit/>
          </a:bodyPr>
          <a:lstStyle/>
          <a:p>
            <a:r>
              <a:rPr lang="en-US" dirty="0" smtClean="0"/>
              <a:t>(</a:t>
            </a:r>
            <a:r>
              <a:rPr lang="en-US" dirty="0" err="1" smtClean="0"/>
              <a:t>b</a:t>
            </a:r>
            <a:r>
              <a:rPr lang="en-US" dirty="0" smtClean="0"/>
              <a:t>)</a:t>
            </a:r>
            <a:endParaRPr lang="en-US" dirty="0"/>
          </a:p>
        </p:txBody>
      </p:sp>
      <p:grpSp>
        <p:nvGrpSpPr>
          <p:cNvPr id="3" name="Group 6"/>
          <p:cNvGrpSpPr/>
          <p:nvPr/>
        </p:nvGrpSpPr>
        <p:grpSpPr>
          <a:xfrm>
            <a:off x="3767579" y="4937597"/>
            <a:ext cx="2923403" cy="414108"/>
            <a:chOff x="5105399" y="4876800"/>
            <a:chExt cx="2923403" cy="414108"/>
          </a:xfrm>
        </p:grpSpPr>
        <p:pic>
          <p:nvPicPr>
            <p:cNvPr id="16" name="Picture 15"/>
            <p:cNvPicPr>
              <a:picLocks noChangeAspect="1"/>
            </p:cNvPicPr>
            <p:nvPr/>
          </p:nvPicPr>
          <p:blipFill>
            <a:blip r:embed="rId4"/>
            <a:stretch>
              <a:fillRect/>
            </a:stretch>
          </p:blipFill>
          <p:spPr>
            <a:xfrm>
              <a:off x="5105399" y="4876800"/>
              <a:ext cx="2923403" cy="414108"/>
            </a:xfrm>
            <a:prstGeom prst="rect">
              <a:avLst/>
            </a:prstGeom>
          </p:spPr>
        </p:pic>
        <p:sp>
          <p:nvSpPr>
            <p:cNvPr id="17" name="Rectangle 16"/>
            <p:cNvSpPr/>
            <p:nvPr/>
          </p:nvSpPr>
          <p:spPr>
            <a:xfrm>
              <a:off x="5452533" y="5088467"/>
              <a:ext cx="262467" cy="16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019767" y="5109644"/>
              <a:ext cx="262467" cy="16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582768" y="5096957"/>
              <a:ext cx="279465" cy="16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154235" y="5088503"/>
              <a:ext cx="262467" cy="16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717236" y="5088515"/>
              <a:ext cx="311566" cy="16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5"/>
          <a:stretch>
            <a:fillRect/>
          </a:stretch>
        </p:blipFill>
        <p:spPr>
          <a:xfrm>
            <a:off x="756895" y="2227505"/>
            <a:ext cx="2734146" cy="2743200"/>
          </a:xfrm>
          <a:prstGeom prst="rect">
            <a:avLst/>
          </a:prstGeom>
        </p:spPr>
      </p:pic>
      <p:pic>
        <p:nvPicPr>
          <p:cNvPr id="23" name="Picture 22"/>
          <p:cNvPicPr>
            <a:picLocks noChangeAspect="1"/>
          </p:cNvPicPr>
          <p:nvPr/>
        </p:nvPicPr>
        <p:blipFill>
          <a:blip r:embed="rId6"/>
          <a:stretch>
            <a:fillRect/>
          </a:stretch>
        </p:blipFill>
        <p:spPr>
          <a:xfrm>
            <a:off x="579605" y="4903406"/>
            <a:ext cx="3098801" cy="457200"/>
          </a:xfrm>
          <a:prstGeom prst="rect">
            <a:avLst/>
          </a:prstGeom>
        </p:spPr>
      </p:pic>
      <p:sp>
        <p:nvSpPr>
          <p:cNvPr id="24" name="TextBox 23"/>
          <p:cNvSpPr txBox="1"/>
          <p:nvPr/>
        </p:nvSpPr>
        <p:spPr>
          <a:xfrm>
            <a:off x="962351" y="5271934"/>
            <a:ext cx="2533115" cy="369332"/>
          </a:xfrm>
          <a:prstGeom prst="rect">
            <a:avLst/>
          </a:prstGeom>
          <a:noFill/>
        </p:spPr>
        <p:txBody>
          <a:bodyPr wrap="none" rtlCol="0">
            <a:spAutoFit/>
          </a:bodyPr>
          <a:lstStyle/>
          <a:p>
            <a:r>
              <a:rPr lang="en-US" b="0" dirty="0" smtClean="0"/>
              <a:t>ln(</a:t>
            </a:r>
            <a:r>
              <a:rPr lang="en-US" b="0" dirty="0" smtClean="0">
                <a:latin typeface="Symbol" charset="2"/>
                <a:cs typeface="Symbol" charset="2"/>
              </a:rPr>
              <a:t>l</a:t>
            </a:r>
            <a:r>
              <a:rPr lang="en-US" b="0" dirty="0" smtClean="0"/>
              <a:t>(n|60°/[111]), MRD)</a:t>
            </a:r>
            <a:endParaRPr lang="en-US" b="0" dirty="0"/>
          </a:p>
        </p:txBody>
      </p:sp>
      <p:sp>
        <p:nvSpPr>
          <p:cNvPr id="25" name="TextBox 24"/>
          <p:cNvSpPr txBox="1"/>
          <p:nvPr/>
        </p:nvSpPr>
        <p:spPr>
          <a:xfrm>
            <a:off x="744739" y="2227505"/>
            <a:ext cx="435223" cy="369332"/>
          </a:xfrm>
          <a:prstGeom prst="rect">
            <a:avLst/>
          </a:prstGeom>
          <a:noFill/>
        </p:spPr>
        <p:txBody>
          <a:bodyPr wrap="none" rtlCol="0">
            <a:spAutoFit/>
          </a:bodyPr>
          <a:lstStyle/>
          <a:p>
            <a:r>
              <a:rPr lang="en-US" dirty="0" smtClean="0"/>
              <a:t>(a)</a:t>
            </a:r>
            <a:endParaRPr lang="en-US" dirty="0"/>
          </a:p>
        </p:txBody>
      </p:sp>
      <p:grpSp>
        <p:nvGrpSpPr>
          <p:cNvPr id="4" name="Group 17"/>
          <p:cNvGrpSpPr/>
          <p:nvPr/>
        </p:nvGrpSpPr>
        <p:grpSpPr>
          <a:xfrm>
            <a:off x="528295" y="4338106"/>
            <a:ext cx="884977" cy="632599"/>
            <a:chOff x="1143000" y="3406001"/>
            <a:chExt cx="884977" cy="632599"/>
          </a:xfrm>
        </p:grpSpPr>
        <p:cxnSp>
          <p:nvCxnSpPr>
            <p:cNvPr id="27" name="Straight Arrow Connector 26"/>
            <p:cNvCxnSpPr/>
            <p:nvPr/>
          </p:nvCxnSpPr>
          <p:spPr>
            <a:xfrm rot="5400000" flipH="1" flipV="1">
              <a:off x="1255712" y="3797300"/>
              <a:ext cx="230188" cy="158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370806" y="3910806"/>
              <a:ext cx="229394"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1143000" y="3406001"/>
              <a:ext cx="513031" cy="276999"/>
            </a:xfrm>
            <a:prstGeom prst="rect">
              <a:avLst/>
            </a:prstGeom>
            <a:noFill/>
          </p:spPr>
          <p:txBody>
            <a:bodyPr wrap="none" rtlCol="0">
              <a:spAutoFit/>
            </a:bodyPr>
            <a:lstStyle/>
            <a:p>
              <a:r>
                <a:rPr lang="en-US" sz="1200" dirty="0" smtClean="0"/>
                <a:t>[010]</a:t>
              </a:r>
              <a:endParaRPr lang="en-US" sz="1200" dirty="0"/>
            </a:p>
          </p:txBody>
        </p:sp>
        <p:sp>
          <p:nvSpPr>
            <p:cNvPr id="30" name="TextBox 29"/>
            <p:cNvSpPr txBox="1"/>
            <p:nvPr/>
          </p:nvSpPr>
          <p:spPr>
            <a:xfrm>
              <a:off x="1514946" y="3761601"/>
              <a:ext cx="513031" cy="276999"/>
            </a:xfrm>
            <a:prstGeom prst="rect">
              <a:avLst/>
            </a:prstGeom>
            <a:noFill/>
          </p:spPr>
          <p:txBody>
            <a:bodyPr wrap="none" rtlCol="0">
              <a:spAutoFit/>
            </a:bodyPr>
            <a:lstStyle/>
            <a:p>
              <a:r>
                <a:rPr lang="en-US" sz="1200" dirty="0" smtClean="0"/>
                <a:t>[100]</a:t>
              </a:r>
              <a:endParaRPr lang="en-US" sz="1200" dirty="0"/>
            </a:p>
          </p:txBody>
        </p:sp>
      </p:grpSp>
      <p:sp>
        <p:nvSpPr>
          <p:cNvPr id="26" name="TextBox 9"/>
          <p:cNvSpPr txBox="1">
            <a:spLocks noChangeArrowheads="1"/>
          </p:cNvSpPr>
          <p:nvPr/>
        </p:nvSpPr>
        <p:spPr bwMode="auto">
          <a:xfrm>
            <a:off x="838306" y="6457890"/>
            <a:ext cx="4876693" cy="400110"/>
          </a:xfrm>
          <a:prstGeom prst="rect">
            <a:avLst/>
          </a:prstGeom>
          <a:noFill/>
          <a:ln w="9525">
            <a:noFill/>
            <a:miter lim="800000"/>
            <a:headEnd/>
            <a:tailEnd/>
          </a:ln>
        </p:spPr>
        <p:txBody>
          <a:bodyPr wrap="square">
            <a:prstTxWarp prst="textNoShape">
              <a:avLst/>
            </a:prstTxWarp>
            <a:spAutoFit/>
          </a:bodyPr>
          <a:lstStyle/>
          <a:p>
            <a:r>
              <a:rPr lang="en-US" sz="2000" b="0" dirty="0">
                <a:solidFill>
                  <a:srgbClr val="660066"/>
                </a:solidFill>
                <a:latin typeface="Times New Roman"/>
                <a:cs typeface="Times New Roman"/>
              </a:rPr>
              <a:t>Li</a:t>
            </a:r>
            <a:r>
              <a:rPr lang="en-US" sz="2000" b="0" dirty="0" smtClean="0">
                <a:solidFill>
                  <a:srgbClr val="660066"/>
                </a:solidFill>
                <a:latin typeface="Times New Roman"/>
                <a:cs typeface="Times New Roman"/>
              </a:rPr>
              <a:t> </a:t>
            </a:r>
            <a:r>
              <a:rPr lang="en-US" sz="2000" b="0" i="1" dirty="0" smtClean="0">
                <a:solidFill>
                  <a:srgbClr val="660066"/>
                </a:solidFill>
                <a:latin typeface="Times New Roman"/>
                <a:cs typeface="Times New Roman"/>
              </a:rPr>
              <a:t>et al</a:t>
            </a:r>
            <a:r>
              <a:rPr lang="en-US" sz="2000" b="0" dirty="0" smtClean="0">
                <a:solidFill>
                  <a:srgbClr val="660066"/>
                </a:solidFill>
                <a:latin typeface="Times New Roman"/>
                <a:cs typeface="Times New Roman"/>
              </a:rPr>
              <a:t>., </a:t>
            </a:r>
            <a:r>
              <a:rPr lang="en-US" sz="2000" b="0" i="1" dirty="0" err="1" smtClean="0">
                <a:solidFill>
                  <a:srgbClr val="660066"/>
                </a:solidFill>
                <a:latin typeface="Times New Roman"/>
                <a:cs typeface="Times New Roman"/>
              </a:rPr>
              <a:t>Acta</a:t>
            </a:r>
            <a:r>
              <a:rPr lang="en-US" sz="2000" b="0" i="1" dirty="0" smtClean="0">
                <a:solidFill>
                  <a:srgbClr val="660066"/>
                </a:solidFill>
                <a:latin typeface="Times New Roman"/>
                <a:cs typeface="Times New Roman"/>
              </a:rPr>
              <a:t> Mater</a:t>
            </a:r>
            <a:r>
              <a:rPr lang="en-US" sz="2000" b="0" dirty="0" smtClean="0">
                <a:solidFill>
                  <a:srgbClr val="660066"/>
                </a:solidFill>
                <a:latin typeface="Times New Roman"/>
                <a:cs typeface="Times New Roman"/>
              </a:rPr>
              <a:t>. </a:t>
            </a:r>
            <a:r>
              <a:rPr lang="en-US" sz="2000" b="1" dirty="0" smtClean="0">
                <a:solidFill>
                  <a:srgbClr val="660066"/>
                </a:solidFill>
                <a:latin typeface="Times New Roman"/>
                <a:cs typeface="Times New Roman"/>
              </a:rPr>
              <a:t>57 </a:t>
            </a:r>
            <a:r>
              <a:rPr lang="en-US" sz="2000" b="0" dirty="0" smtClean="0">
                <a:solidFill>
                  <a:srgbClr val="660066"/>
                </a:solidFill>
                <a:latin typeface="Times New Roman"/>
                <a:cs typeface="Times New Roman"/>
              </a:rPr>
              <a:t>(2009) 4304</a:t>
            </a:r>
            <a:endParaRPr lang="en-US" sz="2000" b="0" dirty="0">
              <a:solidFill>
                <a:srgbClr val="660066"/>
              </a:solidFill>
              <a:latin typeface="Times New Roman"/>
              <a:cs typeface="Times New Roman"/>
            </a:endParaRPr>
          </a:p>
        </p:txBody>
      </p:sp>
      <p:sp>
        <p:nvSpPr>
          <p:cNvPr id="33" name="TextBox 32"/>
          <p:cNvSpPr txBox="1"/>
          <p:nvPr/>
        </p:nvSpPr>
        <p:spPr>
          <a:xfrm>
            <a:off x="453622" y="1261368"/>
            <a:ext cx="1570111" cy="369332"/>
          </a:xfrm>
          <a:prstGeom prst="rect">
            <a:avLst/>
          </a:prstGeom>
          <a:noFill/>
        </p:spPr>
        <p:txBody>
          <a:bodyPr wrap="none" rtlCol="0">
            <a:spAutoFit/>
          </a:bodyPr>
          <a:lstStyle/>
          <a:p>
            <a:r>
              <a:rPr lang="en-US" b="0" dirty="0" smtClean="0"/>
              <a:t>High purity Ni</a:t>
            </a:r>
            <a:endParaRPr lang="en-US" b="0" dirty="0"/>
          </a:p>
        </p:txBody>
      </p:sp>
      <p:sp>
        <p:nvSpPr>
          <p:cNvPr id="34" name="Slide Number Placeholder 3"/>
          <p:cNvSpPr>
            <a:spLocks noGrp="1"/>
          </p:cNvSpPr>
          <p:nvPr>
            <p:ph type="sldNum" sz="quarter" idx="4294967295"/>
          </p:nvPr>
        </p:nvSpPr>
        <p:spPr bwMode="auto">
          <a:xfrm>
            <a:off x="8610600" y="6477000"/>
            <a:ext cx="381000" cy="25876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fld id="{6B2CF421-49B9-2D42-AC74-DAD41D54AD33}" type="slidenum">
              <a:rPr lang="en-US" sz="1200" smtClean="0">
                <a:solidFill>
                  <a:srgbClr val="7F7F7F"/>
                </a:solidFill>
                <a:latin typeface="Gill Sans" pitchFamily="-65" charset="0"/>
                <a:ea typeface="ヒラギノ角ゴ ProN W3" pitchFamily="-65" charset="-128"/>
                <a:cs typeface="ヒラギノ角ゴ ProN W3" pitchFamily="-65" charset="-128"/>
                <a:sym typeface="Gill Sans" pitchFamily="-65" charset="0"/>
              </a:rPr>
              <a:pPr/>
              <a:t>70</a:t>
            </a:fld>
            <a:endParaRPr lang="en-US" sz="1200" dirty="0" smtClean="0">
              <a:solidFill>
                <a:srgbClr val="7F7F7F"/>
              </a:solidFill>
              <a:latin typeface="Gill Sans" pitchFamily="-65" charset="0"/>
              <a:ea typeface="ヒラギノ角ゴ ProN W3" pitchFamily="-65" charset="-128"/>
              <a:cs typeface="ヒラギノ角ゴ ProN W3" pitchFamily="-65" charset="-128"/>
              <a:sym typeface="Gill Sans" pitchFamily="-65" charset="0"/>
            </a:endParaRPr>
          </a:p>
        </p:txBody>
      </p:sp>
      <p:sp>
        <p:nvSpPr>
          <p:cNvPr id="31" name="TextBox 30"/>
          <p:cNvSpPr txBox="1"/>
          <p:nvPr/>
        </p:nvSpPr>
        <p:spPr>
          <a:xfrm>
            <a:off x="786702" y="5731388"/>
            <a:ext cx="6316090" cy="707886"/>
          </a:xfrm>
          <a:prstGeom prst="rect">
            <a:avLst/>
          </a:prstGeom>
          <a:noFill/>
        </p:spPr>
        <p:txBody>
          <a:bodyPr wrap="square" rtlCol="0">
            <a:spAutoFit/>
          </a:bodyPr>
          <a:lstStyle/>
          <a:p>
            <a:r>
              <a:rPr lang="en-US" sz="2000" dirty="0" smtClean="0"/>
              <a:t>Boundary populations are inversely correlated with energy, although there are local variations</a:t>
            </a:r>
            <a:endParaRPr lang="en-US" sz="2000" dirty="0"/>
          </a:p>
        </p:txBody>
      </p:sp>
      <p:sp>
        <p:nvSpPr>
          <p:cNvPr id="35" name="TextBox 34"/>
          <p:cNvSpPr txBox="1"/>
          <p:nvPr/>
        </p:nvSpPr>
        <p:spPr>
          <a:xfrm>
            <a:off x="6911730" y="2191412"/>
            <a:ext cx="2086164" cy="4401205"/>
          </a:xfrm>
          <a:prstGeom prst="rect">
            <a:avLst/>
          </a:prstGeom>
          <a:noFill/>
        </p:spPr>
        <p:txBody>
          <a:bodyPr wrap="square" rtlCol="0">
            <a:spAutoFit/>
          </a:bodyPr>
          <a:lstStyle/>
          <a:p>
            <a:r>
              <a:rPr lang="en-US" sz="2000" b="0" i="1" dirty="0" smtClean="0"/>
              <a:t>Sidebar</a:t>
            </a:r>
            <a:r>
              <a:rPr lang="en-US" sz="2000" b="0" dirty="0" smtClean="0"/>
              <a:t/>
            </a:r>
            <a:br>
              <a:rPr lang="en-US" sz="2000" b="0" dirty="0" smtClean="0"/>
            </a:br>
            <a:r>
              <a:rPr lang="en-US" sz="2000" b="0" dirty="0" smtClean="0"/>
              <a:t>Simulations of grain growth with anisotropic grain boundaries shows that the GBCD develops as a consequence of energy but </a:t>
            </a:r>
            <a:r>
              <a:rPr lang="en-US" sz="2000" b="0" i="1" dirty="0" smtClean="0"/>
              <a:t>not</a:t>
            </a:r>
            <a:r>
              <a:rPr lang="en-US" sz="2000" b="0" dirty="0" smtClean="0"/>
              <a:t> mobility;</a:t>
            </a:r>
          </a:p>
          <a:p>
            <a:r>
              <a:rPr lang="en-US" sz="2000" b="0" dirty="0" smtClean="0">
                <a:solidFill>
                  <a:srgbClr val="660066"/>
                </a:solidFill>
                <a:latin typeface="Times New Roman"/>
                <a:cs typeface="Times New Roman"/>
              </a:rPr>
              <a:t>Gruber </a:t>
            </a:r>
            <a:r>
              <a:rPr lang="en-US" sz="2000" b="0" i="1" dirty="0" smtClean="0">
                <a:solidFill>
                  <a:srgbClr val="660066"/>
                </a:solidFill>
                <a:latin typeface="Times New Roman"/>
                <a:cs typeface="Times New Roman"/>
              </a:rPr>
              <a:t>et al</a:t>
            </a:r>
            <a:r>
              <a:rPr lang="en-US" sz="2000" b="0" dirty="0" smtClean="0">
                <a:solidFill>
                  <a:srgbClr val="660066"/>
                </a:solidFill>
                <a:latin typeface="Times New Roman"/>
                <a:cs typeface="Times New Roman"/>
              </a:rPr>
              <a:t>. (2005) </a:t>
            </a:r>
            <a:r>
              <a:rPr lang="en-US" sz="2000" b="0" i="1" dirty="0" err="1" smtClean="0">
                <a:solidFill>
                  <a:srgbClr val="660066"/>
                </a:solidFill>
                <a:latin typeface="Times New Roman"/>
                <a:cs typeface="Times New Roman"/>
              </a:rPr>
              <a:t>Scripta</a:t>
            </a:r>
            <a:r>
              <a:rPr lang="en-US" sz="2000" b="0" i="1" dirty="0" smtClean="0">
                <a:solidFill>
                  <a:srgbClr val="660066"/>
                </a:solidFill>
                <a:latin typeface="Times New Roman"/>
                <a:cs typeface="Times New Roman"/>
              </a:rPr>
              <a:t> mater.</a:t>
            </a:r>
            <a:r>
              <a:rPr lang="en-US" sz="2000" b="0" dirty="0" smtClean="0">
                <a:solidFill>
                  <a:srgbClr val="660066"/>
                </a:solidFill>
                <a:latin typeface="Times New Roman"/>
                <a:cs typeface="Times New Roman"/>
              </a:rPr>
              <a:t> </a:t>
            </a:r>
            <a:r>
              <a:rPr lang="en-US" sz="2000" b="1" dirty="0" smtClean="0">
                <a:solidFill>
                  <a:srgbClr val="660066"/>
                </a:solidFill>
                <a:latin typeface="Times New Roman"/>
                <a:cs typeface="Times New Roman"/>
              </a:rPr>
              <a:t>53 </a:t>
            </a:r>
            <a:r>
              <a:rPr lang="en-US" sz="2000" b="0" dirty="0" smtClean="0">
                <a:solidFill>
                  <a:srgbClr val="660066"/>
                </a:solidFill>
                <a:latin typeface="Times New Roman"/>
                <a:cs typeface="Times New Roman"/>
              </a:rPr>
              <a:t>351</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520700" y="152400"/>
            <a:ext cx="8089900" cy="584776"/>
          </a:xfrm>
          <a:prstGeom prst="rect">
            <a:avLst/>
          </a:prstGeom>
          <a:noFill/>
          <a:ln w="9525">
            <a:noFill/>
            <a:miter lim="800000"/>
            <a:headEnd/>
            <a:tailEnd/>
          </a:ln>
        </p:spPr>
        <p:txBody>
          <a:bodyPr wrap="square">
            <a:prstTxWarp prst="textNoShape">
              <a:avLst/>
            </a:prstTxWarp>
            <a:spAutoFit/>
          </a:bodyPr>
          <a:lstStyle/>
          <a:p>
            <a:r>
              <a:rPr lang="en-US" sz="3200" i="1" dirty="0" smtClean="0">
                <a:solidFill>
                  <a:srgbClr val="000090"/>
                </a:solidFill>
                <a:latin typeface="+mj-lt"/>
                <a:ea typeface="Marker Felt" charset="0"/>
                <a:cs typeface="Marker Felt" charset="0"/>
              </a:rPr>
              <a:t>Theoretical versus Experimental GB Energies</a:t>
            </a:r>
            <a:endParaRPr lang="en-US" sz="3200" i="1" dirty="0">
              <a:solidFill>
                <a:srgbClr val="000090"/>
              </a:solidFill>
              <a:latin typeface="+mj-lt"/>
              <a:ea typeface="Marker Felt" charset="0"/>
              <a:cs typeface="Marker Felt" charset="0"/>
            </a:endParaRPr>
          </a:p>
        </p:txBody>
      </p:sp>
      <p:sp>
        <p:nvSpPr>
          <p:cNvPr id="28" name="TextBox 27"/>
          <p:cNvSpPr txBox="1"/>
          <p:nvPr/>
        </p:nvSpPr>
        <p:spPr>
          <a:xfrm>
            <a:off x="762000" y="876876"/>
            <a:ext cx="7907100" cy="3046988"/>
          </a:xfrm>
          <a:prstGeom prst="rect">
            <a:avLst/>
          </a:prstGeom>
          <a:noFill/>
        </p:spPr>
        <p:txBody>
          <a:bodyPr wrap="square" rtlCol="0">
            <a:spAutoFit/>
          </a:bodyPr>
          <a:lstStyle/>
          <a:p>
            <a:r>
              <a:rPr lang="en-US" sz="1600" b="0" dirty="0" smtClean="0"/>
              <a:t>Recent experimental [</a:t>
            </a:r>
            <a:r>
              <a:rPr lang="fr-FR" sz="1600" i="1" dirty="0"/>
              <a:t>Acta mater</a:t>
            </a:r>
            <a:r>
              <a:rPr lang="fr-FR" sz="1600" i="1" dirty="0" smtClean="0"/>
              <a:t>.</a:t>
            </a:r>
            <a:r>
              <a:rPr lang="fr-FR" sz="1600" dirty="0" smtClean="0"/>
              <a:t> </a:t>
            </a:r>
            <a:r>
              <a:rPr lang="fr-FR" sz="1600" b="1" dirty="0"/>
              <a:t>57 </a:t>
            </a:r>
            <a:r>
              <a:rPr lang="fr-FR" sz="1600" dirty="0" smtClean="0"/>
              <a:t>(</a:t>
            </a:r>
            <a:r>
              <a:rPr lang="fr-FR" sz="1600" dirty="0"/>
              <a:t>2010) </a:t>
            </a:r>
            <a:r>
              <a:rPr lang="fr-FR" sz="1600" dirty="0" smtClean="0"/>
              <a:t>4304; </a:t>
            </a:r>
            <a:r>
              <a:rPr lang="fr-FR" sz="1600" i="1" dirty="0"/>
              <a:t>Acta mater.</a:t>
            </a:r>
            <a:r>
              <a:rPr lang="fr-FR" sz="1600" dirty="0"/>
              <a:t> </a:t>
            </a:r>
            <a:r>
              <a:rPr lang="fr-FR" sz="1600" b="1" dirty="0" smtClean="0"/>
              <a:t>59 </a:t>
            </a:r>
            <a:r>
              <a:rPr lang="fr-FR" sz="1600" dirty="0"/>
              <a:t>(</a:t>
            </a:r>
            <a:r>
              <a:rPr lang="fr-FR" sz="1600" dirty="0" smtClean="0"/>
              <a:t>2011) 5250</a:t>
            </a:r>
            <a:r>
              <a:rPr lang="en-US" sz="1600" b="0" dirty="0" smtClean="0"/>
              <a:t>] </a:t>
            </a:r>
            <a:r>
              <a:rPr lang="en-US" sz="1600" b="0" dirty="0" smtClean="0"/>
              <a:t>and computational </a:t>
            </a:r>
            <a:r>
              <a:rPr lang="en-US" sz="1600" dirty="0"/>
              <a:t>studies [</a:t>
            </a:r>
            <a:r>
              <a:rPr lang="en-US" sz="1600" i="1" dirty="0"/>
              <a:t>Acta </a:t>
            </a:r>
            <a:r>
              <a:rPr lang="en-US" sz="1600" i="1" dirty="0" smtClean="0"/>
              <a:t>Mater. </a:t>
            </a:r>
            <a:r>
              <a:rPr lang="en-US" sz="1600" b="1" dirty="0"/>
              <a:t>57 </a:t>
            </a:r>
            <a:r>
              <a:rPr lang="en-US" sz="1600" dirty="0"/>
              <a:t>(2009) </a:t>
            </a:r>
            <a:r>
              <a:rPr lang="en-US" sz="1600" dirty="0" smtClean="0"/>
              <a:t>3694] </a:t>
            </a:r>
            <a:r>
              <a:rPr lang="en-US" sz="1600" b="0" dirty="0" smtClean="0"/>
              <a:t>have produced two large grain boundary energy data sets for Ni. Using these results, we perform the first large-scale comparison between measured and computed grain boundary energies. While the overall correlation between experimental and computed energies is minimal, there is excellent agreement for the data in which we have the most confidence, particularly the experimentally prevalent </a:t>
            </a:r>
            <a:r>
              <a:rPr lang="en-US" sz="1600" b="0" dirty="0" smtClean="0">
                <a:sym typeface="Symbol"/>
              </a:rPr>
              <a:t></a:t>
            </a:r>
            <a:r>
              <a:rPr lang="en-US" sz="1600" b="0" dirty="0" smtClean="0"/>
              <a:t>3 and </a:t>
            </a:r>
            <a:r>
              <a:rPr lang="en-US" sz="1600" b="0" dirty="0" smtClean="0">
                <a:sym typeface="Symbol"/>
              </a:rPr>
              <a:t></a:t>
            </a:r>
            <a:r>
              <a:rPr lang="en-US" sz="1600" b="0" dirty="0" smtClean="0"/>
              <a:t>9 boundary types. Other CSL boundaries are infrequently observed in the experimental system and show little correlation with computed boundary energies. Because they do not depend on observation frequency, computed grain boundary energies are more reliable than the experimental energies for low population boundary types. Conversely, experiments can characterize high population boundaries that are not included in the computational study. </a:t>
            </a:r>
            <a:endParaRPr lang="en-US" sz="1600" b="0" dirty="0"/>
          </a:p>
        </p:txBody>
      </p:sp>
      <p:pic>
        <p:nvPicPr>
          <p:cNvPr id="30" name="Picture 29" descr="::::Desktop:GBEnergy_all.tif"/>
          <p:cNvPicPr/>
          <p:nvPr/>
        </p:nvPicPr>
        <p:blipFill>
          <a:blip r:embed="rId3"/>
          <a:srcRect/>
          <a:stretch>
            <a:fillRect/>
          </a:stretch>
        </p:blipFill>
        <p:spPr bwMode="auto">
          <a:xfrm>
            <a:off x="1905000" y="4114441"/>
            <a:ext cx="2773284" cy="2667359"/>
          </a:xfrm>
          <a:prstGeom prst="rect">
            <a:avLst/>
          </a:prstGeom>
          <a:noFill/>
          <a:ln w="9525">
            <a:noFill/>
            <a:miter lim="800000"/>
            <a:headEnd/>
            <a:tailEnd/>
          </a:ln>
        </p:spPr>
      </p:pic>
      <p:pic>
        <p:nvPicPr>
          <p:cNvPr id="31" name="Picture 30" descr="::::Desktop:AllData_MRDgroup_wght-fit-2.tif"/>
          <p:cNvPicPr/>
          <p:nvPr/>
        </p:nvPicPr>
        <p:blipFill>
          <a:blip r:embed="rId4"/>
          <a:srcRect/>
          <a:stretch>
            <a:fillRect/>
          </a:stretch>
        </p:blipFill>
        <p:spPr bwMode="auto">
          <a:xfrm>
            <a:off x="5791200" y="4038600"/>
            <a:ext cx="2691224" cy="2663190"/>
          </a:xfrm>
          <a:prstGeom prst="rect">
            <a:avLst/>
          </a:prstGeom>
          <a:noFill/>
          <a:ln w="9525">
            <a:noFill/>
            <a:miter lim="800000"/>
            <a:headEnd/>
            <a:tailEnd/>
          </a:ln>
        </p:spPr>
      </p:pic>
      <p:sp>
        <p:nvSpPr>
          <p:cNvPr id="32" name="TextBox 31"/>
          <p:cNvSpPr txBox="1"/>
          <p:nvPr/>
        </p:nvSpPr>
        <p:spPr>
          <a:xfrm>
            <a:off x="381000" y="4355068"/>
            <a:ext cx="1676400" cy="707886"/>
          </a:xfrm>
          <a:prstGeom prst="rect">
            <a:avLst/>
          </a:prstGeom>
          <a:noFill/>
        </p:spPr>
        <p:txBody>
          <a:bodyPr wrap="square" rtlCol="0">
            <a:spAutoFit/>
          </a:bodyPr>
          <a:lstStyle/>
          <a:p>
            <a:r>
              <a:rPr kumimoji="1" lang="en-US" altLang="ja-JP" sz="2000" dirty="0" err="1" smtClean="0"/>
              <a:t>Unweighted</a:t>
            </a:r>
            <a:r>
              <a:rPr kumimoji="1" lang="en-US" altLang="ja-JP" sz="2000" dirty="0" smtClean="0"/>
              <a:t> fit</a:t>
            </a:r>
            <a:endParaRPr kumimoji="1" lang="ja-JP" altLang="en-US" sz="2000" dirty="0"/>
          </a:p>
        </p:txBody>
      </p:sp>
      <p:sp>
        <p:nvSpPr>
          <p:cNvPr id="33" name="TextBox 32"/>
          <p:cNvSpPr txBox="1"/>
          <p:nvPr/>
        </p:nvSpPr>
        <p:spPr>
          <a:xfrm>
            <a:off x="4635500" y="4267200"/>
            <a:ext cx="1295400" cy="646331"/>
          </a:xfrm>
          <a:prstGeom prst="rect">
            <a:avLst/>
          </a:prstGeom>
          <a:noFill/>
        </p:spPr>
        <p:txBody>
          <a:bodyPr wrap="square" rtlCol="0">
            <a:spAutoFit/>
          </a:bodyPr>
          <a:lstStyle/>
          <a:p>
            <a:r>
              <a:rPr kumimoji="1" lang="en-US" altLang="ja-JP" sz="1800" dirty="0" smtClean="0"/>
              <a:t>Weighted fit</a:t>
            </a:r>
            <a:endParaRPr kumimoji="1" lang="ja-JP" altLang="en-US" sz="1800" dirty="0"/>
          </a:p>
        </p:txBody>
      </p:sp>
      <p:sp>
        <p:nvSpPr>
          <p:cNvPr id="8" name="Slide Number Placeholder 3"/>
          <p:cNvSpPr>
            <a:spLocks noGrp="1"/>
          </p:cNvSpPr>
          <p:nvPr>
            <p:ph type="sldNum" sz="quarter" idx="4294967295"/>
          </p:nvPr>
        </p:nvSpPr>
        <p:spPr bwMode="auto">
          <a:xfrm>
            <a:off x="8610600" y="6477000"/>
            <a:ext cx="381000" cy="25876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fld id="{6B2CF421-49B9-2D42-AC74-DAD41D54AD33}" type="slidenum">
              <a:rPr lang="en-US" sz="1200" smtClean="0">
                <a:solidFill>
                  <a:srgbClr val="7F7F7F"/>
                </a:solidFill>
                <a:latin typeface="Gill Sans" pitchFamily="-65" charset="0"/>
                <a:ea typeface="ヒラギノ角ゴ ProN W3" pitchFamily="-65" charset="-128"/>
                <a:cs typeface="ヒラギノ角ゴ ProN W3" pitchFamily="-65" charset="-128"/>
                <a:sym typeface="Gill Sans" pitchFamily="-65" charset="0"/>
              </a:rPr>
              <a:pPr/>
              <a:t>71</a:t>
            </a:fld>
            <a:endParaRPr lang="en-US" sz="1200" dirty="0" smtClean="0">
              <a:solidFill>
                <a:srgbClr val="7F7F7F"/>
              </a:solidFill>
              <a:latin typeface="Gill Sans" pitchFamily="-65" charset="0"/>
              <a:ea typeface="ヒラギノ角ゴ ProN W3" pitchFamily="-65" charset="-128"/>
              <a:cs typeface="ヒラギノ角ゴ ProN W3" pitchFamily="-65" charset="-128"/>
              <a:sym typeface="Gill Sans" pitchFamily="-65" charset="0"/>
            </a:endParaRPr>
          </a:p>
        </p:txBody>
      </p:sp>
      <p:sp>
        <p:nvSpPr>
          <p:cNvPr id="3" name="Rectangle 2"/>
          <p:cNvSpPr/>
          <p:nvPr/>
        </p:nvSpPr>
        <p:spPr>
          <a:xfrm>
            <a:off x="228600" y="5105400"/>
            <a:ext cx="1371600" cy="1546577"/>
          </a:xfrm>
          <a:prstGeom prst="rect">
            <a:avLst/>
          </a:prstGeom>
        </p:spPr>
        <p:txBody>
          <a:bodyPr wrap="square">
            <a:spAutoFit/>
          </a:bodyPr>
          <a:lstStyle/>
          <a:p>
            <a:r>
              <a:rPr lang="en-US" sz="1050" dirty="0">
                <a:solidFill>
                  <a:srgbClr val="660066"/>
                </a:solidFill>
              </a:rPr>
              <a:t>“Validating computed grain boundary energies in </a:t>
            </a:r>
            <a:r>
              <a:rPr lang="en-US" sz="1050" dirty="0" err="1">
                <a:solidFill>
                  <a:srgbClr val="660066"/>
                </a:solidFill>
              </a:rPr>
              <a:t>fcc</a:t>
            </a:r>
            <a:r>
              <a:rPr lang="en-US" sz="1050" dirty="0">
                <a:solidFill>
                  <a:srgbClr val="660066"/>
                </a:solidFill>
              </a:rPr>
              <a:t> metals using the grain boundary character distribution”, </a:t>
            </a:r>
            <a:r>
              <a:rPr lang="en-US" sz="1050" dirty="0" smtClean="0">
                <a:solidFill>
                  <a:srgbClr val="660066"/>
                </a:solidFill>
              </a:rPr>
              <a:t>Holm et al. </a:t>
            </a:r>
            <a:r>
              <a:rPr lang="en-US" sz="1050" i="1" dirty="0" err="1">
                <a:solidFill>
                  <a:srgbClr val="660066"/>
                </a:solidFill>
              </a:rPr>
              <a:t>Acta</a:t>
            </a:r>
            <a:r>
              <a:rPr lang="en-US" sz="1050" i="1" dirty="0">
                <a:solidFill>
                  <a:srgbClr val="660066"/>
                </a:solidFill>
              </a:rPr>
              <a:t> </a:t>
            </a:r>
            <a:r>
              <a:rPr lang="en-US" sz="1050" i="1" dirty="0" smtClean="0">
                <a:solidFill>
                  <a:srgbClr val="660066"/>
                </a:solidFill>
              </a:rPr>
              <a:t>mater. </a:t>
            </a:r>
            <a:r>
              <a:rPr lang="en-US" sz="1050" dirty="0">
                <a:solidFill>
                  <a:srgbClr val="660066"/>
                </a:solidFill>
              </a:rPr>
              <a:t>(2011</a:t>
            </a:r>
            <a:r>
              <a:rPr lang="en-US" sz="1050" dirty="0" smtClean="0">
                <a:solidFill>
                  <a:srgbClr val="660066"/>
                </a:solidFill>
              </a:rPr>
              <a:t>) </a:t>
            </a:r>
            <a:r>
              <a:rPr lang="en-US" sz="1050" b="1" dirty="0" smtClean="0">
                <a:solidFill>
                  <a:srgbClr val="660066"/>
                </a:solidFill>
              </a:rPr>
              <a:t>59</a:t>
            </a:r>
            <a:r>
              <a:rPr lang="en-US" sz="1050" dirty="0" smtClean="0">
                <a:solidFill>
                  <a:srgbClr val="660066"/>
                </a:solidFill>
              </a:rPr>
              <a:t> 5250</a:t>
            </a:r>
            <a:endParaRPr lang="en-US" sz="1050" dirty="0">
              <a:solidFill>
                <a:srgbClr val="660066"/>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698500" y="24824"/>
            <a:ext cx="8191500" cy="584776"/>
          </a:xfrm>
          <a:prstGeom prst="rect">
            <a:avLst/>
          </a:prstGeom>
          <a:noFill/>
          <a:ln w="9525">
            <a:noFill/>
            <a:miter lim="800000"/>
            <a:headEnd/>
            <a:tailEnd/>
          </a:ln>
        </p:spPr>
        <p:txBody>
          <a:bodyPr wrap="square">
            <a:prstTxWarp prst="textNoShape">
              <a:avLst/>
            </a:prstTxWarp>
            <a:spAutoFit/>
          </a:bodyPr>
          <a:lstStyle/>
          <a:p>
            <a:r>
              <a:rPr lang="en-US" sz="3200" i="1" dirty="0" smtClean="0">
                <a:solidFill>
                  <a:srgbClr val="000090"/>
                </a:solidFill>
                <a:latin typeface="+mj-lt"/>
                <a:ea typeface="Marker Felt" charset="0"/>
                <a:cs typeface="Marker Felt" charset="0"/>
              </a:rPr>
              <a:t>Theoretical versus Experimental GB Energies</a:t>
            </a:r>
            <a:endParaRPr lang="en-US" sz="3200" i="1" dirty="0">
              <a:solidFill>
                <a:srgbClr val="000090"/>
              </a:solidFill>
              <a:latin typeface="+mj-lt"/>
              <a:ea typeface="Marker Felt" charset="0"/>
              <a:cs typeface="Marker Felt" charset="0"/>
            </a:endParaRPr>
          </a:p>
        </p:txBody>
      </p:sp>
      <p:sp>
        <p:nvSpPr>
          <p:cNvPr id="32" name="TextBox 31"/>
          <p:cNvSpPr txBox="1"/>
          <p:nvPr/>
        </p:nvSpPr>
        <p:spPr>
          <a:xfrm>
            <a:off x="340149" y="4074855"/>
            <a:ext cx="5156045" cy="2554545"/>
          </a:xfrm>
          <a:prstGeom prst="rect">
            <a:avLst/>
          </a:prstGeom>
          <a:noFill/>
        </p:spPr>
        <p:txBody>
          <a:bodyPr wrap="square" rtlCol="0">
            <a:spAutoFit/>
          </a:bodyPr>
          <a:lstStyle/>
          <a:p>
            <a:r>
              <a:rPr lang="en-US" sz="1600" b="0" dirty="0" smtClean="0"/>
              <a:t>GB populations obtained from serial sectioning of fine grain (~5 µ</a:t>
            </a:r>
            <a:r>
              <a:rPr lang="en-US" sz="1600" b="0" dirty="0" err="1" smtClean="0"/>
              <a:t>m</a:t>
            </a:r>
            <a:r>
              <a:rPr lang="en-US" sz="1600" b="0" dirty="0" smtClean="0"/>
              <a:t>) grain size pure Ni.  GB energies calculated from dihedral angles at triple junctions. [1]</a:t>
            </a:r>
          </a:p>
          <a:p>
            <a:r>
              <a:rPr lang="en-US" sz="1600" b="0" dirty="0" smtClean="0"/>
              <a:t>   For high population </a:t>
            </a:r>
            <a:r>
              <a:rPr lang="en-US" sz="1600" b="0" dirty="0" smtClean="0">
                <a:sym typeface="Symbol"/>
              </a:rPr>
              <a:t></a:t>
            </a:r>
            <a:r>
              <a:rPr lang="en-US" sz="1600" b="0" dirty="0" smtClean="0"/>
              <a:t>3 and mid population </a:t>
            </a:r>
            <a:r>
              <a:rPr lang="en-US" sz="1600" b="0" dirty="0" smtClean="0">
                <a:sym typeface="Symbol"/>
              </a:rPr>
              <a:t></a:t>
            </a:r>
            <a:r>
              <a:rPr lang="en-US" sz="1600" b="0" dirty="0" smtClean="0"/>
              <a:t>9 boundaries, the inverse correlation between GBCD and GBED (solid lines) is stronger than the direct correlation between experimental and calculated </a:t>
            </a:r>
            <a:r>
              <a:rPr lang="en-US" sz="1600" b="0" dirty="0" err="1" smtClean="0"/>
              <a:t>GBEDs</a:t>
            </a:r>
            <a:r>
              <a:rPr lang="en-US" sz="1600" b="0" dirty="0" smtClean="0"/>
              <a:t>. However, the low population boundaries remain poorly correlated, due to high experimental uncertainty. [2] </a:t>
            </a:r>
            <a:endParaRPr kumimoji="1" lang="ja-JP" altLang="en-US" sz="1600" b="0" dirty="0"/>
          </a:p>
        </p:txBody>
      </p:sp>
      <p:sp>
        <p:nvSpPr>
          <p:cNvPr id="33" name="TextBox 32"/>
          <p:cNvSpPr txBox="1"/>
          <p:nvPr/>
        </p:nvSpPr>
        <p:spPr>
          <a:xfrm>
            <a:off x="3733800" y="1054100"/>
            <a:ext cx="1828800" cy="1015663"/>
          </a:xfrm>
          <a:prstGeom prst="rect">
            <a:avLst/>
          </a:prstGeom>
          <a:noFill/>
        </p:spPr>
        <p:txBody>
          <a:bodyPr wrap="square" rtlCol="0">
            <a:spAutoFit/>
          </a:bodyPr>
          <a:lstStyle/>
          <a:p>
            <a:r>
              <a:rPr kumimoji="1" lang="en-US" altLang="ja-JP" sz="2000" dirty="0" smtClean="0"/>
              <a:t>Regression for </a:t>
            </a:r>
            <a:r>
              <a:rPr kumimoji="1" lang="en-US" altLang="ja-JP" sz="2000" dirty="0" smtClean="0">
                <a:latin typeface="Symbol" charset="2"/>
                <a:cs typeface="Symbol" charset="2"/>
              </a:rPr>
              <a:t>S</a:t>
            </a:r>
            <a:r>
              <a:rPr kumimoji="1" lang="en-US" altLang="ja-JP" sz="2000" dirty="0" smtClean="0"/>
              <a:t>9 boundaries </a:t>
            </a:r>
            <a:r>
              <a:rPr kumimoji="1" lang="en-US" altLang="ja-JP" sz="2000" dirty="0" err="1" smtClean="0">
                <a:latin typeface="Wingdings"/>
                <a:ea typeface="Wingdings"/>
                <a:cs typeface="Wingdings"/>
              </a:rPr>
              <a:t></a:t>
            </a:r>
            <a:r>
              <a:rPr kumimoji="1" lang="en-US" altLang="ja-JP" sz="2000" dirty="0" smtClean="0"/>
              <a:t>  </a:t>
            </a:r>
            <a:endParaRPr kumimoji="1" lang="ja-JP" altLang="en-US" sz="2000" dirty="0"/>
          </a:p>
        </p:txBody>
      </p:sp>
      <p:pic>
        <p:nvPicPr>
          <p:cNvPr id="8" name="Picture 7" descr="::::Desktop:Sigma3_weighted.tif"/>
          <p:cNvPicPr>
            <a:picLocks noChangeAspect="1"/>
          </p:cNvPicPr>
          <p:nvPr/>
        </p:nvPicPr>
        <p:blipFill>
          <a:blip r:embed="rId3"/>
          <a:srcRect/>
          <a:stretch>
            <a:fillRect/>
          </a:stretch>
        </p:blipFill>
        <p:spPr bwMode="auto">
          <a:xfrm>
            <a:off x="457200" y="1143000"/>
            <a:ext cx="2908792" cy="2834640"/>
          </a:xfrm>
          <a:prstGeom prst="rect">
            <a:avLst/>
          </a:prstGeom>
          <a:noFill/>
          <a:ln w="9525">
            <a:noFill/>
            <a:miter lim="800000"/>
            <a:headEnd/>
            <a:tailEnd/>
          </a:ln>
        </p:spPr>
      </p:pic>
      <p:pic>
        <p:nvPicPr>
          <p:cNvPr id="9" name="Picture 8" descr="::::Desktop:Sigma9_weighted.tif"/>
          <p:cNvPicPr>
            <a:picLocks noChangeAspect="1"/>
          </p:cNvPicPr>
          <p:nvPr/>
        </p:nvPicPr>
        <p:blipFill>
          <a:blip r:embed="rId4"/>
          <a:srcRect/>
          <a:stretch>
            <a:fillRect/>
          </a:stretch>
        </p:blipFill>
        <p:spPr bwMode="auto">
          <a:xfrm>
            <a:off x="5587845" y="995328"/>
            <a:ext cx="2946555" cy="2834640"/>
          </a:xfrm>
          <a:prstGeom prst="rect">
            <a:avLst/>
          </a:prstGeom>
          <a:noFill/>
          <a:ln w="9525">
            <a:noFill/>
            <a:miter lim="800000"/>
            <a:headEnd/>
            <a:tailEnd/>
          </a:ln>
        </p:spPr>
      </p:pic>
      <p:sp>
        <p:nvSpPr>
          <p:cNvPr id="10" name="TextBox 9"/>
          <p:cNvSpPr txBox="1"/>
          <p:nvPr/>
        </p:nvSpPr>
        <p:spPr>
          <a:xfrm>
            <a:off x="3442192" y="2057400"/>
            <a:ext cx="1739408" cy="2000548"/>
          </a:xfrm>
          <a:prstGeom prst="rect">
            <a:avLst/>
          </a:prstGeom>
          <a:noFill/>
        </p:spPr>
        <p:txBody>
          <a:bodyPr wrap="square" rtlCol="0">
            <a:spAutoFit/>
          </a:bodyPr>
          <a:lstStyle/>
          <a:p>
            <a:r>
              <a:rPr kumimoji="1" lang="en-US" altLang="ja-JP" sz="2000" dirty="0" smtClean="0"/>
              <a:t>Regression for </a:t>
            </a:r>
            <a:r>
              <a:rPr kumimoji="1" lang="en-US" altLang="ja-JP" sz="2000" dirty="0" smtClean="0">
                <a:latin typeface="Symbol" charset="2"/>
                <a:cs typeface="Symbol" charset="2"/>
              </a:rPr>
              <a:t>S</a:t>
            </a:r>
            <a:r>
              <a:rPr kumimoji="1" lang="en-US" altLang="ja-JP" sz="2000" dirty="0" smtClean="0"/>
              <a:t>3 boundaries; outliers circled</a:t>
            </a:r>
          </a:p>
          <a:p>
            <a:r>
              <a:rPr kumimoji="1" lang="ja-JP" altLang="en-US" sz="2000" dirty="0" smtClean="0">
                <a:latin typeface="Wingdings"/>
                <a:ea typeface="Wingdings"/>
                <a:cs typeface="Wingdings"/>
              </a:rPr>
              <a:t></a:t>
            </a:r>
            <a:endParaRPr kumimoji="1" lang="ja-JP" altLang="en-US" sz="2000" dirty="0"/>
          </a:p>
        </p:txBody>
      </p:sp>
      <p:pic>
        <p:nvPicPr>
          <p:cNvPr id="11" name="Picture 10" descr="::::Desktop:AllData_pop-vs-energy.tif"/>
          <p:cNvPicPr/>
          <p:nvPr/>
        </p:nvPicPr>
        <p:blipFill>
          <a:blip r:embed="rId5">
            <a:clrChange>
              <a:clrFrom>
                <a:srgbClr val="FFFFFF"/>
              </a:clrFrom>
              <a:clrTo>
                <a:srgbClr val="FFFFFF">
                  <a:alpha val="0"/>
                </a:srgbClr>
              </a:clrTo>
            </a:clrChange>
          </a:blip>
          <a:srcRect/>
          <a:stretch>
            <a:fillRect/>
          </a:stretch>
        </p:blipFill>
        <p:spPr bwMode="auto">
          <a:xfrm>
            <a:off x="5536565" y="3810000"/>
            <a:ext cx="2997835" cy="2990896"/>
          </a:xfrm>
          <a:prstGeom prst="rect">
            <a:avLst/>
          </a:prstGeom>
          <a:noFill/>
          <a:ln w="9525">
            <a:noFill/>
            <a:miter lim="800000"/>
            <a:headEnd/>
            <a:tailEnd/>
          </a:ln>
        </p:spPr>
      </p:pic>
      <p:sp>
        <p:nvSpPr>
          <p:cNvPr id="12" name="TextBox 11"/>
          <p:cNvSpPr txBox="1"/>
          <p:nvPr/>
        </p:nvSpPr>
        <p:spPr>
          <a:xfrm>
            <a:off x="407186" y="663641"/>
            <a:ext cx="7461859" cy="338554"/>
          </a:xfrm>
          <a:prstGeom prst="rect">
            <a:avLst/>
          </a:prstGeom>
          <a:noFill/>
        </p:spPr>
        <p:txBody>
          <a:bodyPr wrap="square" rtlCol="0">
            <a:spAutoFit/>
          </a:bodyPr>
          <a:lstStyle/>
          <a:p>
            <a:r>
              <a:rPr lang="en-US" sz="1600" b="0" dirty="0" smtClean="0">
                <a:latin typeface="Times New Roman"/>
                <a:cs typeface="Times New Roman"/>
              </a:rPr>
              <a:t>[1] Li, </a:t>
            </a:r>
            <a:r>
              <a:rPr lang="en-US" sz="1600" b="0" i="1" dirty="0" smtClean="0">
                <a:latin typeface="Times New Roman"/>
                <a:cs typeface="Times New Roman"/>
              </a:rPr>
              <a:t>et al</a:t>
            </a:r>
            <a:r>
              <a:rPr lang="en-US" sz="1600" b="0" dirty="0" smtClean="0">
                <a:latin typeface="Times New Roman"/>
                <a:cs typeface="Times New Roman"/>
              </a:rPr>
              <a:t>.</a:t>
            </a:r>
            <a:r>
              <a:rPr kumimoji="1" lang="en-US" sz="1600" b="0" dirty="0" smtClean="0">
                <a:latin typeface="Times New Roman"/>
                <a:cs typeface="Times New Roman"/>
              </a:rPr>
              <a:t> (2010)</a:t>
            </a:r>
            <a:r>
              <a:rPr kumimoji="1" lang="en-US" altLang="ja-JP" sz="1600" b="0" dirty="0" smtClean="0">
                <a:latin typeface="Times New Roman"/>
                <a:cs typeface="Times New Roman"/>
              </a:rPr>
              <a:t> </a:t>
            </a:r>
            <a:r>
              <a:rPr kumimoji="1" lang="en-US" altLang="ja-JP" sz="1600" b="0" i="1" dirty="0" err="1" smtClean="0">
                <a:latin typeface="Times New Roman"/>
                <a:cs typeface="Times New Roman"/>
              </a:rPr>
              <a:t>Acta</a:t>
            </a:r>
            <a:r>
              <a:rPr kumimoji="1" lang="en-US" altLang="ja-JP" sz="1600" b="0" i="1" dirty="0" smtClean="0">
                <a:latin typeface="Times New Roman"/>
                <a:cs typeface="Times New Roman"/>
              </a:rPr>
              <a:t> mater. </a:t>
            </a:r>
            <a:r>
              <a:rPr kumimoji="1" lang="en-US" altLang="ja-JP" sz="1600" b="1" dirty="0" smtClean="0">
                <a:latin typeface="Times New Roman"/>
                <a:cs typeface="Times New Roman"/>
              </a:rPr>
              <a:t>57 </a:t>
            </a:r>
            <a:r>
              <a:rPr kumimoji="1" lang="en-US" altLang="ja-JP" sz="1600" b="0" dirty="0" smtClean="0">
                <a:latin typeface="Times New Roman"/>
                <a:cs typeface="Times New Roman"/>
              </a:rPr>
              <a:t>4304</a:t>
            </a:r>
            <a:r>
              <a:rPr lang="en-US" sz="1600" b="0" dirty="0" smtClean="0">
                <a:latin typeface="Times New Roman"/>
                <a:cs typeface="Times New Roman"/>
              </a:rPr>
              <a:t>;    [2] Rohrer, </a:t>
            </a:r>
            <a:r>
              <a:rPr lang="en-US" sz="1600" b="0" i="1" dirty="0" smtClean="0">
                <a:latin typeface="Times New Roman"/>
                <a:cs typeface="Times New Roman"/>
              </a:rPr>
              <a:t>et al</a:t>
            </a:r>
            <a:r>
              <a:rPr lang="en-US" sz="1600" b="0" dirty="0" smtClean="0">
                <a:latin typeface="Times New Roman"/>
                <a:cs typeface="Times New Roman"/>
              </a:rPr>
              <a:t>.</a:t>
            </a:r>
            <a:r>
              <a:rPr kumimoji="1" lang="en-US" sz="1600" b="0" dirty="0" smtClean="0">
                <a:latin typeface="Times New Roman"/>
                <a:cs typeface="Times New Roman"/>
              </a:rPr>
              <a:t> (2010)</a:t>
            </a:r>
            <a:r>
              <a:rPr kumimoji="1" lang="en-US" altLang="ja-JP" sz="1600" b="0" dirty="0" smtClean="0">
                <a:latin typeface="Times New Roman"/>
                <a:cs typeface="Times New Roman"/>
              </a:rPr>
              <a:t> </a:t>
            </a:r>
            <a:r>
              <a:rPr kumimoji="1" lang="en-US" altLang="ja-JP" sz="1600" b="0" i="1" dirty="0" err="1" smtClean="0">
                <a:latin typeface="Times New Roman"/>
                <a:cs typeface="Times New Roman"/>
              </a:rPr>
              <a:t>Acta</a:t>
            </a:r>
            <a:r>
              <a:rPr kumimoji="1" lang="en-US" altLang="ja-JP" sz="1600" b="0" i="1" dirty="0" smtClean="0">
                <a:latin typeface="Times New Roman"/>
                <a:cs typeface="Times New Roman"/>
              </a:rPr>
              <a:t> mater. </a:t>
            </a:r>
            <a:r>
              <a:rPr kumimoji="1" lang="en-US" altLang="ja-JP" sz="1600" b="1" dirty="0" smtClean="0">
                <a:latin typeface="Times New Roman"/>
                <a:cs typeface="Times New Roman"/>
              </a:rPr>
              <a:t>58 </a:t>
            </a:r>
            <a:r>
              <a:rPr kumimoji="1" lang="en-US" altLang="ja-JP" sz="1600" b="0" dirty="0" smtClean="0">
                <a:latin typeface="Times New Roman"/>
                <a:cs typeface="Times New Roman"/>
              </a:rPr>
              <a:t>5063</a:t>
            </a:r>
            <a:endParaRPr kumimoji="1" lang="ja-JP" altLang="en-US" sz="1600" b="0" dirty="0">
              <a:latin typeface="Times New Roman"/>
              <a:cs typeface="Times New Roman"/>
            </a:endParaRPr>
          </a:p>
        </p:txBody>
      </p:sp>
      <p:sp>
        <p:nvSpPr>
          <p:cNvPr id="13" name="Slide Number Placeholder 3"/>
          <p:cNvSpPr>
            <a:spLocks noGrp="1"/>
          </p:cNvSpPr>
          <p:nvPr>
            <p:ph type="sldNum" sz="quarter" idx="4294967295"/>
          </p:nvPr>
        </p:nvSpPr>
        <p:spPr bwMode="auto">
          <a:xfrm>
            <a:off x="8610600" y="6477000"/>
            <a:ext cx="381000" cy="25876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fld id="{6B2CF421-49B9-2D42-AC74-DAD41D54AD33}" type="slidenum">
              <a:rPr lang="en-US" sz="1200" smtClean="0">
                <a:solidFill>
                  <a:srgbClr val="7F7F7F"/>
                </a:solidFill>
                <a:latin typeface="Gill Sans" pitchFamily="-65" charset="0"/>
                <a:ea typeface="ヒラギノ角ゴ ProN W3" pitchFamily="-65" charset="-128"/>
                <a:cs typeface="ヒラギノ角ゴ ProN W3" pitchFamily="-65" charset="-128"/>
                <a:sym typeface="Gill Sans" pitchFamily="-65" charset="0"/>
              </a:rPr>
              <a:pPr/>
              <a:t>72</a:t>
            </a:fld>
            <a:endParaRPr lang="en-US" sz="1200" dirty="0" smtClean="0">
              <a:solidFill>
                <a:srgbClr val="7F7F7F"/>
              </a:solidFill>
              <a:latin typeface="Gill Sans" pitchFamily="-65" charset="0"/>
              <a:ea typeface="ヒラギノ角ゴ ProN W3" pitchFamily="-65" charset="-128"/>
              <a:cs typeface="ヒラギノ角ゴ ProN W3" pitchFamily="-65" charset="-128"/>
              <a:sym typeface="Gill Sans" pitchFamily="-65"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Slide Number Placeholder 3"/>
          <p:cNvSpPr>
            <a:spLocks noGrp="1"/>
          </p:cNvSpPr>
          <p:nvPr>
            <p:ph type="sldNum" sz="quarter" idx="12"/>
          </p:nvPr>
        </p:nvSpPr>
        <p:spPr>
          <a:noFill/>
        </p:spPr>
        <p:txBody>
          <a:bodyPr/>
          <a:lstStyle/>
          <a:p>
            <a:fld id="{96EADFF4-5CEF-9C48-9908-4F11A9137EC1}" type="slidenum">
              <a:rPr lang="en-US" smtClean="0"/>
              <a:pPr/>
              <a:t>73</a:t>
            </a:fld>
            <a:endParaRPr lang="en-US" smtClean="0"/>
          </a:p>
        </p:txBody>
      </p:sp>
      <p:sp>
        <p:nvSpPr>
          <p:cNvPr id="134146" name="Rectangle 2"/>
          <p:cNvSpPr>
            <a:spLocks noChangeArrowheads="1"/>
          </p:cNvSpPr>
          <p:nvPr/>
        </p:nvSpPr>
        <p:spPr bwMode="auto">
          <a:xfrm>
            <a:off x="508000" y="165100"/>
            <a:ext cx="8636000" cy="641350"/>
          </a:xfrm>
          <a:prstGeom prst="rect">
            <a:avLst/>
          </a:prstGeom>
          <a:noFill/>
          <a:ln w="9525">
            <a:noFill/>
            <a:miter lim="800000"/>
            <a:headEnd/>
            <a:tailEnd/>
          </a:ln>
          <a:effectLst/>
        </p:spPr>
        <p:txBody>
          <a:bodyPr lIns="92075" tIns="46038" rIns="92075" bIns="46038">
            <a:prstTxWarp prst="textNoShape">
              <a:avLst/>
            </a:prstTxWarp>
            <a:spAutoFit/>
          </a:bodyPr>
          <a:lstStyle/>
          <a:p>
            <a:pPr>
              <a:defRPr/>
            </a:pPr>
            <a:r>
              <a:rPr lang="en-US" sz="3600" i="1">
                <a:solidFill>
                  <a:srgbClr val="0211A6"/>
                </a:solidFill>
                <a:effectLst>
                  <a:outerShdw blurRad="38100" dist="38100" dir="2700000" algn="tl">
                    <a:srgbClr val="DDDDDD"/>
                  </a:outerShdw>
                </a:effectLst>
                <a:latin typeface="+mj-lt"/>
              </a:rPr>
              <a:t>Grain Boundary Distribution in MgO: [100]</a:t>
            </a:r>
          </a:p>
        </p:txBody>
      </p:sp>
      <p:pic>
        <p:nvPicPr>
          <p:cNvPr id="78852" name="Picture 3" descr="stereopro"/>
          <p:cNvPicPr>
            <a:picLocks noChangeAspect="1" noChangeArrowheads="1"/>
          </p:cNvPicPr>
          <p:nvPr/>
        </p:nvPicPr>
        <p:blipFill>
          <a:blip r:embed="rId3"/>
          <a:srcRect l="12500" r="12500"/>
          <a:stretch>
            <a:fillRect/>
          </a:stretch>
        </p:blipFill>
        <p:spPr bwMode="auto">
          <a:xfrm>
            <a:off x="4873625" y="825500"/>
            <a:ext cx="1371600" cy="1371600"/>
          </a:xfrm>
          <a:prstGeom prst="rect">
            <a:avLst/>
          </a:prstGeom>
          <a:noFill/>
          <a:ln w="9525">
            <a:noFill/>
            <a:miter lim="800000"/>
            <a:headEnd/>
            <a:tailEnd/>
          </a:ln>
        </p:spPr>
      </p:pic>
      <p:sp>
        <p:nvSpPr>
          <p:cNvPr id="78853" name="Rectangle 4"/>
          <p:cNvSpPr>
            <a:spLocks noChangeArrowheads="1"/>
          </p:cNvSpPr>
          <p:nvPr/>
        </p:nvSpPr>
        <p:spPr bwMode="auto">
          <a:xfrm>
            <a:off x="2308225" y="1092200"/>
            <a:ext cx="914400" cy="838200"/>
          </a:xfrm>
          <a:prstGeom prst="rect">
            <a:avLst/>
          </a:prstGeom>
          <a:noFill/>
          <a:ln w="38100">
            <a:solidFill>
              <a:schemeClr val="accent2"/>
            </a:solidFill>
            <a:miter lim="800000"/>
            <a:headEnd/>
            <a:tailEnd/>
          </a:ln>
        </p:spPr>
        <p:txBody>
          <a:bodyPr wrap="none" anchor="ctr">
            <a:prstTxWarp prst="textNoShape">
              <a:avLst/>
            </a:prstTxWarp>
          </a:bodyPr>
          <a:lstStyle/>
          <a:p>
            <a:endParaRPr lang="en-US"/>
          </a:p>
        </p:txBody>
      </p:sp>
      <p:sp>
        <p:nvSpPr>
          <p:cNvPr id="78854" name="Rectangle 5"/>
          <p:cNvSpPr>
            <a:spLocks noChangeArrowheads="1"/>
          </p:cNvSpPr>
          <p:nvPr/>
        </p:nvSpPr>
        <p:spPr bwMode="auto">
          <a:xfrm>
            <a:off x="3375025" y="1092200"/>
            <a:ext cx="914400" cy="838200"/>
          </a:xfrm>
          <a:prstGeom prst="rect">
            <a:avLst/>
          </a:prstGeom>
          <a:noFill/>
          <a:ln w="38100">
            <a:solidFill>
              <a:srgbClr val="CC0000"/>
            </a:solidFill>
            <a:miter lim="800000"/>
            <a:headEnd/>
            <a:tailEnd/>
          </a:ln>
        </p:spPr>
        <p:txBody>
          <a:bodyPr wrap="none" anchor="ctr">
            <a:prstTxWarp prst="textNoShape">
              <a:avLst/>
            </a:prstTxWarp>
          </a:bodyPr>
          <a:lstStyle/>
          <a:p>
            <a:endParaRPr lang="en-US"/>
          </a:p>
        </p:txBody>
      </p:sp>
      <p:sp>
        <p:nvSpPr>
          <p:cNvPr id="78855" name="Line 6"/>
          <p:cNvSpPr>
            <a:spLocks noChangeShapeType="1"/>
          </p:cNvSpPr>
          <p:nvPr/>
        </p:nvSpPr>
        <p:spPr bwMode="auto">
          <a:xfrm>
            <a:off x="3222625" y="1778000"/>
            <a:ext cx="533400" cy="0"/>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sp>
        <p:nvSpPr>
          <p:cNvPr id="78856" name="Line 7"/>
          <p:cNvSpPr>
            <a:spLocks noChangeShapeType="1"/>
          </p:cNvSpPr>
          <p:nvPr/>
        </p:nvSpPr>
        <p:spPr bwMode="auto">
          <a:xfrm>
            <a:off x="3375025" y="1473200"/>
            <a:ext cx="533400" cy="0"/>
          </a:xfrm>
          <a:prstGeom prst="line">
            <a:avLst/>
          </a:prstGeom>
          <a:noFill/>
          <a:ln w="38100">
            <a:solidFill>
              <a:srgbClr val="CC0000"/>
            </a:solidFill>
            <a:round/>
            <a:headEnd/>
            <a:tailEnd type="triangle" w="med" len="med"/>
          </a:ln>
        </p:spPr>
        <p:txBody>
          <a:bodyPr wrap="none" anchor="ctr">
            <a:prstTxWarp prst="textNoShape">
              <a:avLst/>
            </a:prstTxWarp>
          </a:bodyPr>
          <a:lstStyle/>
          <a:p>
            <a:endParaRPr lang="en-US"/>
          </a:p>
        </p:txBody>
      </p:sp>
      <p:grpSp>
        <p:nvGrpSpPr>
          <p:cNvPr id="78857" name="Group 8"/>
          <p:cNvGrpSpPr>
            <a:grpSpLocks/>
          </p:cNvGrpSpPr>
          <p:nvPr/>
        </p:nvGrpSpPr>
        <p:grpSpPr bwMode="auto">
          <a:xfrm>
            <a:off x="3756025" y="1549400"/>
            <a:ext cx="381000" cy="414338"/>
            <a:chOff x="2520" y="3612"/>
            <a:chExt cx="240" cy="261"/>
          </a:xfrm>
        </p:grpSpPr>
        <p:sp>
          <p:nvSpPr>
            <p:cNvPr id="78921" name="Text Box 9"/>
            <p:cNvSpPr txBox="1">
              <a:spLocks noChangeArrowheads="1"/>
            </p:cNvSpPr>
            <p:nvPr/>
          </p:nvSpPr>
          <p:spPr bwMode="auto">
            <a:xfrm>
              <a:off x="2520" y="3642"/>
              <a:ext cx="240" cy="231"/>
            </a:xfrm>
            <a:prstGeom prst="rect">
              <a:avLst/>
            </a:prstGeom>
            <a:noFill/>
            <a:ln w="9525">
              <a:noFill/>
              <a:miter lim="800000"/>
              <a:headEnd/>
              <a:tailEnd/>
            </a:ln>
          </p:spPr>
          <p:txBody>
            <a:bodyPr>
              <a:prstTxWarp prst="textNoShape">
                <a:avLst/>
              </a:prstTxWarp>
              <a:spAutoFit/>
            </a:bodyPr>
            <a:lstStyle/>
            <a:p>
              <a:r>
                <a:rPr lang="en-US" sz="1800" b="1">
                  <a:solidFill>
                    <a:schemeClr val="accent2"/>
                  </a:solidFill>
                  <a:latin typeface="Times" charset="0"/>
                </a:rPr>
                <a:t>n</a:t>
              </a:r>
            </a:p>
          </p:txBody>
        </p:sp>
        <p:sp>
          <p:nvSpPr>
            <p:cNvPr id="78922" name="Text Box 10"/>
            <p:cNvSpPr txBox="1">
              <a:spLocks noChangeArrowheads="1"/>
            </p:cNvSpPr>
            <p:nvPr/>
          </p:nvSpPr>
          <p:spPr bwMode="auto">
            <a:xfrm>
              <a:off x="2520" y="3612"/>
              <a:ext cx="240" cy="231"/>
            </a:xfrm>
            <a:prstGeom prst="rect">
              <a:avLst/>
            </a:prstGeom>
            <a:noFill/>
            <a:ln w="9525">
              <a:noFill/>
              <a:miter lim="800000"/>
              <a:headEnd/>
              <a:tailEnd/>
            </a:ln>
          </p:spPr>
          <p:txBody>
            <a:bodyPr>
              <a:prstTxWarp prst="textNoShape">
                <a:avLst/>
              </a:prstTxWarp>
              <a:spAutoFit/>
            </a:bodyPr>
            <a:lstStyle/>
            <a:p>
              <a:r>
                <a:rPr lang="en-US" sz="1800" b="1">
                  <a:solidFill>
                    <a:schemeClr val="accent2"/>
                  </a:solidFill>
                  <a:latin typeface="Times" charset="0"/>
                </a:rPr>
                <a:t>^</a:t>
              </a:r>
            </a:p>
          </p:txBody>
        </p:sp>
      </p:grpSp>
      <p:grpSp>
        <p:nvGrpSpPr>
          <p:cNvPr id="78858" name="Group 11"/>
          <p:cNvGrpSpPr>
            <a:grpSpLocks/>
          </p:cNvGrpSpPr>
          <p:nvPr/>
        </p:nvGrpSpPr>
        <p:grpSpPr bwMode="auto">
          <a:xfrm>
            <a:off x="3908425" y="1244600"/>
            <a:ext cx="381000" cy="414338"/>
            <a:chOff x="2520" y="3612"/>
            <a:chExt cx="240" cy="261"/>
          </a:xfrm>
        </p:grpSpPr>
        <p:sp>
          <p:nvSpPr>
            <p:cNvPr id="78919" name="Text Box 12"/>
            <p:cNvSpPr txBox="1">
              <a:spLocks noChangeArrowheads="1"/>
            </p:cNvSpPr>
            <p:nvPr/>
          </p:nvSpPr>
          <p:spPr bwMode="auto">
            <a:xfrm>
              <a:off x="2520" y="3642"/>
              <a:ext cx="240" cy="231"/>
            </a:xfrm>
            <a:prstGeom prst="rect">
              <a:avLst/>
            </a:prstGeom>
            <a:noFill/>
            <a:ln w="9525">
              <a:noFill/>
              <a:miter lim="800000"/>
              <a:headEnd/>
              <a:tailEnd/>
            </a:ln>
          </p:spPr>
          <p:txBody>
            <a:bodyPr>
              <a:prstTxWarp prst="textNoShape">
                <a:avLst/>
              </a:prstTxWarp>
              <a:spAutoFit/>
            </a:bodyPr>
            <a:lstStyle/>
            <a:p>
              <a:r>
                <a:rPr lang="en-US" sz="1800" b="1">
                  <a:solidFill>
                    <a:srgbClr val="CC0000"/>
                  </a:solidFill>
                  <a:latin typeface="Times" charset="0"/>
                </a:rPr>
                <a:t>n</a:t>
              </a:r>
            </a:p>
          </p:txBody>
        </p:sp>
        <p:sp>
          <p:nvSpPr>
            <p:cNvPr id="78920" name="Text Box 13"/>
            <p:cNvSpPr txBox="1">
              <a:spLocks noChangeArrowheads="1"/>
            </p:cNvSpPr>
            <p:nvPr/>
          </p:nvSpPr>
          <p:spPr bwMode="auto">
            <a:xfrm>
              <a:off x="2520" y="3612"/>
              <a:ext cx="240" cy="231"/>
            </a:xfrm>
            <a:prstGeom prst="rect">
              <a:avLst/>
            </a:prstGeom>
            <a:noFill/>
            <a:ln w="9525">
              <a:noFill/>
              <a:miter lim="800000"/>
              <a:headEnd/>
              <a:tailEnd/>
            </a:ln>
          </p:spPr>
          <p:txBody>
            <a:bodyPr>
              <a:prstTxWarp prst="textNoShape">
                <a:avLst/>
              </a:prstTxWarp>
              <a:spAutoFit/>
            </a:bodyPr>
            <a:lstStyle/>
            <a:p>
              <a:r>
                <a:rPr lang="en-US" sz="1800" b="1">
                  <a:solidFill>
                    <a:srgbClr val="CC0000"/>
                  </a:solidFill>
                  <a:latin typeface="Times" charset="0"/>
                </a:rPr>
                <a:t>^</a:t>
              </a:r>
            </a:p>
          </p:txBody>
        </p:sp>
      </p:grpSp>
      <p:grpSp>
        <p:nvGrpSpPr>
          <p:cNvPr id="78859" name="Group 14"/>
          <p:cNvGrpSpPr>
            <a:grpSpLocks/>
          </p:cNvGrpSpPr>
          <p:nvPr/>
        </p:nvGrpSpPr>
        <p:grpSpPr bwMode="auto">
          <a:xfrm>
            <a:off x="5489575" y="1457325"/>
            <a:ext cx="122238" cy="111125"/>
            <a:chOff x="2064" y="2786"/>
            <a:chExt cx="143" cy="142"/>
          </a:xfrm>
        </p:grpSpPr>
        <p:sp>
          <p:nvSpPr>
            <p:cNvPr id="78917" name="Arc 15"/>
            <p:cNvSpPr>
              <a:spLocks/>
            </p:cNvSpPr>
            <p:nvPr/>
          </p:nvSpPr>
          <p:spPr bwMode="auto">
            <a:xfrm>
              <a:off x="2064" y="2786"/>
              <a:ext cx="143" cy="78"/>
            </a:xfrm>
            <a:custGeom>
              <a:avLst/>
              <a:gdLst>
                <a:gd name="T0" fmla="*/ 0 w 43178"/>
                <a:gd name="T1" fmla="*/ 0 h 21600"/>
                <a:gd name="T2" fmla="*/ 0 w 43178"/>
                <a:gd name="T3" fmla="*/ 0 h 21600"/>
                <a:gd name="T4" fmla="*/ 0 w 43178"/>
                <a:gd name="T5" fmla="*/ 0 h 21600"/>
                <a:gd name="T6" fmla="*/ 0 60000 65536"/>
                <a:gd name="T7" fmla="*/ 0 60000 65536"/>
                <a:gd name="T8" fmla="*/ 0 60000 65536"/>
                <a:gd name="T9" fmla="*/ 0 w 43178"/>
                <a:gd name="T10" fmla="*/ 0 h 21600"/>
                <a:gd name="T11" fmla="*/ 43178 w 43178"/>
                <a:gd name="T12" fmla="*/ 21600 h 21600"/>
              </a:gdLst>
              <a:ahLst/>
              <a:cxnLst>
                <a:cxn ang="T6">
                  <a:pos x="T0" y="T1"/>
                </a:cxn>
                <a:cxn ang="T7">
                  <a:pos x="T2" y="T3"/>
                </a:cxn>
                <a:cxn ang="T8">
                  <a:pos x="T4" y="T5"/>
                </a:cxn>
              </a:cxnLst>
              <a:rect l="T9" t="T10" r="T11" b="T12"/>
              <a:pathLst>
                <a:path w="43178" h="21600" fill="none" extrusionOk="0">
                  <a:moveTo>
                    <a:pt x="-1" y="20640"/>
                  </a:moveTo>
                  <a:cubicBezTo>
                    <a:pt x="512" y="9095"/>
                    <a:pt x="10021" y="-1"/>
                    <a:pt x="21578" y="-1"/>
                  </a:cubicBezTo>
                  <a:cubicBezTo>
                    <a:pt x="33507" y="-1"/>
                    <a:pt x="43178" y="9670"/>
                    <a:pt x="43178" y="21600"/>
                  </a:cubicBezTo>
                </a:path>
                <a:path w="43178" h="21600" stroke="0" extrusionOk="0">
                  <a:moveTo>
                    <a:pt x="-1" y="20640"/>
                  </a:moveTo>
                  <a:cubicBezTo>
                    <a:pt x="512" y="9095"/>
                    <a:pt x="10021" y="-1"/>
                    <a:pt x="21578" y="-1"/>
                  </a:cubicBezTo>
                  <a:cubicBezTo>
                    <a:pt x="33507" y="-1"/>
                    <a:pt x="43178" y="9670"/>
                    <a:pt x="43178" y="21600"/>
                  </a:cubicBezTo>
                  <a:lnTo>
                    <a:pt x="21578" y="21600"/>
                  </a:lnTo>
                  <a:close/>
                </a:path>
              </a:pathLst>
            </a:custGeom>
            <a:solidFill>
              <a:srgbClr val="CC0000"/>
            </a:solidFill>
            <a:ln w="9525">
              <a:solidFill>
                <a:srgbClr val="CC0000"/>
              </a:solidFill>
              <a:round/>
              <a:headEnd/>
              <a:tailEnd/>
            </a:ln>
          </p:spPr>
          <p:txBody>
            <a:bodyPr wrap="none" anchor="ctr">
              <a:prstTxWarp prst="textNoShape">
                <a:avLst/>
              </a:prstTxWarp>
            </a:bodyPr>
            <a:lstStyle/>
            <a:p>
              <a:endParaRPr lang="en-US"/>
            </a:p>
          </p:txBody>
        </p:sp>
        <p:sp>
          <p:nvSpPr>
            <p:cNvPr id="78918" name="Arc 16"/>
            <p:cNvSpPr>
              <a:spLocks/>
            </p:cNvSpPr>
            <p:nvPr/>
          </p:nvSpPr>
          <p:spPr bwMode="auto">
            <a:xfrm flipV="1">
              <a:off x="2064" y="2856"/>
              <a:ext cx="143" cy="72"/>
            </a:xfrm>
            <a:custGeom>
              <a:avLst/>
              <a:gdLst>
                <a:gd name="T0" fmla="*/ 0 w 43178"/>
                <a:gd name="T1" fmla="*/ 0 h 21600"/>
                <a:gd name="T2" fmla="*/ 0 w 43178"/>
                <a:gd name="T3" fmla="*/ 0 h 21600"/>
                <a:gd name="T4" fmla="*/ 0 w 43178"/>
                <a:gd name="T5" fmla="*/ 0 h 21600"/>
                <a:gd name="T6" fmla="*/ 0 60000 65536"/>
                <a:gd name="T7" fmla="*/ 0 60000 65536"/>
                <a:gd name="T8" fmla="*/ 0 60000 65536"/>
                <a:gd name="T9" fmla="*/ 0 w 43178"/>
                <a:gd name="T10" fmla="*/ 0 h 21600"/>
                <a:gd name="T11" fmla="*/ 43178 w 43178"/>
                <a:gd name="T12" fmla="*/ 21600 h 21600"/>
              </a:gdLst>
              <a:ahLst/>
              <a:cxnLst>
                <a:cxn ang="T6">
                  <a:pos x="T0" y="T1"/>
                </a:cxn>
                <a:cxn ang="T7">
                  <a:pos x="T2" y="T3"/>
                </a:cxn>
                <a:cxn ang="T8">
                  <a:pos x="T4" y="T5"/>
                </a:cxn>
              </a:cxnLst>
              <a:rect l="T9" t="T10" r="T11" b="T12"/>
              <a:pathLst>
                <a:path w="43178" h="21600" fill="none" extrusionOk="0">
                  <a:moveTo>
                    <a:pt x="-1" y="20640"/>
                  </a:moveTo>
                  <a:cubicBezTo>
                    <a:pt x="512" y="9095"/>
                    <a:pt x="10021" y="-1"/>
                    <a:pt x="21578" y="-1"/>
                  </a:cubicBezTo>
                  <a:cubicBezTo>
                    <a:pt x="33507" y="-1"/>
                    <a:pt x="43178" y="9670"/>
                    <a:pt x="43178" y="21600"/>
                  </a:cubicBezTo>
                </a:path>
                <a:path w="43178" h="21600" stroke="0" extrusionOk="0">
                  <a:moveTo>
                    <a:pt x="-1" y="20640"/>
                  </a:moveTo>
                  <a:cubicBezTo>
                    <a:pt x="512" y="9095"/>
                    <a:pt x="10021" y="-1"/>
                    <a:pt x="21578" y="-1"/>
                  </a:cubicBezTo>
                  <a:cubicBezTo>
                    <a:pt x="33507" y="-1"/>
                    <a:pt x="43178" y="9670"/>
                    <a:pt x="43178" y="21600"/>
                  </a:cubicBezTo>
                  <a:lnTo>
                    <a:pt x="21578" y="21600"/>
                  </a:lnTo>
                  <a:close/>
                </a:path>
              </a:pathLst>
            </a:custGeom>
            <a:solidFill>
              <a:schemeClr val="accent2"/>
            </a:solidFill>
            <a:ln w="9525">
              <a:solidFill>
                <a:schemeClr val="accent2"/>
              </a:solidFill>
              <a:round/>
              <a:headEnd/>
              <a:tailEnd/>
            </a:ln>
          </p:spPr>
          <p:txBody>
            <a:bodyPr wrap="none" anchor="ctr">
              <a:prstTxWarp prst="textNoShape">
                <a:avLst/>
              </a:prstTxWarp>
            </a:bodyPr>
            <a:lstStyle/>
            <a:p>
              <a:endParaRPr lang="en-US"/>
            </a:p>
          </p:txBody>
        </p:sp>
      </p:grpSp>
      <p:pic>
        <p:nvPicPr>
          <p:cNvPr id="78860" name="Picture 17"/>
          <p:cNvPicPr>
            <a:picLocks noChangeAspect="1" noChangeArrowheads="1"/>
          </p:cNvPicPr>
          <p:nvPr/>
        </p:nvPicPr>
        <p:blipFill>
          <a:blip r:embed="rId4"/>
          <a:srcRect t="6210" r="13139" b="6210"/>
          <a:stretch>
            <a:fillRect/>
          </a:stretch>
        </p:blipFill>
        <p:spPr bwMode="auto">
          <a:xfrm>
            <a:off x="6626225" y="825500"/>
            <a:ext cx="1352550" cy="1365250"/>
          </a:xfrm>
          <a:prstGeom prst="rect">
            <a:avLst/>
          </a:prstGeom>
          <a:noFill/>
          <a:ln w="9525">
            <a:noFill/>
            <a:miter lim="800000"/>
            <a:headEnd/>
            <a:tailEnd/>
          </a:ln>
        </p:spPr>
      </p:pic>
      <p:sp>
        <p:nvSpPr>
          <p:cNvPr id="78861" name="Line 18"/>
          <p:cNvSpPr>
            <a:spLocks noChangeShapeType="1"/>
          </p:cNvSpPr>
          <p:nvPr/>
        </p:nvSpPr>
        <p:spPr bwMode="auto">
          <a:xfrm>
            <a:off x="8035925" y="1511300"/>
            <a:ext cx="431800" cy="0"/>
          </a:xfrm>
          <a:prstGeom prst="line">
            <a:avLst/>
          </a:prstGeom>
          <a:noFill/>
          <a:ln w="38100">
            <a:solidFill>
              <a:srgbClr val="990099"/>
            </a:solidFill>
            <a:round/>
            <a:headEnd/>
            <a:tailEnd type="triangle" w="med" len="med"/>
          </a:ln>
        </p:spPr>
        <p:txBody>
          <a:bodyPr wrap="none" anchor="ctr">
            <a:prstTxWarp prst="textNoShape">
              <a:avLst/>
            </a:prstTxWarp>
          </a:bodyPr>
          <a:lstStyle/>
          <a:p>
            <a:endParaRPr lang="en-US"/>
          </a:p>
        </p:txBody>
      </p:sp>
      <p:sp>
        <p:nvSpPr>
          <p:cNvPr id="78862" name="Text Box 19"/>
          <p:cNvSpPr txBox="1">
            <a:spLocks noChangeArrowheads="1"/>
          </p:cNvSpPr>
          <p:nvPr/>
        </p:nvSpPr>
        <p:spPr bwMode="auto">
          <a:xfrm>
            <a:off x="8401050" y="1295400"/>
            <a:ext cx="679450" cy="366713"/>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[100]</a:t>
            </a:r>
          </a:p>
        </p:txBody>
      </p:sp>
      <p:sp>
        <p:nvSpPr>
          <p:cNvPr id="78863" name="Text Box 20"/>
          <p:cNvSpPr txBox="1">
            <a:spLocks noChangeArrowheads="1"/>
          </p:cNvSpPr>
          <p:nvPr/>
        </p:nvSpPr>
        <p:spPr bwMode="auto">
          <a:xfrm>
            <a:off x="327025" y="793750"/>
            <a:ext cx="1730375" cy="641350"/>
          </a:xfrm>
          <a:prstGeom prst="rect">
            <a:avLst/>
          </a:prstGeom>
          <a:noFill/>
          <a:ln w="9525">
            <a:noFill/>
            <a:miter lim="800000"/>
            <a:headEnd/>
            <a:tailEnd/>
          </a:ln>
        </p:spPr>
        <p:txBody>
          <a:bodyPr wrap="none">
            <a:prstTxWarp prst="textNoShape">
              <a:avLst/>
            </a:prstTxWarp>
            <a:spAutoFit/>
          </a:bodyPr>
          <a:lstStyle/>
          <a:p>
            <a:r>
              <a:rPr lang="en-US" sz="3600">
                <a:latin typeface="Symbol" charset="2"/>
              </a:rPr>
              <a:t>l</a:t>
            </a:r>
            <a:r>
              <a:rPr lang="en-US" sz="3600">
                <a:latin typeface="Times" charset="0"/>
              </a:rPr>
              <a:t>(</a:t>
            </a:r>
            <a:r>
              <a:rPr lang="en-US" sz="3600" b="1">
                <a:latin typeface="Symbol" charset="2"/>
              </a:rPr>
              <a:t>D</a:t>
            </a:r>
            <a:r>
              <a:rPr lang="en-US" sz="3600" b="1">
                <a:latin typeface="Times" charset="0"/>
              </a:rPr>
              <a:t>g, n</a:t>
            </a:r>
            <a:r>
              <a:rPr lang="en-US" sz="3600">
                <a:latin typeface="Times" charset="0"/>
              </a:rPr>
              <a:t>)</a:t>
            </a:r>
          </a:p>
        </p:txBody>
      </p:sp>
      <p:sp>
        <p:nvSpPr>
          <p:cNvPr id="78864" name="Text Box 21"/>
          <p:cNvSpPr txBox="1">
            <a:spLocks noChangeArrowheads="1"/>
          </p:cNvSpPr>
          <p:nvPr/>
        </p:nvSpPr>
        <p:spPr bwMode="auto">
          <a:xfrm>
            <a:off x="441325" y="1597025"/>
            <a:ext cx="1809750" cy="457200"/>
          </a:xfrm>
          <a:prstGeom prst="rect">
            <a:avLst/>
          </a:prstGeom>
          <a:noFill/>
          <a:ln w="9525">
            <a:noFill/>
            <a:miter lim="800000"/>
            <a:headEnd/>
            <a:tailEnd/>
          </a:ln>
        </p:spPr>
        <p:txBody>
          <a:bodyPr wrap="none">
            <a:prstTxWarp prst="textNoShape">
              <a:avLst/>
            </a:prstTxWarp>
            <a:spAutoFit/>
          </a:bodyPr>
          <a:lstStyle/>
          <a:p>
            <a:r>
              <a:rPr lang="en-US">
                <a:latin typeface="Symbol" charset="2"/>
              </a:rPr>
              <a:t>l</a:t>
            </a:r>
            <a:r>
              <a:rPr lang="en-US">
                <a:latin typeface="Times" charset="0"/>
              </a:rPr>
              <a:t>(</a:t>
            </a:r>
            <a:r>
              <a:rPr lang="en-US" b="1">
                <a:latin typeface="Times" charset="0"/>
              </a:rPr>
              <a:t>n|5°/[100]</a:t>
            </a:r>
            <a:r>
              <a:rPr lang="en-US">
                <a:latin typeface="Times" charset="0"/>
              </a:rPr>
              <a:t>)</a:t>
            </a:r>
          </a:p>
        </p:txBody>
      </p:sp>
      <p:grpSp>
        <p:nvGrpSpPr>
          <p:cNvPr id="5" name="Group 22"/>
          <p:cNvGrpSpPr>
            <a:grpSpLocks/>
          </p:cNvGrpSpPr>
          <p:nvPr/>
        </p:nvGrpSpPr>
        <p:grpSpPr bwMode="auto">
          <a:xfrm>
            <a:off x="415925" y="2171700"/>
            <a:ext cx="7562850" cy="1371600"/>
            <a:chOff x="262" y="1368"/>
            <a:chExt cx="4764" cy="864"/>
          </a:xfrm>
        </p:grpSpPr>
        <p:sp>
          <p:nvSpPr>
            <p:cNvPr id="78901" name="Rectangle 23"/>
            <p:cNvSpPr>
              <a:spLocks noChangeArrowheads="1"/>
            </p:cNvSpPr>
            <p:nvPr/>
          </p:nvSpPr>
          <p:spPr bwMode="auto">
            <a:xfrm>
              <a:off x="1454" y="1504"/>
              <a:ext cx="576" cy="528"/>
            </a:xfrm>
            <a:prstGeom prst="rect">
              <a:avLst/>
            </a:prstGeom>
            <a:noFill/>
            <a:ln w="38100">
              <a:solidFill>
                <a:schemeClr val="accent2"/>
              </a:solidFill>
              <a:miter lim="800000"/>
              <a:headEnd/>
              <a:tailEnd/>
            </a:ln>
          </p:spPr>
          <p:txBody>
            <a:bodyPr wrap="none" anchor="ctr">
              <a:prstTxWarp prst="textNoShape">
                <a:avLst/>
              </a:prstTxWarp>
            </a:bodyPr>
            <a:lstStyle/>
            <a:p>
              <a:endParaRPr lang="en-US"/>
            </a:p>
          </p:txBody>
        </p:sp>
        <p:sp>
          <p:nvSpPr>
            <p:cNvPr id="78902" name="Line 24"/>
            <p:cNvSpPr>
              <a:spLocks noChangeShapeType="1"/>
            </p:cNvSpPr>
            <p:nvPr/>
          </p:nvSpPr>
          <p:spPr bwMode="auto">
            <a:xfrm>
              <a:off x="2030" y="1936"/>
              <a:ext cx="336" cy="0"/>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grpSp>
          <p:nvGrpSpPr>
            <p:cNvPr id="78903" name="Group 25"/>
            <p:cNvGrpSpPr>
              <a:grpSpLocks/>
            </p:cNvGrpSpPr>
            <p:nvPr/>
          </p:nvGrpSpPr>
          <p:grpSpPr bwMode="auto">
            <a:xfrm rot="471985">
              <a:off x="2126" y="1504"/>
              <a:ext cx="576" cy="528"/>
              <a:chOff x="1328" y="2104"/>
              <a:chExt cx="576" cy="528"/>
            </a:xfrm>
          </p:grpSpPr>
          <p:sp>
            <p:nvSpPr>
              <p:cNvPr id="78915" name="Rectangle 26"/>
              <p:cNvSpPr>
                <a:spLocks noChangeArrowheads="1"/>
              </p:cNvSpPr>
              <p:nvPr/>
            </p:nvSpPr>
            <p:spPr bwMode="auto">
              <a:xfrm>
                <a:off x="1328" y="2104"/>
                <a:ext cx="576" cy="528"/>
              </a:xfrm>
              <a:prstGeom prst="rect">
                <a:avLst/>
              </a:prstGeom>
              <a:noFill/>
              <a:ln w="38100">
                <a:solidFill>
                  <a:srgbClr val="CC0000"/>
                </a:solidFill>
                <a:miter lim="800000"/>
                <a:headEnd/>
                <a:tailEnd/>
              </a:ln>
            </p:spPr>
            <p:txBody>
              <a:bodyPr wrap="none" anchor="ctr">
                <a:prstTxWarp prst="textNoShape">
                  <a:avLst/>
                </a:prstTxWarp>
              </a:bodyPr>
              <a:lstStyle/>
              <a:p>
                <a:endParaRPr lang="en-US"/>
              </a:p>
            </p:txBody>
          </p:sp>
          <p:sp>
            <p:nvSpPr>
              <p:cNvPr id="78916" name="Line 27"/>
              <p:cNvSpPr>
                <a:spLocks noChangeShapeType="1"/>
              </p:cNvSpPr>
              <p:nvPr/>
            </p:nvSpPr>
            <p:spPr bwMode="auto">
              <a:xfrm>
                <a:off x="1328" y="2344"/>
                <a:ext cx="336" cy="0"/>
              </a:xfrm>
              <a:prstGeom prst="line">
                <a:avLst/>
              </a:prstGeom>
              <a:noFill/>
              <a:ln w="38100">
                <a:solidFill>
                  <a:srgbClr val="CC0000"/>
                </a:solidFill>
                <a:round/>
                <a:headEnd/>
                <a:tailEnd type="triangle" w="med" len="med"/>
              </a:ln>
            </p:spPr>
            <p:txBody>
              <a:bodyPr wrap="none" anchor="ctr">
                <a:prstTxWarp prst="textNoShape">
                  <a:avLst/>
                </a:prstTxWarp>
              </a:bodyPr>
              <a:lstStyle/>
              <a:p>
                <a:endParaRPr lang="en-US"/>
              </a:p>
            </p:txBody>
          </p:sp>
        </p:grpSp>
        <p:grpSp>
          <p:nvGrpSpPr>
            <p:cNvPr id="78904" name="Group 28"/>
            <p:cNvGrpSpPr>
              <a:grpSpLocks/>
            </p:cNvGrpSpPr>
            <p:nvPr/>
          </p:nvGrpSpPr>
          <p:grpSpPr bwMode="auto">
            <a:xfrm>
              <a:off x="2366" y="1792"/>
              <a:ext cx="240" cy="261"/>
              <a:chOff x="2520" y="3612"/>
              <a:chExt cx="240" cy="261"/>
            </a:xfrm>
          </p:grpSpPr>
          <p:sp>
            <p:nvSpPr>
              <p:cNvPr id="78913" name="Text Box 29"/>
              <p:cNvSpPr txBox="1">
                <a:spLocks noChangeArrowheads="1"/>
              </p:cNvSpPr>
              <p:nvPr/>
            </p:nvSpPr>
            <p:spPr bwMode="auto">
              <a:xfrm>
                <a:off x="2520" y="3642"/>
                <a:ext cx="240" cy="231"/>
              </a:xfrm>
              <a:prstGeom prst="rect">
                <a:avLst/>
              </a:prstGeom>
              <a:noFill/>
              <a:ln w="9525">
                <a:noFill/>
                <a:miter lim="800000"/>
                <a:headEnd/>
                <a:tailEnd/>
              </a:ln>
            </p:spPr>
            <p:txBody>
              <a:bodyPr>
                <a:prstTxWarp prst="textNoShape">
                  <a:avLst/>
                </a:prstTxWarp>
                <a:spAutoFit/>
              </a:bodyPr>
              <a:lstStyle/>
              <a:p>
                <a:r>
                  <a:rPr lang="en-US" sz="1800" b="1">
                    <a:solidFill>
                      <a:schemeClr val="accent2"/>
                    </a:solidFill>
                    <a:latin typeface="Times" charset="0"/>
                  </a:rPr>
                  <a:t>n</a:t>
                </a:r>
              </a:p>
            </p:txBody>
          </p:sp>
          <p:sp>
            <p:nvSpPr>
              <p:cNvPr id="78914" name="Text Box 30"/>
              <p:cNvSpPr txBox="1">
                <a:spLocks noChangeArrowheads="1"/>
              </p:cNvSpPr>
              <p:nvPr/>
            </p:nvSpPr>
            <p:spPr bwMode="auto">
              <a:xfrm>
                <a:off x="2520" y="3612"/>
                <a:ext cx="240" cy="231"/>
              </a:xfrm>
              <a:prstGeom prst="rect">
                <a:avLst/>
              </a:prstGeom>
              <a:noFill/>
              <a:ln w="9525">
                <a:noFill/>
                <a:miter lim="800000"/>
                <a:headEnd/>
                <a:tailEnd/>
              </a:ln>
            </p:spPr>
            <p:txBody>
              <a:bodyPr>
                <a:prstTxWarp prst="textNoShape">
                  <a:avLst/>
                </a:prstTxWarp>
                <a:spAutoFit/>
              </a:bodyPr>
              <a:lstStyle/>
              <a:p>
                <a:r>
                  <a:rPr lang="en-US" sz="1800" b="1">
                    <a:solidFill>
                      <a:schemeClr val="accent2"/>
                    </a:solidFill>
                    <a:latin typeface="Times" charset="0"/>
                  </a:rPr>
                  <a:t>^</a:t>
                </a:r>
              </a:p>
            </p:txBody>
          </p:sp>
        </p:grpSp>
        <p:grpSp>
          <p:nvGrpSpPr>
            <p:cNvPr id="78905" name="Group 31"/>
            <p:cNvGrpSpPr>
              <a:grpSpLocks/>
            </p:cNvGrpSpPr>
            <p:nvPr/>
          </p:nvGrpSpPr>
          <p:grpSpPr bwMode="auto">
            <a:xfrm>
              <a:off x="2462" y="1600"/>
              <a:ext cx="240" cy="261"/>
              <a:chOff x="2520" y="3612"/>
              <a:chExt cx="240" cy="261"/>
            </a:xfrm>
          </p:grpSpPr>
          <p:sp>
            <p:nvSpPr>
              <p:cNvPr id="78911" name="Text Box 32"/>
              <p:cNvSpPr txBox="1">
                <a:spLocks noChangeArrowheads="1"/>
              </p:cNvSpPr>
              <p:nvPr/>
            </p:nvSpPr>
            <p:spPr bwMode="auto">
              <a:xfrm>
                <a:off x="2520" y="3642"/>
                <a:ext cx="240" cy="231"/>
              </a:xfrm>
              <a:prstGeom prst="rect">
                <a:avLst/>
              </a:prstGeom>
              <a:noFill/>
              <a:ln w="9525">
                <a:noFill/>
                <a:miter lim="800000"/>
                <a:headEnd/>
                <a:tailEnd/>
              </a:ln>
            </p:spPr>
            <p:txBody>
              <a:bodyPr>
                <a:prstTxWarp prst="textNoShape">
                  <a:avLst/>
                </a:prstTxWarp>
                <a:spAutoFit/>
              </a:bodyPr>
              <a:lstStyle/>
              <a:p>
                <a:r>
                  <a:rPr lang="en-US" sz="1800" b="1">
                    <a:solidFill>
                      <a:srgbClr val="CC0000"/>
                    </a:solidFill>
                    <a:latin typeface="Times" charset="0"/>
                  </a:rPr>
                  <a:t>n</a:t>
                </a:r>
              </a:p>
            </p:txBody>
          </p:sp>
          <p:sp>
            <p:nvSpPr>
              <p:cNvPr id="78912" name="Text Box 33"/>
              <p:cNvSpPr txBox="1">
                <a:spLocks noChangeArrowheads="1"/>
              </p:cNvSpPr>
              <p:nvPr/>
            </p:nvSpPr>
            <p:spPr bwMode="auto">
              <a:xfrm>
                <a:off x="2520" y="3612"/>
                <a:ext cx="240" cy="231"/>
              </a:xfrm>
              <a:prstGeom prst="rect">
                <a:avLst/>
              </a:prstGeom>
              <a:noFill/>
              <a:ln w="9525">
                <a:noFill/>
                <a:miter lim="800000"/>
                <a:headEnd/>
                <a:tailEnd/>
              </a:ln>
            </p:spPr>
            <p:txBody>
              <a:bodyPr>
                <a:prstTxWarp prst="textNoShape">
                  <a:avLst/>
                </a:prstTxWarp>
                <a:spAutoFit/>
              </a:bodyPr>
              <a:lstStyle/>
              <a:p>
                <a:r>
                  <a:rPr lang="en-US" sz="1800" b="1">
                    <a:solidFill>
                      <a:srgbClr val="CC0000"/>
                    </a:solidFill>
                    <a:latin typeface="Times" charset="0"/>
                  </a:rPr>
                  <a:t>^</a:t>
                </a:r>
              </a:p>
            </p:txBody>
          </p:sp>
        </p:grpSp>
        <p:pic>
          <p:nvPicPr>
            <p:cNvPr id="78906" name="Picture 34" descr="stereopro"/>
            <p:cNvPicPr>
              <a:picLocks noChangeAspect="1" noChangeArrowheads="1"/>
            </p:cNvPicPr>
            <p:nvPr/>
          </p:nvPicPr>
          <p:blipFill>
            <a:blip r:embed="rId3"/>
            <a:srcRect l="12500" r="12500"/>
            <a:stretch>
              <a:fillRect/>
            </a:stretch>
          </p:blipFill>
          <p:spPr bwMode="auto">
            <a:xfrm>
              <a:off x="3070" y="1368"/>
              <a:ext cx="864" cy="864"/>
            </a:xfrm>
            <a:prstGeom prst="rect">
              <a:avLst/>
            </a:prstGeom>
            <a:noFill/>
            <a:ln w="9525">
              <a:noFill/>
              <a:miter lim="800000"/>
              <a:headEnd/>
              <a:tailEnd/>
            </a:ln>
          </p:spPr>
        </p:pic>
        <p:sp>
          <p:nvSpPr>
            <p:cNvPr id="78907" name="Oval 35"/>
            <p:cNvSpPr>
              <a:spLocks noChangeArrowheads="1"/>
            </p:cNvSpPr>
            <p:nvPr/>
          </p:nvSpPr>
          <p:spPr bwMode="auto">
            <a:xfrm>
              <a:off x="3464" y="1764"/>
              <a:ext cx="72" cy="72"/>
            </a:xfrm>
            <a:prstGeom prst="ellipse">
              <a:avLst/>
            </a:prstGeom>
            <a:solidFill>
              <a:schemeClr val="accent2"/>
            </a:solidFill>
            <a:ln w="9525">
              <a:solidFill>
                <a:schemeClr val="accent2"/>
              </a:solidFill>
              <a:round/>
              <a:headEnd/>
              <a:tailEnd/>
            </a:ln>
          </p:spPr>
          <p:txBody>
            <a:bodyPr wrap="none" anchor="ctr">
              <a:prstTxWarp prst="textNoShape">
                <a:avLst/>
              </a:prstTxWarp>
            </a:bodyPr>
            <a:lstStyle/>
            <a:p>
              <a:endParaRPr lang="en-US"/>
            </a:p>
          </p:txBody>
        </p:sp>
        <p:sp>
          <p:nvSpPr>
            <p:cNvPr id="78908" name="Oval 36"/>
            <p:cNvSpPr>
              <a:spLocks noChangeArrowheads="1"/>
            </p:cNvSpPr>
            <p:nvPr/>
          </p:nvSpPr>
          <p:spPr bwMode="auto">
            <a:xfrm>
              <a:off x="3464" y="1790"/>
              <a:ext cx="72" cy="72"/>
            </a:xfrm>
            <a:prstGeom prst="ellipse">
              <a:avLst/>
            </a:prstGeom>
            <a:solidFill>
              <a:srgbClr val="CC0000"/>
            </a:solidFill>
            <a:ln w="9525">
              <a:solidFill>
                <a:srgbClr val="CC0000"/>
              </a:solidFill>
              <a:round/>
              <a:headEnd/>
              <a:tailEnd/>
            </a:ln>
          </p:spPr>
          <p:txBody>
            <a:bodyPr wrap="none" anchor="ctr">
              <a:prstTxWarp prst="textNoShape">
                <a:avLst/>
              </a:prstTxWarp>
            </a:bodyPr>
            <a:lstStyle/>
            <a:p>
              <a:pPr algn="ctr"/>
              <a:endParaRPr lang="en-US">
                <a:solidFill>
                  <a:srgbClr val="CC0000"/>
                </a:solidFill>
                <a:latin typeface="Times" charset="0"/>
              </a:endParaRPr>
            </a:p>
          </p:txBody>
        </p:sp>
        <p:pic>
          <p:nvPicPr>
            <p:cNvPr id="78909" name="Picture 37"/>
            <p:cNvPicPr>
              <a:picLocks noChangeAspect="1" noChangeArrowheads="1"/>
            </p:cNvPicPr>
            <p:nvPr/>
          </p:nvPicPr>
          <p:blipFill>
            <a:blip r:embed="rId5"/>
            <a:srcRect t="6755" r="11969" b="7141"/>
            <a:stretch>
              <a:fillRect/>
            </a:stretch>
          </p:blipFill>
          <p:spPr bwMode="auto">
            <a:xfrm>
              <a:off x="4174" y="1382"/>
              <a:ext cx="852" cy="834"/>
            </a:xfrm>
            <a:prstGeom prst="rect">
              <a:avLst/>
            </a:prstGeom>
            <a:noFill/>
            <a:ln w="9525">
              <a:noFill/>
              <a:miter lim="800000"/>
              <a:headEnd/>
              <a:tailEnd/>
            </a:ln>
          </p:spPr>
        </p:pic>
        <p:sp>
          <p:nvSpPr>
            <p:cNvPr id="78910" name="Text Box 38"/>
            <p:cNvSpPr txBox="1">
              <a:spLocks noChangeArrowheads="1"/>
            </p:cNvSpPr>
            <p:nvPr/>
          </p:nvSpPr>
          <p:spPr bwMode="auto">
            <a:xfrm>
              <a:off x="262" y="1790"/>
              <a:ext cx="1236" cy="288"/>
            </a:xfrm>
            <a:prstGeom prst="rect">
              <a:avLst/>
            </a:prstGeom>
            <a:noFill/>
            <a:ln w="9525">
              <a:noFill/>
              <a:miter lim="800000"/>
              <a:headEnd/>
              <a:tailEnd/>
            </a:ln>
          </p:spPr>
          <p:txBody>
            <a:bodyPr wrap="none">
              <a:prstTxWarp prst="textNoShape">
                <a:avLst/>
              </a:prstTxWarp>
              <a:spAutoFit/>
            </a:bodyPr>
            <a:lstStyle/>
            <a:p>
              <a:r>
                <a:rPr lang="en-US">
                  <a:latin typeface="Symbol" charset="2"/>
                </a:rPr>
                <a:t>l</a:t>
              </a:r>
              <a:r>
                <a:rPr lang="en-US">
                  <a:latin typeface="Times" charset="0"/>
                </a:rPr>
                <a:t>(</a:t>
              </a:r>
              <a:r>
                <a:rPr lang="en-US" b="1">
                  <a:latin typeface="Times" charset="0"/>
                </a:rPr>
                <a:t>n|15°/[100]</a:t>
              </a:r>
              <a:r>
                <a:rPr lang="en-US">
                  <a:latin typeface="Times" charset="0"/>
                </a:rPr>
                <a:t>)</a:t>
              </a:r>
            </a:p>
          </p:txBody>
        </p:sp>
      </p:grpSp>
      <p:grpSp>
        <p:nvGrpSpPr>
          <p:cNvPr id="9" name="Group 39"/>
          <p:cNvGrpSpPr>
            <a:grpSpLocks/>
          </p:cNvGrpSpPr>
          <p:nvPr/>
        </p:nvGrpSpPr>
        <p:grpSpPr bwMode="auto">
          <a:xfrm>
            <a:off x="415925" y="3530600"/>
            <a:ext cx="7566025" cy="1371600"/>
            <a:chOff x="262" y="2224"/>
            <a:chExt cx="4766" cy="864"/>
          </a:xfrm>
        </p:grpSpPr>
        <p:sp>
          <p:nvSpPr>
            <p:cNvPr id="78885" name="Rectangle 40"/>
            <p:cNvSpPr>
              <a:spLocks noChangeArrowheads="1"/>
            </p:cNvSpPr>
            <p:nvPr/>
          </p:nvSpPr>
          <p:spPr bwMode="auto">
            <a:xfrm>
              <a:off x="1462" y="2304"/>
              <a:ext cx="576" cy="528"/>
            </a:xfrm>
            <a:prstGeom prst="rect">
              <a:avLst/>
            </a:prstGeom>
            <a:noFill/>
            <a:ln w="38100">
              <a:solidFill>
                <a:schemeClr val="accent2"/>
              </a:solidFill>
              <a:miter lim="800000"/>
              <a:headEnd/>
              <a:tailEnd/>
            </a:ln>
          </p:spPr>
          <p:txBody>
            <a:bodyPr wrap="none" anchor="ctr">
              <a:prstTxWarp prst="textNoShape">
                <a:avLst/>
              </a:prstTxWarp>
            </a:bodyPr>
            <a:lstStyle/>
            <a:p>
              <a:endParaRPr lang="en-US"/>
            </a:p>
          </p:txBody>
        </p:sp>
        <p:sp>
          <p:nvSpPr>
            <p:cNvPr id="78886" name="Line 41"/>
            <p:cNvSpPr>
              <a:spLocks noChangeShapeType="1"/>
            </p:cNvSpPr>
            <p:nvPr/>
          </p:nvSpPr>
          <p:spPr bwMode="auto">
            <a:xfrm>
              <a:off x="2038" y="2736"/>
              <a:ext cx="336" cy="0"/>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grpSp>
          <p:nvGrpSpPr>
            <p:cNvPr id="78887" name="Group 42"/>
            <p:cNvGrpSpPr>
              <a:grpSpLocks/>
            </p:cNvGrpSpPr>
            <p:nvPr/>
          </p:nvGrpSpPr>
          <p:grpSpPr bwMode="auto">
            <a:xfrm rot="1196463">
              <a:off x="2134" y="2360"/>
              <a:ext cx="576" cy="528"/>
              <a:chOff x="1328" y="2104"/>
              <a:chExt cx="576" cy="528"/>
            </a:xfrm>
          </p:grpSpPr>
          <p:sp>
            <p:nvSpPr>
              <p:cNvPr id="78899" name="Rectangle 43"/>
              <p:cNvSpPr>
                <a:spLocks noChangeArrowheads="1"/>
              </p:cNvSpPr>
              <p:nvPr/>
            </p:nvSpPr>
            <p:spPr bwMode="auto">
              <a:xfrm>
                <a:off x="1328" y="2104"/>
                <a:ext cx="576" cy="528"/>
              </a:xfrm>
              <a:prstGeom prst="rect">
                <a:avLst/>
              </a:prstGeom>
              <a:noFill/>
              <a:ln w="38100">
                <a:solidFill>
                  <a:srgbClr val="CC0000"/>
                </a:solidFill>
                <a:miter lim="800000"/>
                <a:headEnd/>
                <a:tailEnd/>
              </a:ln>
            </p:spPr>
            <p:txBody>
              <a:bodyPr wrap="none" anchor="ctr">
                <a:prstTxWarp prst="textNoShape">
                  <a:avLst/>
                </a:prstTxWarp>
              </a:bodyPr>
              <a:lstStyle/>
              <a:p>
                <a:endParaRPr lang="en-US"/>
              </a:p>
            </p:txBody>
          </p:sp>
          <p:sp>
            <p:nvSpPr>
              <p:cNvPr id="78900" name="Line 44"/>
              <p:cNvSpPr>
                <a:spLocks noChangeShapeType="1"/>
              </p:cNvSpPr>
              <p:nvPr/>
            </p:nvSpPr>
            <p:spPr bwMode="auto">
              <a:xfrm>
                <a:off x="1328" y="2344"/>
                <a:ext cx="336" cy="0"/>
              </a:xfrm>
              <a:prstGeom prst="line">
                <a:avLst/>
              </a:prstGeom>
              <a:noFill/>
              <a:ln w="38100">
                <a:solidFill>
                  <a:srgbClr val="CC0000"/>
                </a:solidFill>
                <a:round/>
                <a:headEnd/>
                <a:tailEnd type="triangle" w="med" len="med"/>
              </a:ln>
            </p:spPr>
            <p:txBody>
              <a:bodyPr wrap="none" anchor="ctr">
                <a:prstTxWarp prst="textNoShape">
                  <a:avLst/>
                </a:prstTxWarp>
              </a:bodyPr>
              <a:lstStyle/>
              <a:p>
                <a:endParaRPr lang="en-US"/>
              </a:p>
            </p:txBody>
          </p:sp>
        </p:grpSp>
        <p:grpSp>
          <p:nvGrpSpPr>
            <p:cNvPr id="78888" name="Group 45"/>
            <p:cNvGrpSpPr>
              <a:grpSpLocks/>
            </p:cNvGrpSpPr>
            <p:nvPr/>
          </p:nvGrpSpPr>
          <p:grpSpPr bwMode="auto">
            <a:xfrm>
              <a:off x="2374" y="2592"/>
              <a:ext cx="240" cy="261"/>
              <a:chOff x="2520" y="3612"/>
              <a:chExt cx="240" cy="261"/>
            </a:xfrm>
          </p:grpSpPr>
          <p:sp>
            <p:nvSpPr>
              <p:cNvPr id="78897" name="Text Box 46"/>
              <p:cNvSpPr txBox="1">
                <a:spLocks noChangeArrowheads="1"/>
              </p:cNvSpPr>
              <p:nvPr/>
            </p:nvSpPr>
            <p:spPr bwMode="auto">
              <a:xfrm>
                <a:off x="2520" y="3642"/>
                <a:ext cx="240" cy="231"/>
              </a:xfrm>
              <a:prstGeom prst="rect">
                <a:avLst/>
              </a:prstGeom>
              <a:noFill/>
              <a:ln w="9525">
                <a:noFill/>
                <a:miter lim="800000"/>
                <a:headEnd/>
                <a:tailEnd/>
              </a:ln>
            </p:spPr>
            <p:txBody>
              <a:bodyPr>
                <a:prstTxWarp prst="textNoShape">
                  <a:avLst/>
                </a:prstTxWarp>
                <a:spAutoFit/>
              </a:bodyPr>
              <a:lstStyle/>
              <a:p>
                <a:r>
                  <a:rPr lang="en-US" sz="1800" b="1">
                    <a:solidFill>
                      <a:schemeClr val="accent2"/>
                    </a:solidFill>
                    <a:latin typeface="Times" charset="0"/>
                  </a:rPr>
                  <a:t>n</a:t>
                </a:r>
              </a:p>
            </p:txBody>
          </p:sp>
          <p:sp>
            <p:nvSpPr>
              <p:cNvPr id="78898" name="Text Box 47"/>
              <p:cNvSpPr txBox="1">
                <a:spLocks noChangeArrowheads="1"/>
              </p:cNvSpPr>
              <p:nvPr/>
            </p:nvSpPr>
            <p:spPr bwMode="auto">
              <a:xfrm>
                <a:off x="2520" y="3612"/>
                <a:ext cx="240" cy="231"/>
              </a:xfrm>
              <a:prstGeom prst="rect">
                <a:avLst/>
              </a:prstGeom>
              <a:noFill/>
              <a:ln w="9525">
                <a:noFill/>
                <a:miter lim="800000"/>
                <a:headEnd/>
                <a:tailEnd/>
              </a:ln>
            </p:spPr>
            <p:txBody>
              <a:bodyPr>
                <a:prstTxWarp prst="textNoShape">
                  <a:avLst/>
                </a:prstTxWarp>
                <a:spAutoFit/>
              </a:bodyPr>
              <a:lstStyle/>
              <a:p>
                <a:r>
                  <a:rPr lang="en-US" sz="1800" b="1">
                    <a:solidFill>
                      <a:schemeClr val="accent2"/>
                    </a:solidFill>
                    <a:latin typeface="Times" charset="0"/>
                  </a:rPr>
                  <a:t>^</a:t>
                </a:r>
              </a:p>
            </p:txBody>
          </p:sp>
        </p:grpSp>
        <p:grpSp>
          <p:nvGrpSpPr>
            <p:cNvPr id="78889" name="Group 48"/>
            <p:cNvGrpSpPr>
              <a:grpSpLocks/>
            </p:cNvGrpSpPr>
            <p:nvPr/>
          </p:nvGrpSpPr>
          <p:grpSpPr bwMode="auto">
            <a:xfrm>
              <a:off x="2470" y="2400"/>
              <a:ext cx="240" cy="261"/>
              <a:chOff x="2520" y="3612"/>
              <a:chExt cx="240" cy="261"/>
            </a:xfrm>
          </p:grpSpPr>
          <p:sp>
            <p:nvSpPr>
              <p:cNvPr id="78895" name="Text Box 49"/>
              <p:cNvSpPr txBox="1">
                <a:spLocks noChangeArrowheads="1"/>
              </p:cNvSpPr>
              <p:nvPr/>
            </p:nvSpPr>
            <p:spPr bwMode="auto">
              <a:xfrm>
                <a:off x="2520" y="3642"/>
                <a:ext cx="240" cy="231"/>
              </a:xfrm>
              <a:prstGeom prst="rect">
                <a:avLst/>
              </a:prstGeom>
              <a:noFill/>
              <a:ln w="9525">
                <a:noFill/>
                <a:miter lim="800000"/>
                <a:headEnd/>
                <a:tailEnd/>
              </a:ln>
            </p:spPr>
            <p:txBody>
              <a:bodyPr>
                <a:prstTxWarp prst="textNoShape">
                  <a:avLst/>
                </a:prstTxWarp>
                <a:spAutoFit/>
              </a:bodyPr>
              <a:lstStyle/>
              <a:p>
                <a:r>
                  <a:rPr lang="en-US" sz="1800" b="1">
                    <a:solidFill>
                      <a:srgbClr val="CC0000"/>
                    </a:solidFill>
                    <a:latin typeface="Times" charset="0"/>
                  </a:rPr>
                  <a:t>n</a:t>
                </a:r>
              </a:p>
            </p:txBody>
          </p:sp>
          <p:sp>
            <p:nvSpPr>
              <p:cNvPr id="78896" name="Text Box 50"/>
              <p:cNvSpPr txBox="1">
                <a:spLocks noChangeArrowheads="1"/>
              </p:cNvSpPr>
              <p:nvPr/>
            </p:nvSpPr>
            <p:spPr bwMode="auto">
              <a:xfrm>
                <a:off x="2520" y="3612"/>
                <a:ext cx="240" cy="231"/>
              </a:xfrm>
              <a:prstGeom prst="rect">
                <a:avLst/>
              </a:prstGeom>
              <a:noFill/>
              <a:ln w="9525">
                <a:noFill/>
                <a:miter lim="800000"/>
                <a:headEnd/>
                <a:tailEnd/>
              </a:ln>
            </p:spPr>
            <p:txBody>
              <a:bodyPr>
                <a:prstTxWarp prst="textNoShape">
                  <a:avLst/>
                </a:prstTxWarp>
                <a:spAutoFit/>
              </a:bodyPr>
              <a:lstStyle/>
              <a:p>
                <a:r>
                  <a:rPr lang="en-US" sz="1800" b="1">
                    <a:solidFill>
                      <a:srgbClr val="CC0000"/>
                    </a:solidFill>
                    <a:latin typeface="Times" charset="0"/>
                  </a:rPr>
                  <a:t>^</a:t>
                </a:r>
              </a:p>
            </p:txBody>
          </p:sp>
        </p:grpSp>
        <p:pic>
          <p:nvPicPr>
            <p:cNvPr id="78890" name="Picture 51" descr="stereopro"/>
            <p:cNvPicPr>
              <a:picLocks noChangeAspect="1" noChangeArrowheads="1"/>
            </p:cNvPicPr>
            <p:nvPr/>
          </p:nvPicPr>
          <p:blipFill>
            <a:blip r:embed="rId3"/>
            <a:srcRect l="12500" r="12500"/>
            <a:stretch>
              <a:fillRect/>
            </a:stretch>
          </p:blipFill>
          <p:spPr bwMode="auto">
            <a:xfrm>
              <a:off x="3070" y="2224"/>
              <a:ext cx="864" cy="864"/>
            </a:xfrm>
            <a:prstGeom prst="rect">
              <a:avLst/>
            </a:prstGeom>
            <a:noFill/>
            <a:ln w="9525">
              <a:noFill/>
              <a:miter lim="800000"/>
              <a:headEnd/>
              <a:tailEnd/>
            </a:ln>
          </p:spPr>
        </p:pic>
        <p:sp>
          <p:nvSpPr>
            <p:cNvPr id="78891" name="Oval 52"/>
            <p:cNvSpPr>
              <a:spLocks noChangeArrowheads="1"/>
            </p:cNvSpPr>
            <p:nvPr/>
          </p:nvSpPr>
          <p:spPr bwMode="auto">
            <a:xfrm>
              <a:off x="3464" y="2620"/>
              <a:ext cx="72" cy="72"/>
            </a:xfrm>
            <a:prstGeom prst="ellipse">
              <a:avLst/>
            </a:prstGeom>
            <a:solidFill>
              <a:schemeClr val="accent2"/>
            </a:solidFill>
            <a:ln w="9525">
              <a:solidFill>
                <a:schemeClr val="accent2"/>
              </a:solidFill>
              <a:round/>
              <a:headEnd/>
              <a:tailEnd/>
            </a:ln>
          </p:spPr>
          <p:txBody>
            <a:bodyPr wrap="none" anchor="ctr">
              <a:prstTxWarp prst="textNoShape">
                <a:avLst/>
              </a:prstTxWarp>
            </a:bodyPr>
            <a:lstStyle/>
            <a:p>
              <a:endParaRPr lang="en-US"/>
            </a:p>
          </p:txBody>
        </p:sp>
        <p:sp>
          <p:nvSpPr>
            <p:cNvPr id="78892" name="Oval 53"/>
            <p:cNvSpPr>
              <a:spLocks noChangeArrowheads="1"/>
            </p:cNvSpPr>
            <p:nvPr/>
          </p:nvSpPr>
          <p:spPr bwMode="auto">
            <a:xfrm>
              <a:off x="3464" y="2670"/>
              <a:ext cx="72" cy="72"/>
            </a:xfrm>
            <a:prstGeom prst="ellipse">
              <a:avLst/>
            </a:prstGeom>
            <a:solidFill>
              <a:srgbClr val="CC0000"/>
            </a:solidFill>
            <a:ln w="9525">
              <a:solidFill>
                <a:srgbClr val="CC0000"/>
              </a:solidFill>
              <a:round/>
              <a:headEnd/>
              <a:tailEnd/>
            </a:ln>
          </p:spPr>
          <p:txBody>
            <a:bodyPr wrap="none" anchor="ctr">
              <a:prstTxWarp prst="textNoShape">
                <a:avLst/>
              </a:prstTxWarp>
            </a:bodyPr>
            <a:lstStyle/>
            <a:p>
              <a:pPr algn="ctr"/>
              <a:endParaRPr lang="en-US">
                <a:solidFill>
                  <a:srgbClr val="CC0000"/>
                </a:solidFill>
                <a:latin typeface="Times" charset="0"/>
              </a:endParaRPr>
            </a:p>
          </p:txBody>
        </p:sp>
        <p:pic>
          <p:nvPicPr>
            <p:cNvPr id="78893" name="Picture 54"/>
            <p:cNvPicPr>
              <a:picLocks noChangeAspect="1" noChangeArrowheads="1"/>
            </p:cNvPicPr>
            <p:nvPr/>
          </p:nvPicPr>
          <p:blipFill>
            <a:blip r:embed="rId6"/>
            <a:srcRect t="6754" r="12160" b="7333"/>
            <a:stretch>
              <a:fillRect/>
            </a:stretch>
          </p:blipFill>
          <p:spPr bwMode="auto">
            <a:xfrm>
              <a:off x="4176" y="2240"/>
              <a:ext cx="852" cy="834"/>
            </a:xfrm>
            <a:prstGeom prst="rect">
              <a:avLst/>
            </a:prstGeom>
            <a:noFill/>
            <a:ln w="9525">
              <a:noFill/>
              <a:miter lim="800000"/>
              <a:headEnd/>
              <a:tailEnd/>
            </a:ln>
          </p:spPr>
        </p:pic>
        <p:sp>
          <p:nvSpPr>
            <p:cNvPr id="78894" name="Text Box 55"/>
            <p:cNvSpPr txBox="1">
              <a:spLocks noChangeArrowheads="1"/>
            </p:cNvSpPr>
            <p:nvPr/>
          </p:nvSpPr>
          <p:spPr bwMode="auto">
            <a:xfrm>
              <a:off x="262" y="2614"/>
              <a:ext cx="1236" cy="288"/>
            </a:xfrm>
            <a:prstGeom prst="rect">
              <a:avLst/>
            </a:prstGeom>
            <a:noFill/>
            <a:ln w="9525">
              <a:noFill/>
              <a:miter lim="800000"/>
              <a:headEnd/>
              <a:tailEnd/>
            </a:ln>
          </p:spPr>
          <p:txBody>
            <a:bodyPr wrap="none">
              <a:prstTxWarp prst="textNoShape">
                <a:avLst/>
              </a:prstTxWarp>
              <a:spAutoFit/>
            </a:bodyPr>
            <a:lstStyle/>
            <a:p>
              <a:r>
                <a:rPr lang="en-US">
                  <a:latin typeface="Symbol" charset="2"/>
                </a:rPr>
                <a:t>l</a:t>
              </a:r>
              <a:r>
                <a:rPr lang="en-US">
                  <a:latin typeface="Times" charset="0"/>
                </a:rPr>
                <a:t>(</a:t>
              </a:r>
              <a:r>
                <a:rPr lang="en-US" b="1">
                  <a:latin typeface="Times" charset="0"/>
                </a:rPr>
                <a:t>n|25°/[100]</a:t>
              </a:r>
              <a:r>
                <a:rPr lang="en-US">
                  <a:latin typeface="Times" charset="0"/>
                </a:rPr>
                <a:t>)</a:t>
              </a:r>
            </a:p>
          </p:txBody>
        </p:sp>
      </p:grpSp>
      <p:grpSp>
        <p:nvGrpSpPr>
          <p:cNvPr id="13" name="Group 56"/>
          <p:cNvGrpSpPr>
            <a:grpSpLocks/>
          </p:cNvGrpSpPr>
          <p:nvPr/>
        </p:nvGrpSpPr>
        <p:grpSpPr bwMode="auto">
          <a:xfrm>
            <a:off x="352425" y="4889500"/>
            <a:ext cx="7672388" cy="1381125"/>
            <a:chOff x="222" y="3080"/>
            <a:chExt cx="4833" cy="870"/>
          </a:xfrm>
        </p:grpSpPr>
        <p:sp>
          <p:nvSpPr>
            <p:cNvPr id="78869" name="Rectangle 57"/>
            <p:cNvSpPr>
              <a:spLocks noChangeArrowheads="1"/>
            </p:cNvSpPr>
            <p:nvPr/>
          </p:nvSpPr>
          <p:spPr bwMode="auto">
            <a:xfrm>
              <a:off x="1454" y="3144"/>
              <a:ext cx="576" cy="528"/>
            </a:xfrm>
            <a:prstGeom prst="rect">
              <a:avLst/>
            </a:prstGeom>
            <a:noFill/>
            <a:ln w="38100">
              <a:solidFill>
                <a:schemeClr val="accent2"/>
              </a:solidFill>
              <a:miter lim="800000"/>
              <a:headEnd/>
              <a:tailEnd/>
            </a:ln>
          </p:spPr>
          <p:txBody>
            <a:bodyPr wrap="none" anchor="ctr">
              <a:prstTxWarp prst="textNoShape">
                <a:avLst/>
              </a:prstTxWarp>
            </a:bodyPr>
            <a:lstStyle/>
            <a:p>
              <a:endParaRPr lang="en-US"/>
            </a:p>
          </p:txBody>
        </p:sp>
        <p:sp>
          <p:nvSpPr>
            <p:cNvPr id="78870" name="Line 58"/>
            <p:cNvSpPr>
              <a:spLocks noChangeShapeType="1"/>
            </p:cNvSpPr>
            <p:nvPr/>
          </p:nvSpPr>
          <p:spPr bwMode="auto">
            <a:xfrm>
              <a:off x="2030" y="3576"/>
              <a:ext cx="336" cy="0"/>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grpSp>
          <p:nvGrpSpPr>
            <p:cNvPr id="78871" name="Group 59"/>
            <p:cNvGrpSpPr>
              <a:grpSpLocks/>
            </p:cNvGrpSpPr>
            <p:nvPr/>
          </p:nvGrpSpPr>
          <p:grpSpPr bwMode="auto">
            <a:xfrm rot="2188627">
              <a:off x="2126" y="3200"/>
              <a:ext cx="576" cy="528"/>
              <a:chOff x="1328" y="2104"/>
              <a:chExt cx="576" cy="528"/>
            </a:xfrm>
          </p:grpSpPr>
          <p:sp>
            <p:nvSpPr>
              <p:cNvPr id="78883" name="Rectangle 60"/>
              <p:cNvSpPr>
                <a:spLocks noChangeArrowheads="1"/>
              </p:cNvSpPr>
              <p:nvPr/>
            </p:nvSpPr>
            <p:spPr bwMode="auto">
              <a:xfrm>
                <a:off x="1328" y="2104"/>
                <a:ext cx="576" cy="528"/>
              </a:xfrm>
              <a:prstGeom prst="rect">
                <a:avLst/>
              </a:prstGeom>
              <a:noFill/>
              <a:ln w="38100">
                <a:solidFill>
                  <a:srgbClr val="CC0000"/>
                </a:solidFill>
                <a:miter lim="800000"/>
                <a:headEnd/>
                <a:tailEnd/>
              </a:ln>
            </p:spPr>
            <p:txBody>
              <a:bodyPr wrap="none" anchor="ctr">
                <a:prstTxWarp prst="textNoShape">
                  <a:avLst/>
                </a:prstTxWarp>
              </a:bodyPr>
              <a:lstStyle/>
              <a:p>
                <a:endParaRPr lang="en-US"/>
              </a:p>
            </p:txBody>
          </p:sp>
          <p:sp>
            <p:nvSpPr>
              <p:cNvPr id="78884" name="Line 61"/>
              <p:cNvSpPr>
                <a:spLocks noChangeShapeType="1"/>
              </p:cNvSpPr>
              <p:nvPr/>
            </p:nvSpPr>
            <p:spPr bwMode="auto">
              <a:xfrm>
                <a:off x="1328" y="2344"/>
                <a:ext cx="336" cy="0"/>
              </a:xfrm>
              <a:prstGeom prst="line">
                <a:avLst/>
              </a:prstGeom>
              <a:noFill/>
              <a:ln w="38100">
                <a:solidFill>
                  <a:srgbClr val="CC0000"/>
                </a:solidFill>
                <a:round/>
                <a:headEnd/>
                <a:tailEnd type="triangle" w="med" len="med"/>
              </a:ln>
            </p:spPr>
            <p:txBody>
              <a:bodyPr wrap="none" anchor="ctr">
                <a:prstTxWarp prst="textNoShape">
                  <a:avLst/>
                </a:prstTxWarp>
              </a:bodyPr>
              <a:lstStyle/>
              <a:p>
                <a:endParaRPr lang="en-US"/>
              </a:p>
            </p:txBody>
          </p:sp>
        </p:grpSp>
        <p:grpSp>
          <p:nvGrpSpPr>
            <p:cNvPr id="78872" name="Group 62"/>
            <p:cNvGrpSpPr>
              <a:grpSpLocks/>
            </p:cNvGrpSpPr>
            <p:nvPr/>
          </p:nvGrpSpPr>
          <p:grpSpPr bwMode="auto">
            <a:xfrm>
              <a:off x="2366" y="3432"/>
              <a:ext cx="240" cy="261"/>
              <a:chOff x="2520" y="3612"/>
              <a:chExt cx="240" cy="261"/>
            </a:xfrm>
          </p:grpSpPr>
          <p:sp>
            <p:nvSpPr>
              <p:cNvPr id="78881" name="Text Box 63"/>
              <p:cNvSpPr txBox="1">
                <a:spLocks noChangeArrowheads="1"/>
              </p:cNvSpPr>
              <p:nvPr/>
            </p:nvSpPr>
            <p:spPr bwMode="auto">
              <a:xfrm>
                <a:off x="2520" y="3642"/>
                <a:ext cx="240" cy="231"/>
              </a:xfrm>
              <a:prstGeom prst="rect">
                <a:avLst/>
              </a:prstGeom>
              <a:noFill/>
              <a:ln w="9525">
                <a:noFill/>
                <a:miter lim="800000"/>
                <a:headEnd/>
                <a:tailEnd/>
              </a:ln>
            </p:spPr>
            <p:txBody>
              <a:bodyPr>
                <a:prstTxWarp prst="textNoShape">
                  <a:avLst/>
                </a:prstTxWarp>
                <a:spAutoFit/>
              </a:bodyPr>
              <a:lstStyle/>
              <a:p>
                <a:r>
                  <a:rPr lang="en-US" sz="1800" b="1">
                    <a:solidFill>
                      <a:schemeClr val="accent2"/>
                    </a:solidFill>
                    <a:latin typeface="Times" charset="0"/>
                  </a:rPr>
                  <a:t>n</a:t>
                </a:r>
              </a:p>
            </p:txBody>
          </p:sp>
          <p:sp>
            <p:nvSpPr>
              <p:cNvPr id="78882" name="Text Box 64"/>
              <p:cNvSpPr txBox="1">
                <a:spLocks noChangeArrowheads="1"/>
              </p:cNvSpPr>
              <p:nvPr/>
            </p:nvSpPr>
            <p:spPr bwMode="auto">
              <a:xfrm>
                <a:off x="2520" y="3612"/>
                <a:ext cx="240" cy="231"/>
              </a:xfrm>
              <a:prstGeom prst="rect">
                <a:avLst/>
              </a:prstGeom>
              <a:noFill/>
              <a:ln w="9525">
                <a:noFill/>
                <a:miter lim="800000"/>
                <a:headEnd/>
                <a:tailEnd/>
              </a:ln>
            </p:spPr>
            <p:txBody>
              <a:bodyPr>
                <a:prstTxWarp prst="textNoShape">
                  <a:avLst/>
                </a:prstTxWarp>
                <a:spAutoFit/>
              </a:bodyPr>
              <a:lstStyle/>
              <a:p>
                <a:r>
                  <a:rPr lang="en-US" sz="1800" b="1">
                    <a:solidFill>
                      <a:schemeClr val="accent2"/>
                    </a:solidFill>
                    <a:latin typeface="Times" charset="0"/>
                  </a:rPr>
                  <a:t>^</a:t>
                </a:r>
              </a:p>
            </p:txBody>
          </p:sp>
        </p:grpSp>
        <p:grpSp>
          <p:nvGrpSpPr>
            <p:cNvPr id="78873" name="Group 65"/>
            <p:cNvGrpSpPr>
              <a:grpSpLocks/>
            </p:cNvGrpSpPr>
            <p:nvPr/>
          </p:nvGrpSpPr>
          <p:grpSpPr bwMode="auto">
            <a:xfrm>
              <a:off x="2462" y="3240"/>
              <a:ext cx="240" cy="261"/>
              <a:chOff x="2520" y="3612"/>
              <a:chExt cx="240" cy="261"/>
            </a:xfrm>
          </p:grpSpPr>
          <p:sp>
            <p:nvSpPr>
              <p:cNvPr id="78879" name="Text Box 66"/>
              <p:cNvSpPr txBox="1">
                <a:spLocks noChangeArrowheads="1"/>
              </p:cNvSpPr>
              <p:nvPr/>
            </p:nvSpPr>
            <p:spPr bwMode="auto">
              <a:xfrm>
                <a:off x="2520" y="3642"/>
                <a:ext cx="240" cy="231"/>
              </a:xfrm>
              <a:prstGeom prst="rect">
                <a:avLst/>
              </a:prstGeom>
              <a:noFill/>
              <a:ln w="9525">
                <a:noFill/>
                <a:miter lim="800000"/>
                <a:headEnd/>
                <a:tailEnd/>
              </a:ln>
            </p:spPr>
            <p:txBody>
              <a:bodyPr>
                <a:prstTxWarp prst="textNoShape">
                  <a:avLst/>
                </a:prstTxWarp>
                <a:spAutoFit/>
              </a:bodyPr>
              <a:lstStyle/>
              <a:p>
                <a:r>
                  <a:rPr lang="en-US" sz="1800" b="1">
                    <a:solidFill>
                      <a:srgbClr val="CC0000"/>
                    </a:solidFill>
                    <a:latin typeface="Times" charset="0"/>
                  </a:rPr>
                  <a:t>n</a:t>
                </a:r>
              </a:p>
            </p:txBody>
          </p:sp>
          <p:sp>
            <p:nvSpPr>
              <p:cNvPr id="78880" name="Text Box 67"/>
              <p:cNvSpPr txBox="1">
                <a:spLocks noChangeArrowheads="1"/>
              </p:cNvSpPr>
              <p:nvPr/>
            </p:nvSpPr>
            <p:spPr bwMode="auto">
              <a:xfrm>
                <a:off x="2520" y="3612"/>
                <a:ext cx="240" cy="231"/>
              </a:xfrm>
              <a:prstGeom prst="rect">
                <a:avLst/>
              </a:prstGeom>
              <a:noFill/>
              <a:ln w="9525">
                <a:noFill/>
                <a:miter lim="800000"/>
                <a:headEnd/>
                <a:tailEnd/>
              </a:ln>
            </p:spPr>
            <p:txBody>
              <a:bodyPr>
                <a:prstTxWarp prst="textNoShape">
                  <a:avLst/>
                </a:prstTxWarp>
                <a:spAutoFit/>
              </a:bodyPr>
              <a:lstStyle/>
              <a:p>
                <a:r>
                  <a:rPr lang="en-US" sz="1800" b="1">
                    <a:solidFill>
                      <a:srgbClr val="CC0000"/>
                    </a:solidFill>
                    <a:latin typeface="Times" charset="0"/>
                  </a:rPr>
                  <a:t>^</a:t>
                </a:r>
              </a:p>
            </p:txBody>
          </p:sp>
        </p:grpSp>
        <p:pic>
          <p:nvPicPr>
            <p:cNvPr id="78874" name="Picture 68" descr="stereopro"/>
            <p:cNvPicPr>
              <a:picLocks noChangeAspect="1" noChangeArrowheads="1"/>
            </p:cNvPicPr>
            <p:nvPr/>
          </p:nvPicPr>
          <p:blipFill>
            <a:blip r:embed="rId3"/>
            <a:srcRect l="12500" r="12500"/>
            <a:stretch>
              <a:fillRect/>
            </a:stretch>
          </p:blipFill>
          <p:spPr bwMode="auto">
            <a:xfrm>
              <a:off x="3070" y="3080"/>
              <a:ext cx="864" cy="864"/>
            </a:xfrm>
            <a:prstGeom prst="rect">
              <a:avLst/>
            </a:prstGeom>
            <a:noFill/>
            <a:ln w="9525">
              <a:noFill/>
              <a:miter lim="800000"/>
              <a:headEnd/>
              <a:tailEnd/>
            </a:ln>
          </p:spPr>
        </p:pic>
        <p:sp>
          <p:nvSpPr>
            <p:cNvPr id="78875" name="Oval 69"/>
            <p:cNvSpPr>
              <a:spLocks noChangeArrowheads="1"/>
            </p:cNvSpPr>
            <p:nvPr/>
          </p:nvSpPr>
          <p:spPr bwMode="auto">
            <a:xfrm>
              <a:off x="3464" y="3476"/>
              <a:ext cx="72" cy="72"/>
            </a:xfrm>
            <a:prstGeom prst="ellipse">
              <a:avLst/>
            </a:prstGeom>
            <a:solidFill>
              <a:schemeClr val="accent2"/>
            </a:solidFill>
            <a:ln w="9525">
              <a:solidFill>
                <a:schemeClr val="accent2"/>
              </a:solidFill>
              <a:round/>
              <a:headEnd/>
              <a:tailEnd/>
            </a:ln>
          </p:spPr>
          <p:txBody>
            <a:bodyPr wrap="none" anchor="ctr">
              <a:prstTxWarp prst="textNoShape">
                <a:avLst/>
              </a:prstTxWarp>
            </a:bodyPr>
            <a:lstStyle/>
            <a:p>
              <a:endParaRPr lang="en-US"/>
            </a:p>
          </p:txBody>
        </p:sp>
        <p:sp>
          <p:nvSpPr>
            <p:cNvPr id="78876" name="Oval 70"/>
            <p:cNvSpPr>
              <a:spLocks noChangeArrowheads="1"/>
            </p:cNvSpPr>
            <p:nvPr/>
          </p:nvSpPr>
          <p:spPr bwMode="auto">
            <a:xfrm>
              <a:off x="3464" y="3582"/>
              <a:ext cx="72" cy="72"/>
            </a:xfrm>
            <a:prstGeom prst="ellipse">
              <a:avLst/>
            </a:prstGeom>
            <a:solidFill>
              <a:srgbClr val="CC0000"/>
            </a:solidFill>
            <a:ln w="9525">
              <a:solidFill>
                <a:srgbClr val="CC0000"/>
              </a:solidFill>
              <a:round/>
              <a:headEnd/>
              <a:tailEnd/>
            </a:ln>
          </p:spPr>
          <p:txBody>
            <a:bodyPr wrap="none" anchor="ctr">
              <a:prstTxWarp prst="textNoShape">
                <a:avLst/>
              </a:prstTxWarp>
            </a:bodyPr>
            <a:lstStyle/>
            <a:p>
              <a:pPr algn="ctr"/>
              <a:endParaRPr lang="en-US">
                <a:solidFill>
                  <a:srgbClr val="CC0000"/>
                </a:solidFill>
                <a:latin typeface="Times" charset="0"/>
              </a:endParaRPr>
            </a:p>
          </p:txBody>
        </p:sp>
        <p:pic>
          <p:nvPicPr>
            <p:cNvPr id="78877" name="Picture 71"/>
            <p:cNvPicPr>
              <a:picLocks noChangeAspect="1" noChangeArrowheads="1"/>
            </p:cNvPicPr>
            <p:nvPr/>
          </p:nvPicPr>
          <p:blipFill>
            <a:blip r:embed="rId7"/>
            <a:srcRect t="6754" r="11969" b="6757"/>
            <a:stretch>
              <a:fillRect/>
            </a:stretch>
          </p:blipFill>
          <p:spPr bwMode="auto">
            <a:xfrm>
              <a:off x="4176" y="3086"/>
              <a:ext cx="879" cy="864"/>
            </a:xfrm>
            <a:prstGeom prst="rect">
              <a:avLst/>
            </a:prstGeom>
            <a:noFill/>
            <a:ln w="9525">
              <a:noFill/>
              <a:miter lim="800000"/>
              <a:headEnd/>
              <a:tailEnd/>
            </a:ln>
          </p:spPr>
        </p:pic>
        <p:sp>
          <p:nvSpPr>
            <p:cNvPr id="78878" name="Text Box 72"/>
            <p:cNvSpPr txBox="1">
              <a:spLocks noChangeArrowheads="1"/>
            </p:cNvSpPr>
            <p:nvPr/>
          </p:nvSpPr>
          <p:spPr bwMode="auto">
            <a:xfrm>
              <a:off x="222" y="3422"/>
              <a:ext cx="1236" cy="288"/>
            </a:xfrm>
            <a:prstGeom prst="rect">
              <a:avLst/>
            </a:prstGeom>
            <a:noFill/>
            <a:ln w="9525">
              <a:noFill/>
              <a:miter lim="800000"/>
              <a:headEnd/>
              <a:tailEnd/>
            </a:ln>
          </p:spPr>
          <p:txBody>
            <a:bodyPr wrap="none">
              <a:prstTxWarp prst="textNoShape">
                <a:avLst/>
              </a:prstTxWarp>
              <a:spAutoFit/>
            </a:bodyPr>
            <a:lstStyle/>
            <a:p>
              <a:r>
                <a:rPr lang="en-US">
                  <a:latin typeface="Symbol" charset="2"/>
                </a:rPr>
                <a:t>l</a:t>
              </a:r>
              <a:r>
                <a:rPr lang="en-US">
                  <a:latin typeface="Times" charset="0"/>
                </a:rPr>
                <a:t>(</a:t>
              </a:r>
              <a:r>
                <a:rPr lang="en-US" b="1">
                  <a:latin typeface="Times" charset="0"/>
                </a:rPr>
                <a:t>n|35°/[100]</a:t>
              </a:r>
              <a:r>
                <a:rPr lang="en-US">
                  <a:latin typeface="Times" charset="0"/>
                </a:rPr>
                <a:t>)</a:t>
              </a:r>
            </a:p>
          </p:txBody>
        </p:sp>
      </p:grpSp>
      <p:sp>
        <p:nvSpPr>
          <p:cNvPr id="134217" name="Text Box 73"/>
          <p:cNvSpPr txBox="1">
            <a:spLocks noChangeArrowheads="1"/>
          </p:cNvSpPr>
          <p:nvPr/>
        </p:nvSpPr>
        <p:spPr bwMode="auto">
          <a:xfrm>
            <a:off x="339725" y="6172200"/>
            <a:ext cx="6223000" cy="366712"/>
          </a:xfrm>
          <a:prstGeom prst="rect">
            <a:avLst/>
          </a:prstGeom>
          <a:noFill/>
          <a:ln w="9525">
            <a:noFill/>
            <a:miter lim="800000"/>
            <a:headEnd/>
            <a:tailEnd/>
          </a:ln>
        </p:spPr>
        <p:txBody>
          <a:bodyPr wrap="none">
            <a:prstTxWarp prst="textNoShape">
              <a:avLst/>
            </a:prstTxWarp>
            <a:spAutoFit/>
          </a:bodyPr>
          <a:lstStyle/>
          <a:p>
            <a:r>
              <a:rPr lang="en-US" sz="1800" dirty="0">
                <a:latin typeface="Times" charset="0"/>
              </a:rPr>
              <a:t>Every peak in </a:t>
            </a:r>
            <a:r>
              <a:rPr lang="en-US" sz="1800" dirty="0">
                <a:latin typeface="Symbol" charset="2"/>
              </a:rPr>
              <a:t>l</a:t>
            </a:r>
            <a:r>
              <a:rPr lang="en-US" sz="1800" dirty="0">
                <a:latin typeface="Times" charset="0"/>
              </a:rPr>
              <a:t>(</a:t>
            </a:r>
            <a:r>
              <a:rPr lang="en-US" sz="1800" dirty="0" err="1">
                <a:latin typeface="Symbol" charset="2"/>
              </a:rPr>
              <a:t>D</a:t>
            </a:r>
            <a:r>
              <a:rPr lang="en-US" sz="1800" dirty="0" err="1">
                <a:latin typeface="Times" charset="0"/>
              </a:rPr>
              <a:t>g,</a:t>
            </a:r>
            <a:r>
              <a:rPr lang="en-US" sz="1800" b="1" dirty="0" err="1">
                <a:latin typeface="Times" charset="0"/>
              </a:rPr>
              <a:t>n</a:t>
            </a:r>
            <a:r>
              <a:rPr lang="en-US" sz="1800" dirty="0">
                <a:latin typeface="Times" charset="0"/>
              </a:rPr>
              <a:t>) is related to a boundary with a {100} plane</a:t>
            </a:r>
          </a:p>
        </p:txBody>
      </p:sp>
      <p:sp>
        <p:nvSpPr>
          <p:cNvPr id="75" name="Rectangle 116"/>
          <p:cNvSpPr>
            <a:spLocks noChangeArrowheads="1"/>
          </p:cNvSpPr>
          <p:nvPr/>
        </p:nvSpPr>
        <p:spPr bwMode="auto">
          <a:xfrm>
            <a:off x="1066800" y="6461125"/>
            <a:ext cx="7313613" cy="396875"/>
          </a:xfrm>
          <a:prstGeom prst="rect">
            <a:avLst/>
          </a:prstGeom>
          <a:noFill/>
          <a:ln w="9525">
            <a:noFill/>
            <a:miter lim="800000"/>
            <a:headEnd/>
            <a:tailEnd/>
          </a:ln>
        </p:spPr>
        <p:txBody>
          <a:bodyPr>
            <a:prstTxWarp prst="textNoShape">
              <a:avLst/>
            </a:prstTxWarp>
          </a:bodyPr>
          <a:lstStyle/>
          <a:p>
            <a:r>
              <a:rPr lang="en-US" sz="1200" dirty="0">
                <a:solidFill>
                  <a:srgbClr val="660066"/>
                </a:solidFill>
                <a:latin typeface="Times New Roman" charset="0"/>
              </a:rPr>
              <a:t>Saylor DM, </a:t>
            </a:r>
            <a:r>
              <a:rPr lang="en-US" sz="1200" dirty="0" err="1">
                <a:solidFill>
                  <a:srgbClr val="660066"/>
                </a:solidFill>
                <a:latin typeface="Times New Roman" charset="0"/>
              </a:rPr>
              <a:t>Morawiec</a:t>
            </a:r>
            <a:r>
              <a:rPr lang="en-US" sz="1200" dirty="0">
                <a:solidFill>
                  <a:srgbClr val="660066"/>
                </a:solidFill>
                <a:latin typeface="Times New Roman" charset="0"/>
              </a:rPr>
              <a:t> A, Rohrer GS. Distribution and Energies of Grain Boundaries as a Function of Five Degrees of Freedom. </a:t>
            </a:r>
            <a:r>
              <a:rPr lang="en-US" sz="1200" i="1" dirty="0">
                <a:solidFill>
                  <a:srgbClr val="660066"/>
                </a:solidFill>
                <a:latin typeface="Times New Roman" charset="0"/>
              </a:rPr>
              <a:t>Journal of The American Ceramic Society</a:t>
            </a:r>
            <a:r>
              <a:rPr lang="en-US" sz="1200" dirty="0">
                <a:solidFill>
                  <a:srgbClr val="660066"/>
                </a:solidFill>
                <a:latin typeface="Times New Roman" charset="0"/>
              </a:rPr>
              <a:t> </a:t>
            </a:r>
            <a:r>
              <a:rPr lang="en-US" sz="1200" dirty="0" smtClean="0">
                <a:solidFill>
                  <a:srgbClr val="660066"/>
                </a:solidFill>
                <a:latin typeface="Times New Roman" charset="0"/>
              </a:rPr>
              <a:t>(2002) </a:t>
            </a:r>
            <a:r>
              <a:rPr lang="en-US" sz="1200" b="1" dirty="0" smtClean="0">
                <a:solidFill>
                  <a:srgbClr val="660066"/>
                </a:solidFill>
                <a:latin typeface="Times New Roman" charset="0"/>
              </a:rPr>
              <a:t>85</a:t>
            </a:r>
            <a:r>
              <a:rPr lang="en-US" sz="1200" dirty="0" smtClean="0">
                <a:solidFill>
                  <a:srgbClr val="660066"/>
                </a:solidFill>
                <a:latin typeface="Times New Roman" charset="0"/>
              </a:rPr>
              <a:t> 3081</a:t>
            </a:r>
            <a:r>
              <a:rPr lang="en-US" sz="1200" dirty="0">
                <a:solidFill>
                  <a:srgbClr val="660066"/>
                </a:solidFill>
                <a:latin typeface="Times New Roman"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42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217"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3"/>
          <p:cNvSpPr>
            <a:spLocks noGrp="1"/>
          </p:cNvSpPr>
          <p:nvPr>
            <p:ph type="sldNum" sz="quarter" idx="12"/>
          </p:nvPr>
        </p:nvSpPr>
        <p:spPr>
          <a:noFill/>
        </p:spPr>
        <p:txBody>
          <a:bodyPr/>
          <a:lstStyle/>
          <a:p>
            <a:fld id="{779AC5BB-CA77-574D-A82E-7F56EF9AAF61}" type="slidenum">
              <a:rPr lang="en-US" smtClean="0"/>
              <a:pPr/>
              <a:t>74</a:t>
            </a:fld>
            <a:endParaRPr lang="en-US" smtClean="0"/>
          </a:p>
        </p:txBody>
      </p:sp>
      <p:sp>
        <p:nvSpPr>
          <p:cNvPr id="80899" name="Text Box 2"/>
          <p:cNvSpPr txBox="1">
            <a:spLocks noChangeArrowheads="1"/>
          </p:cNvSpPr>
          <p:nvPr/>
        </p:nvSpPr>
        <p:spPr bwMode="auto">
          <a:xfrm>
            <a:off x="1087438" y="39688"/>
            <a:ext cx="7634263" cy="646331"/>
          </a:xfrm>
          <a:prstGeom prst="rect">
            <a:avLst/>
          </a:prstGeom>
          <a:noFill/>
          <a:ln w="9525">
            <a:noFill/>
            <a:miter lim="800000"/>
            <a:headEnd/>
            <a:tailEnd/>
          </a:ln>
        </p:spPr>
        <p:txBody>
          <a:bodyPr wrap="none">
            <a:prstTxWarp prst="textNoShape">
              <a:avLst/>
            </a:prstTxWarp>
            <a:spAutoFit/>
          </a:bodyPr>
          <a:lstStyle/>
          <a:p>
            <a:r>
              <a:rPr lang="en-US" sz="3600" i="1">
                <a:solidFill>
                  <a:srgbClr val="0211A6"/>
                </a:solidFill>
                <a:latin typeface="+mj-lt"/>
              </a:rPr>
              <a:t>Examples of 2-Parameter Distributions</a:t>
            </a:r>
          </a:p>
        </p:txBody>
      </p:sp>
      <p:pic>
        <p:nvPicPr>
          <p:cNvPr id="80900" name="Picture 3"/>
          <p:cNvPicPr>
            <a:picLocks noChangeAspect="1" noChangeArrowheads="1"/>
          </p:cNvPicPr>
          <p:nvPr/>
        </p:nvPicPr>
        <p:blipFill>
          <a:blip r:embed="rId3"/>
          <a:srcRect/>
          <a:stretch>
            <a:fillRect/>
          </a:stretch>
        </p:blipFill>
        <p:spPr bwMode="auto">
          <a:xfrm>
            <a:off x="1498600" y="1333500"/>
            <a:ext cx="3043238" cy="2282825"/>
          </a:xfrm>
          <a:prstGeom prst="rect">
            <a:avLst/>
          </a:prstGeom>
          <a:noFill/>
          <a:ln w="9525">
            <a:noFill/>
            <a:miter lim="800000"/>
            <a:headEnd/>
            <a:tailEnd/>
          </a:ln>
        </p:spPr>
      </p:pic>
      <p:sp>
        <p:nvSpPr>
          <p:cNvPr id="80901" name="Text Box 4"/>
          <p:cNvSpPr txBox="1">
            <a:spLocks noChangeArrowheads="1"/>
          </p:cNvSpPr>
          <p:nvPr/>
        </p:nvSpPr>
        <p:spPr bwMode="auto">
          <a:xfrm>
            <a:off x="1571625" y="700088"/>
            <a:ext cx="2724150" cy="641350"/>
          </a:xfrm>
          <a:prstGeom prst="rect">
            <a:avLst/>
          </a:prstGeom>
          <a:noFill/>
          <a:ln w="9525">
            <a:noFill/>
            <a:miter lim="800000"/>
            <a:headEnd/>
            <a:tailEnd/>
          </a:ln>
        </p:spPr>
        <p:txBody>
          <a:bodyPr>
            <a:prstTxWarp prst="textNoShape">
              <a:avLst/>
            </a:prstTxWarp>
            <a:spAutoFit/>
          </a:bodyPr>
          <a:lstStyle/>
          <a:p>
            <a:pPr algn="ctr"/>
            <a:r>
              <a:rPr lang="en-US" sz="1800" b="1">
                <a:latin typeface="Times" charset="0"/>
              </a:rPr>
              <a:t>Grain Boundary Population (</a:t>
            </a:r>
            <a:r>
              <a:rPr lang="en-US" sz="1800" b="1">
                <a:latin typeface="Symbol" charset="2"/>
              </a:rPr>
              <a:t>D</a:t>
            </a:r>
            <a:r>
              <a:rPr lang="en-US" sz="1800" b="1">
                <a:latin typeface="Times" charset="0"/>
              </a:rPr>
              <a:t>g averaged)</a:t>
            </a:r>
          </a:p>
        </p:txBody>
      </p:sp>
      <p:sp>
        <p:nvSpPr>
          <p:cNvPr id="80902" name="Text Box 5"/>
          <p:cNvSpPr txBox="1">
            <a:spLocks noChangeArrowheads="1"/>
          </p:cNvSpPr>
          <p:nvPr/>
        </p:nvSpPr>
        <p:spPr bwMode="auto">
          <a:xfrm>
            <a:off x="368300" y="2039938"/>
            <a:ext cx="1087438" cy="579437"/>
          </a:xfrm>
          <a:prstGeom prst="rect">
            <a:avLst/>
          </a:prstGeom>
          <a:noFill/>
          <a:ln w="9525">
            <a:noFill/>
            <a:miter lim="800000"/>
            <a:headEnd/>
            <a:tailEnd/>
          </a:ln>
        </p:spPr>
        <p:txBody>
          <a:bodyPr wrap="none">
            <a:prstTxWarp prst="textNoShape">
              <a:avLst/>
            </a:prstTxWarp>
            <a:spAutoFit/>
          </a:bodyPr>
          <a:lstStyle/>
          <a:p>
            <a:r>
              <a:rPr lang="en-US" sz="3200" b="1">
                <a:latin typeface="Times" charset="0"/>
              </a:rPr>
              <a:t>MgO</a:t>
            </a:r>
          </a:p>
        </p:txBody>
      </p:sp>
      <p:sp>
        <p:nvSpPr>
          <p:cNvPr id="80903" name="Oval 6"/>
          <p:cNvSpPr>
            <a:spLocks noChangeAspect="1" noChangeArrowheads="1"/>
          </p:cNvSpPr>
          <p:nvPr/>
        </p:nvSpPr>
        <p:spPr bwMode="auto">
          <a:xfrm>
            <a:off x="3095625" y="1951038"/>
            <a:ext cx="238125" cy="228600"/>
          </a:xfrm>
          <a:prstGeom prst="ellipse">
            <a:avLst/>
          </a:prstGeom>
          <a:noFill/>
          <a:ln w="28575">
            <a:solidFill>
              <a:schemeClr val="bg1"/>
            </a:solidFill>
            <a:round/>
            <a:headEnd/>
            <a:tailEnd/>
          </a:ln>
        </p:spPr>
        <p:txBody>
          <a:bodyPr wrap="none" anchor="ctr">
            <a:prstTxWarp prst="textNoShape">
              <a:avLst/>
            </a:prstTxWarp>
          </a:bodyPr>
          <a:lstStyle/>
          <a:p>
            <a:endParaRPr lang="en-US"/>
          </a:p>
        </p:txBody>
      </p:sp>
      <p:sp>
        <p:nvSpPr>
          <p:cNvPr id="80904" name="AutoShape 7"/>
          <p:cNvSpPr>
            <a:spLocks noChangeAspect="1" noChangeArrowheads="1"/>
          </p:cNvSpPr>
          <p:nvPr/>
        </p:nvSpPr>
        <p:spPr bwMode="auto">
          <a:xfrm>
            <a:off x="3124200" y="1954213"/>
            <a:ext cx="182563" cy="176212"/>
          </a:xfrm>
          <a:prstGeom prst="triangle">
            <a:avLst>
              <a:gd name="adj" fmla="val 50000"/>
            </a:avLst>
          </a:prstGeom>
          <a:noFill/>
          <a:ln w="28575">
            <a:solidFill>
              <a:schemeClr val="bg1"/>
            </a:solidFill>
            <a:miter lim="800000"/>
            <a:headEnd/>
            <a:tailEnd/>
          </a:ln>
        </p:spPr>
        <p:txBody>
          <a:bodyPr wrap="none" anchor="ctr">
            <a:prstTxWarp prst="textNoShape">
              <a:avLst/>
            </a:prstTxWarp>
          </a:bodyPr>
          <a:lstStyle/>
          <a:p>
            <a:endParaRPr lang="en-US"/>
          </a:p>
        </p:txBody>
      </p:sp>
      <p:sp>
        <p:nvSpPr>
          <p:cNvPr id="80905" name="Oval 8"/>
          <p:cNvSpPr>
            <a:spLocks noChangeAspect="1" noChangeArrowheads="1"/>
          </p:cNvSpPr>
          <p:nvPr/>
        </p:nvSpPr>
        <p:spPr bwMode="auto">
          <a:xfrm>
            <a:off x="3478213" y="1603375"/>
            <a:ext cx="238125" cy="228600"/>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80906" name="Line 9"/>
          <p:cNvSpPr>
            <a:spLocks noChangeAspect="1" noChangeShapeType="1"/>
          </p:cNvSpPr>
          <p:nvPr/>
        </p:nvSpPr>
        <p:spPr bwMode="auto">
          <a:xfrm rot="-5400000">
            <a:off x="3595688" y="1600200"/>
            <a:ext cx="0" cy="238125"/>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0907" name="Oval 10"/>
          <p:cNvSpPr>
            <a:spLocks noChangeAspect="1" noChangeArrowheads="1"/>
          </p:cNvSpPr>
          <p:nvPr/>
        </p:nvSpPr>
        <p:spPr bwMode="auto">
          <a:xfrm>
            <a:off x="3813175" y="2370138"/>
            <a:ext cx="238125" cy="230187"/>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80908" name="Line 11"/>
          <p:cNvSpPr>
            <a:spLocks noChangeAspect="1" noChangeShapeType="1"/>
          </p:cNvSpPr>
          <p:nvPr/>
        </p:nvSpPr>
        <p:spPr bwMode="auto">
          <a:xfrm rot="-5400000">
            <a:off x="3934619" y="2369344"/>
            <a:ext cx="0" cy="23653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0909" name="Line 12"/>
          <p:cNvSpPr>
            <a:spLocks noChangeAspect="1" noChangeShapeType="1"/>
          </p:cNvSpPr>
          <p:nvPr/>
        </p:nvSpPr>
        <p:spPr bwMode="auto">
          <a:xfrm>
            <a:off x="3932238" y="2370138"/>
            <a:ext cx="0" cy="230187"/>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nvGrpSpPr>
          <p:cNvPr id="2" name="Group 13"/>
          <p:cNvGrpSpPr>
            <a:grpSpLocks/>
          </p:cNvGrpSpPr>
          <p:nvPr/>
        </p:nvGrpSpPr>
        <p:grpSpPr bwMode="auto">
          <a:xfrm>
            <a:off x="4241800" y="712788"/>
            <a:ext cx="4405313" cy="3141662"/>
            <a:chOff x="2672" y="449"/>
            <a:chExt cx="2775" cy="1979"/>
          </a:xfrm>
        </p:grpSpPr>
        <p:sp>
          <p:nvSpPr>
            <p:cNvPr id="80926" name="AutoShape 14"/>
            <p:cNvSpPr>
              <a:spLocks noChangeArrowheads="1"/>
            </p:cNvSpPr>
            <p:nvPr/>
          </p:nvSpPr>
          <p:spPr bwMode="auto">
            <a:xfrm>
              <a:off x="4848" y="1272"/>
              <a:ext cx="599" cy="576"/>
            </a:xfrm>
            <a:prstGeom prst="cube">
              <a:avLst>
                <a:gd name="adj" fmla="val 25000"/>
              </a:avLst>
            </a:prstGeom>
            <a:solidFill>
              <a:srgbClr val="33E9FF"/>
            </a:solidFill>
            <a:ln w="38100">
              <a:solidFill>
                <a:schemeClr val="tx1"/>
              </a:solidFill>
              <a:miter lim="800000"/>
              <a:headEnd/>
              <a:tailEnd/>
            </a:ln>
          </p:spPr>
          <p:txBody>
            <a:bodyPr wrap="none" anchor="ctr">
              <a:prstTxWarp prst="textNoShape">
                <a:avLst/>
              </a:prstTxWarp>
            </a:bodyPr>
            <a:lstStyle/>
            <a:p>
              <a:endParaRPr lang="en-US"/>
            </a:p>
          </p:txBody>
        </p:sp>
        <p:grpSp>
          <p:nvGrpSpPr>
            <p:cNvPr id="80927" name="Group 15"/>
            <p:cNvGrpSpPr>
              <a:grpSpLocks/>
            </p:cNvGrpSpPr>
            <p:nvPr/>
          </p:nvGrpSpPr>
          <p:grpSpPr bwMode="auto">
            <a:xfrm>
              <a:off x="2672" y="449"/>
              <a:ext cx="2029" cy="1979"/>
              <a:chOff x="2672" y="449"/>
              <a:chExt cx="2029" cy="1979"/>
            </a:xfrm>
          </p:grpSpPr>
          <p:pic>
            <p:nvPicPr>
              <p:cNvPr id="80928" name="Picture 16"/>
              <p:cNvPicPr>
                <a:picLocks noChangeAspect="1" noChangeArrowheads="1"/>
              </p:cNvPicPr>
              <p:nvPr/>
            </p:nvPicPr>
            <p:blipFill>
              <a:blip r:embed="rId4"/>
              <a:srcRect l="5424" r="4172"/>
              <a:stretch>
                <a:fillRect/>
              </a:stretch>
            </p:blipFill>
            <p:spPr bwMode="auto">
              <a:xfrm>
                <a:off x="2864" y="848"/>
                <a:ext cx="1733" cy="1438"/>
              </a:xfrm>
              <a:prstGeom prst="rect">
                <a:avLst/>
              </a:prstGeom>
              <a:noFill/>
              <a:ln w="9525">
                <a:noFill/>
                <a:miter lim="800000"/>
                <a:headEnd/>
                <a:tailEnd/>
              </a:ln>
            </p:spPr>
          </p:pic>
          <p:sp>
            <p:nvSpPr>
              <p:cNvPr id="80929" name="Text Box 17"/>
              <p:cNvSpPr txBox="1">
                <a:spLocks noChangeArrowheads="1"/>
              </p:cNvSpPr>
              <p:nvPr/>
            </p:nvSpPr>
            <p:spPr bwMode="auto">
              <a:xfrm>
                <a:off x="2830" y="449"/>
                <a:ext cx="1492" cy="404"/>
              </a:xfrm>
              <a:prstGeom prst="rect">
                <a:avLst/>
              </a:prstGeom>
              <a:noFill/>
              <a:ln w="9525">
                <a:noFill/>
                <a:miter lim="800000"/>
                <a:headEnd/>
                <a:tailEnd/>
              </a:ln>
            </p:spPr>
            <p:txBody>
              <a:bodyPr>
                <a:prstTxWarp prst="textNoShape">
                  <a:avLst/>
                </a:prstTxWarp>
                <a:spAutoFit/>
              </a:bodyPr>
              <a:lstStyle/>
              <a:p>
                <a:pPr algn="ctr"/>
                <a:r>
                  <a:rPr lang="en-US" sz="1800" b="1">
                    <a:latin typeface="Times" charset="0"/>
                  </a:rPr>
                  <a:t>Measured Surface  Energies</a:t>
                </a:r>
                <a:endParaRPr lang="en-US" sz="1800">
                  <a:latin typeface="Times" charset="0"/>
                  <a:ea typeface="Times" charset="0"/>
                  <a:cs typeface="Times" charset="0"/>
                </a:endParaRPr>
              </a:p>
            </p:txBody>
          </p:sp>
          <p:sp>
            <p:nvSpPr>
              <p:cNvPr id="80930" name="Rectangle 18"/>
              <p:cNvSpPr>
                <a:spLocks noChangeArrowheads="1"/>
              </p:cNvSpPr>
              <p:nvPr/>
            </p:nvSpPr>
            <p:spPr bwMode="auto">
              <a:xfrm>
                <a:off x="2672" y="2236"/>
                <a:ext cx="2029" cy="192"/>
              </a:xfrm>
              <a:prstGeom prst="rect">
                <a:avLst/>
              </a:prstGeom>
              <a:noFill/>
              <a:ln w="9525">
                <a:noFill/>
                <a:miter lim="800000"/>
                <a:headEnd/>
                <a:tailEnd/>
              </a:ln>
            </p:spPr>
            <p:txBody>
              <a:bodyPr wrap="none">
                <a:prstTxWarp prst="textNoShape">
                  <a:avLst/>
                </a:prstTxWarp>
                <a:spAutoFit/>
              </a:bodyPr>
              <a:lstStyle/>
              <a:p>
                <a:r>
                  <a:rPr lang="en-US" sz="1400" b="1">
                    <a:latin typeface="Times" charset="0"/>
                    <a:ea typeface="Times" charset="0"/>
                    <a:cs typeface="Times" charset="0"/>
                  </a:rPr>
                  <a:t>Saylor &amp; Rohrer, Inter. Sci. 9 (2001) 35.</a:t>
                </a:r>
                <a:endParaRPr lang="en-US" sz="1400" b="1">
                  <a:solidFill>
                    <a:srgbClr val="000000"/>
                  </a:solidFill>
                  <a:latin typeface="Times" charset="0"/>
                </a:endParaRPr>
              </a:p>
            </p:txBody>
          </p:sp>
        </p:grpSp>
      </p:grpSp>
      <p:grpSp>
        <p:nvGrpSpPr>
          <p:cNvPr id="4" name="Group 19"/>
          <p:cNvGrpSpPr>
            <a:grpSpLocks/>
          </p:cNvGrpSpPr>
          <p:nvPr/>
        </p:nvGrpSpPr>
        <p:grpSpPr bwMode="auto">
          <a:xfrm>
            <a:off x="241300" y="3835400"/>
            <a:ext cx="8405813" cy="2660650"/>
            <a:chOff x="152" y="2416"/>
            <a:chExt cx="5295" cy="1676"/>
          </a:xfrm>
        </p:grpSpPr>
        <p:grpSp>
          <p:nvGrpSpPr>
            <p:cNvPr id="80912" name="Group 20"/>
            <p:cNvGrpSpPr>
              <a:grpSpLocks/>
            </p:cNvGrpSpPr>
            <p:nvPr/>
          </p:nvGrpSpPr>
          <p:grpSpPr bwMode="auto">
            <a:xfrm>
              <a:off x="152" y="2416"/>
              <a:ext cx="4801" cy="1676"/>
              <a:chOff x="152" y="2416"/>
              <a:chExt cx="4801" cy="1676"/>
            </a:xfrm>
          </p:grpSpPr>
          <p:grpSp>
            <p:nvGrpSpPr>
              <p:cNvPr id="80914" name="Group 21"/>
              <p:cNvGrpSpPr>
                <a:grpSpLocks/>
              </p:cNvGrpSpPr>
              <p:nvPr/>
            </p:nvGrpSpPr>
            <p:grpSpPr bwMode="auto">
              <a:xfrm>
                <a:off x="152" y="2416"/>
                <a:ext cx="4553" cy="1498"/>
                <a:chOff x="168" y="2464"/>
                <a:chExt cx="4553" cy="1498"/>
              </a:xfrm>
            </p:grpSpPr>
            <p:pic>
              <p:nvPicPr>
                <p:cNvPr id="80916" name="Picture 22"/>
                <p:cNvPicPr>
                  <a:picLocks noChangeAspect="1" noChangeArrowheads="1"/>
                </p:cNvPicPr>
                <p:nvPr/>
              </p:nvPicPr>
              <p:blipFill>
                <a:blip r:embed="rId5"/>
                <a:srcRect l="6750" r="5737" b="1801"/>
                <a:stretch>
                  <a:fillRect/>
                </a:stretch>
              </p:blipFill>
              <p:spPr bwMode="auto">
                <a:xfrm>
                  <a:off x="1047" y="2464"/>
                  <a:ext cx="1746" cy="1469"/>
                </a:xfrm>
                <a:prstGeom prst="rect">
                  <a:avLst/>
                </a:prstGeom>
                <a:noFill/>
                <a:ln w="9525">
                  <a:noFill/>
                  <a:miter lim="800000"/>
                  <a:headEnd/>
                  <a:tailEnd/>
                </a:ln>
              </p:spPr>
            </p:pic>
            <p:pic>
              <p:nvPicPr>
                <p:cNvPr id="80917" name="Picture 23"/>
                <p:cNvPicPr>
                  <a:picLocks noChangeAspect="1" noChangeArrowheads="1"/>
                </p:cNvPicPr>
                <p:nvPr/>
              </p:nvPicPr>
              <p:blipFill>
                <a:blip r:embed="rId6"/>
                <a:srcRect l="5524"/>
                <a:stretch>
                  <a:fillRect/>
                </a:stretch>
              </p:blipFill>
              <p:spPr bwMode="auto">
                <a:xfrm>
                  <a:off x="2846" y="2474"/>
                  <a:ext cx="1875" cy="1488"/>
                </a:xfrm>
                <a:prstGeom prst="rect">
                  <a:avLst/>
                </a:prstGeom>
                <a:noFill/>
                <a:ln w="9525">
                  <a:noFill/>
                  <a:miter lim="800000"/>
                  <a:headEnd/>
                  <a:tailEnd/>
                </a:ln>
              </p:spPr>
            </p:pic>
            <p:sp>
              <p:nvSpPr>
                <p:cNvPr id="80918" name="Text Box 24"/>
                <p:cNvSpPr txBox="1">
                  <a:spLocks noChangeArrowheads="1"/>
                </p:cNvSpPr>
                <p:nvPr/>
              </p:nvSpPr>
              <p:spPr bwMode="auto">
                <a:xfrm>
                  <a:off x="168" y="3093"/>
                  <a:ext cx="897" cy="365"/>
                </a:xfrm>
                <a:prstGeom prst="rect">
                  <a:avLst/>
                </a:prstGeom>
                <a:noFill/>
                <a:ln w="9525">
                  <a:noFill/>
                  <a:miter lim="800000"/>
                  <a:headEnd/>
                  <a:tailEnd/>
                </a:ln>
              </p:spPr>
              <p:txBody>
                <a:bodyPr wrap="none">
                  <a:prstTxWarp prst="textNoShape">
                    <a:avLst/>
                  </a:prstTxWarp>
                  <a:spAutoFit/>
                </a:bodyPr>
                <a:lstStyle/>
                <a:p>
                  <a:r>
                    <a:rPr lang="en-US" sz="3200" b="1">
                      <a:latin typeface="Times" charset="0"/>
                    </a:rPr>
                    <a:t>SrTiO</a:t>
                  </a:r>
                  <a:r>
                    <a:rPr lang="en-US" sz="3200" b="1" baseline="-25000">
                      <a:latin typeface="Times" charset="0"/>
                    </a:rPr>
                    <a:t>3</a:t>
                  </a:r>
                  <a:endParaRPr lang="en-US" sz="3200" b="1">
                    <a:latin typeface="Times" charset="0"/>
                  </a:endParaRPr>
                </a:p>
              </p:txBody>
            </p:sp>
            <p:sp>
              <p:nvSpPr>
                <p:cNvPr id="80919" name="Oval 25"/>
                <p:cNvSpPr>
                  <a:spLocks noChangeAspect="1" noChangeArrowheads="1"/>
                </p:cNvSpPr>
                <p:nvPr/>
              </p:nvSpPr>
              <p:spPr bwMode="auto">
                <a:xfrm>
                  <a:off x="1966" y="2869"/>
                  <a:ext cx="150" cy="144"/>
                </a:xfrm>
                <a:prstGeom prst="ellipse">
                  <a:avLst/>
                </a:prstGeom>
                <a:noFill/>
                <a:ln w="28575">
                  <a:solidFill>
                    <a:schemeClr val="bg1"/>
                  </a:solidFill>
                  <a:round/>
                  <a:headEnd/>
                  <a:tailEnd/>
                </a:ln>
              </p:spPr>
              <p:txBody>
                <a:bodyPr wrap="none" anchor="ctr">
                  <a:prstTxWarp prst="textNoShape">
                    <a:avLst/>
                  </a:prstTxWarp>
                </a:bodyPr>
                <a:lstStyle/>
                <a:p>
                  <a:endParaRPr lang="en-US"/>
                </a:p>
              </p:txBody>
            </p:sp>
            <p:sp>
              <p:nvSpPr>
                <p:cNvPr id="80920" name="AutoShape 26"/>
                <p:cNvSpPr>
                  <a:spLocks noChangeAspect="1" noChangeArrowheads="1"/>
                </p:cNvSpPr>
                <p:nvPr/>
              </p:nvSpPr>
              <p:spPr bwMode="auto">
                <a:xfrm>
                  <a:off x="1984" y="2871"/>
                  <a:ext cx="115" cy="111"/>
                </a:xfrm>
                <a:prstGeom prst="triangle">
                  <a:avLst>
                    <a:gd name="adj" fmla="val 50000"/>
                  </a:avLst>
                </a:prstGeom>
                <a:noFill/>
                <a:ln w="28575">
                  <a:solidFill>
                    <a:schemeClr val="bg1"/>
                  </a:solidFill>
                  <a:miter lim="800000"/>
                  <a:headEnd/>
                  <a:tailEnd/>
                </a:ln>
              </p:spPr>
              <p:txBody>
                <a:bodyPr wrap="none" anchor="ctr">
                  <a:prstTxWarp prst="textNoShape">
                    <a:avLst/>
                  </a:prstTxWarp>
                </a:bodyPr>
                <a:lstStyle/>
                <a:p>
                  <a:endParaRPr lang="en-US"/>
                </a:p>
              </p:txBody>
            </p:sp>
            <p:sp>
              <p:nvSpPr>
                <p:cNvPr id="80921" name="Oval 27"/>
                <p:cNvSpPr>
                  <a:spLocks noChangeAspect="1" noChangeArrowheads="1"/>
                </p:cNvSpPr>
                <p:nvPr/>
              </p:nvSpPr>
              <p:spPr bwMode="auto">
                <a:xfrm>
                  <a:off x="2207" y="2650"/>
                  <a:ext cx="150" cy="144"/>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80922" name="Line 28"/>
                <p:cNvSpPr>
                  <a:spLocks noChangeAspect="1" noChangeShapeType="1"/>
                </p:cNvSpPr>
                <p:nvPr/>
              </p:nvSpPr>
              <p:spPr bwMode="auto">
                <a:xfrm rot="-5400000">
                  <a:off x="2281" y="2648"/>
                  <a:ext cx="0" cy="15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0923" name="Oval 29"/>
                <p:cNvSpPr>
                  <a:spLocks noChangeAspect="1" noChangeArrowheads="1"/>
                </p:cNvSpPr>
                <p:nvPr/>
              </p:nvSpPr>
              <p:spPr bwMode="auto">
                <a:xfrm>
                  <a:off x="2418" y="3133"/>
                  <a:ext cx="150" cy="145"/>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80924" name="Line 30"/>
                <p:cNvSpPr>
                  <a:spLocks noChangeAspect="1" noChangeShapeType="1"/>
                </p:cNvSpPr>
                <p:nvPr/>
              </p:nvSpPr>
              <p:spPr bwMode="auto">
                <a:xfrm rot="-5400000">
                  <a:off x="2495" y="3132"/>
                  <a:ext cx="0" cy="14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0925" name="Line 31"/>
                <p:cNvSpPr>
                  <a:spLocks noChangeAspect="1" noChangeShapeType="1"/>
                </p:cNvSpPr>
                <p:nvPr/>
              </p:nvSpPr>
              <p:spPr bwMode="auto">
                <a:xfrm>
                  <a:off x="2493" y="3133"/>
                  <a:ext cx="0" cy="145"/>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sp>
            <p:nvSpPr>
              <p:cNvPr id="80915" name="Rectangle 32"/>
              <p:cNvSpPr>
                <a:spLocks noChangeArrowheads="1"/>
              </p:cNvSpPr>
              <p:nvPr/>
            </p:nvSpPr>
            <p:spPr bwMode="auto">
              <a:xfrm>
                <a:off x="2488" y="3900"/>
                <a:ext cx="2465" cy="192"/>
              </a:xfrm>
              <a:prstGeom prst="rect">
                <a:avLst/>
              </a:prstGeom>
              <a:noFill/>
              <a:ln w="9525">
                <a:noFill/>
                <a:miter lim="800000"/>
                <a:headEnd/>
                <a:tailEnd/>
              </a:ln>
            </p:spPr>
            <p:txBody>
              <a:bodyPr wrap="none">
                <a:prstTxWarp prst="textNoShape">
                  <a:avLst/>
                </a:prstTxWarp>
                <a:spAutoFit/>
              </a:bodyPr>
              <a:lstStyle/>
              <a:p>
                <a:r>
                  <a:rPr lang="en-US" sz="1400" b="1">
                    <a:solidFill>
                      <a:srgbClr val="000000"/>
                    </a:solidFill>
                    <a:latin typeface="Times" charset="0"/>
                  </a:rPr>
                  <a:t>Sano et al., J. Amer. Ceram. Soc., 86 (2003) 1933.</a:t>
                </a:r>
              </a:p>
            </p:txBody>
          </p:sp>
        </p:grpSp>
        <p:sp>
          <p:nvSpPr>
            <p:cNvPr id="80913" name="AutoShape 33"/>
            <p:cNvSpPr>
              <a:spLocks noChangeArrowheads="1"/>
            </p:cNvSpPr>
            <p:nvPr/>
          </p:nvSpPr>
          <p:spPr bwMode="auto">
            <a:xfrm>
              <a:off x="4848" y="2784"/>
              <a:ext cx="599" cy="576"/>
            </a:xfrm>
            <a:prstGeom prst="cube">
              <a:avLst>
                <a:gd name="adj" fmla="val 25000"/>
              </a:avLst>
            </a:prstGeom>
            <a:solidFill>
              <a:srgbClr val="33E9FF"/>
            </a:solidFill>
            <a:ln w="38100">
              <a:solidFill>
                <a:schemeClr val="tx1"/>
              </a:solidFill>
              <a:miter lim="800000"/>
              <a:headEnd/>
              <a:tailEnd/>
            </a:ln>
          </p:spPr>
          <p:txBody>
            <a:bodyPr wrap="none" anchor="ctr">
              <a:prstTxWarp prst="textNoShape">
                <a:avLst/>
              </a:prstTxWarp>
            </a:bodyPr>
            <a:lstStyle/>
            <a:p>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3"/>
          <p:cNvSpPr>
            <a:spLocks noGrp="1"/>
          </p:cNvSpPr>
          <p:nvPr>
            <p:ph type="sldNum" sz="quarter" idx="12"/>
          </p:nvPr>
        </p:nvSpPr>
        <p:spPr>
          <a:noFill/>
        </p:spPr>
        <p:txBody>
          <a:bodyPr/>
          <a:lstStyle/>
          <a:p>
            <a:fld id="{D2AA8523-DC00-4848-8B63-A56CFD6D9148}" type="slidenum">
              <a:rPr lang="en-US" smtClean="0"/>
              <a:pPr/>
              <a:t>75</a:t>
            </a:fld>
            <a:endParaRPr lang="en-US" smtClean="0"/>
          </a:p>
        </p:txBody>
      </p:sp>
      <p:sp>
        <p:nvSpPr>
          <p:cNvPr id="82947" name="Text Box 2"/>
          <p:cNvSpPr txBox="1">
            <a:spLocks noChangeArrowheads="1"/>
          </p:cNvSpPr>
          <p:nvPr/>
        </p:nvSpPr>
        <p:spPr bwMode="auto">
          <a:xfrm>
            <a:off x="619125" y="860425"/>
            <a:ext cx="4137025" cy="457200"/>
          </a:xfrm>
          <a:prstGeom prst="rect">
            <a:avLst/>
          </a:prstGeom>
          <a:noFill/>
          <a:ln w="9525">
            <a:noFill/>
            <a:miter lim="800000"/>
            <a:headEnd/>
            <a:tailEnd/>
          </a:ln>
        </p:spPr>
        <p:txBody>
          <a:bodyPr wrap="none">
            <a:prstTxWarp prst="textNoShape">
              <a:avLst/>
            </a:prstTxWarp>
            <a:spAutoFit/>
          </a:bodyPr>
          <a:lstStyle/>
          <a:p>
            <a:r>
              <a:rPr lang="en-US">
                <a:latin typeface="Times" charset="0"/>
              </a:rPr>
              <a:t>For all grain boundaries in MgO</a:t>
            </a:r>
          </a:p>
        </p:txBody>
      </p:sp>
      <p:sp>
        <p:nvSpPr>
          <p:cNvPr id="82948" name="Text Box 3"/>
          <p:cNvSpPr txBox="1">
            <a:spLocks noChangeArrowheads="1"/>
          </p:cNvSpPr>
          <p:nvPr/>
        </p:nvSpPr>
        <p:spPr bwMode="auto">
          <a:xfrm>
            <a:off x="527050" y="76200"/>
            <a:ext cx="8235950"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i="1">
                <a:solidFill>
                  <a:srgbClr val="0211A6"/>
                </a:solidFill>
                <a:latin typeface="+mj-lt"/>
              </a:rPr>
              <a:t>Grain boundary energy and population</a:t>
            </a:r>
          </a:p>
        </p:txBody>
      </p:sp>
      <p:sp>
        <p:nvSpPr>
          <p:cNvPr id="54276" name="Text Box 4"/>
          <p:cNvSpPr txBox="1">
            <a:spLocks noChangeArrowheads="1"/>
          </p:cNvSpPr>
          <p:nvPr/>
        </p:nvSpPr>
        <p:spPr bwMode="auto">
          <a:xfrm>
            <a:off x="360363" y="5638800"/>
            <a:ext cx="8159750" cy="457200"/>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b="1">
                <a:solidFill>
                  <a:srgbClr val="FF0F2B"/>
                </a:solidFill>
                <a:effectLst>
                  <a:outerShdw blurRad="38100" dist="38100" dir="2700000" algn="tl">
                    <a:srgbClr val="DDDDDD"/>
                  </a:outerShdw>
                </a:effectLst>
              </a:rPr>
              <a:t>Population and Energy are </a:t>
            </a:r>
            <a:r>
              <a:rPr lang="en-US" b="1" i="1">
                <a:solidFill>
                  <a:srgbClr val="FF0F2B"/>
                </a:solidFill>
                <a:effectLst>
                  <a:outerShdw blurRad="38100" dist="38100" dir="2700000" algn="tl">
                    <a:srgbClr val="DDDDDD"/>
                  </a:outerShdw>
                </a:effectLst>
              </a:rPr>
              <a:t>inversely correlated</a:t>
            </a:r>
            <a:endParaRPr lang="en-US" b="1">
              <a:solidFill>
                <a:srgbClr val="FF0F2B"/>
              </a:solidFill>
              <a:effectLst>
                <a:outerShdw blurRad="38100" dist="38100" dir="2700000" algn="tl">
                  <a:srgbClr val="DDDDDD"/>
                </a:outerShdw>
              </a:effectLst>
            </a:endParaRPr>
          </a:p>
        </p:txBody>
      </p:sp>
      <p:grpSp>
        <p:nvGrpSpPr>
          <p:cNvPr id="82950" name="Group 5"/>
          <p:cNvGrpSpPr>
            <a:grpSpLocks/>
          </p:cNvGrpSpPr>
          <p:nvPr/>
        </p:nvGrpSpPr>
        <p:grpSpPr bwMode="auto">
          <a:xfrm>
            <a:off x="1952625" y="1679575"/>
            <a:ext cx="5186363" cy="3922713"/>
            <a:chOff x="1230" y="1058"/>
            <a:chExt cx="3267" cy="2471"/>
          </a:xfrm>
        </p:grpSpPr>
        <p:sp>
          <p:nvSpPr>
            <p:cNvPr id="82952" name="Line 6"/>
            <p:cNvSpPr>
              <a:spLocks noChangeShapeType="1"/>
            </p:cNvSpPr>
            <p:nvPr/>
          </p:nvSpPr>
          <p:spPr bwMode="auto">
            <a:xfrm>
              <a:off x="1802" y="1153"/>
              <a:ext cx="1" cy="1915"/>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53" name="Line 7"/>
            <p:cNvSpPr>
              <a:spLocks noChangeShapeType="1"/>
            </p:cNvSpPr>
            <p:nvPr/>
          </p:nvSpPr>
          <p:spPr bwMode="auto">
            <a:xfrm>
              <a:off x="1755" y="3068"/>
              <a:ext cx="47"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54" name="Line 8"/>
            <p:cNvSpPr>
              <a:spLocks noChangeShapeType="1"/>
            </p:cNvSpPr>
            <p:nvPr/>
          </p:nvSpPr>
          <p:spPr bwMode="auto">
            <a:xfrm>
              <a:off x="1755" y="2753"/>
              <a:ext cx="47"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55" name="Line 9"/>
            <p:cNvSpPr>
              <a:spLocks noChangeShapeType="1"/>
            </p:cNvSpPr>
            <p:nvPr/>
          </p:nvSpPr>
          <p:spPr bwMode="auto">
            <a:xfrm>
              <a:off x="1755" y="2430"/>
              <a:ext cx="47"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56" name="Line 10"/>
            <p:cNvSpPr>
              <a:spLocks noChangeShapeType="1"/>
            </p:cNvSpPr>
            <p:nvPr/>
          </p:nvSpPr>
          <p:spPr bwMode="auto">
            <a:xfrm>
              <a:off x="1755" y="2115"/>
              <a:ext cx="47"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57" name="Line 11"/>
            <p:cNvSpPr>
              <a:spLocks noChangeShapeType="1"/>
            </p:cNvSpPr>
            <p:nvPr/>
          </p:nvSpPr>
          <p:spPr bwMode="auto">
            <a:xfrm>
              <a:off x="1755" y="1791"/>
              <a:ext cx="47"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58" name="Line 12"/>
            <p:cNvSpPr>
              <a:spLocks noChangeShapeType="1"/>
            </p:cNvSpPr>
            <p:nvPr/>
          </p:nvSpPr>
          <p:spPr bwMode="auto">
            <a:xfrm>
              <a:off x="1755" y="1476"/>
              <a:ext cx="47"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59" name="Line 13"/>
            <p:cNvSpPr>
              <a:spLocks noChangeShapeType="1"/>
            </p:cNvSpPr>
            <p:nvPr/>
          </p:nvSpPr>
          <p:spPr bwMode="auto">
            <a:xfrm>
              <a:off x="1755" y="1153"/>
              <a:ext cx="47"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0" name="Line 14"/>
            <p:cNvSpPr>
              <a:spLocks noChangeShapeType="1"/>
            </p:cNvSpPr>
            <p:nvPr/>
          </p:nvSpPr>
          <p:spPr bwMode="auto">
            <a:xfrm>
              <a:off x="1802" y="3068"/>
              <a:ext cx="2568"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1" name="Line 15"/>
            <p:cNvSpPr>
              <a:spLocks noChangeShapeType="1"/>
            </p:cNvSpPr>
            <p:nvPr/>
          </p:nvSpPr>
          <p:spPr bwMode="auto">
            <a:xfrm flipV="1">
              <a:off x="1802" y="3068"/>
              <a:ext cx="1" cy="4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2" name="Line 16"/>
            <p:cNvSpPr>
              <a:spLocks noChangeShapeType="1"/>
            </p:cNvSpPr>
            <p:nvPr/>
          </p:nvSpPr>
          <p:spPr bwMode="auto">
            <a:xfrm flipV="1">
              <a:off x="2440" y="3068"/>
              <a:ext cx="1" cy="4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3" name="Line 17"/>
            <p:cNvSpPr>
              <a:spLocks noChangeShapeType="1"/>
            </p:cNvSpPr>
            <p:nvPr/>
          </p:nvSpPr>
          <p:spPr bwMode="auto">
            <a:xfrm flipV="1">
              <a:off x="3086" y="3068"/>
              <a:ext cx="1" cy="4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4" name="Line 18"/>
            <p:cNvSpPr>
              <a:spLocks noChangeShapeType="1"/>
            </p:cNvSpPr>
            <p:nvPr/>
          </p:nvSpPr>
          <p:spPr bwMode="auto">
            <a:xfrm flipV="1">
              <a:off x="3724" y="3068"/>
              <a:ext cx="1" cy="4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5" name="Line 19"/>
            <p:cNvSpPr>
              <a:spLocks noChangeShapeType="1"/>
            </p:cNvSpPr>
            <p:nvPr/>
          </p:nvSpPr>
          <p:spPr bwMode="auto">
            <a:xfrm flipV="1">
              <a:off x="4370" y="3068"/>
              <a:ext cx="1" cy="4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6" name="Line 20"/>
            <p:cNvSpPr>
              <a:spLocks noChangeShapeType="1"/>
            </p:cNvSpPr>
            <p:nvPr/>
          </p:nvSpPr>
          <p:spPr bwMode="auto">
            <a:xfrm flipV="1">
              <a:off x="1887" y="1224"/>
              <a:ext cx="1" cy="79"/>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7" name="Line 21"/>
            <p:cNvSpPr>
              <a:spLocks noChangeShapeType="1"/>
            </p:cNvSpPr>
            <p:nvPr/>
          </p:nvSpPr>
          <p:spPr bwMode="auto">
            <a:xfrm>
              <a:off x="1864" y="1224"/>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8" name="Line 22"/>
            <p:cNvSpPr>
              <a:spLocks noChangeShapeType="1"/>
            </p:cNvSpPr>
            <p:nvPr/>
          </p:nvSpPr>
          <p:spPr bwMode="auto">
            <a:xfrm flipV="1">
              <a:off x="2059" y="1255"/>
              <a:ext cx="1" cy="103"/>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9" name="Line 23"/>
            <p:cNvSpPr>
              <a:spLocks noChangeShapeType="1"/>
            </p:cNvSpPr>
            <p:nvPr/>
          </p:nvSpPr>
          <p:spPr bwMode="auto">
            <a:xfrm>
              <a:off x="2035" y="1255"/>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0" name="Line 24"/>
            <p:cNvSpPr>
              <a:spLocks noChangeShapeType="1"/>
            </p:cNvSpPr>
            <p:nvPr/>
          </p:nvSpPr>
          <p:spPr bwMode="auto">
            <a:xfrm flipV="1">
              <a:off x="2238" y="1366"/>
              <a:ext cx="1" cy="157"/>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1" name="Line 25"/>
            <p:cNvSpPr>
              <a:spLocks noChangeShapeType="1"/>
            </p:cNvSpPr>
            <p:nvPr/>
          </p:nvSpPr>
          <p:spPr bwMode="auto">
            <a:xfrm>
              <a:off x="2214" y="1366"/>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2" name="Line 26"/>
            <p:cNvSpPr>
              <a:spLocks noChangeShapeType="1"/>
            </p:cNvSpPr>
            <p:nvPr/>
          </p:nvSpPr>
          <p:spPr bwMode="auto">
            <a:xfrm flipV="1">
              <a:off x="2409" y="1815"/>
              <a:ext cx="1" cy="229"/>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3" name="Line 27"/>
            <p:cNvSpPr>
              <a:spLocks noChangeShapeType="1"/>
            </p:cNvSpPr>
            <p:nvPr/>
          </p:nvSpPr>
          <p:spPr bwMode="auto">
            <a:xfrm>
              <a:off x="2385" y="1815"/>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4" name="Line 28"/>
            <p:cNvSpPr>
              <a:spLocks noChangeShapeType="1"/>
            </p:cNvSpPr>
            <p:nvPr/>
          </p:nvSpPr>
          <p:spPr bwMode="auto">
            <a:xfrm flipV="1">
              <a:off x="2580" y="2044"/>
              <a:ext cx="1" cy="22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5" name="Line 29"/>
            <p:cNvSpPr>
              <a:spLocks noChangeShapeType="1"/>
            </p:cNvSpPr>
            <p:nvPr/>
          </p:nvSpPr>
          <p:spPr bwMode="auto">
            <a:xfrm>
              <a:off x="2557" y="2044"/>
              <a:ext cx="5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6" name="Line 30"/>
            <p:cNvSpPr>
              <a:spLocks noChangeShapeType="1"/>
            </p:cNvSpPr>
            <p:nvPr/>
          </p:nvSpPr>
          <p:spPr bwMode="auto">
            <a:xfrm flipV="1">
              <a:off x="2751" y="2256"/>
              <a:ext cx="1" cy="19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7" name="Line 31"/>
            <p:cNvSpPr>
              <a:spLocks noChangeShapeType="1"/>
            </p:cNvSpPr>
            <p:nvPr/>
          </p:nvSpPr>
          <p:spPr bwMode="auto">
            <a:xfrm>
              <a:off x="2728" y="2256"/>
              <a:ext cx="5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8" name="Line 32"/>
            <p:cNvSpPr>
              <a:spLocks noChangeShapeType="1"/>
            </p:cNvSpPr>
            <p:nvPr/>
          </p:nvSpPr>
          <p:spPr bwMode="auto">
            <a:xfrm flipV="1">
              <a:off x="2922" y="2422"/>
              <a:ext cx="1" cy="173"/>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9" name="Line 33"/>
            <p:cNvSpPr>
              <a:spLocks noChangeShapeType="1"/>
            </p:cNvSpPr>
            <p:nvPr/>
          </p:nvSpPr>
          <p:spPr bwMode="auto">
            <a:xfrm>
              <a:off x="2899" y="2422"/>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0" name="Line 34"/>
            <p:cNvSpPr>
              <a:spLocks noChangeShapeType="1"/>
            </p:cNvSpPr>
            <p:nvPr/>
          </p:nvSpPr>
          <p:spPr bwMode="auto">
            <a:xfrm flipV="1">
              <a:off x="3094" y="2564"/>
              <a:ext cx="1" cy="15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1" name="Line 35"/>
            <p:cNvSpPr>
              <a:spLocks noChangeShapeType="1"/>
            </p:cNvSpPr>
            <p:nvPr/>
          </p:nvSpPr>
          <p:spPr bwMode="auto">
            <a:xfrm>
              <a:off x="3070" y="2564"/>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2" name="Line 36"/>
            <p:cNvSpPr>
              <a:spLocks noChangeShapeType="1"/>
            </p:cNvSpPr>
            <p:nvPr/>
          </p:nvSpPr>
          <p:spPr bwMode="auto">
            <a:xfrm flipV="1">
              <a:off x="3273" y="2674"/>
              <a:ext cx="1" cy="134"/>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3" name="Line 37"/>
            <p:cNvSpPr>
              <a:spLocks noChangeShapeType="1"/>
            </p:cNvSpPr>
            <p:nvPr/>
          </p:nvSpPr>
          <p:spPr bwMode="auto">
            <a:xfrm>
              <a:off x="3249" y="2674"/>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4" name="Line 38"/>
            <p:cNvSpPr>
              <a:spLocks noChangeShapeType="1"/>
            </p:cNvSpPr>
            <p:nvPr/>
          </p:nvSpPr>
          <p:spPr bwMode="auto">
            <a:xfrm flipV="1">
              <a:off x="3444" y="2761"/>
              <a:ext cx="1" cy="11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5" name="Line 39"/>
            <p:cNvSpPr>
              <a:spLocks noChangeShapeType="1"/>
            </p:cNvSpPr>
            <p:nvPr/>
          </p:nvSpPr>
          <p:spPr bwMode="auto">
            <a:xfrm>
              <a:off x="3420" y="2761"/>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6" name="Line 40"/>
            <p:cNvSpPr>
              <a:spLocks noChangeShapeType="1"/>
            </p:cNvSpPr>
            <p:nvPr/>
          </p:nvSpPr>
          <p:spPr bwMode="auto">
            <a:xfrm flipV="1">
              <a:off x="3615" y="2816"/>
              <a:ext cx="1" cy="103"/>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7" name="Line 41"/>
            <p:cNvSpPr>
              <a:spLocks noChangeShapeType="1"/>
            </p:cNvSpPr>
            <p:nvPr/>
          </p:nvSpPr>
          <p:spPr bwMode="auto">
            <a:xfrm>
              <a:off x="3592" y="2816"/>
              <a:ext cx="5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8" name="Line 42"/>
            <p:cNvSpPr>
              <a:spLocks noChangeShapeType="1"/>
            </p:cNvSpPr>
            <p:nvPr/>
          </p:nvSpPr>
          <p:spPr bwMode="auto">
            <a:xfrm flipV="1">
              <a:off x="3786" y="2832"/>
              <a:ext cx="1" cy="87"/>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9" name="Line 43"/>
            <p:cNvSpPr>
              <a:spLocks noChangeShapeType="1"/>
            </p:cNvSpPr>
            <p:nvPr/>
          </p:nvSpPr>
          <p:spPr bwMode="auto">
            <a:xfrm>
              <a:off x="3763" y="2832"/>
              <a:ext cx="5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0" name="Line 44"/>
            <p:cNvSpPr>
              <a:spLocks noChangeShapeType="1"/>
            </p:cNvSpPr>
            <p:nvPr/>
          </p:nvSpPr>
          <p:spPr bwMode="auto">
            <a:xfrm flipV="1">
              <a:off x="3957" y="2848"/>
              <a:ext cx="1" cy="86"/>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1" name="Line 45"/>
            <p:cNvSpPr>
              <a:spLocks noChangeShapeType="1"/>
            </p:cNvSpPr>
            <p:nvPr/>
          </p:nvSpPr>
          <p:spPr bwMode="auto">
            <a:xfrm>
              <a:off x="3934" y="2848"/>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2" name="Line 46"/>
            <p:cNvSpPr>
              <a:spLocks noChangeShapeType="1"/>
            </p:cNvSpPr>
            <p:nvPr/>
          </p:nvSpPr>
          <p:spPr bwMode="auto">
            <a:xfrm flipV="1">
              <a:off x="4129" y="2895"/>
              <a:ext cx="1" cy="7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3" name="Line 47"/>
            <p:cNvSpPr>
              <a:spLocks noChangeShapeType="1"/>
            </p:cNvSpPr>
            <p:nvPr/>
          </p:nvSpPr>
          <p:spPr bwMode="auto">
            <a:xfrm>
              <a:off x="4105" y="2895"/>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4" name="Line 48"/>
            <p:cNvSpPr>
              <a:spLocks noChangeShapeType="1"/>
            </p:cNvSpPr>
            <p:nvPr/>
          </p:nvSpPr>
          <p:spPr bwMode="auto">
            <a:xfrm flipV="1">
              <a:off x="4308" y="2942"/>
              <a:ext cx="1" cy="4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5" name="Line 49"/>
            <p:cNvSpPr>
              <a:spLocks noChangeShapeType="1"/>
            </p:cNvSpPr>
            <p:nvPr/>
          </p:nvSpPr>
          <p:spPr bwMode="auto">
            <a:xfrm>
              <a:off x="4284" y="2942"/>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6" name="Line 50"/>
            <p:cNvSpPr>
              <a:spLocks noChangeShapeType="1"/>
            </p:cNvSpPr>
            <p:nvPr/>
          </p:nvSpPr>
          <p:spPr bwMode="auto">
            <a:xfrm>
              <a:off x="1887" y="1303"/>
              <a:ext cx="1" cy="79"/>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7" name="Line 51"/>
            <p:cNvSpPr>
              <a:spLocks noChangeShapeType="1"/>
            </p:cNvSpPr>
            <p:nvPr/>
          </p:nvSpPr>
          <p:spPr bwMode="auto">
            <a:xfrm>
              <a:off x="1864" y="1382"/>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8" name="Line 52"/>
            <p:cNvSpPr>
              <a:spLocks noChangeShapeType="1"/>
            </p:cNvSpPr>
            <p:nvPr/>
          </p:nvSpPr>
          <p:spPr bwMode="auto">
            <a:xfrm>
              <a:off x="2059" y="1358"/>
              <a:ext cx="1" cy="102"/>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9" name="Line 53"/>
            <p:cNvSpPr>
              <a:spLocks noChangeShapeType="1"/>
            </p:cNvSpPr>
            <p:nvPr/>
          </p:nvSpPr>
          <p:spPr bwMode="auto">
            <a:xfrm>
              <a:off x="2035" y="1460"/>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0" name="Line 54"/>
            <p:cNvSpPr>
              <a:spLocks noChangeShapeType="1"/>
            </p:cNvSpPr>
            <p:nvPr/>
          </p:nvSpPr>
          <p:spPr bwMode="auto">
            <a:xfrm>
              <a:off x="2238" y="1523"/>
              <a:ext cx="1" cy="15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1" name="Line 55"/>
            <p:cNvSpPr>
              <a:spLocks noChangeShapeType="1"/>
            </p:cNvSpPr>
            <p:nvPr/>
          </p:nvSpPr>
          <p:spPr bwMode="auto">
            <a:xfrm>
              <a:off x="2214" y="1681"/>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2" name="Line 56"/>
            <p:cNvSpPr>
              <a:spLocks noChangeShapeType="1"/>
            </p:cNvSpPr>
            <p:nvPr/>
          </p:nvSpPr>
          <p:spPr bwMode="auto">
            <a:xfrm>
              <a:off x="2409" y="2044"/>
              <a:ext cx="1" cy="236"/>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3" name="Line 57"/>
            <p:cNvSpPr>
              <a:spLocks noChangeShapeType="1"/>
            </p:cNvSpPr>
            <p:nvPr/>
          </p:nvSpPr>
          <p:spPr bwMode="auto">
            <a:xfrm>
              <a:off x="2580" y="2264"/>
              <a:ext cx="1" cy="22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4" name="Line 58"/>
            <p:cNvSpPr>
              <a:spLocks noChangeShapeType="1"/>
            </p:cNvSpPr>
            <p:nvPr/>
          </p:nvSpPr>
          <p:spPr bwMode="auto">
            <a:xfrm>
              <a:off x="2557" y="2485"/>
              <a:ext cx="5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5" name="Line 59"/>
            <p:cNvSpPr>
              <a:spLocks noChangeShapeType="1"/>
            </p:cNvSpPr>
            <p:nvPr/>
          </p:nvSpPr>
          <p:spPr bwMode="auto">
            <a:xfrm>
              <a:off x="2751" y="2446"/>
              <a:ext cx="1" cy="189"/>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6" name="Line 60"/>
            <p:cNvSpPr>
              <a:spLocks noChangeShapeType="1"/>
            </p:cNvSpPr>
            <p:nvPr/>
          </p:nvSpPr>
          <p:spPr bwMode="auto">
            <a:xfrm>
              <a:off x="2728" y="2635"/>
              <a:ext cx="5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7" name="Line 61"/>
            <p:cNvSpPr>
              <a:spLocks noChangeShapeType="1"/>
            </p:cNvSpPr>
            <p:nvPr/>
          </p:nvSpPr>
          <p:spPr bwMode="auto">
            <a:xfrm>
              <a:off x="2922" y="2595"/>
              <a:ext cx="1" cy="182"/>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8" name="Line 62"/>
            <p:cNvSpPr>
              <a:spLocks noChangeShapeType="1"/>
            </p:cNvSpPr>
            <p:nvPr/>
          </p:nvSpPr>
          <p:spPr bwMode="auto">
            <a:xfrm>
              <a:off x="2899" y="2777"/>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9" name="Line 63"/>
            <p:cNvSpPr>
              <a:spLocks noChangeShapeType="1"/>
            </p:cNvSpPr>
            <p:nvPr/>
          </p:nvSpPr>
          <p:spPr bwMode="auto">
            <a:xfrm>
              <a:off x="3094" y="2722"/>
              <a:ext cx="1" cy="157"/>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0" name="Line 64"/>
            <p:cNvSpPr>
              <a:spLocks noChangeShapeType="1"/>
            </p:cNvSpPr>
            <p:nvPr/>
          </p:nvSpPr>
          <p:spPr bwMode="auto">
            <a:xfrm>
              <a:off x="3070" y="2879"/>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1" name="Line 65"/>
            <p:cNvSpPr>
              <a:spLocks noChangeShapeType="1"/>
            </p:cNvSpPr>
            <p:nvPr/>
          </p:nvSpPr>
          <p:spPr bwMode="auto">
            <a:xfrm>
              <a:off x="3273" y="2808"/>
              <a:ext cx="1" cy="134"/>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2" name="Line 66"/>
            <p:cNvSpPr>
              <a:spLocks noChangeShapeType="1"/>
            </p:cNvSpPr>
            <p:nvPr/>
          </p:nvSpPr>
          <p:spPr bwMode="auto">
            <a:xfrm>
              <a:off x="3249" y="2942"/>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3" name="Line 67"/>
            <p:cNvSpPr>
              <a:spLocks noChangeShapeType="1"/>
            </p:cNvSpPr>
            <p:nvPr/>
          </p:nvSpPr>
          <p:spPr bwMode="auto">
            <a:xfrm>
              <a:off x="3444" y="2879"/>
              <a:ext cx="1" cy="11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4" name="Line 68"/>
            <p:cNvSpPr>
              <a:spLocks noChangeShapeType="1"/>
            </p:cNvSpPr>
            <p:nvPr/>
          </p:nvSpPr>
          <p:spPr bwMode="auto">
            <a:xfrm>
              <a:off x="3420" y="2997"/>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5" name="Line 69"/>
            <p:cNvSpPr>
              <a:spLocks noChangeShapeType="1"/>
            </p:cNvSpPr>
            <p:nvPr/>
          </p:nvSpPr>
          <p:spPr bwMode="auto">
            <a:xfrm>
              <a:off x="3615" y="2919"/>
              <a:ext cx="1" cy="94"/>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6" name="Line 70"/>
            <p:cNvSpPr>
              <a:spLocks noChangeShapeType="1"/>
            </p:cNvSpPr>
            <p:nvPr/>
          </p:nvSpPr>
          <p:spPr bwMode="auto">
            <a:xfrm>
              <a:off x="3592" y="3013"/>
              <a:ext cx="5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7" name="Line 71"/>
            <p:cNvSpPr>
              <a:spLocks noChangeShapeType="1"/>
            </p:cNvSpPr>
            <p:nvPr/>
          </p:nvSpPr>
          <p:spPr bwMode="auto">
            <a:xfrm>
              <a:off x="3786" y="2919"/>
              <a:ext cx="1" cy="94"/>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8" name="Line 72"/>
            <p:cNvSpPr>
              <a:spLocks noChangeShapeType="1"/>
            </p:cNvSpPr>
            <p:nvPr/>
          </p:nvSpPr>
          <p:spPr bwMode="auto">
            <a:xfrm>
              <a:off x="3763" y="3013"/>
              <a:ext cx="5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9" name="Line 73"/>
            <p:cNvSpPr>
              <a:spLocks noChangeShapeType="1"/>
            </p:cNvSpPr>
            <p:nvPr/>
          </p:nvSpPr>
          <p:spPr bwMode="auto">
            <a:xfrm>
              <a:off x="3957" y="2934"/>
              <a:ext cx="1" cy="95"/>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20" name="Line 74"/>
            <p:cNvSpPr>
              <a:spLocks noChangeShapeType="1"/>
            </p:cNvSpPr>
            <p:nvPr/>
          </p:nvSpPr>
          <p:spPr bwMode="auto">
            <a:xfrm>
              <a:off x="3934" y="3029"/>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21" name="Line 75"/>
            <p:cNvSpPr>
              <a:spLocks noChangeShapeType="1"/>
            </p:cNvSpPr>
            <p:nvPr/>
          </p:nvSpPr>
          <p:spPr bwMode="auto">
            <a:xfrm>
              <a:off x="4129" y="2966"/>
              <a:ext cx="1" cy="63"/>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22" name="Line 76"/>
            <p:cNvSpPr>
              <a:spLocks noChangeShapeType="1"/>
            </p:cNvSpPr>
            <p:nvPr/>
          </p:nvSpPr>
          <p:spPr bwMode="auto">
            <a:xfrm>
              <a:off x="4105" y="3029"/>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23" name="Line 77"/>
            <p:cNvSpPr>
              <a:spLocks noChangeShapeType="1"/>
            </p:cNvSpPr>
            <p:nvPr/>
          </p:nvSpPr>
          <p:spPr bwMode="auto">
            <a:xfrm>
              <a:off x="4308" y="2982"/>
              <a:ext cx="1" cy="47"/>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24" name="Line 78"/>
            <p:cNvSpPr>
              <a:spLocks noChangeShapeType="1"/>
            </p:cNvSpPr>
            <p:nvPr/>
          </p:nvSpPr>
          <p:spPr bwMode="auto">
            <a:xfrm>
              <a:off x="4284" y="3029"/>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25" name="Rectangle 79"/>
            <p:cNvSpPr>
              <a:spLocks noChangeArrowheads="1"/>
            </p:cNvSpPr>
            <p:nvPr/>
          </p:nvSpPr>
          <p:spPr bwMode="auto">
            <a:xfrm>
              <a:off x="1833" y="1248"/>
              <a:ext cx="101" cy="102"/>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26" name="Rectangle 80"/>
            <p:cNvSpPr>
              <a:spLocks noChangeArrowheads="1"/>
            </p:cNvSpPr>
            <p:nvPr/>
          </p:nvSpPr>
          <p:spPr bwMode="auto">
            <a:xfrm>
              <a:off x="2004" y="1303"/>
              <a:ext cx="101" cy="102"/>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27" name="Rectangle 81"/>
            <p:cNvSpPr>
              <a:spLocks noChangeArrowheads="1"/>
            </p:cNvSpPr>
            <p:nvPr/>
          </p:nvSpPr>
          <p:spPr bwMode="auto">
            <a:xfrm>
              <a:off x="2183" y="1468"/>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28" name="Rectangle 82"/>
            <p:cNvSpPr>
              <a:spLocks noChangeArrowheads="1"/>
            </p:cNvSpPr>
            <p:nvPr/>
          </p:nvSpPr>
          <p:spPr bwMode="auto">
            <a:xfrm>
              <a:off x="2354" y="1988"/>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29" name="Rectangle 83"/>
            <p:cNvSpPr>
              <a:spLocks noChangeArrowheads="1"/>
            </p:cNvSpPr>
            <p:nvPr/>
          </p:nvSpPr>
          <p:spPr bwMode="auto">
            <a:xfrm>
              <a:off x="2526" y="2209"/>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0" name="Rectangle 84"/>
            <p:cNvSpPr>
              <a:spLocks noChangeArrowheads="1"/>
            </p:cNvSpPr>
            <p:nvPr/>
          </p:nvSpPr>
          <p:spPr bwMode="auto">
            <a:xfrm>
              <a:off x="2697" y="2390"/>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1" name="Rectangle 85"/>
            <p:cNvSpPr>
              <a:spLocks noChangeArrowheads="1"/>
            </p:cNvSpPr>
            <p:nvPr/>
          </p:nvSpPr>
          <p:spPr bwMode="auto">
            <a:xfrm>
              <a:off x="2868" y="2540"/>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2" name="Rectangle 86"/>
            <p:cNvSpPr>
              <a:spLocks noChangeArrowheads="1"/>
            </p:cNvSpPr>
            <p:nvPr/>
          </p:nvSpPr>
          <p:spPr bwMode="auto">
            <a:xfrm>
              <a:off x="3039" y="2666"/>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3" name="Rectangle 87"/>
            <p:cNvSpPr>
              <a:spLocks noChangeArrowheads="1"/>
            </p:cNvSpPr>
            <p:nvPr/>
          </p:nvSpPr>
          <p:spPr bwMode="auto">
            <a:xfrm>
              <a:off x="3218" y="2753"/>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4" name="Rectangle 88"/>
            <p:cNvSpPr>
              <a:spLocks noChangeArrowheads="1"/>
            </p:cNvSpPr>
            <p:nvPr/>
          </p:nvSpPr>
          <p:spPr bwMode="auto">
            <a:xfrm>
              <a:off x="3389" y="2824"/>
              <a:ext cx="101" cy="102"/>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5" name="Rectangle 89"/>
            <p:cNvSpPr>
              <a:spLocks noChangeArrowheads="1"/>
            </p:cNvSpPr>
            <p:nvPr/>
          </p:nvSpPr>
          <p:spPr bwMode="auto">
            <a:xfrm>
              <a:off x="3561" y="2863"/>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6" name="Rectangle 90"/>
            <p:cNvSpPr>
              <a:spLocks noChangeArrowheads="1"/>
            </p:cNvSpPr>
            <p:nvPr/>
          </p:nvSpPr>
          <p:spPr bwMode="auto">
            <a:xfrm>
              <a:off x="3732" y="2863"/>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7" name="Rectangle 91"/>
            <p:cNvSpPr>
              <a:spLocks noChangeArrowheads="1"/>
            </p:cNvSpPr>
            <p:nvPr/>
          </p:nvSpPr>
          <p:spPr bwMode="auto">
            <a:xfrm>
              <a:off x="3903" y="2879"/>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8" name="Rectangle 92"/>
            <p:cNvSpPr>
              <a:spLocks noChangeArrowheads="1"/>
            </p:cNvSpPr>
            <p:nvPr/>
          </p:nvSpPr>
          <p:spPr bwMode="auto">
            <a:xfrm>
              <a:off x="4074" y="2911"/>
              <a:ext cx="101" cy="102"/>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9" name="Rectangle 93"/>
            <p:cNvSpPr>
              <a:spLocks noChangeArrowheads="1"/>
            </p:cNvSpPr>
            <p:nvPr/>
          </p:nvSpPr>
          <p:spPr bwMode="auto">
            <a:xfrm>
              <a:off x="4253" y="2926"/>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40" name="Line 94"/>
            <p:cNvSpPr>
              <a:spLocks noChangeShapeType="1"/>
            </p:cNvSpPr>
            <p:nvPr/>
          </p:nvSpPr>
          <p:spPr bwMode="auto">
            <a:xfrm>
              <a:off x="4370" y="1153"/>
              <a:ext cx="1" cy="1915"/>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41" name="Line 95"/>
            <p:cNvSpPr>
              <a:spLocks noChangeShapeType="1"/>
            </p:cNvSpPr>
            <p:nvPr/>
          </p:nvSpPr>
          <p:spPr bwMode="auto">
            <a:xfrm>
              <a:off x="4323" y="3068"/>
              <a:ext cx="9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42" name="Line 96"/>
            <p:cNvSpPr>
              <a:spLocks noChangeShapeType="1"/>
            </p:cNvSpPr>
            <p:nvPr/>
          </p:nvSpPr>
          <p:spPr bwMode="auto">
            <a:xfrm>
              <a:off x="4323" y="2722"/>
              <a:ext cx="9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43" name="Line 97"/>
            <p:cNvSpPr>
              <a:spLocks noChangeShapeType="1"/>
            </p:cNvSpPr>
            <p:nvPr/>
          </p:nvSpPr>
          <p:spPr bwMode="auto">
            <a:xfrm>
              <a:off x="4323" y="2375"/>
              <a:ext cx="9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44" name="Line 98"/>
            <p:cNvSpPr>
              <a:spLocks noChangeShapeType="1"/>
            </p:cNvSpPr>
            <p:nvPr/>
          </p:nvSpPr>
          <p:spPr bwMode="auto">
            <a:xfrm>
              <a:off x="4323" y="2020"/>
              <a:ext cx="9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45" name="Line 99"/>
            <p:cNvSpPr>
              <a:spLocks noChangeShapeType="1"/>
            </p:cNvSpPr>
            <p:nvPr/>
          </p:nvSpPr>
          <p:spPr bwMode="auto">
            <a:xfrm>
              <a:off x="4323" y="1673"/>
              <a:ext cx="9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46" name="Line 100"/>
            <p:cNvSpPr>
              <a:spLocks noChangeShapeType="1"/>
            </p:cNvSpPr>
            <p:nvPr/>
          </p:nvSpPr>
          <p:spPr bwMode="auto">
            <a:xfrm>
              <a:off x="4323" y="1326"/>
              <a:ext cx="9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47" name="Rectangle 101"/>
            <p:cNvSpPr>
              <a:spLocks noChangeArrowheads="1"/>
            </p:cNvSpPr>
            <p:nvPr/>
          </p:nvSpPr>
          <p:spPr bwMode="auto">
            <a:xfrm>
              <a:off x="1522" y="2973"/>
              <a:ext cx="180"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latin typeface="Times New Roman" charset="0"/>
                </a:rPr>
                <a:t>0.0</a:t>
              </a:r>
              <a:endParaRPr lang="en-US">
                <a:latin typeface="Times New Roman" charset="0"/>
              </a:endParaRPr>
            </a:p>
          </p:txBody>
        </p:sp>
        <p:sp>
          <p:nvSpPr>
            <p:cNvPr id="83048" name="Rectangle 102"/>
            <p:cNvSpPr>
              <a:spLocks noChangeArrowheads="1"/>
            </p:cNvSpPr>
            <p:nvPr/>
          </p:nvSpPr>
          <p:spPr bwMode="auto">
            <a:xfrm>
              <a:off x="1522" y="2658"/>
              <a:ext cx="180"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latin typeface="Times New Roman" charset="0"/>
                </a:rPr>
                <a:t>0.5</a:t>
              </a:r>
              <a:endParaRPr lang="en-US">
                <a:latin typeface="Times New Roman" charset="0"/>
              </a:endParaRPr>
            </a:p>
          </p:txBody>
        </p:sp>
        <p:sp>
          <p:nvSpPr>
            <p:cNvPr id="83049" name="Rectangle 103"/>
            <p:cNvSpPr>
              <a:spLocks noChangeArrowheads="1"/>
            </p:cNvSpPr>
            <p:nvPr/>
          </p:nvSpPr>
          <p:spPr bwMode="auto">
            <a:xfrm>
              <a:off x="1522" y="2335"/>
              <a:ext cx="180"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latin typeface="Times New Roman" charset="0"/>
                </a:rPr>
                <a:t>1.0</a:t>
              </a:r>
              <a:endParaRPr lang="en-US">
                <a:latin typeface="Times New Roman" charset="0"/>
              </a:endParaRPr>
            </a:p>
          </p:txBody>
        </p:sp>
        <p:sp>
          <p:nvSpPr>
            <p:cNvPr id="83050" name="Rectangle 104"/>
            <p:cNvSpPr>
              <a:spLocks noChangeArrowheads="1"/>
            </p:cNvSpPr>
            <p:nvPr/>
          </p:nvSpPr>
          <p:spPr bwMode="auto">
            <a:xfrm>
              <a:off x="1522" y="2020"/>
              <a:ext cx="180"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latin typeface="Times New Roman" charset="0"/>
                </a:rPr>
                <a:t>1.5</a:t>
              </a:r>
              <a:endParaRPr lang="en-US">
                <a:latin typeface="Times New Roman" charset="0"/>
              </a:endParaRPr>
            </a:p>
          </p:txBody>
        </p:sp>
        <p:sp>
          <p:nvSpPr>
            <p:cNvPr id="83051" name="Rectangle 105"/>
            <p:cNvSpPr>
              <a:spLocks noChangeArrowheads="1"/>
            </p:cNvSpPr>
            <p:nvPr/>
          </p:nvSpPr>
          <p:spPr bwMode="auto">
            <a:xfrm>
              <a:off x="1522" y="1696"/>
              <a:ext cx="180"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latin typeface="Times New Roman" charset="0"/>
                </a:rPr>
                <a:t>2.0</a:t>
              </a:r>
              <a:endParaRPr lang="en-US">
                <a:latin typeface="Times New Roman" charset="0"/>
              </a:endParaRPr>
            </a:p>
          </p:txBody>
        </p:sp>
        <p:sp>
          <p:nvSpPr>
            <p:cNvPr id="83052" name="Rectangle 106"/>
            <p:cNvSpPr>
              <a:spLocks noChangeArrowheads="1"/>
            </p:cNvSpPr>
            <p:nvPr/>
          </p:nvSpPr>
          <p:spPr bwMode="auto">
            <a:xfrm>
              <a:off x="1522" y="1381"/>
              <a:ext cx="180"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latin typeface="Times New Roman" charset="0"/>
                </a:rPr>
                <a:t>2.5</a:t>
              </a:r>
              <a:endParaRPr lang="en-US">
                <a:latin typeface="Times New Roman" charset="0"/>
              </a:endParaRPr>
            </a:p>
          </p:txBody>
        </p:sp>
        <p:sp>
          <p:nvSpPr>
            <p:cNvPr id="83053" name="Rectangle 107"/>
            <p:cNvSpPr>
              <a:spLocks noChangeArrowheads="1"/>
            </p:cNvSpPr>
            <p:nvPr/>
          </p:nvSpPr>
          <p:spPr bwMode="auto">
            <a:xfrm>
              <a:off x="1522" y="1058"/>
              <a:ext cx="180"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latin typeface="Times New Roman" charset="0"/>
                </a:rPr>
                <a:t>3.0</a:t>
              </a:r>
              <a:endParaRPr lang="en-US">
                <a:latin typeface="Times New Roman" charset="0"/>
              </a:endParaRPr>
            </a:p>
          </p:txBody>
        </p:sp>
        <p:sp>
          <p:nvSpPr>
            <p:cNvPr id="83054" name="Rectangle 108"/>
            <p:cNvSpPr>
              <a:spLocks noChangeArrowheads="1"/>
            </p:cNvSpPr>
            <p:nvPr/>
          </p:nvSpPr>
          <p:spPr bwMode="auto">
            <a:xfrm>
              <a:off x="1677" y="3146"/>
              <a:ext cx="252"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solidFill>
                    <a:srgbClr val="000000"/>
                  </a:solidFill>
                  <a:latin typeface="Times New Roman" charset="0"/>
                </a:rPr>
                <a:t>0.70</a:t>
              </a:r>
              <a:endParaRPr lang="en-US">
                <a:latin typeface="Times New Roman" charset="0"/>
              </a:endParaRPr>
            </a:p>
          </p:txBody>
        </p:sp>
        <p:sp>
          <p:nvSpPr>
            <p:cNvPr id="83055" name="Rectangle 109"/>
            <p:cNvSpPr>
              <a:spLocks noChangeArrowheads="1"/>
            </p:cNvSpPr>
            <p:nvPr/>
          </p:nvSpPr>
          <p:spPr bwMode="auto">
            <a:xfrm>
              <a:off x="2315" y="3146"/>
              <a:ext cx="252"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solidFill>
                    <a:srgbClr val="000000"/>
                  </a:solidFill>
                  <a:latin typeface="Times New Roman" charset="0"/>
                </a:rPr>
                <a:t>0.78</a:t>
              </a:r>
              <a:endParaRPr lang="en-US">
                <a:latin typeface="Times New Roman" charset="0"/>
              </a:endParaRPr>
            </a:p>
          </p:txBody>
        </p:sp>
        <p:sp>
          <p:nvSpPr>
            <p:cNvPr id="83056" name="Rectangle 110"/>
            <p:cNvSpPr>
              <a:spLocks noChangeArrowheads="1"/>
            </p:cNvSpPr>
            <p:nvPr/>
          </p:nvSpPr>
          <p:spPr bwMode="auto">
            <a:xfrm>
              <a:off x="2961" y="3146"/>
              <a:ext cx="252"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solidFill>
                    <a:srgbClr val="000000"/>
                  </a:solidFill>
                  <a:latin typeface="Times New Roman" charset="0"/>
                </a:rPr>
                <a:t>0.86</a:t>
              </a:r>
              <a:endParaRPr lang="en-US">
                <a:latin typeface="Times New Roman" charset="0"/>
              </a:endParaRPr>
            </a:p>
          </p:txBody>
        </p:sp>
        <p:sp>
          <p:nvSpPr>
            <p:cNvPr id="83057" name="Rectangle 111"/>
            <p:cNvSpPr>
              <a:spLocks noChangeArrowheads="1"/>
            </p:cNvSpPr>
            <p:nvPr/>
          </p:nvSpPr>
          <p:spPr bwMode="auto">
            <a:xfrm>
              <a:off x="3599" y="3146"/>
              <a:ext cx="252"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solidFill>
                    <a:srgbClr val="000000"/>
                  </a:solidFill>
                  <a:latin typeface="Times New Roman" charset="0"/>
                </a:rPr>
                <a:t>0.94</a:t>
              </a:r>
              <a:endParaRPr lang="en-US">
                <a:latin typeface="Times New Roman" charset="0"/>
              </a:endParaRPr>
            </a:p>
          </p:txBody>
        </p:sp>
        <p:sp>
          <p:nvSpPr>
            <p:cNvPr id="83058" name="Rectangle 112"/>
            <p:cNvSpPr>
              <a:spLocks noChangeArrowheads="1"/>
            </p:cNvSpPr>
            <p:nvPr/>
          </p:nvSpPr>
          <p:spPr bwMode="auto">
            <a:xfrm>
              <a:off x="4245" y="3146"/>
              <a:ext cx="252"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solidFill>
                    <a:srgbClr val="000000"/>
                  </a:solidFill>
                  <a:latin typeface="Times New Roman" charset="0"/>
                </a:rPr>
                <a:t>1.02</a:t>
              </a:r>
              <a:endParaRPr lang="en-US">
                <a:latin typeface="Times New Roman" charset="0"/>
              </a:endParaRPr>
            </a:p>
          </p:txBody>
        </p:sp>
        <p:sp>
          <p:nvSpPr>
            <p:cNvPr id="83059" name="Text Box 113"/>
            <p:cNvSpPr txBox="1">
              <a:spLocks noChangeArrowheads="1"/>
            </p:cNvSpPr>
            <p:nvPr/>
          </p:nvSpPr>
          <p:spPr bwMode="auto">
            <a:xfrm>
              <a:off x="2651" y="3241"/>
              <a:ext cx="914" cy="288"/>
            </a:xfrm>
            <a:prstGeom prst="rect">
              <a:avLst/>
            </a:prstGeom>
            <a:noFill/>
            <a:ln w="9525">
              <a:noFill/>
              <a:miter lim="800000"/>
              <a:headEnd/>
              <a:tailEnd/>
            </a:ln>
          </p:spPr>
          <p:txBody>
            <a:bodyPr>
              <a:prstTxWarp prst="textNoShape">
                <a:avLst/>
              </a:prstTxWarp>
              <a:spAutoFit/>
            </a:bodyPr>
            <a:lstStyle/>
            <a:p>
              <a:pPr algn="ctr" eaLnBrk="1" hangingPunct="1"/>
              <a:r>
                <a:rPr lang="en-US" b="1">
                  <a:latin typeface="Symbol" charset="2"/>
                </a:rPr>
                <a:t>g</a:t>
              </a:r>
              <a:r>
                <a:rPr lang="en-US" b="1" baseline="-25000">
                  <a:latin typeface="Times New Roman" charset="0"/>
                </a:rPr>
                <a:t>gb</a:t>
              </a:r>
              <a:r>
                <a:rPr lang="en-US" b="1">
                  <a:latin typeface="Times New Roman" charset="0"/>
                </a:rPr>
                <a:t> (a.u)</a:t>
              </a:r>
            </a:p>
          </p:txBody>
        </p:sp>
        <p:sp>
          <p:nvSpPr>
            <p:cNvPr id="83060" name="Text Box 114"/>
            <p:cNvSpPr txBox="1">
              <a:spLocks noChangeArrowheads="1"/>
            </p:cNvSpPr>
            <p:nvPr/>
          </p:nvSpPr>
          <p:spPr bwMode="auto">
            <a:xfrm rot="-5400000">
              <a:off x="917" y="1972"/>
              <a:ext cx="914" cy="288"/>
            </a:xfrm>
            <a:prstGeom prst="rect">
              <a:avLst/>
            </a:prstGeom>
            <a:noFill/>
            <a:ln w="9525">
              <a:noFill/>
              <a:miter lim="800000"/>
              <a:headEnd/>
              <a:tailEnd/>
            </a:ln>
          </p:spPr>
          <p:txBody>
            <a:bodyPr>
              <a:prstTxWarp prst="textNoShape">
                <a:avLst/>
              </a:prstTxWarp>
              <a:spAutoFit/>
            </a:bodyPr>
            <a:lstStyle/>
            <a:p>
              <a:pPr algn="ctr" eaLnBrk="1" hangingPunct="1"/>
              <a:r>
                <a:rPr lang="en-US" b="1">
                  <a:latin typeface="Times New Roman" charset="0"/>
                </a:rPr>
                <a:t>ln</a:t>
              </a:r>
              <a:r>
                <a:rPr lang="en-US" b="1">
                  <a:latin typeface="Symbol" charset="2"/>
                </a:rPr>
                <a:t>(l+1)</a:t>
              </a:r>
              <a:endParaRPr lang="en-US" b="1">
                <a:latin typeface="Times New Roman" charset="0"/>
              </a:endParaRPr>
            </a:p>
          </p:txBody>
        </p:sp>
        <p:sp>
          <p:nvSpPr>
            <p:cNvPr id="83061" name="Line 115"/>
            <p:cNvSpPr>
              <a:spLocks noChangeShapeType="1"/>
            </p:cNvSpPr>
            <p:nvPr/>
          </p:nvSpPr>
          <p:spPr bwMode="auto">
            <a:xfrm>
              <a:off x="2381" y="2275"/>
              <a:ext cx="55" cy="1"/>
            </a:xfrm>
            <a:prstGeom prst="line">
              <a:avLst/>
            </a:prstGeom>
            <a:noFill/>
            <a:ln w="36513">
              <a:solidFill>
                <a:srgbClr val="000000"/>
              </a:solidFill>
              <a:round/>
              <a:headEnd/>
              <a:tailEnd/>
            </a:ln>
          </p:spPr>
          <p:txBody>
            <a:bodyPr>
              <a:prstTxWarp prst="textNoShape">
                <a:avLst/>
              </a:prstTxWarp>
            </a:bodyPr>
            <a:lstStyle/>
            <a:p>
              <a:endParaRPr lang="en-US"/>
            </a:p>
          </p:txBody>
        </p:sp>
      </p:grpSp>
      <p:sp>
        <p:nvSpPr>
          <p:cNvPr id="82951" name="Rectangle 116"/>
          <p:cNvSpPr>
            <a:spLocks noChangeArrowheads="1"/>
          </p:cNvSpPr>
          <p:nvPr/>
        </p:nvSpPr>
        <p:spPr bwMode="auto">
          <a:xfrm>
            <a:off x="1066800" y="6172200"/>
            <a:ext cx="7313613" cy="396875"/>
          </a:xfrm>
          <a:prstGeom prst="rect">
            <a:avLst/>
          </a:prstGeom>
          <a:noFill/>
          <a:ln w="9525">
            <a:noFill/>
            <a:miter lim="800000"/>
            <a:headEnd/>
            <a:tailEnd/>
          </a:ln>
        </p:spPr>
        <p:txBody>
          <a:bodyPr>
            <a:prstTxWarp prst="textNoShape">
              <a:avLst/>
            </a:prstTxWarp>
          </a:bodyPr>
          <a:lstStyle/>
          <a:p>
            <a:r>
              <a:rPr lang="en-US" sz="1200" dirty="0">
                <a:solidFill>
                  <a:srgbClr val="660066"/>
                </a:solidFill>
                <a:latin typeface="Times New Roman" charset="0"/>
              </a:rPr>
              <a:t>Saylor DM, </a:t>
            </a:r>
            <a:r>
              <a:rPr lang="en-US" sz="1200" dirty="0" err="1">
                <a:solidFill>
                  <a:srgbClr val="660066"/>
                </a:solidFill>
                <a:latin typeface="Times New Roman" charset="0"/>
              </a:rPr>
              <a:t>Morawiec</a:t>
            </a:r>
            <a:r>
              <a:rPr lang="en-US" sz="1200" dirty="0">
                <a:solidFill>
                  <a:srgbClr val="660066"/>
                </a:solidFill>
                <a:latin typeface="Times New Roman" charset="0"/>
              </a:rPr>
              <a:t> A, Rohrer GS. Distribution and Energies of Grain Boundaries as a Function of Five Degrees of Freedom. </a:t>
            </a:r>
            <a:r>
              <a:rPr lang="en-US" sz="1200" i="1" dirty="0">
                <a:solidFill>
                  <a:srgbClr val="660066"/>
                </a:solidFill>
                <a:latin typeface="Times New Roman" charset="0"/>
              </a:rPr>
              <a:t>Journal of The American Ceramic Society</a:t>
            </a:r>
            <a:r>
              <a:rPr lang="en-US" sz="1200" dirty="0">
                <a:solidFill>
                  <a:srgbClr val="660066"/>
                </a:solidFill>
                <a:latin typeface="Times New Roman" charset="0"/>
              </a:rPr>
              <a:t> </a:t>
            </a:r>
            <a:r>
              <a:rPr lang="en-US" sz="1200" dirty="0" smtClean="0">
                <a:solidFill>
                  <a:srgbClr val="660066"/>
                </a:solidFill>
                <a:latin typeface="Times New Roman" charset="0"/>
              </a:rPr>
              <a:t>(2002) </a:t>
            </a:r>
            <a:r>
              <a:rPr lang="en-US" sz="1200" b="1" dirty="0" smtClean="0">
                <a:solidFill>
                  <a:srgbClr val="660066"/>
                </a:solidFill>
                <a:latin typeface="Times New Roman" charset="0"/>
              </a:rPr>
              <a:t>85</a:t>
            </a:r>
            <a:r>
              <a:rPr lang="en-US" sz="1200" dirty="0" smtClean="0">
                <a:solidFill>
                  <a:srgbClr val="660066"/>
                </a:solidFill>
                <a:latin typeface="Times New Roman" charset="0"/>
              </a:rPr>
              <a:t> 3081</a:t>
            </a:r>
            <a:r>
              <a:rPr lang="en-US" sz="1200" dirty="0">
                <a:solidFill>
                  <a:srgbClr val="660066"/>
                </a:solidFill>
                <a:latin typeface="Times New Roman" charset="0"/>
              </a:rPr>
              <a:t>.</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2"/>
          </p:nvPr>
        </p:nvSpPr>
        <p:spPr>
          <a:noFill/>
        </p:spPr>
        <p:txBody>
          <a:bodyPr/>
          <a:lstStyle/>
          <a:p>
            <a:fld id="{5443E291-9D7D-8A44-B9BC-84D3C321F4CF}" type="slidenum">
              <a:rPr lang="en-US" smtClean="0"/>
              <a:pPr/>
              <a:t>76</a:t>
            </a:fld>
            <a:endParaRPr lang="en-US" smtClean="0"/>
          </a:p>
        </p:txBody>
      </p:sp>
      <p:sp>
        <p:nvSpPr>
          <p:cNvPr id="84995" name="Rectangle 2"/>
          <p:cNvSpPr>
            <a:spLocks noChangeArrowheads="1"/>
          </p:cNvSpPr>
          <p:nvPr/>
        </p:nvSpPr>
        <p:spPr bwMode="auto">
          <a:xfrm>
            <a:off x="-828675" y="3121025"/>
            <a:ext cx="184150" cy="457200"/>
          </a:xfrm>
          <a:prstGeom prst="rect">
            <a:avLst/>
          </a:prstGeom>
          <a:noFill/>
          <a:ln w="9525">
            <a:noFill/>
            <a:miter lim="800000"/>
            <a:headEnd/>
            <a:tailEnd/>
          </a:ln>
        </p:spPr>
        <p:txBody>
          <a:bodyPr wrap="none">
            <a:prstTxWarp prst="textNoShape">
              <a:avLst/>
            </a:prstTxWarp>
            <a:spAutoFit/>
          </a:bodyPr>
          <a:lstStyle/>
          <a:p>
            <a:endParaRPr lang="en-US">
              <a:latin typeface="Times" charset="0"/>
            </a:endParaRPr>
          </a:p>
        </p:txBody>
      </p:sp>
      <p:pic>
        <p:nvPicPr>
          <p:cNvPr id="84996" name="Picture 3" descr="energy_100_10cl"/>
          <p:cNvPicPr>
            <a:picLocks noChangeAspect="1" noChangeArrowheads="1"/>
          </p:cNvPicPr>
          <p:nvPr/>
        </p:nvPicPr>
        <p:blipFill>
          <a:blip r:embed="rId3"/>
          <a:srcRect/>
          <a:stretch>
            <a:fillRect/>
          </a:stretch>
        </p:blipFill>
        <p:spPr bwMode="auto">
          <a:xfrm>
            <a:off x="2844800" y="1371600"/>
            <a:ext cx="2925763" cy="2193925"/>
          </a:xfrm>
          <a:prstGeom prst="rect">
            <a:avLst/>
          </a:prstGeom>
          <a:noFill/>
          <a:ln w="9525">
            <a:noFill/>
            <a:miter lim="800000"/>
            <a:headEnd/>
            <a:tailEnd/>
          </a:ln>
        </p:spPr>
      </p:pic>
      <p:sp>
        <p:nvSpPr>
          <p:cNvPr id="84997" name="Text Box 4"/>
          <p:cNvSpPr txBox="1">
            <a:spLocks noChangeArrowheads="1"/>
          </p:cNvSpPr>
          <p:nvPr/>
        </p:nvSpPr>
        <p:spPr bwMode="auto">
          <a:xfrm>
            <a:off x="4718050" y="3271838"/>
            <a:ext cx="700088" cy="304800"/>
          </a:xfrm>
          <a:prstGeom prst="rect">
            <a:avLst/>
          </a:prstGeom>
          <a:noFill/>
          <a:ln w="9525">
            <a:noFill/>
            <a:miter lim="800000"/>
            <a:headEnd/>
            <a:tailEnd/>
          </a:ln>
        </p:spPr>
        <p:txBody>
          <a:bodyPr wrap="none">
            <a:prstTxWarp prst="textNoShape">
              <a:avLst/>
            </a:prstTxWarp>
            <a:spAutoFit/>
          </a:bodyPr>
          <a:lstStyle/>
          <a:p>
            <a:r>
              <a:rPr lang="en-US" sz="1400" b="1">
                <a:latin typeface="Symbol" charset="2"/>
              </a:rPr>
              <a:t>w</a:t>
            </a:r>
            <a:r>
              <a:rPr lang="en-US" sz="1400" b="1">
                <a:latin typeface="Times" charset="0"/>
              </a:rPr>
              <a:t>= 10°</a:t>
            </a:r>
          </a:p>
        </p:txBody>
      </p:sp>
      <p:pic>
        <p:nvPicPr>
          <p:cNvPr id="84998" name="Picture 5" descr="energy_100_30cl"/>
          <p:cNvPicPr>
            <a:picLocks noChangeAspect="1" noChangeArrowheads="1"/>
          </p:cNvPicPr>
          <p:nvPr/>
        </p:nvPicPr>
        <p:blipFill>
          <a:blip r:embed="rId4"/>
          <a:srcRect/>
          <a:stretch>
            <a:fillRect/>
          </a:stretch>
        </p:blipFill>
        <p:spPr bwMode="auto">
          <a:xfrm>
            <a:off x="5640388" y="1400175"/>
            <a:ext cx="2925762" cy="2193925"/>
          </a:xfrm>
          <a:prstGeom prst="rect">
            <a:avLst/>
          </a:prstGeom>
          <a:noFill/>
          <a:ln w="9525">
            <a:noFill/>
            <a:miter lim="800000"/>
            <a:headEnd/>
            <a:tailEnd/>
          </a:ln>
        </p:spPr>
      </p:pic>
      <p:sp>
        <p:nvSpPr>
          <p:cNvPr id="84999" name="Text Box 6"/>
          <p:cNvSpPr txBox="1">
            <a:spLocks noChangeArrowheads="1"/>
          </p:cNvSpPr>
          <p:nvPr/>
        </p:nvSpPr>
        <p:spPr bwMode="auto">
          <a:xfrm>
            <a:off x="7550150" y="3297238"/>
            <a:ext cx="700088" cy="304800"/>
          </a:xfrm>
          <a:prstGeom prst="rect">
            <a:avLst/>
          </a:prstGeom>
          <a:noFill/>
          <a:ln w="9525">
            <a:noFill/>
            <a:miter lim="800000"/>
            <a:headEnd/>
            <a:tailEnd/>
          </a:ln>
        </p:spPr>
        <p:txBody>
          <a:bodyPr wrap="none">
            <a:prstTxWarp prst="textNoShape">
              <a:avLst/>
            </a:prstTxWarp>
            <a:spAutoFit/>
          </a:bodyPr>
          <a:lstStyle/>
          <a:p>
            <a:r>
              <a:rPr lang="en-US" sz="1400" b="1">
                <a:latin typeface="Symbol" charset="2"/>
              </a:rPr>
              <a:t>w</a:t>
            </a:r>
            <a:r>
              <a:rPr lang="en-US" sz="1400" b="1">
                <a:latin typeface="Times" charset="0"/>
              </a:rPr>
              <a:t>= 30°</a:t>
            </a:r>
          </a:p>
        </p:txBody>
      </p:sp>
      <p:sp>
        <p:nvSpPr>
          <p:cNvPr id="85000" name="Text Box 7"/>
          <p:cNvSpPr txBox="1">
            <a:spLocks noChangeArrowheads="1"/>
          </p:cNvSpPr>
          <p:nvPr/>
        </p:nvSpPr>
        <p:spPr bwMode="auto">
          <a:xfrm>
            <a:off x="746125" y="1990725"/>
            <a:ext cx="2324100" cy="822325"/>
          </a:xfrm>
          <a:prstGeom prst="rect">
            <a:avLst/>
          </a:prstGeom>
          <a:noFill/>
          <a:ln w="9525">
            <a:noFill/>
            <a:miter lim="800000"/>
            <a:headEnd/>
            <a:tailEnd/>
          </a:ln>
        </p:spPr>
        <p:txBody>
          <a:bodyPr>
            <a:prstTxWarp prst="textNoShape">
              <a:avLst/>
            </a:prstTxWarp>
            <a:spAutoFit/>
          </a:bodyPr>
          <a:lstStyle/>
          <a:p>
            <a:r>
              <a:rPr lang="en-US">
                <a:latin typeface="Times" charset="0"/>
              </a:rPr>
              <a:t>Grain boundary energy</a:t>
            </a:r>
          </a:p>
        </p:txBody>
      </p:sp>
      <p:sp>
        <p:nvSpPr>
          <p:cNvPr id="85001" name="Text Box 8"/>
          <p:cNvSpPr txBox="1">
            <a:spLocks noChangeArrowheads="1"/>
          </p:cNvSpPr>
          <p:nvPr/>
        </p:nvSpPr>
        <p:spPr bwMode="auto">
          <a:xfrm>
            <a:off x="619125" y="860425"/>
            <a:ext cx="3832225" cy="457200"/>
          </a:xfrm>
          <a:prstGeom prst="rect">
            <a:avLst/>
          </a:prstGeom>
          <a:noFill/>
          <a:ln w="9525">
            <a:noFill/>
            <a:miter lim="800000"/>
            <a:headEnd/>
            <a:tailEnd/>
          </a:ln>
        </p:spPr>
        <p:txBody>
          <a:bodyPr wrap="none">
            <a:prstTxWarp prst="textNoShape">
              <a:avLst/>
            </a:prstTxWarp>
            <a:spAutoFit/>
          </a:bodyPr>
          <a:lstStyle/>
          <a:p>
            <a:r>
              <a:rPr lang="en-US">
                <a:latin typeface="Times" charset="0"/>
              </a:rPr>
              <a:t>[100] misorientations in MgO</a:t>
            </a:r>
          </a:p>
        </p:txBody>
      </p:sp>
      <p:sp>
        <p:nvSpPr>
          <p:cNvPr id="85002" name="Text Box 9"/>
          <p:cNvSpPr txBox="1">
            <a:spLocks noChangeArrowheads="1"/>
          </p:cNvSpPr>
          <p:nvPr/>
        </p:nvSpPr>
        <p:spPr bwMode="auto">
          <a:xfrm>
            <a:off x="1009650" y="152400"/>
            <a:ext cx="7600950" cy="641350"/>
          </a:xfrm>
          <a:prstGeom prst="rect">
            <a:avLst/>
          </a:prstGeom>
          <a:noFill/>
          <a:ln w="9525">
            <a:noFill/>
            <a:miter lim="800000"/>
            <a:headEnd/>
            <a:tailEnd/>
          </a:ln>
        </p:spPr>
        <p:txBody>
          <a:bodyPr>
            <a:prstTxWarp prst="textNoShape">
              <a:avLst/>
            </a:prstTxWarp>
            <a:spAutoFit/>
          </a:bodyPr>
          <a:lstStyle/>
          <a:p>
            <a:pPr>
              <a:spcBef>
                <a:spcPct val="50000"/>
              </a:spcBef>
            </a:pPr>
            <a:r>
              <a:rPr lang="en-US" sz="3600" i="1" dirty="0">
                <a:solidFill>
                  <a:srgbClr val="0211A6"/>
                </a:solidFill>
                <a:latin typeface="+mj-lt"/>
              </a:rPr>
              <a:t>Grain boundary energy and population</a:t>
            </a:r>
          </a:p>
        </p:txBody>
      </p:sp>
      <p:sp>
        <p:nvSpPr>
          <p:cNvPr id="56330" name="Text Box 10"/>
          <p:cNvSpPr txBox="1">
            <a:spLocks noChangeArrowheads="1"/>
          </p:cNvSpPr>
          <p:nvPr/>
        </p:nvSpPr>
        <p:spPr bwMode="auto">
          <a:xfrm>
            <a:off x="474663" y="5926138"/>
            <a:ext cx="815975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0F2B"/>
                </a:solidFill>
              </a:rPr>
              <a:t>Population and Energy are inversely correlated</a:t>
            </a:r>
          </a:p>
        </p:txBody>
      </p:sp>
      <p:sp>
        <p:nvSpPr>
          <p:cNvPr id="85004" name="Text Box 11"/>
          <p:cNvSpPr txBox="1">
            <a:spLocks noChangeArrowheads="1"/>
          </p:cNvSpPr>
          <p:nvPr/>
        </p:nvSpPr>
        <p:spPr bwMode="auto">
          <a:xfrm>
            <a:off x="847725" y="2778125"/>
            <a:ext cx="1703388" cy="457200"/>
          </a:xfrm>
          <a:prstGeom prst="rect">
            <a:avLst/>
          </a:prstGeom>
          <a:noFill/>
          <a:ln w="9525">
            <a:noFill/>
            <a:miter lim="800000"/>
            <a:headEnd/>
            <a:tailEnd/>
          </a:ln>
        </p:spPr>
        <p:txBody>
          <a:bodyPr wrap="none">
            <a:prstTxWarp prst="textNoShape">
              <a:avLst/>
            </a:prstTxWarp>
            <a:spAutoFit/>
          </a:bodyPr>
          <a:lstStyle/>
          <a:p>
            <a:r>
              <a:rPr lang="en-US">
                <a:latin typeface="Symbol" charset="2"/>
              </a:rPr>
              <a:t>g</a:t>
            </a:r>
            <a:r>
              <a:rPr lang="en-US">
                <a:latin typeface="Times" charset="0"/>
              </a:rPr>
              <a:t>(</a:t>
            </a:r>
            <a:r>
              <a:rPr lang="en-US" b="1">
                <a:latin typeface="Times" charset="0"/>
              </a:rPr>
              <a:t>n|</a:t>
            </a:r>
            <a:r>
              <a:rPr lang="en-US" b="1">
                <a:latin typeface="Symbol" charset="2"/>
              </a:rPr>
              <a:t>w</a:t>
            </a:r>
            <a:r>
              <a:rPr lang="en-US" b="1">
                <a:latin typeface="Times" charset="0"/>
              </a:rPr>
              <a:t>/[100]</a:t>
            </a:r>
            <a:r>
              <a:rPr lang="en-US">
                <a:latin typeface="Times" charset="0"/>
              </a:rPr>
              <a:t>)</a:t>
            </a:r>
          </a:p>
        </p:txBody>
      </p:sp>
      <p:sp>
        <p:nvSpPr>
          <p:cNvPr id="85005" name="Text Box 12"/>
          <p:cNvSpPr txBox="1">
            <a:spLocks noChangeArrowheads="1"/>
          </p:cNvSpPr>
          <p:nvPr/>
        </p:nvSpPr>
        <p:spPr bwMode="auto">
          <a:xfrm>
            <a:off x="646699" y="6343650"/>
            <a:ext cx="4687301" cy="338554"/>
          </a:xfrm>
          <a:prstGeom prst="rect">
            <a:avLst/>
          </a:prstGeom>
          <a:noFill/>
          <a:ln w="9525">
            <a:noFill/>
            <a:miter lim="800000"/>
            <a:headEnd/>
            <a:tailEnd/>
          </a:ln>
        </p:spPr>
        <p:txBody>
          <a:bodyPr wrap="none">
            <a:prstTxWarp prst="textNoShape">
              <a:avLst/>
            </a:prstTxWarp>
            <a:spAutoFit/>
          </a:bodyPr>
          <a:lstStyle/>
          <a:p>
            <a:r>
              <a:rPr lang="en-US" sz="1600" dirty="0">
                <a:solidFill>
                  <a:srgbClr val="660066"/>
                </a:solidFill>
                <a:latin typeface="Times" charset="0"/>
              </a:rPr>
              <a:t>Saylor, </a:t>
            </a:r>
            <a:r>
              <a:rPr lang="en-US" sz="1600" dirty="0" err="1">
                <a:solidFill>
                  <a:srgbClr val="660066"/>
                </a:solidFill>
                <a:latin typeface="Times" charset="0"/>
              </a:rPr>
              <a:t>Morawiec</a:t>
            </a:r>
            <a:r>
              <a:rPr lang="en-US" sz="1600" dirty="0">
                <a:solidFill>
                  <a:srgbClr val="660066"/>
                </a:solidFill>
                <a:latin typeface="Times" charset="0"/>
              </a:rPr>
              <a:t>, Rohrer, </a:t>
            </a:r>
            <a:r>
              <a:rPr lang="en-US" sz="1600" dirty="0" err="1">
                <a:solidFill>
                  <a:srgbClr val="660066"/>
                </a:solidFill>
                <a:latin typeface="Times" charset="0"/>
              </a:rPr>
              <a:t>Acta</a:t>
            </a:r>
            <a:r>
              <a:rPr lang="en-US" sz="1600" dirty="0">
                <a:solidFill>
                  <a:srgbClr val="660066"/>
                </a:solidFill>
                <a:latin typeface="Times" charset="0"/>
              </a:rPr>
              <a:t> Mater. </a:t>
            </a:r>
            <a:r>
              <a:rPr lang="en-US" sz="1600" b="1" dirty="0">
                <a:solidFill>
                  <a:srgbClr val="660066"/>
                </a:solidFill>
                <a:latin typeface="Times" charset="0"/>
              </a:rPr>
              <a:t>51 </a:t>
            </a:r>
            <a:r>
              <a:rPr lang="en-US" sz="1600" dirty="0">
                <a:solidFill>
                  <a:srgbClr val="660066"/>
                </a:solidFill>
                <a:latin typeface="Times" charset="0"/>
              </a:rPr>
              <a:t>(2003) 3675</a:t>
            </a:r>
          </a:p>
        </p:txBody>
      </p:sp>
      <p:grpSp>
        <p:nvGrpSpPr>
          <p:cNvPr id="2" name="Group 13"/>
          <p:cNvGrpSpPr>
            <a:grpSpLocks/>
          </p:cNvGrpSpPr>
          <p:nvPr/>
        </p:nvGrpSpPr>
        <p:grpSpPr bwMode="auto">
          <a:xfrm>
            <a:off x="784225" y="3621088"/>
            <a:ext cx="7786688" cy="2224087"/>
            <a:chOff x="494" y="2281"/>
            <a:chExt cx="4905" cy="1401"/>
          </a:xfrm>
        </p:grpSpPr>
        <p:pic>
          <p:nvPicPr>
            <p:cNvPr id="85023" name="Picture 14" descr="mgo_100_10cl"/>
            <p:cNvPicPr>
              <a:picLocks noChangeAspect="1" noChangeArrowheads="1"/>
            </p:cNvPicPr>
            <p:nvPr/>
          </p:nvPicPr>
          <p:blipFill>
            <a:blip r:embed="rId5"/>
            <a:srcRect/>
            <a:stretch>
              <a:fillRect/>
            </a:stretch>
          </p:blipFill>
          <p:spPr bwMode="auto">
            <a:xfrm>
              <a:off x="1795" y="2284"/>
              <a:ext cx="1843" cy="1382"/>
            </a:xfrm>
            <a:prstGeom prst="rect">
              <a:avLst/>
            </a:prstGeom>
            <a:noFill/>
            <a:ln w="9525">
              <a:noFill/>
              <a:miter lim="800000"/>
              <a:headEnd/>
              <a:tailEnd/>
            </a:ln>
          </p:spPr>
        </p:pic>
        <p:sp>
          <p:nvSpPr>
            <p:cNvPr id="85024" name="Text Box 15"/>
            <p:cNvSpPr txBox="1">
              <a:spLocks noChangeArrowheads="1"/>
            </p:cNvSpPr>
            <p:nvPr/>
          </p:nvSpPr>
          <p:spPr bwMode="auto">
            <a:xfrm>
              <a:off x="2972" y="3474"/>
              <a:ext cx="413" cy="192"/>
            </a:xfrm>
            <a:prstGeom prst="rect">
              <a:avLst/>
            </a:prstGeom>
            <a:noFill/>
            <a:ln w="9525">
              <a:noFill/>
              <a:miter lim="800000"/>
              <a:headEnd/>
              <a:tailEnd/>
            </a:ln>
          </p:spPr>
          <p:txBody>
            <a:bodyPr wrap="none">
              <a:prstTxWarp prst="textNoShape">
                <a:avLst/>
              </a:prstTxWarp>
              <a:spAutoFit/>
            </a:bodyPr>
            <a:lstStyle/>
            <a:p>
              <a:r>
                <a:rPr lang="en-US" sz="1400" b="1">
                  <a:latin typeface="Symbol" charset="2"/>
                </a:rPr>
                <a:t>w</a:t>
              </a:r>
              <a:r>
                <a:rPr lang="en-US" sz="1400" b="1">
                  <a:latin typeface="Times" charset="0"/>
                </a:rPr>
                <a:t>=10°</a:t>
              </a:r>
            </a:p>
          </p:txBody>
        </p:sp>
        <p:pic>
          <p:nvPicPr>
            <p:cNvPr id="85025" name="Picture 16" descr="mgo_100_30cl"/>
            <p:cNvPicPr>
              <a:picLocks noChangeAspect="1" noChangeArrowheads="1"/>
            </p:cNvPicPr>
            <p:nvPr/>
          </p:nvPicPr>
          <p:blipFill>
            <a:blip r:embed="rId6"/>
            <a:srcRect/>
            <a:stretch>
              <a:fillRect/>
            </a:stretch>
          </p:blipFill>
          <p:spPr bwMode="auto">
            <a:xfrm>
              <a:off x="3556" y="2300"/>
              <a:ext cx="1843" cy="1382"/>
            </a:xfrm>
            <a:prstGeom prst="rect">
              <a:avLst/>
            </a:prstGeom>
            <a:noFill/>
            <a:ln w="9525">
              <a:noFill/>
              <a:miter lim="800000"/>
              <a:headEnd/>
              <a:tailEnd/>
            </a:ln>
          </p:spPr>
        </p:pic>
        <p:sp>
          <p:nvSpPr>
            <p:cNvPr id="85026" name="Text Box 17"/>
            <p:cNvSpPr txBox="1">
              <a:spLocks noChangeArrowheads="1"/>
            </p:cNvSpPr>
            <p:nvPr/>
          </p:nvSpPr>
          <p:spPr bwMode="auto">
            <a:xfrm>
              <a:off x="4963" y="2297"/>
              <a:ext cx="401" cy="192"/>
            </a:xfrm>
            <a:prstGeom prst="rect">
              <a:avLst/>
            </a:prstGeom>
            <a:noFill/>
            <a:ln w="9525">
              <a:noFill/>
              <a:miter lim="800000"/>
              <a:headEnd/>
              <a:tailEnd/>
            </a:ln>
          </p:spPr>
          <p:txBody>
            <a:bodyPr>
              <a:prstTxWarp prst="textNoShape">
                <a:avLst/>
              </a:prstTxWarp>
              <a:spAutoFit/>
            </a:bodyPr>
            <a:lstStyle/>
            <a:p>
              <a:pPr algn="ctr" eaLnBrk="1" hangingPunct="1"/>
              <a:r>
                <a:rPr lang="en-US" sz="1400" b="1">
                  <a:latin typeface="Times New Roman" charset="0"/>
                </a:rPr>
                <a:t>MRD</a:t>
              </a:r>
              <a:endParaRPr lang="en-US" sz="1400" b="1" baseline="-25000">
                <a:latin typeface="Symbol" charset="2"/>
              </a:endParaRPr>
            </a:p>
          </p:txBody>
        </p:sp>
        <p:sp>
          <p:nvSpPr>
            <p:cNvPr id="85027" name="Text Box 18"/>
            <p:cNvSpPr txBox="1">
              <a:spLocks noChangeArrowheads="1"/>
            </p:cNvSpPr>
            <p:nvPr/>
          </p:nvSpPr>
          <p:spPr bwMode="auto">
            <a:xfrm>
              <a:off x="4740" y="3490"/>
              <a:ext cx="441" cy="192"/>
            </a:xfrm>
            <a:prstGeom prst="rect">
              <a:avLst/>
            </a:prstGeom>
            <a:noFill/>
            <a:ln w="9525">
              <a:noFill/>
              <a:miter lim="800000"/>
              <a:headEnd/>
              <a:tailEnd/>
            </a:ln>
          </p:spPr>
          <p:txBody>
            <a:bodyPr wrap="none">
              <a:prstTxWarp prst="textNoShape">
                <a:avLst/>
              </a:prstTxWarp>
              <a:spAutoFit/>
            </a:bodyPr>
            <a:lstStyle/>
            <a:p>
              <a:r>
                <a:rPr lang="en-US" sz="1400" b="1">
                  <a:latin typeface="Symbol" charset="2"/>
                </a:rPr>
                <a:t>w</a:t>
              </a:r>
              <a:r>
                <a:rPr lang="en-US" sz="1400" b="1">
                  <a:latin typeface="Times" charset="0"/>
                </a:rPr>
                <a:t>= 30°</a:t>
              </a:r>
            </a:p>
          </p:txBody>
        </p:sp>
        <p:sp>
          <p:nvSpPr>
            <p:cNvPr id="85028" name="Text Box 19"/>
            <p:cNvSpPr txBox="1">
              <a:spLocks noChangeArrowheads="1"/>
            </p:cNvSpPr>
            <p:nvPr/>
          </p:nvSpPr>
          <p:spPr bwMode="auto">
            <a:xfrm>
              <a:off x="494" y="2734"/>
              <a:ext cx="1464" cy="518"/>
            </a:xfrm>
            <a:prstGeom prst="rect">
              <a:avLst/>
            </a:prstGeom>
            <a:noFill/>
            <a:ln w="9525">
              <a:noFill/>
              <a:miter lim="800000"/>
              <a:headEnd/>
              <a:tailEnd/>
            </a:ln>
          </p:spPr>
          <p:txBody>
            <a:bodyPr>
              <a:prstTxWarp prst="textNoShape">
                <a:avLst/>
              </a:prstTxWarp>
              <a:spAutoFit/>
            </a:bodyPr>
            <a:lstStyle/>
            <a:p>
              <a:r>
                <a:rPr lang="en-US">
                  <a:latin typeface="Times" charset="0"/>
                </a:rPr>
                <a:t>Grain boundary distribution</a:t>
              </a:r>
            </a:p>
          </p:txBody>
        </p:sp>
        <p:sp>
          <p:nvSpPr>
            <p:cNvPr id="85029" name="Text Box 20"/>
            <p:cNvSpPr txBox="1">
              <a:spLocks noChangeArrowheads="1"/>
            </p:cNvSpPr>
            <p:nvPr/>
          </p:nvSpPr>
          <p:spPr bwMode="auto">
            <a:xfrm>
              <a:off x="510" y="3206"/>
              <a:ext cx="1099" cy="288"/>
            </a:xfrm>
            <a:prstGeom prst="rect">
              <a:avLst/>
            </a:prstGeom>
            <a:noFill/>
            <a:ln w="9525">
              <a:noFill/>
              <a:miter lim="800000"/>
              <a:headEnd/>
              <a:tailEnd/>
            </a:ln>
          </p:spPr>
          <p:txBody>
            <a:bodyPr wrap="none">
              <a:prstTxWarp prst="textNoShape">
                <a:avLst/>
              </a:prstTxWarp>
              <a:spAutoFit/>
            </a:bodyPr>
            <a:lstStyle/>
            <a:p>
              <a:r>
                <a:rPr lang="en-US">
                  <a:latin typeface="Symbol" charset="2"/>
                </a:rPr>
                <a:t>l</a:t>
              </a:r>
              <a:r>
                <a:rPr lang="en-US">
                  <a:latin typeface="Times" charset="0"/>
                </a:rPr>
                <a:t>(</a:t>
              </a:r>
              <a:r>
                <a:rPr lang="en-US" b="1">
                  <a:latin typeface="Times" charset="0"/>
                </a:rPr>
                <a:t>n|</a:t>
              </a:r>
              <a:r>
                <a:rPr lang="en-US" b="1">
                  <a:latin typeface="Symbol" charset="2"/>
                </a:rPr>
                <a:t>w</a:t>
              </a:r>
              <a:r>
                <a:rPr lang="en-US" b="1">
                  <a:latin typeface="Times" charset="0"/>
                </a:rPr>
                <a:t>/[100]</a:t>
              </a:r>
              <a:r>
                <a:rPr lang="en-US">
                  <a:latin typeface="Times" charset="0"/>
                </a:rPr>
                <a:t>)</a:t>
              </a:r>
            </a:p>
          </p:txBody>
        </p:sp>
        <p:sp>
          <p:nvSpPr>
            <p:cNvPr id="85030" name="Text Box 21"/>
            <p:cNvSpPr txBox="1">
              <a:spLocks noChangeArrowheads="1"/>
            </p:cNvSpPr>
            <p:nvPr/>
          </p:nvSpPr>
          <p:spPr bwMode="auto">
            <a:xfrm>
              <a:off x="3211" y="2281"/>
              <a:ext cx="401" cy="192"/>
            </a:xfrm>
            <a:prstGeom prst="rect">
              <a:avLst/>
            </a:prstGeom>
            <a:noFill/>
            <a:ln w="9525">
              <a:noFill/>
              <a:miter lim="800000"/>
              <a:headEnd/>
              <a:tailEnd/>
            </a:ln>
          </p:spPr>
          <p:txBody>
            <a:bodyPr>
              <a:prstTxWarp prst="textNoShape">
                <a:avLst/>
              </a:prstTxWarp>
              <a:spAutoFit/>
            </a:bodyPr>
            <a:lstStyle/>
            <a:p>
              <a:pPr algn="ctr" eaLnBrk="1" hangingPunct="1"/>
              <a:r>
                <a:rPr lang="en-US" sz="1400" b="1">
                  <a:latin typeface="Times New Roman" charset="0"/>
                </a:rPr>
                <a:t>MRD</a:t>
              </a:r>
              <a:endParaRPr lang="en-US" sz="1400" b="1" baseline="-25000">
                <a:latin typeface="Symbol" charset="2"/>
              </a:endParaRPr>
            </a:p>
          </p:txBody>
        </p:sp>
        <p:grpSp>
          <p:nvGrpSpPr>
            <p:cNvPr id="85031" name="Group 22"/>
            <p:cNvGrpSpPr>
              <a:grpSpLocks/>
            </p:cNvGrpSpPr>
            <p:nvPr/>
          </p:nvGrpSpPr>
          <p:grpSpPr bwMode="auto">
            <a:xfrm>
              <a:off x="4566" y="2488"/>
              <a:ext cx="498" cy="543"/>
              <a:chOff x="4566" y="2488"/>
              <a:chExt cx="498" cy="543"/>
            </a:xfrm>
          </p:grpSpPr>
          <p:sp>
            <p:nvSpPr>
              <p:cNvPr id="85040" name="Oval 23"/>
              <p:cNvSpPr>
                <a:spLocks noChangeAspect="1" noChangeArrowheads="1"/>
              </p:cNvSpPr>
              <p:nvPr/>
            </p:nvSpPr>
            <p:spPr bwMode="auto">
              <a:xfrm>
                <a:off x="4566" y="2709"/>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41" name="AutoShape 24"/>
              <p:cNvSpPr>
                <a:spLocks noChangeAspect="1" noChangeArrowheads="1"/>
              </p:cNvSpPr>
              <p:nvPr/>
            </p:nvSpPr>
            <p:spPr bwMode="auto">
              <a:xfrm>
                <a:off x="4576" y="2710"/>
                <a:ext cx="64" cy="64"/>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85042" name="Oval 25"/>
              <p:cNvSpPr>
                <a:spLocks noChangeAspect="1" noChangeArrowheads="1"/>
              </p:cNvSpPr>
              <p:nvPr/>
            </p:nvSpPr>
            <p:spPr bwMode="auto">
              <a:xfrm>
                <a:off x="4790" y="248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43" name="Line 26"/>
              <p:cNvSpPr>
                <a:spLocks noChangeAspect="1" noChangeShapeType="1"/>
              </p:cNvSpPr>
              <p:nvPr/>
            </p:nvSpPr>
            <p:spPr bwMode="auto">
              <a:xfrm rot="-5400000">
                <a:off x="4833" y="2489"/>
                <a:ext cx="0" cy="8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5044" name="Oval 27"/>
              <p:cNvSpPr>
                <a:spLocks noChangeAspect="1" noChangeArrowheads="1"/>
              </p:cNvSpPr>
              <p:nvPr/>
            </p:nvSpPr>
            <p:spPr bwMode="auto">
              <a:xfrm>
                <a:off x="4980" y="294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45" name="Line 28"/>
              <p:cNvSpPr>
                <a:spLocks noChangeAspect="1" noChangeShapeType="1"/>
              </p:cNvSpPr>
              <p:nvPr/>
            </p:nvSpPr>
            <p:spPr bwMode="auto">
              <a:xfrm rot="-5400000">
                <a:off x="5023" y="2949"/>
                <a:ext cx="0" cy="82"/>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5046" name="Line 29"/>
              <p:cNvSpPr>
                <a:spLocks noChangeAspect="1" noChangeShapeType="1"/>
              </p:cNvSpPr>
              <p:nvPr/>
            </p:nvSpPr>
            <p:spPr bwMode="auto">
              <a:xfrm>
                <a:off x="5022" y="2948"/>
                <a:ext cx="0" cy="83"/>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nvGrpSpPr>
            <p:cNvPr id="85032" name="Group 30"/>
            <p:cNvGrpSpPr>
              <a:grpSpLocks/>
            </p:cNvGrpSpPr>
            <p:nvPr/>
          </p:nvGrpSpPr>
          <p:grpSpPr bwMode="auto">
            <a:xfrm>
              <a:off x="2798" y="2472"/>
              <a:ext cx="498" cy="543"/>
              <a:chOff x="4566" y="2488"/>
              <a:chExt cx="498" cy="543"/>
            </a:xfrm>
          </p:grpSpPr>
          <p:sp>
            <p:nvSpPr>
              <p:cNvPr id="85033" name="Oval 31"/>
              <p:cNvSpPr>
                <a:spLocks noChangeAspect="1" noChangeArrowheads="1"/>
              </p:cNvSpPr>
              <p:nvPr/>
            </p:nvSpPr>
            <p:spPr bwMode="auto">
              <a:xfrm>
                <a:off x="4566" y="2709"/>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34" name="AutoShape 32"/>
              <p:cNvSpPr>
                <a:spLocks noChangeAspect="1" noChangeArrowheads="1"/>
              </p:cNvSpPr>
              <p:nvPr/>
            </p:nvSpPr>
            <p:spPr bwMode="auto">
              <a:xfrm>
                <a:off x="4576" y="2710"/>
                <a:ext cx="64" cy="64"/>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85035" name="Oval 33"/>
              <p:cNvSpPr>
                <a:spLocks noChangeAspect="1" noChangeArrowheads="1"/>
              </p:cNvSpPr>
              <p:nvPr/>
            </p:nvSpPr>
            <p:spPr bwMode="auto">
              <a:xfrm>
                <a:off x="4790" y="248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36" name="Line 34"/>
              <p:cNvSpPr>
                <a:spLocks noChangeAspect="1" noChangeShapeType="1"/>
              </p:cNvSpPr>
              <p:nvPr/>
            </p:nvSpPr>
            <p:spPr bwMode="auto">
              <a:xfrm rot="-5400000">
                <a:off x="4833" y="2489"/>
                <a:ext cx="0" cy="8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5037" name="Oval 35"/>
              <p:cNvSpPr>
                <a:spLocks noChangeAspect="1" noChangeArrowheads="1"/>
              </p:cNvSpPr>
              <p:nvPr/>
            </p:nvSpPr>
            <p:spPr bwMode="auto">
              <a:xfrm>
                <a:off x="4980" y="294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38" name="Line 36"/>
              <p:cNvSpPr>
                <a:spLocks noChangeAspect="1" noChangeShapeType="1"/>
              </p:cNvSpPr>
              <p:nvPr/>
            </p:nvSpPr>
            <p:spPr bwMode="auto">
              <a:xfrm rot="-5400000">
                <a:off x="5023" y="2949"/>
                <a:ext cx="0" cy="82"/>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5039" name="Line 37"/>
              <p:cNvSpPr>
                <a:spLocks noChangeAspect="1" noChangeShapeType="1"/>
              </p:cNvSpPr>
              <p:nvPr/>
            </p:nvSpPr>
            <p:spPr bwMode="auto">
              <a:xfrm>
                <a:off x="5022" y="2948"/>
                <a:ext cx="0" cy="83"/>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grpSp>
        <p:nvGrpSpPr>
          <p:cNvPr id="85007" name="Group 38"/>
          <p:cNvGrpSpPr>
            <a:grpSpLocks/>
          </p:cNvGrpSpPr>
          <p:nvPr/>
        </p:nvGrpSpPr>
        <p:grpSpPr bwMode="auto">
          <a:xfrm>
            <a:off x="4441825" y="1663700"/>
            <a:ext cx="790575" cy="862013"/>
            <a:chOff x="4566" y="2488"/>
            <a:chExt cx="498" cy="543"/>
          </a:xfrm>
        </p:grpSpPr>
        <p:sp>
          <p:nvSpPr>
            <p:cNvPr id="85016" name="Oval 39"/>
            <p:cNvSpPr>
              <a:spLocks noChangeAspect="1" noChangeArrowheads="1"/>
            </p:cNvSpPr>
            <p:nvPr/>
          </p:nvSpPr>
          <p:spPr bwMode="auto">
            <a:xfrm>
              <a:off x="4566" y="2709"/>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17" name="AutoShape 40"/>
            <p:cNvSpPr>
              <a:spLocks noChangeAspect="1" noChangeArrowheads="1"/>
            </p:cNvSpPr>
            <p:nvPr/>
          </p:nvSpPr>
          <p:spPr bwMode="auto">
            <a:xfrm>
              <a:off x="4576" y="2710"/>
              <a:ext cx="64" cy="64"/>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85018" name="Oval 41"/>
            <p:cNvSpPr>
              <a:spLocks noChangeAspect="1" noChangeArrowheads="1"/>
            </p:cNvSpPr>
            <p:nvPr/>
          </p:nvSpPr>
          <p:spPr bwMode="auto">
            <a:xfrm>
              <a:off x="4790" y="248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19" name="Line 42"/>
            <p:cNvSpPr>
              <a:spLocks noChangeAspect="1" noChangeShapeType="1"/>
            </p:cNvSpPr>
            <p:nvPr/>
          </p:nvSpPr>
          <p:spPr bwMode="auto">
            <a:xfrm rot="-5400000">
              <a:off x="4833" y="2489"/>
              <a:ext cx="0" cy="8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5020" name="Oval 43"/>
            <p:cNvSpPr>
              <a:spLocks noChangeAspect="1" noChangeArrowheads="1"/>
            </p:cNvSpPr>
            <p:nvPr/>
          </p:nvSpPr>
          <p:spPr bwMode="auto">
            <a:xfrm>
              <a:off x="4980" y="294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21" name="Line 44"/>
            <p:cNvSpPr>
              <a:spLocks noChangeAspect="1" noChangeShapeType="1"/>
            </p:cNvSpPr>
            <p:nvPr/>
          </p:nvSpPr>
          <p:spPr bwMode="auto">
            <a:xfrm rot="-5400000">
              <a:off x="5023" y="2949"/>
              <a:ext cx="0" cy="82"/>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5022" name="Line 45"/>
            <p:cNvSpPr>
              <a:spLocks noChangeAspect="1" noChangeShapeType="1"/>
            </p:cNvSpPr>
            <p:nvPr/>
          </p:nvSpPr>
          <p:spPr bwMode="auto">
            <a:xfrm>
              <a:off x="5022" y="2948"/>
              <a:ext cx="0" cy="83"/>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nvGrpSpPr>
          <p:cNvPr id="85008" name="Group 46"/>
          <p:cNvGrpSpPr>
            <a:grpSpLocks/>
          </p:cNvGrpSpPr>
          <p:nvPr/>
        </p:nvGrpSpPr>
        <p:grpSpPr bwMode="auto">
          <a:xfrm>
            <a:off x="7235825" y="1689100"/>
            <a:ext cx="790575" cy="862013"/>
            <a:chOff x="4566" y="2488"/>
            <a:chExt cx="498" cy="543"/>
          </a:xfrm>
        </p:grpSpPr>
        <p:sp>
          <p:nvSpPr>
            <p:cNvPr id="85009" name="Oval 47"/>
            <p:cNvSpPr>
              <a:spLocks noChangeAspect="1" noChangeArrowheads="1"/>
            </p:cNvSpPr>
            <p:nvPr/>
          </p:nvSpPr>
          <p:spPr bwMode="auto">
            <a:xfrm>
              <a:off x="4566" y="2709"/>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10" name="AutoShape 48"/>
            <p:cNvSpPr>
              <a:spLocks noChangeAspect="1" noChangeArrowheads="1"/>
            </p:cNvSpPr>
            <p:nvPr/>
          </p:nvSpPr>
          <p:spPr bwMode="auto">
            <a:xfrm>
              <a:off x="4576" y="2710"/>
              <a:ext cx="64" cy="64"/>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85011" name="Oval 49"/>
            <p:cNvSpPr>
              <a:spLocks noChangeAspect="1" noChangeArrowheads="1"/>
            </p:cNvSpPr>
            <p:nvPr/>
          </p:nvSpPr>
          <p:spPr bwMode="auto">
            <a:xfrm>
              <a:off x="4790" y="248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12" name="Line 50"/>
            <p:cNvSpPr>
              <a:spLocks noChangeAspect="1" noChangeShapeType="1"/>
            </p:cNvSpPr>
            <p:nvPr/>
          </p:nvSpPr>
          <p:spPr bwMode="auto">
            <a:xfrm rot="-5400000">
              <a:off x="4833" y="2489"/>
              <a:ext cx="0" cy="8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5013" name="Oval 51"/>
            <p:cNvSpPr>
              <a:spLocks noChangeAspect="1" noChangeArrowheads="1"/>
            </p:cNvSpPr>
            <p:nvPr/>
          </p:nvSpPr>
          <p:spPr bwMode="auto">
            <a:xfrm>
              <a:off x="4980" y="294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14" name="Line 52"/>
            <p:cNvSpPr>
              <a:spLocks noChangeAspect="1" noChangeShapeType="1"/>
            </p:cNvSpPr>
            <p:nvPr/>
          </p:nvSpPr>
          <p:spPr bwMode="auto">
            <a:xfrm rot="-5400000">
              <a:off x="5023" y="2949"/>
              <a:ext cx="0" cy="82"/>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5015" name="Line 53"/>
            <p:cNvSpPr>
              <a:spLocks noChangeAspect="1" noChangeShapeType="1"/>
            </p:cNvSpPr>
            <p:nvPr/>
          </p:nvSpPr>
          <p:spPr bwMode="auto">
            <a:xfrm>
              <a:off x="5022" y="2948"/>
              <a:ext cx="0" cy="83"/>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63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0"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3"/>
          <p:cNvSpPr>
            <a:spLocks noGrp="1"/>
          </p:cNvSpPr>
          <p:nvPr>
            <p:ph type="sldNum" sz="quarter" idx="12"/>
          </p:nvPr>
        </p:nvSpPr>
        <p:spPr>
          <a:noFill/>
        </p:spPr>
        <p:txBody>
          <a:bodyPr/>
          <a:lstStyle/>
          <a:p>
            <a:fld id="{92DD631A-D664-DA40-9A08-B86EB93B9C3B}" type="slidenum">
              <a:rPr lang="en-US" smtClean="0"/>
              <a:pPr/>
              <a:t>77</a:t>
            </a:fld>
            <a:endParaRPr lang="en-US" smtClean="0"/>
          </a:p>
        </p:txBody>
      </p:sp>
      <p:sp>
        <p:nvSpPr>
          <p:cNvPr id="87043" name="Text Box 2"/>
          <p:cNvSpPr txBox="1">
            <a:spLocks noChangeArrowheads="1"/>
          </p:cNvSpPr>
          <p:nvPr/>
        </p:nvSpPr>
        <p:spPr bwMode="auto">
          <a:xfrm>
            <a:off x="317500" y="76200"/>
            <a:ext cx="8826500"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i="1" dirty="0" smtClean="0">
                <a:solidFill>
                  <a:srgbClr val="0211A6"/>
                </a:solidFill>
                <a:latin typeface="+mj-lt"/>
              </a:rPr>
              <a:t>Boundary </a:t>
            </a:r>
            <a:r>
              <a:rPr lang="en-US" sz="3600" i="1" dirty="0">
                <a:solidFill>
                  <a:srgbClr val="0211A6"/>
                </a:solidFill>
                <a:latin typeface="+mj-lt"/>
              </a:rPr>
              <a:t>energy and population in Al</a:t>
            </a:r>
          </a:p>
        </p:txBody>
      </p:sp>
      <p:grpSp>
        <p:nvGrpSpPr>
          <p:cNvPr id="87044" name="Group 3"/>
          <p:cNvGrpSpPr>
            <a:grpSpLocks/>
          </p:cNvGrpSpPr>
          <p:nvPr/>
        </p:nvGrpSpPr>
        <p:grpSpPr bwMode="auto">
          <a:xfrm>
            <a:off x="2801938" y="915988"/>
            <a:ext cx="5722937" cy="5345112"/>
            <a:chOff x="1261" y="585"/>
            <a:chExt cx="3605" cy="3367"/>
          </a:xfrm>
        </p:grpSpPr>
        <p:grpSp>
          <p:nvGrpSpPr>
            <p:cNvPr id="87053" name="Group 4"/>
            <p:cNvGrpSpPr>
              <a:grpSpLocks noChangeAspect="1"/>
            </p:cNvGrpSpPr>
            <p:nvPr/>
          </p:nvGrpSpPr>
          <p:grpSpPr bwMode="auto">
            <a:xfrm>
              <a:off x="1766" y="1010"/>
              <a:ext cx="2539" cy="2506"/>
              <a:chOff x="1632" y="712"/>
              <a:chExt cx="2989" cy="2950"/>
            </a:xfrm>
          </p:grpSpPr>
          <p:sp>
            <p:nvSpPr>
              <p:cNvPr id="87248" name="Line 5"/>
              <p:cNvSpPr>
                <a:spLocks noChangeAspect="1" noChangeShapeType="1"/>
              </p:cNvSpPr>
              <p:nvPr/>
            </p:nvSpPr>
            <p:spPr bwMode="auto">
              <a:xfrm flipH="1">
                <a:off x="1632" y="269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49" name="Line 6"/>
              <p:cNvSpPr>
                <a:spLocks noChangeAspect="1" noChangeShapeType="1"/>
              </p:cNvSpPr>
              <p:nvPr/>
            </p:nvSpPr>
            <p:spPr bwMode="auto">
              <a:xfrm flipH="1">
                <a:off x="1649" y="2693"/>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0" name="Line 7"/>
              <p:cNvSpPr>
                <a:spLocks noChangeAspect="1" noChangeShapeType="1"/>
              </p:cNvSpPr>
              <p:nvPr/>
            </p:nvSpPr>
            <p:spPr bwMode="auto">
              <a:xfrm flipH="1">
                <a:off x="1667" y="269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1" name="Line 8"/>
              <p:cNvSpPr>
                <a:spLocks noChangeAspect="1" noChangeShapeType="1"/>
              </p:cNvSpPr>
              <p:nvPr/>
            </p:nvSpPr>
            <p:spPr bwMode="auto">
              <a:xfrm flipH="1">
                <a:off x="1684" y="2693"/>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2" name="Line 9"/>
              <p:cNvSpPr>
                <a:spLocks noChangeAspect="1" noChangeShapeType="1"/>
              </p:cNvSpPr>
              <p:nvPr/>
            </p:nvSpPr>
            <p:spPr bwMode="auto">
              <a:xfrm flipH="1" flipV="1">
                <a:off x="1710" y="2693"/>
                <a:ext cx="17" cy="376"/>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3" name="Line 10"/>
              <p:cNvSpPr>
                <a:spLocks noChangeAspect="1" noChangeShapeType="1"/>
              </p:cNvSpPr>
              <p:nvPr/>
            </p:nvSpPr>
            <p:spPr bwMode="auto">
              <a:xfrm flipH="1">
                <a:off x="1727" y="3069"/>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4" name="Line 11"/>
              <p:cNvSpPr>
                <a:spLocks noChangeAspect="1" noChangeShapeType="1"/>
              </p:cNvSpPr>
              <p:nvPr/>
            </p:nvSpPr>
            <p:spPr bwMode="auto">
              <a:xfrm flipH="1">
                <a:off x="1745" y="3069"/>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5" name="Line 12"/>
              <p:cNvSpPr>
                <a:spLocks noChangeAspect="1" noChangeShapeType="1"/>
              </p:cNvSpPr>
              <p:nvPr/>
            </p:nvSpPr>
            <p:spPr bwMode="auto">
              <a:xfrm flipH="1" flipV="1">
                <a:off x="1762" y="3069"/>
                <a:ext cx="17"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6" name="Line 13"/>
              <p:cNvSpPr>
                <a:spLocks noChangeAspect="1" noChangeShapeType="1"/>
              </p:cNvSpPr>
              <p:nvPr/>
            </p:nvSpPr>
            <p:spPr bwMode="auto">
              <a:xfrm flipH="1">
                <a:off x="1779" y="3083"/>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7" name="Line 14"/>
              <p:cNvSpPr>
                <a:spLocks noChangeAspect="1" noChangeShapeType="1"/>
              </p:cNvSpPr>
              <p:nvPr/>
            </p:nvSpPr>
            <p:spPr bwMode="auto">
              <a:xfrm flipH="1" flipV="1">
                <a:off x="1797" y="3083"/>
                <a:ext cx="17" cy="41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8" name="Line 15"/>
              <p:cNvSpPr>
                <a:spLocks noChangeAspect="1" noChangeShapeType="1"/>
              </p:cNvSpPr>
              <p:nvPr/>
            </p:nvSpPr>
            <p:spPr bwMode="auto">
              <a:xfrm flipH="1">
                <a:off x="1814" y="3502"/>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9" name="Line 16"/>
              <p:cNvSpPr>
                <a:spLocks noChangeAspect="1" noChangeShapeType="1"/>
              </p:cNvSpPr>
              <p:nvPr/>
            </p:nvSpPr>
            <p:spPr bwMode="auto">
              <a:xfrm flipH="1">
                <a:off x="1831" y="3502"/>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0" name="Line 17"/>
              <p:cNvSpPr>
                <a:spLocks noChangeAspect="1" noChangeShapeType="1"/>
              </p:cNvSpPr>
              <p:nvPr/>
            </p:nvSpPr>
            <p:spPr bwMode="auto">
              <a:xfrm flipH="1">
                <a:off x="1849" y="3502"/>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1" name="Line 18"/>
              <p:cNvSpPr>
                <a:spLocks noChangeAspect="1" noChangeShapeType="1"/>
              </p:cNvSpPr>
              <p:nvPr/>
            </p:nvSpPr>
            <p:spPr bwMode="auto">
              <a:xfrm flipH="1">
                <a:off x="1866" y="3488"/>
                <a:ext cx="17"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2" name="Line 19"/>
              <p:cNvSpPr>
                <a:spLocks noChangeAspect="1" noChangeShapeType="1"/>
              </p:cNvSpPr>
              <p:nvPr/>
            </p:nvSpPr>
            <p:spPr bwMode="auto">
              <a:xfrm flipH="1">
                <a:off x="1883" y="3488"/>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3" name="Line 20"/>
              <p:cNvSpPr>
                <a:spLocks noChangeAspect="1" noChangeShapeType="1"/>
              </p:cNvSpPr>
              <p:nvPr/>
            </p:nvSpPr>
            <p:spPr bwMode="auto">
              <a:xfrm flipH="1">
                <a:off x="1901" y="348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4" name="Line 21"/>
              <p:cNvSpPr>
                <a:spLocks noChangeAspect="1" noChangeShapeType="1"/>
              </p:cNvSpPr>
              <p:nvPr/>
            </p:nvSpPr>
            <p:spPr bwMode="auto">
              <a:xfrm flipH="1">
                <a:off x="1918" y="348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5" name="Line 22"/>
              <p:cNvSpPr>
                <a:spLocks noChangeAspect="1" noChangeShapeType="1"/>
              </p:cNvSpPr>
              <p:nvPr/>
            </p:nvSpPr>
            <p:spPr bwMode="auto">
              <a:xfrm flipH="1">
                <a:off x="1935" y="3488"/>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6" name="Line 23"/>
              <p:cNvSpPr>
                <a:spLocks noChangeAspect="1" noChangeShapeType="1"/>
              </p:cNvSpPr>
              <p:nvPr/>
            </p:nvSpPr>
            <p:spPr bwMode="auto">
              <a:xfrm flipH="1">
                <a:off x="1953" y="348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7" name="Line 24"/>
              <p:cNvSpPr>
                <a:spLocks noChangeAspect="1" noChangeShapeType="1"/>
              </p:cNvSpPr>
              <p:nvPr/>
            </p:nvSpPr>
            <p:spPr bwMode="auto">
              <a:xfrm flipH="1">
                <a:off x="1970" y="3488"/>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8" name="Line 25"/>
              <p:cNvSpPr>
                <a:spLocks noChangeAspect="1" noChangeShapeType="1"/>
              </p:cNvSpPr>
              <p:nvPr/>
            </p:nvSpPr>
            <p:spPr bwMode="auto">
              <a:xfrm flipH="1">
                <a:off x="1996" y="3459"/>
                <a:ext cx="17" cy="2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9" name="Line 26"/>
              <p:cNvSpPr>
                <a:spLocks noChangeAspect="1" noChangeShapeType="1"/>
              </p:cNvSpPr>
              <p:nvPr/>
            </p:nvSpPr>
            <p:spPr bwMode="auto">
              <a:xfrm flipH="1">
                <a:off x="2013" y="3459"/>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0" name="Line 27"/>
              <p:cNvSpPr>
                <a:spLocks noChangeAspect="1" noChangeShapeType="1"/>
              </p:cNvSpPr>
              <p:nvPr/>
            </p:nvSpPr>
            <p:spPr bwMode="auto">
              <a:xfrm flipH="1" flipV="1">
                <a:off x="2031" y="3459"/>
                <a:ext cx="17" cy="87"/>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1" name="Line 28"/>
              <p:cNvSpPr>
                <a:spLocks noChangeAspect="1" noChangeShapeType="1"/>
              </p:cNvSpPr>
              <p:nvPr/>
            </p:nvSpPr>
            <p:spPr bwMode="auto">
              <a:xfrm flipH="1" flipV="1">
                <a:off x="2048" y="3546"/>
                <a:ext cx="17"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2" name="Line 29"/>
              <p:cNvSpPr>
                <a:spLocks noChangeAspect="1" noChangeShapeType="1"/>
              </p:cNvSpPr>
              <p:nvPr/>
            </p:nvSpPr>
            <p:spPr bwMode="auto">
              <a:xfrm flipH="1">
                <a:off x="2065" y="356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3" name="Line 30"/>
              <p:cNvSpPr>
                <a:spLocks noChangeAspect="1" noChangeShapeType="1"/>
              </p:cNvSpPr>
              <p:nvPr/>
            </p:nvSpPr>
            <p:spPr bwMode="auto">
              <a:xfrm flipH="1">
                <a:off x="2082" y="3560"/>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4" name="Line 31"/>
              <p:cNvSpPr>
                <a:spLocks noChangeAspect="1" noChangeShapeType="1"/>
              </p:cNvSpPr>
              <p:nvPr/>
            </p:nvSpPr>
            <p:spPr bwMode="auto">
              <a:xfrm flipH="1">
                <a:off x="2100" y="356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5" name="Line 32"/>
              <p:cNvSpPr>
                <a:spLocks noChangeAspect="1" noChangeShapeType="1"/>
              </p:cNvSpPr>
              <p:nvPr/>
            </p:nvSpPr>
            <p:spPr bwMode="auto">
              <a:xfrm flipH="1">
                <a:off x="2117" y="356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6" name="Line 33"/>
              <p:cNvSpPr>
                <a:spLocks noChangeAspect="1" noChangeShapeType="1"/>
              </p:cNvSpPr>
              <p:nvPr/>
            </p:nvSpPr>
            <p:spPr bwMode="auto">
              <a:xfrm flipH="1">
                <a:off x="2134" y="3560"/>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7" name="Line 34"/>
              <p:cNvSpPr>
                <a:spLocks noChangeAspect="1" noChangeShapeType="1"/>
              </p:cNvSpPr>
              <p:nvPr/>
            </p:nvSpPr>
            <p:spPr bwMode="auto">
              <a:xfrm flipH="1">
                <a:off x="2152" y="356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8" name="Line 35"/>
              <p:cNvSpPr>
                <a:spLocks noChangeAspect="1" noChangeShapeType="1"/>
              </p:cNvSpPr>
              <p:nvPr/>
            </p:nvSpPr>
            <p:spPr bwMode="auto">
              <a:xfrm flipH="1">
                <a:off x="2169" y="356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9" name="Line 36"/>
              <p:cNvSpPr>
                <a:spLocks noChangeAspect="1" noChangeShapeType="1"/>
              </p:cNvSpPr>
              <p:nvPr/>
            </p:nvSpPr>
            <p:spPr bwMode="auto">
              <a:xfrm flipH="1">
                <a:off x="2186" y="3560"/>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0" name="Line 37"/>
              <p:cNvSpPr>
                <a:spLocks noChangeAspect="1" noChangeShapeType="1"/>
              </p:cNvSpPr>
              <p:nvPr/>
            </p:nvSpPr>
            <p:spPr bwMode="auto">
              <a:xfrm flipH="1">
                <a:off x="2204" y="356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1" name="Line 38"/>
              <p:cNvSpPr>
                <a:spLocks noChangeAspect="1" noChangeShapeType="1"/>
              </p:cNvSpPr>
              <p:nvPr/>
            </p:nvSpPr>
            <p:spPr bwMode="auto">
              <a:xfrm flipH="1" flipV="1">
                <a:off x="2221" y="3560"/>
                <a:ext cx="17" cy="72"/>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2" name="Line 39"/>
              <p:cNvSpPr>
                <a:spLocks noChangeAspect="1" noChangeShapeType="1"/>
              </p:cNvSpPr>
              <p:nvPr/>
            </p:nvSpPr>
            <p:spPr bwMode="auto">
              <a:xfrm flipH="1">
                <a:off x="2238" y="3603"/>
                <a:ext cx="18" cy="2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3" name="Line 40"/>
              <p:cNvSpPr>
                <a:spLocks noChangeAspect="1" noChangeShapeType="1"/>
              </p:cNvSpPr>
              <p:nvPr/>
            </p:nvSpPr>
            <p:spPr bwMode="auto">
              <a:xfrm flipH="1">
                <a:off x="2256" y="3603"/>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4" name="Line 41"/>
              <p:cNvSpPr>
                <a:spLocks noChangeAspect="1" noChangeShapeType="1"/>
              </p:cNvSpPr>
              <p:nvPr/>
            </p:nvSpPr>
            <p:spPr bwMode="auto">
              <a:xfrm flipH="1">
                <a:off x="2282" y="360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5" name="Line 42"/>
              <p:cNvSpPr>
                <a:spLocks noChangeAspect="1" noChangeShapeType="1"/>
              </p:cNvSpPr>
              <p:nvPr/>
            </p:nvSpPr>
            <p:spPr bwMode="auto">
              <a:xfrm flipH="1">
                <a:off x="2299" y="360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6" name="Line 43"/>
              <p:cNvSpPr>
                <a:spLocks noChangeAspect="1" noChangeShapeType="1"/>
              </p:cNvSpPr>
              <p:nvPr/>
            </p:nvSpPr>
            <p:spPr bwMode="auto">
              <a:xfrm flipH="1">
                <a:off x="2316" y="3603"/>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7" name="Line 44"/>
              <p:cNvSpPr>
                <a:spLocks noChangeAspect="1" noChangeShapeType="1"/>
              </p:cNvSpPr>
              <p:nvPr/>
            </p:nvSpPr>
            <p:spPr bwMode="auto">
              <a:xfrm flipH="1">
                <a:off x="2334" y="360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8" name="Line 45"/>
              <p:cNvSpPr>
                <a:spLocks noChangeAspect="1" noChangeShapeType="1"/>
              </p:cNvSpPr>
              <p:nvPr/>
            </p:nvSpPr>
            <p:spPr bwMode="auto">
              <a:xfrm flipH="1">
                <a:off x="2351" y="360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9" name="Line 46"/>
              <p:cNvSpPr>
                <a:spLocks noChangeAspect="1" noChangeShapeType="1"/>
              </p:cNvSpPr>
              <p:nvPr/>
            </p:nvSpPr>
            <p:spPr bwMode="auto">
              <a:xfrm flipH="1">
                <a:off x="2368" y="3603"/>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0" name="Line 47"/>
              <p:cNvSpPr>
                <a:spLocks noChangeAspect="1" noChangeShapeType="1"/>
              </p:cNvSpPr>
              <p:nvPr/>
            </p:nvSpPr>
            <p:spPr bwMode="auto">
              <a:xfrm flipH="1">
                <a:off x="2386" y="360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1" name="Line 48"/>
              <p:cNvSpPr>
                <a:spLocks noChangeAspect="1" noChangeShapeType="1"/>
              </p:cNvSpPr>
              <p:nvPr/>
            </p:nvSpPr>
            <p:spPr bwMode="auto">
              <a:xfrm flipH="1">
                <a:off x="2403" y="3589"/>
                <a:ext cx="17"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2" name="Line 49"/>
              <p:cNvSpPr>
                <a:spLocks noChangeAspect="1" noChangeShapeType="1"/>
              </p:cNvSpPr>
              <p:nvPr/>
            </p:nvSpPr>
            <p:spPr bwMode="auto">
              <a:xfrm flipH="1">
                <a:off x="2420" y="3575"/>
                <a:ext cx="18"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3" name="Line 50"/>
              <p:cNvSpPr>
                <a:spLocks noChangeAspect="1" noChangeShapeType="1"/>
              </p:cNvSpPr>
              <p:nvPr/>
            </p:nvSpPr>
            <p:spPr bwMode="auto">
              <a:xfrm flipH="1">
                <a:off x="2438" y="3575"/>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4" name="Line 51"/>
              <p:cNvSpPr>
                <a:spLocks noChangeAspect="1" noChangeShapeType="1"/>
              </p:cNvSpPr>
              <p:nvPr/>
            </p:nvSpPr>
            <p:spPr bwMode="auto">
              <a:xfrm flipH="1">
                <a:off x="2455" y="3517"/>
                <a:ext cx="17" cy="58"/>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5" name="Line 52"/>
              <p:cNvSpPr>
                <a:spLocks noChangeAspect="1" noChangeShapeType="1"/>
              </p:cNvSpPr>
              <p:nvPr/>
            </p:nvSpPr>
            <p:spPr bwMode="auto">
              <a:xfrm flipH="1">
                <a:off x="2472" y="3488"/>
                <a:ext cx="18" cy="2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6" name="Line 53"/>
              <p:cNvSpPr>
                <a:spLocks noChangeAspect="1" noChangeShapeType="1"/>
              </p:cNvSpPr>
              <p:nvPr/>
            </p:nvSpPr>
            <p:spPr bwMode="auto">
              <a:xfrm flipH="1">
                <a:off x="2490" y="348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7" name="Line 54"/>
              <p:cNvSpPr>
                <a:spLocks noChangeAspect="1" noChangeShapeType="1"/>
              </p:cNvSpPr>
              <p:nvPr/>
            </p:nvSpPr>
            <p:spPr bwMode="auto">
              <a:xfrm flipH="1">
                <a:off x="2507" y="3430"/>
                <a:ext cx="17" cy="58"/>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8" name="Line 55"/>
              <p:cNvSpPr>
                <a:spLocks noChangeAspect="1" noChangeShapeType="1"/>
              </p:cNvSpPr>
              <p:nvPr/>
            </p:nvSpPr>
            <p:spPr bwMode="auto">
              <a:xfrm flipH="1">
                <a:off x="2524" y="3430"/>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9" name="Line 56"/>
              <p:cNvSpPr>
                <a:spLocks noChangeAspect="1" noChangeShapeType="1"/>
              </p:cNvSpPr>
              <p:nvPr/>
            </p:nvSpPr>
            <p:spPr bwMode="auto">
              <a:xfrm flipH="1">
                <a:off x="2542" y="2881"/>
                <a:ext cx="17" cy="54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0" name="Line 57"/>
              <p:cNvSpPr>
                <a:spLocks noChangeAspect="1" noChangeShapeType="1"/>
              </p:cNvSpPr>
              <p:nvPr/>
            </p:nvSpPr>
            <p:spPr bwMode="auto">
              <a:xfrm flipH="1">
                <a:off x="2559" y="2881"/>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1" name="Line 58"/>
              <p:cNvSpPr>
                <a:spLocks noChangeAspect="1" noChangeShapeType="1"/>
              </p:cNvSpPr>
              <p:nvPr/>
            </p:nvSpPr>
            <p:spPr bwMode="auto">
              <a:xfrm flipH="1">
                <a:off x="2585" y="288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2" name="Line 59"/>
              <p:cNvSpPr>
                <a:spLocks noChangeAspect="1" noChangeShapeType="1"/>
              </p:cNvSpPr>
              <p:nvPr/>
            </p:nvSpPr>
            <p:spPr bwMode="auto">
              <a:xfrm flipH="1">
                <a:off x="2602" y="2678"/>
                <a:ext cx="18" cy="203"/>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3" name="Line 60"/>
              <p:cNvSpPr>
                <a:spLocks noChangeAspect="1" noChangeShapeType="1"/>
              </p:cNvSpPr>
              <p:nvPr/>
            </p:nvSpPr>
            <p:spPr bwMode="auto">
              <a:xfrm flipH="1">
                <a:off x="2620" y="267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4" name="Line 61"/>
              <p:cNvSpPr>
                <a:spLocks noChangeAspect="1" noChangeShapeType="1"/>
              </p:cNvSpPr>
              <p:nvPr/>
            </p:nvSpPr>
            <p:spPr bwMode="auto">
              <a:xfrm flipH="1">
                <a:off x="2637" y="1999"/>
                <a:ext cx="17" cy="67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5" name="Line 62"/>
              <p:cNvSpPr>
                <a:spLocks noChangeAspect="1" noChangeShapeType="1"/>
              </p:cNvSpPr>
              <p:nvPr/>
            </p:nvSpPr>
            <p:spPr bwMode="auto">
              <a:xfrm flipH="1">
                <a:off x="2654" y="1984"/>
                <a:ext cx="18" cy="15"/>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6" name="Line 63"/>
              <p:cNvSpPr>
                <a:spLocks noChangeAspect="1" noChangeShapeType="1"/>
              </p:cNvSpPr>
              <p:nvPr/>
            </p:nvSpPr>
            <p:spPr bwMode="auto">
              <a:xfrm flipH="1">
                <a:off x="2672" y="1768"/>
                <a:ext cx="17" cy="216"/>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7" name="Line 64"/>
              <p:cNvSpPr>
                <a:spLocks noChangeAspect="1" noChangeShapeType="1"/>
              </p:cNvSpPr>
              <p:nvPr/>
            </p:nvSpPr>
            <p:spPr bwMode="auto">
              <a:xfrm flipH="1">
                <a:off x="2689" y="176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8" name="Line 65"/>
              <p:cNvSpPr>
                <a:spLocks noChangeAspect="1" noChangeShapeType="1"/>
              </p:cNvSpPr>
              <p:nvPr/>
            </p:nvSpPr>
            <p:spPr bwMode="auto">
              <a:xfrm flipH="1">
                <a:off x="2706" y="1768"/>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9" name="Line 66"/>
              <p:cNvSpPr>
                <a:spLocks noChangeAspect="1" noChangeShapeType="1"/>
              </p:cNvSpPr>
              <p:nvPr/>
            </p:nvSpPr>
            <p:spPr bwMode="auto">
              <a:xfrm flipH="1">
                <a:off x="2724" y="176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0" name="Line 67"/>
              <p:cNvSpPr>
                <a:spLocks noChangeAspect="1" noChangeShapeType="1"/>
              </p:cNvSpPr>
              <p:nvPr/>
            </p:nvSpPr>
            <p:spPr bwMode="auto">
              <a:xfrm flipH="1">
                <a:off x="2741" y="712"/>
                <a:ext cx="17" cy="1056"/>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1" name="Line 68"/>
              <p:cNvSpPr>
                <a:spLocks noChangeAspect="1" noChangeShapeType="1"/>
              </p:cNvSpPr>
              <p:nvPr/>
            </p:nvSpPr>
            <p:spPr bwMode="auto">
              <a:xfrm flipH="1">
                <a:off x="2758" y="712"/>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2" name="Line 69"/>
              <p:cNvSpPr>
                <a:spLocks noChangeAspect="1" noChangeShapeType="1"/>
              </p:cNvSpPr>
              <p:nvPr/>
            </p:nvSpPr>
            <p:spPr bwMode="auto">
              <a:xfrm flipH="1">
                <a:off x="2776" y="712"/>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3" name="Line 70"/>
              <p:cNvSpPr>
                <a:spLocks noChangeAspect="1" noChangeShapeType="1"/>
              </p:cNvSpPr>
              <p:nvPr/>
            </p:nvSpPr>
            <p:spPr bwMode="auto">
              <a:xfrm flipH="1" flipV="1">
                <a:off x="2793" y="712"/>
                <a:ext cx="17" cy="58"/>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4" name="Line 71"/>
              <p:cNvSpPr>
                <a:spLocks noChangeAspect="1" noChangeShapeType="1"/>
              </p:cNvSpPr>
              <p:nvPr/>
            </p:nvSpPr>
            <p:spPr bwMode="auto">
              <a:xfrm flipH="1">
                <a:off x="2810" y="770"/>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5" name="Line 72"/>
              <p:cNvSpPr>
                <a:spLocks noChangeAspect="1" noChangeShapeType="1"/>
              </p:cNvSpPr>
              <p:nvPr/>
            </p:nvSpPr>
            <p:spPr bwMode="auto">
              <a:xfrm flipH="1">
                <a:off x="2828" y="77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6" name="Line 73"/>
              <p:cNvSpPr>
                <a:spLocks noChangeAspect="1" noChangeShapeType="1"/>
              </p:cNvSpPr>
              <p:nvPr/>
            </p:nvSpPr>
            <p:spPr bwMode="auto">
              <a:xfrm flipH="1">
                <a:off x="2845" y="770"/>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7" name="Line 74"/>
              <p:cNvSpPr>
                <a:spLocks noChangeAspect="1" noChangeShapeType="1"/>
              </p:cNvSpPr>
              <p:nvPr/>
            </p:nvSpPr>
            <p:spPr bwMode="auto">
              <a:xfrm flipH="1" flipV="1">
                <a:off x="2871" y="770"/>
                <a:ext cx="17" cy="82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8" name="Line 75"/>
              <p:cNvSpPr>
                <a:spLocks noChangeAspect="1" noChangeShapeType="1"/>
              </p:cNvSpPr>
              <p:nvPr/>
            </p:nvSpPr>
            <p:spPr bwMode="auto">
              <a:xfrm flipH="1" flipV="1">
                <a:off x="2888" y="1594"/>
                <a:ext cx="18" cy="15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9" name="Line 76"/>
              <p:cNvSpPr>
                <a:spLocks noChangeAspect="1" noChangeShapeType="1"/>
              </p:cNvSpPr>
              <p:nvPr/>
            </p:nvSpPr>
            <p:spPr bwMode="auto">
              <a:xfrm flipH="1" flipV="1">
                <a:off x="2906" y="1753"/>
                <a:ext cx="17" cy="116"/>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0" name="Line 77"/>
              <p:cNvSpPr>
                <a:spLocks noChangeAspect="1" noChangeShapeType="1"/>
              </p:cNvSpPr>
              <p:nvPr/>
            </p:nvSpPr>
            <p:spPr bwMode="auto">
              <a:xfrm flipH="1" flipV="1">
                <a:off x="2923" y="1869"/>
                <a:ext cx="17" cy="245"/>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1" name="Line 78"/>
              <p:cNvSpPr>
                <a:spLocks noChangeAspect="1" noChangeShapeType="1"/>
              </p:cNvSpPr>
              <p:nvPr/>
            </p:nvSpPr>
            <p:spPr bwMode="auto">
              <a:xfrm flipH="1" flipV="1">
                <a:off x="2940" y="2114"/>
                <a:ext cx="18" cy="550"/>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2" name="Line 79"/>
              <p:cNvSpPr>
                <a:spLocks noChangeAspect="1" noChangeShapeType="1"/>
              </p:cNvSpPr>
              <p:nvPr/>
            </p:nvSpPr>
            <p:spPr bwMode="auto">
              <a:xfrm flipH="1">
                <a:off x="2958" y="2664"/>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3" name="Line 80"/>
              <p:cNvSpPr>
                <a:spLocks noChangeAspect="1" noChangeShapeType="1"/>
              </p:cNvSpPr>
              <p:nvPr/>
            </p:nvSpPr>
            <p:spPr bwMode="auto">
              <a:xfrm flipH="1" flipV="1">
                <a:off x="2975" y="2664"/>
                <a:ext cx="17" cy="506"/>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4" name="Line 81"/>
              <p:cNvSpPr>
                <a:spLocks noChangeAspect="1" noChangeShapeType="1"/>
              </p:cNvSpPr>
              <p:nvPr/>
            </p:nvSpPr>
            <p:spPr bwMode="auto">
              <a:xfrm flipH="1">
                <a:off x="2992" y="3170"/>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5" name="Line 82"/>
              <p:cNvSpPr>
                <a:spLocks noChangeAspect="1" noChangeShapeType="1"/>
              </p:cNvSpPr>
              <p:nvPr/>
            </p:nvSpPr>
            <p:spPr bwMode="auto">
              <a:xfrm flipH="1" flipV="1">
                <a:off x="3010" y="3170"/>
                <a:ext cx="17" cy="15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6" name="Line 83"/>
              <p:cNvSpPr>
                <a:spLocks noChangeAspect="1" noChangeShapeType="1"/>
              </p:cNvSpPr>
              <p:nvPr/>
            </p:nvSpPr>
            <p:spPr bwMode="auto">
              <a:xfrm flipH="1" flipV="1">
                <a:off x="3027" y="3329"/>
                <a:ext cx="17" cy="72"/>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7" name="Line 84"/>
              <p:cNvSpPr>
                <a:spLocks noChangeAspect="1" noChangeShapeType="1"/>
              </p:cNvSpPr>
              <p:nvPr/>
            </p:nvSpPr>
            <p:spPr bwMode="auto">
              <a:xfrm flipH="1">
                <a:off x="3044" y="340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8" name="Line 85"/>
              <p:cNvSpPr>
                <a:spLocks noChangeAspect="1" noChangeShapeType="1"/>
              </p:cNvSpPr>
              <p:nvPr/>
            </p:nvSpPr>
            <p:spPr bwMode="auto">
              <a:xfrm flipH="1">
                <a:off x="3062"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9" name="Line 86"/>
              <p:cNvSpPr>
                <a:spLocks noChangeAspect="1" noChangeShapeType="1"/>
              </p:cNvSpPr>
              <p:nvPr/>
            </p:nvSpPr>
            <p:spPr bwMode="auto">
              <a:xfrm flipH="1">
                <a:off x="3079"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0" name="Line 87"/>
              <p:cNvSpPr>
                <a:spLocks noChangeAspect="1" noChangeShapeType="1"/>
              </p:cNvSpPr>
              <p:nvPr/>
            </p:nvSpPr>
            <p:spPr bwMode="auto">
              <a:xfrm flipH="1">
                <a:off x="3096" y="340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1" name="Line 88"/>
              <p:cNvSpPr>
                <a:spLocks noChangeAspect="1" noChangeShapeType="1"/>
              </p:cNvSpPr>
              <p:nvPr/>
            </p:nvSpPr>
            <p:spPr bwMode="auto">
              <a:xfrm flipH="1">
                <a:off x="3114"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2" name="Line 89"/>
              <p:cNvSpPr>
                <a:spLocks noChangeAspect="1" noChangeShapeType="1"/>
              </p:cNvSpPr>
              <p:nvPr/>
            </p:nvSpPr>
            <p:spPr bwMode="auto">
              <a:xfrm flipH="1">
                <a:off x="3131"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3" name="Line 90"/>
              <p:cNvSpPr>
                <a:spLocks noChangeAspect="1" noChangeShapeType="1"/>
              </p:cNvSpPr>
              <p:nvPr/>
            </p:nvSpPr>
            <p:spPr bwMode="auto">
              <a:xfrm flipH="1" flipV="1">
                <a:off x="3148" y="3401"/>
                <a:ext cx="26" cy="15"/>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4" name="Line 91"/>
              <p:cNvSpPr>
                <a:spLocks noChangeAspect="1" noChangeShapeType="1"/>
              </p:cNvSpPr>
              <p:nvPr/>
            </p:nvSpPr>
            <p:spPr bwMode="auto">
              <a:xfrm flipH="1">
                <a:off x="3174" y="3416"/>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5" name="Line 92"/>
              <p:cNvSpPr>
                <a:spLocks noChangeAspect="1" noChangeShapeType="1"/>
              </p:cNvSpPr>
              <p:nvPr/>
            </p:nvSpPr>
            <p:spPr bwMode="auto">
              <a:xfrm flipH="1">
                <a:off x="3192" y="3416"/>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6" name="Line 93"/>
              <p:cNvSpPr>
                <a:spLocks noChangeAspect="1" noChangeShapeType="1"/>
              </p:cNvSpPr>
              <p:nvPr/>
            </p:nvSpPr>
            <p:spPr bwMode="auto">
              <a:xfrm flipH="1">
                <a:off x="3209" y="3416"/>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7" name="Line 94"/>
              <p:cNvSpPr>
                <a:spLocks noChangeAspect="1" noChangeShapeType="1"/>
              </p:cNvSpPr>
              <p:nvPr/>
            </p:nvSpPr>
            <p:spPr bwMode="auto">
              <a:xfrm flipH="1">
                <a:off x="3226" y="3416"/>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8" name="Line 95"/>
              <p:cNvSpPr>
                <a:spLocks noChangeAspect="1" noChangeShapeType="1"/>
              </p:cNvSpPr>
              <p:nvPr/>
            </p:nvSpPr>
            <p:spPr bwMode="auto">
              <a:xfrm flipH="1" flipV="1">
                <a:off x="3244" y="3416"/>
                <a:ext cx="17" cy="28"/>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9" name="Line 96"/>
              <p:cNvSpPr>
                <a:spLocks noChangeAspect="1" noChangeShapeType="1"/>
              </p:cNvSpPr>
              <p:nvPr/>
            </p:nvSpPr>
            <p:spPr bwMode="auto">
              <a:xfrm flipH="1" flipV="1">
                <a:off x="3261" y="3444"/>
                <a:ext cx="17" cy="145"/>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0" name="Line 97"/>
              <p:cNvSpPr>
                <a:spLocks noChangeAspect="1" noChangeShapeType="1"/>
              </p:cNvSpPr>
              <p:nvPr/>
            </p:nvSpPr>
            <p:spPr bwMode="auto">
              <a:xfrm flipH="1" flipV="1">
                <a:off x="3278" y="3589"/>
                <a:ext cx="18" cy="43"/>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1" name="Line 98"/>
              <p:cNvSpPr>
                <a:spLocks noChangeAspect="1" noChangeShapeType="1"/>
              </p:cNvSpPr>
              <p:nvPr/>
            </p:nvSpPr>
            <p:spPr bwMode="auto">
              <a:xfrm flipH="1">
                <a:off x="3296" y="3632"/>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2" name="Line 99"/>
              <p:cNvSpPr>
                <a:spLocks noChangeAspect="1" noChangeShapeType="1"/>
              </p:cNvSpPr>
              <p:nvPr/>
            </p:nvSpPr>
            <p:spPr bwMode="auto">
              <a:xfrm flipH="1" flipV="1">
                <a:off x="3313" y="3632"/>
                <a:ext cx="17" cy="2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3" name="Line 100"/>
              <p:cNvSpPr>
                <a:spLocks noChangeAspect="1" noChangeShapeType="1"/>
              </p:cNvSpPr>
              <p:nvPr/>
            </p:nvSpPr>
            <p:spPr bwMode="auto">
              <a:xfrm flipH="1">
                <a:off x="3330" y="366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4" name="Line 101"/>
              <p:cNvSpPr>
                <a:spLocks noChangeAspect="1" noChangeShapeType="1"/>
              </p:cNvSpPr>
              <p:nvPr/>
            </p:nvSpPr>
            <p:spPr bwMode="auto">
              <a:xfrm flipH="1">
                <a:off x="3348" y="366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5" name="Line 102"/>
              <p:cNvSpPr>
                <a:spLocks noChangeAspect="1" noChangeShapeType="1"/>
              </p:cNvSpPr>
              <p:nvPr/>
            </p:nvSpPr>
            <p:spPr bwMode="auto">
              <a:xfrm flipH="1">
                <a:off x="3365" y="366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6" name="Line 103"/>
              <p:cNvSpPr>
                <a:spLocks noChangeAspect="1" noChangeShapeType="1"/>
              </p:cNvSpPr>
              <p:nvPr/>
            </p:nvSpPr>
            <p:spPr bwMode="auto">
              <a:xfrm flipH="1">
                <a:off x="3382" y="366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7" name="Line 104"/>
              <p:cNvSpPr>
                <a:spLocks noChangeAspect="1" noChangeShapeType="1"/>
              </p:cNvSpPr>
              <p:nvPr/>
            </p:nvSpPr>
            <p:spPr bwMode="auto">
              <a:xfrm flipH="1">
                <a:off x="3400" y="366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8" name="Line 105"/>
              <p:cNvSpPr>
                <a:spLocks noChangeAspect="1" noChangeShapeType="1"/>
              </p:cNvSpPr>
              <p:nvPr/>
            </p:nvSpPr>
            <p:spPr bwMode="auto">
              <a:xfrm flipH="1">
                <a:off x="3417" y="366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9" name="Line 106"/>
              <p:cNvSpPr>
                <a:spLocks noChangeAspect="1" noChangeShapeType="1"/>
              </p:cNvSpPr>
              <p:nvPr/>
            </p:nvSpPr>
            <p:spPr bwMode="auto">
              <a:xfrm flipH="1">
                <a:off x="3434" y="3661"/>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0" name="Line 107"/>
              <p:cNvSpPr>
                <a:spLocks noChangeAspect="1" noChangeShapeType="1"/>
              </p:cNvSpPr>
              <p:nvPr/>
            </p:nvSpPr>
            <p:spPr bwMode="auto">
              <a:xfrm flipH="1">
                <a:off x="3460" y="366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1" name="Line 108"/>
              <p:cNvSpPr>
                <a:spLocks noChangeAspect="1" noChangeShapeType="1"/>
              </p:cNvSpPr>
              <p:nvPr/>
            </p:nvSpPr>
            <p:spPr bwMode="auto">
              <a:xfrm flipH="1">
                <a:off x="3478" y="366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2" name="Line 109"/>
              <p:cNvSpPr>
                <a:spLocks noChangeAspect="1" noChangeShapeType="1"/>
              </p:cNvSpPr>
              <p:nvPr/>
            </p:nvSpPr>
            <p:spPr bwMode="auto">
              <a:xfrm flipH="1">
                <a:off x="3495" y="366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3" name="Line 110"/>
              <p:cNvSpPr>
                <a:spLocks noChangeAspect="1" noChangeShapeType="1"/>
              </p:cNvSpPr>
              <p:nvPr/>
            </p:nvSpPr>
            <p:spPr bwMode="auto">
              <a:xfrm flipH="1">
                <a:off x="3512" y="366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4" name="Line 111"/>
              <p:cNvSpPr>
                <a:spLocks noChangeAspect="1" noChangeShapeType="1"/>
              </p:cNvSpPr>
              <p:nvPr/>
            </p:nvSpPr>
            <p:spPr bwMode="auto">
              <a:xfrm flipH="1">
                <a:off x="3530" y="366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5" name="Line 112"/>
              <p:cNvSpPr>
                <a:spLocks noChangeAspect="1" noChangeShapeType="1"/>
              </p:cNvSpPr>
              <p:nvPr/>
            </p:nvSpPr>
            <p:spPr bwMode="auto">
              <a:xfrm flipH="1">
                <a:off x="3547" y="3647"/>
                <a:ext cx="17"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6" name="Line 113"/>
              <p:cNvSpPr>
                <a:spLocks noChangeAspect="1" noChangeShapeType="1"/>
              </p:cNvSpPr>
              <p:nvPr/>
            </p:nvSpPr>
            <p:spPr bwMode="auto">
              <a:xfrm flipH="1">
                <a:off x="3564" y="3647"/>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7" name="Line 114"/>
              <p:cNvSpPr>
                <a:spLocks noChangeAspect="1" noChangeShapeType="1"/>
              </p:cNvSpPr>
              <p:nvPr/>
            </p:nvSpPr>
            <p:spPr bwMode="auto">
              <a:xfrm flipH="1">
                <a:off x="3582" y="3647"/>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8" name="Line 115"/>
              <p:cNvSpPr>
                <a:spLocks noChangeAspect="1" noChangeShapeType="1"/>
              </p:cNvSpPr>
              <p:nvPr/>
            </p:nvSpPr>
            <p:spPr bwMode="auto">
              <a:xfrm flipH="1">
                <a:off x="3599" y="3647"/>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9" name="Line 116"/>
              <p:cNvSpPr>
                <a:spLocks noChangeAspect="1" noChangeShapeType="1"/>
              </p:cNvSpPr>
              <p:nvPr/>
            </p:nvSpPr>
            <p:spPr bwMode="auto">
              <a:xfrm flipH="1">
                <a:off x="3616" y="3618"/>
                <a:ext cx="18" cy="2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0" name="Line 117"/>
              <p:cNvSpPr>
                <a:spLocks noChangeAspect="1" noChangeShapeType="1"/>
              </p:cNvSpPr>
              <p:nvPr/>
            </p:nvSpPr>
            <p:spPr bwMode="auto">
              <a:xfrm flipH="1">
                <a:off x="3634" y="3603"/>
                <a:ext cx="17" cy="15"/>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1" name="Line 118"/>
              <p:cNvSpPr>
                <a:spLocks noChangeAspect="1" noChangeShapeType="1"/>
              </p:cNvSpPr>
              <p:nvPr/>
            </p:nvSpPr>
            <p:spPr bwMode="auto">
              <a:xfrm flipH="1">
                <a:off x="3651" y="3531"/>
                <a:ext cx="17" cy="72"/>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2" name="Line 119"/>
              <p:cNvSpPr>
                <a:spLocks noChangeAspect="1" noChangeShapeType="1"/>
              </p:cNvSpPr>
              <p:nvPr/>
            </p:nvSpPr>
            <p:spPr bwMode="auto">
              <a:xfrm flipH="1">
                <a:off x="3668" y="353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3" name="Line 120"/>
              <p:cNvSpPr>
                <a:spLocks noChangeAspect="1" noChangeShapeType="1"/>
              </p:cNvSpPr>
              <p:nvPr/>
            </p:nvSpPr>
            <p:spPr bwMode="auto">
              <a:xfrm flipH="1">
                <a:off x="3686" y="3416"/>
                <a:ext cx="17" cy="115"/>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4" name="Line 121"/>
              <p:cNvSpPr>
                <a:spLocks noChangeAspect="1" noChangeShapeType="1"/>
              </p:cNvSpPr>
              <p:nvPr/>
            </p:nvSpPr>
            <p:spPr bwMode="auto">
              <a:xfrm flipH="1">
                <a:off x="3703" y="3416"/>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5" name="Line 122"/>
              <p:cNvSpPr>
                <a:spLocks noChangeAspect="1" noChangeShapeType="1"/>
              </p:cNvSpPr>
              <p:nvPr/>
            </p:nvSpPr>
            <p:spPr bwMode="auto">
              <a:xfrm flipH="1">
                <a:off x="3720" y="3416"/>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6" name="Line 123"/>
              <p:cNvSpPr>
                <a:spLocks noChangeAspect="1" noChangeShapeType="1"/>
              </p:cNvSpPr>
              <p:nvPr/>
            </p:nvSpPr>
            <p:spPr bwMode="auto">
              <a:xfrm flipH="1">
                <a:off x="3746" y="3314"/>
                <a:ext cx="18" cy="102"/>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7" name="Line 124"/>
              <p:cNvSpPr>
                <a:spLocks noChangeAspect="1" noChangeShapeType="1"/>
              </p:cNvSpPr>
              <p:nvPr/>
            </p:nvSpPr>
            <p:spPr bwMode="auto">
              <a:xfrm flipH="1">
                <a:off x="3764" y="3314"/>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8" name="Line 125"/>
              <p:cNvSpPr>
                <a:spLocks noChangeAspect="1" noChangeShapeType="1"/>
              </p:cNvSpPr>
              <p:nvPr/>
            </p:nvSpPr>
            <p:spPr bwMode="auto">
              <a:xfrm flipH="1">
                <a:off x="3781" y="3300"/>
                <a:ext cx="17"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9" name="Line 126"/>
              <p:cNvSpPr>
                <a:spLocks noChangeAspect="1" noChangeShapeType="1"/>
              </p:cNvSpPr>
              <p:nvPr/>
            </p:nvSpPr>
            <p:spPr bwMode="auto">
              <a:xfrm flipH="1">
                <a:off x="3798" y="3300"/>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0" name="Line 127"/>
              <p:cNvSpPr>
                <a:spLocks noChangeAspect="1" noChangeShapeType="1"/>
              </p:cNvSpPr>
              <p:nvPr/>
            </p:nvSpPr>
            <p:spPr bwMode="auto">
              <a:xfrm flipH="1">
                <a:off x="3816" y="330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1" name="Line 128"/>
              <p:cNvSpPr>
                <a:spLocks noChangeAspect="1" noChangeShapeType="1"/>
              </p:cNvSpPr>
              <p:nvPr/>
            </p:nvSpPr>
            <p:spPr bwMode="auto">
              <a:xfrm flipH="1">
                <a:off x="3833" y="3271"/>
                <a:ext cx="17" cy="2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2" name="Line 129"/>
              <p:cNvSpPr>
                <a:spLocks noChangeAspect="1" noChangeShapeType="1"/>
              </p:cNvSpPr>
              <p:nvPr/>
            </p:nvSpPr>
            <p:spPr bwMode="auto">
              <a:xfrm flipH="1">
                <a:off x="3850" y="327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3" name="Line 130"/>
              <p:cNvSpPr>
                <a:spLocks noChangeAspect="1" noChangeShapeType="1"/>
              </p:cNvSpPr>
              <p:nvPr/>
            </p:nvSpPr>
            <p:spPr bwMode="auto">
              <a:xfrm flipH="1" flipV="1">
                <a:off x="3868" y="3271"/>
                <a:ext cx="17" cy="10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4" name="Line 131"/>
              <p:cNvSpPr>
                <a:spLocks noChangeAspect="1" noChangeShapeType="1"/>
              </p:cNvSpPr>
              <p:nvPr/>
            </p:nvSpPr>
            <p:spPr bwMode="auto">
              <a:xfrm flipH="1" flipV="1">
                <a:off x="3885" y="3372"/>
                <a:ext cx="17" cy="4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5" name="Line 132"/>
              <p:cNvSpPr>
                <a:spLocks noChangeAspect="1" noChangeShapeType="1"/>
              </p:cNvSpPr>
              <p:nvPr/>
            </p:nvSpPr>
            <p:spPr bwMode="auto">
              <a:xfrm flipH="1">
                <a:off x="3902" y="3416"/>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6" name="Line 133"/>
              <p:cNvSpPr>
                <a:spLocks noChangeAspect="1" noChangeShapeType="1"/>
              </p:cNvSpPr>
              <p:nvPr/>
            </p:nvSpPr>
            <p:spPr bwMode="auto">
              <a:xfrm flipH="1">
                <a:off x="3920" y="3416"/>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7" name="Line 134"/>
              <p:cNvSpPr>
                <a:spLocks noChangeAspect="1" noChangeShapeType="1"/>
              </p:cNvSpPr>
              <p:nvPr/>
            </p:nvSpPr>
            <p:spPr bwMode="auto">
              <a:xfrm flipH="1">
                <a:off x="3937" y="3416"/>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8" name="Line 135"/>
              <p:cNvSpPr>
                <a:spLocks noChangeAspect="1" noChangeShapeType="1"/>
              </p:cNvSpPr>
              <p:nvPr/>
            </p:nvSpPr>
            <p:spPr bwMode="auto">
              <a:xfrm flipH="1" flipV="1">
                <a:off x="3954" y="3416"/>
                <a:ext cx="18" cy="72"/>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9" name="Line 136"/>
              <p:cNvSpPr>
                <a:spLocks noChangeAspect="1" noChangeShapeType="1"/>
              </p:cNvSpPr>
              <p:nvPr/>
            </p:nvSpPr>
            <p:spPr bwMode="auto">
              <a:xfrm flipH="1">
                <a:off x="3972" y="348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0" name="Line 137"/>
              <p:cNvSpPr>
                <a:spLocks noChangeAspect="1" noChangeShapeType="1"/>
              </p:cNvSpPr>
              <p:nvPr/>
            </p:nvSpPr>
            <p:spPr bwMode="auto">
              <a:xfrm flipH="1">
                <a:off x="3989" y="348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1" name="Line 138"/>
              <p:cNvSpPr>
                <a:spLocks noChangeAspect="1" noChangeShapeType="1"/>
              </p:cNvSpPr>
              <p:nvPr/>
            </p:nvSpPr>
            <p:spPr bwMode="auto">
              <a:xfrm flipH="1">
                <a:off x="4006" y="348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2" name="Line 139"/>
              <p:cNvSpPr>
                <a:spLocks noChangeAspect="1" noChangeShapeType="1"/>
              </p:cNvSpPr>
              <p:nvPr/>
            </p:nvSpPr>
            <p:spPr bwMode="auto">
              <a:xfrm flipH="1">
                <a:off x="4023" y="3488"/>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3" name="Line 140"/>
              <p:cNvSpPr>
                <a:spLocks noChangeAspect="1" noChangeShapeType="1"/>
              </p:cNvSpPr>
              <p:nvPr/>
            </p:nvSpPr>
            <p:spPr bwMode="auto">
              <a:xfrm flipH="1" flipV="1">
                <a:off x="4049" y="3488"/>
                <a:ext cx="18"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4" name="Line 141"/>
              <p:cNvSpPr>
                <a:spLocks noChangeAspect="1" noChangeShapeType="1"/>
              </p:cNvSpPr>
              <p:nvPr/>
            </p:nvSpPr>
            <p:spPr bwMode="auto">
              <a:xfrm flipH="1">
                <a:off x="4067" y="3488"/>
                <a:ext cx="17"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5" name="Line 142"/>
              <p:cNvSpPr>
                <a:spLocks noChangeAspect="1" noChangeShapeType="1"/>
              </p:cNvSpPr>
              <p:nvPr/>
            </p:nvSpPr>
            <p:spPr bwMode="auto">
              <a:xfrm flipH="1">
                <a:off x="4084" y="348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6" name="Line 143"/>
              <p:cNvSpPr>
                <a:spLocks noChangeAspect="1" noChangeShapeType="1"/>
              </p:cNvSpPr>
              <p:nvPr/>
            </p:nvSpPr>
            <p:spPr bwMode="auto">
              <a:xfrm flipH="1">
                <a:off x="4101" y="3401"/>
                <a:ext cx="18" cy="87"/>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7" name="Line 144"/>
              <p:cNvSpPr>
                <a:spLocks noChangeAspect="1" noChangeShapeType="1"/>
              </p:cNvSpPr>
              <p:nvPr/>
            </p:nvSpPr>
            <p:spPr bwMode="auto">
              <a:xfrm flipH="1">
                <a:off x="4119"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8" name="Line 145"/>
              <p:cNvSpPr>
                <a:spLocks noChangeAspect="1" noChangeShapeType="1"/>
              </p:cNvSpPr>
              <p:nvPr/>
            </p:nvSpPr>
            <p:spPr bwMode="auto">
              <a:xfrm flipH="1">
                <a:off x="4136"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9" name="Line 146"/>
              <p:cNvSpPr>
                <a:spLocks noChangeAspect="1" noChangeShapeType="1"/>
              </p:cNvSpPr>
              <p:nvPr/>
            </p:nvSpPr>
            <p:spPr bwMode="auto">
              <a:xfrm flipH="1">
                <a:off x="4153" y="340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0" name="Line 147"/>
              <p:cNvSpPr>
                <a:spLocks noChangeAspect="1" noChangeShapeType="1"/>
              </p:cNvSpPr>
              <p:nvPr/>
            </p:nvSpPr>
            <p:spPr bwMode="auto">
              <a:xfrm flipH="1">
                <a:off x="4171"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1" name="Line 148"/>
              <p:cNvSpPr>
                <a:spLocks noChangeAspect="1" noChangeShapeType="1"/>
              </p:cNvSpPr>
              <p:nvPr/>
            </p:nvSpPr>
            <p:spPr bwMode="auto">
              <a:xfrm flipH="1">
                <a:off x="4188"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2" name="Line 149"/>
              <p:cNvSpPr>
                <a:spLocks noChangeAspect="1" noChangeShapeType="1"/>
              </p:cNvSpPr>
              <p:nvPr/>
            </p:nvSpPr>
            <p:spPr bwMode="auto">
              <a:xfrm flipH="1">
                <a:off x="4205" y="340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3" name="Line 150"/>
              <p:cNvSpPr>
                <a:spLocks noChangeAspect="1" noChangeShapeType="1"/>
              </p:cNvSpPr>
              <p:nvPr/>
            </p:nvSpPr>
            <p:spPr bwMode="auto">
              <a:xfrm flipH="1">
                <a:off x="4223"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4" name="Line 151"/>
              <p:cNvSpPr>
                <a:spLocks noChangeAspect="1" noChangeShapeType="1"/>
              </p:cNvSpPr>
              <p:nvPr/>
            </p:nvSpPr>
            <p:spPr bwMode="auto">
              <a:xfrm flipH="1" flipV="1">
                <a:off x="4240" y="3401"/>
                <a:ext cx="17" cy="10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5" name="Line 152"/>
              <p:cNvSpPr>
                <a:spLocks noChangeAspect="1" noChangeShapeType="1"/>
              </p:cNvSpPr>
              <p:nvPr/>
            </p:nvSpPr>
            <p:spPr bwMode="auto">
              <a:xfrm flipH="1">
                <a:off x="4257" y="3473"/>
                <a:ext cx="18" cy="2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6" name="Line 153"/>
              <p:cNvSpPr>
                <a:spLocks noChangeAspect="1" noChangeShapeType="1"/>
              </p:cNvSpPr>
              <p:nvPr/>
            </p:nvSpPr>
            <p:spPr bwMode="auto">
              <a:xfrm flipH="1">
                <a:off x="4275" y="347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7" name="Line 154"/>
              <p:cNvSpPr>
                <a:spLocks noChangeAspect="1" noChangeShapeType="1"/>
              </p:cNvSpPr>
              <p:nvPr/>
            </p:nvSpPr>
            <p:spPr bwMode="auto">
              <a:xfrm flipH="1">
                <a:off x="4292" y="347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8" name="Line 155"/>
              <p:cNvSpPr>
                <a:spLocks noChangeAspect="1" noChangeShapeType="1"/>
              </p:cNvSpPr>
              <p:nvPr/>
            </p:nvSpPr>
            <p:spPr bwMode="auto">
              <a:xfrm flipH="1">
                <a:off x="4309" y="3473"/>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9" name="Line 156"/>
              <p:cNvSpPr>
                <a:spLocks noChangeAspect="1" noChangeShapeType="1"/>
              </p:cNvSpPr>
              <p:nvPr/>
            </p:nvSpPr>
            <p:spPr bwMode="auto">
              <a:xfrm flipH="1">
                <a:off x="4335" y="3473"/>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0" name="Line 157"/>
              <p:cNvSpPr>
                <a:spLocks noChangeAspect="1" noChangeShapeType="1"/>
              </p:cNvSpPr>
              <p:nvPr/>
            </p:nvSpPr>
            <p:spPr bwMode="auto">
              <a:xfrm flipH="1">
                <a:off x="4353" y="347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1" name="Line 158"/>
              <p:cNvSpPr>
                <a:spLocks noChangeAspect="1" noChangeShapeType="1"/>
              </p:cNvSpPr>
              <p:nvPr/>
            </p:nvSpPr>
            <p:spPr bwMode="auto">
              <a:xfrm flipH="1">
                <a:off x="4370" y="347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2" name="Line 159"/>
              <p:cNvSpPr>
                <a:spLocks noChangeAspect="1" noChangeShapeType="1"/>
              </p:cNvSpPr>
              <p:nvPr/>
            </p:nvSpPr>
            <p:spPr bwMode="auto">
              <a:xfrm flipH="1">
                <a:off x="4387" y="3473"/>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3" name="Line 160"/>
              <p:cNvSpPr>
                <a:spLocks noChangeAspect="1" noChangeShapeType="1"/>
              </p:cNvSpPr>
              <p:nvPr/>
            </p:nvSpPr>
            <p:spPr bwMode="auto">
              <a:xfrm flipH="1">
                <a:off x="4405" y="347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4" name="Line 161"/>
              <p:cNvSpPr>
                <a:spLocks noChangeAspect="1" noChangeShapeType="1"/>
              </p:cNvSpPr>
              <p:nvPr/>
            </p:nvSpPr>
            <p:spPr bwMode="auto">
              <a:xfrm flipH="1">
                <a:off x="4422" y="3430"/>
                <a:ext cx="17" cy="43"/>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5" name="Line 162"/>
              <p:cNvSpPr>
                <a:spLocks noChangeAspect="1" noChangeShapeType="1"/>
              </p:cNvSpPr>
              <p:nvPr/>
            </p:nvSpPr>
            <p:spPr bwMode="auto">
              <a:xfrm flipH="1">
                <a:off x="4439" y="3430"/>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6" name="Line 163"/>
              <p:cNvSpPr>
                <a:spLocks noChangeAspect="1" noChangeShapeType="1"/>
              </p:cNvSpPr>
              <p:nvPr/>
            </p:nvSpPr>
            <p:spPr bwMode="auto">
              <a:xfrm flipH="1">
                <a:off x="4457" y="343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7" name="Line 164"/>
              <p:cNvSpPr>
                <a:spLocks noChangeAspect="1" noChangeShapeType="1"/>
              </p:cNvSpPr>
              <p:nvPr/>
            </p:nvSpPr>
            <p:spPr bwMode="auto">
              <a:xfrm flipH="1">
                <a:off x="4474" y="343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8" name="Line 165"/>
              <p:cNvSpPr>
                <a:spLocks noChangeAspect="1" noChangeShapeType="1"/>
              </p:cNvSpPr>
              <p:nvPr/>
            </p:nvSpPr>
            <p:spPr bwMode="auto">
              <a:xfrm flipH="1">
                <a:off x="4491" y="3155"/>
                <a:ext cx="18" cy="275"/>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9" name="Line 166"/>
              <p:cNvSpPr>
                <a:spLocks noChangeAspect="1" noChangeShapeType="1"/>
              </p:cNvSpPr>
              <p:nvPr/>
            </p:nvSpPr>
            <p:spPr bwMode="auto">
              <a:xfrm flipH="1">
                <a:off x="4509" y="3155"/>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10" name="Line 167"/>
              <p:cNvSpPr>
                <a:spLocks noChangeAspect="1" noChangeShapeType="1"/>
              </p:cNvSpPr>
              <p:nvPr/>
            </p:nvSpPr>
            <p:spPr bwMode="auto">
              <a:xfrm flipH="1">
                <a:off x="4526" y="3155"/>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11" name="Line 168"/>
              <p:cNvSpPr>
                <a:spLocks noChangeAspect="1" noChangeShapeType="1"/>
              </p:cNvSpPr>
              <p:nvPr/>
            </p:nvSpPr>
            <p:spPr bwMode="auto">
              <a:xfrm flipH="1">
                <a:off x="4543" y="3155"/>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12" name="Line 169"/>
              <p:cNvSpPr>
                <a:spLocks noChangeAspect="1" noChangeShapeType="1"/>
              </p:cNvSpPr>
              <p:nvPr/>
            </p:nvSpPr>
            <p:spPr bwMode="auto">
              <a:xfrm flipH="1">
                <a:off x="4561" y="3155"/>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13" name="Line 170"/>
              <p:cNvSpPr>
                <a:spLocks noChangeAspect="1" noChangeShapeType="1"/>
              </p:cNvSpPr>
              <p:nvPr/>
            </p:nvSpPr>
            <p:spPr bwMode="auto">
              <a:xfrm flipH="1">
                <a:off x="4578" y="3155"/>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14" name="Line 171"/>
              <p:cNvSpPr>
                <a:spLocks noChangeAspect="1" noChangeShapeType="1"/>
              </p:cNvSpPr>
              <p:nvPr/>
            </p:nvSpPr>
            <p:spPr bwMode="auto">
              <a:xfrm flipH="1">
                <a:off x="4595" y="3155"/>
                <a:ext cx="26" cy="1"/>
              </a:xfrm>
              <a:prstGeom prst="line">
                <a:avLst/>
              </a:prstGeom>
              <a:noFill/>
              <a:ln w="41275">
                <a:solidFill>
                  <a:srgbClr val="0000FF"/>
                </a:solidFill>
                <a:round/>
                <a:headEnd/>
                <a:tailEnd/>
              </a:ln>
            </p:spPr>
            <p:txBody>
              <a:bodyPr>
                <a:prstTxWarp prst="textNoShape">
                  <a:avLst/>
                </a:prstTxWarp>
              </a:bodyPr>
              <a:lstStyle/>
              <a:p>
                <a:endParaRPr lang="en-US"/>
              </a:p>
            </p:txBody>
          </p:sp>
        </p:grpSp>
        <p:sp>
          <p:nvSpPr>
            <p:cNvPr id="87054" name="Freeform 172"/>
            <p:cNvSpPr>
              <a:spLocks noChangeAspect="1"/>
            </p:cNvSpPr>
            <p:nvPr/>
          </p:nvSpPr>
          <p:spPr bwMode="auto">
            <a:xfrm>
              <a:off x="1695" y="1078"/>
              <a:ext cx="2705" cy="2433"/>
            </a:xfrm>
            <a:custGeom>
              <a:avLst/>
              <a:gdLst>
                <a:gd name="T0" fmla="*/ 17 w 3184"/>
                <a:gd name="T1" fmla="*/ 1883 h 2864"/>
                <a:gd name="T2" fmla="*/ 64 w 3184"/>
                <a:gd name="T3" fmla="*/ 1530 h 2864"/>
                <a:gd name="T4" fmla="*/ 110 w 3184"/>
                <a:gd name="T5" fmla="*/ 1230 h 2864"/>
                <a:gd name="T6" fmla="*/ 156 w 3184"/>
                <a:gd name="T7" fmla="*/ 976 h 2864"/>
                <a:gd name="T8" fmla="*/ 202 w 3184"/>
                <a:gd name="T9" fmla="*/ 774 h 2864"/>
                <a:gd name="T10" fmla="*/ 248 w 3184"/>
                <a:gd name="T11" fmla="*/ 618 h 2864"/>
                <a:gd name="T12" fmla="*/ 300 w 3184"/>
                <a:gd name="T13" fmla="*/ 502 h 2864"/>
                <a:gd name="T14" fmla="*/ 347 w 3184"/>
                <a:gd name="T15" fmla="*/ 456 h 2864"/>
                <a:gd name="T16" fmla="*/ 392 w 3184"/>
                <a:gd name="T17" fmla="*/ 531 h 2864"/>
                <a:gd name="T18" fmla="*/ 439 w 3184"/>
                <a:gd name="T19" fmla="*/ 646 h 2864"/>
                <a:gd name="T20" fmla="*/ 485 w 3184"/>
                <a:gd name="T21" fmla="*/ 698 h 2864"/>
                <a:gd name="T22" fmla="*/ 531 w 3184"/>
                <a:gd name="T23" fmla="*/ 652 h 2864"/>
                <a:gd name="T24" fmla="*/ 578 w 3184"/>
                <a:gd name="T25" fmla="*/ 566 h 2864"/>
                <a:gd name="T26" fmla="*/ 624 w 3184"/>
                <a:gd name="T27" fmla="*/ 514 h 2864"/>
                <a:gd name="T28" fmla="*/ 669 w 3184"/>
                <a:gd name="T29" fmla="*/ 531 h 2864"/>
                <a:gd name="T30" fmla="*/ 716 w 3184"/>
                <a:gd name="T31" fmla="*/ 537 h 2864"/>
                <a:gd name="T32" fmla="*/ 762 w 3184"/>
                <a:gd name="T33" fmla="*/ 543 h 2864"/>
                <a:gd name="T34" fmla="*/ 809 w 3184"/>
                <a:gd name="T35" fmla="*/ 958 h 2864"/>
                <a:gd name="T36" fmla="*/ 855 w 3184"/>
                <a:gd name="T37" fmla="*/ 1576 h 2864"/>
                <a:gd name="T38" fmla="*/ 906 w 3184"/>
                <a:gd name="T39" fmla="*/ 1501 h 2864"/>
                <a:gd name="T40" fmla="*/ 952 w 3184"/>
                <a:gd name="T41" fmla="*/ 803 h 2864"/>
                <a:gd name="T42" fmla="*/ 999 w 3184"/>
                <a:gd name="T43" fmla="*/ 329 h 2864"/>
                <a:gd name="T44" fmla="*/ 1045 w 3184"/>
                <a:gd name="T45" fmla="*/ 155 h 2864"/>
                <a:gd name="T46" fmla="*/ 1092 w 3184"/>
                <a:gd name="T47" fmla="*/ 64 h 2864"/>
                <a:gd name="T48" fmla="*/ 1138 w 3184"/>
                <a:gd name="T49" fmla="*/ 6 h 2864"/>
                <a:gd name="T50" fmla="*/ 1183 w 3184"/>
                <a:gd name="T51" fmla="*/ 12 h 2864"/>
                <a:gd name="T52" fmla="*/ 1230 w 3184"/>
                <a:gd name="T53" fmla="*/ 52 h 2864"/>
                <a:gd name="T54" fmla="*/ 1276 w 3184"/>
                <a:gd name="T55" fmla="*/ 127 h 2864"/>
                <a:gd name="T56" fmla="*/ 1322 w 3184"/>
                <a:gd name="T57" fmla="*/ 213 h 2864"/>
                <a:gd name="T58" fmla="*/ 1369 w 3184"/>
                <a:gd name="T59" fmla="*/ 300 h 2864"/>
                <a:gd name="T60" fmla="*/ 1415 w 3184"/>
                <a:gd name="T61" fmla="*/ 387 h 2864"/>
                <a:gd name="T62" fmla="*/ 1466 w 3184"/>
                <a:gd name="T63" fmla="*/ 473 h 2864"/>
                <a:gd name="T64" fmla="*/ 1513 w 3184"/>
                <a:gd name="T65" fmla="*/ 641 h 2864"/>
                <a:gd name="T66" fmla="*/ 1559 w 3184"/>
                <a:gd name="T67" fmla="*/ 832 h 2864"/>
                <a:gd name="T68" fmla="*/ 1605 w 3184"/>
                <a:gd name="T69" fmla="*/ 999 h 2864"/>
                <a:gd name="T70" fmla="*/ 1652 w 3184"/>
                <a:gd name="T71" fmla="*/ 1137 h 2864"/>
                <a:gd name="T72" fmla="*/ 1697 w 3184"/>
                <a:gd name="T73" fmla="*/ 866 h 2864"/>
                <a:gd name="T74" fmla="*/ 1744 w 3184"/>
                <a:gd name="T75" fmla="*/ 444 h 2864"/>
                <a:gd name="T76" fmla="*/ 1790 w 3184"/>
                <a:gd name="T77" fmla="*/ 208 h 2864"/>
                <a:gd name="T78" fmla="*/ 1836 w 3184"/>
                <a:gd name="T79" fmla="*/ 110 h 2864"/>
                <a:gd name="T80" fmla="*/ 1883 w 3184"/>
                <a:gd name="T81" fmla="*/ 196 h 2864"/>
                <a:gd name="T82" fmla="*/ 1929 w 3184"/>
                <a:gd name="T83" fmla="*/ 289 h 2864"/>
                <a:gd name="T84" fmla="*/ 1974 w 3184"/>
                <a:gd name="T85" fmla="*/ 242 h 2864"/>
                <a:gd name="T86" fmla="*/ 2027 w 3184"/>
                <a:gd name="T87" fmla="*/ 184 h 2864"/>
                <a:gd name="T88" fmla="*/ 2073 w 3184"/>
                <a:gd name="T89" fmla="*/ 583 h 2864"/>
                <a:gd name="T90" fmla="*/ 2119 w 3184"/>
                <a:gd name="T91" fmla="*/ 595 h 2864"/>
                <a:gd name="T92" fmla="*/ 2166 w 3184"/>
                <a:gd name="T93" fmla="*/ 745 h 2864"/>
                <a:gd name="T94" fmla="*/ 2211 w 3184"/>
                <a:gd name="T95" fmla="*/ 820 h 2864"/>
                <a:gd name="T96" fmla="*/ 2257 w 3184"/>
                <a:gd name="T97" fmla="*/ 1501 h 2864"/>
                <a:gd name="T98" fmla="*/ 2298 w 3184"/>
                <a:gd name="T99" fmla="*/ 2003 h 2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184"/>
                <a:gd name="T151" fmla="*/ 0 h 2864"/>
                <a:gd name="T152" fmla="*/ 3184 w 3184"/>
                <a:gd name="T153" fmla="*/ 2864 h 2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184" h="2864">
                  <a:moveTo>
                    <a:pt x="0" y="2864"/>
                  </a:moveTo>
                  <a:lnTo>
                    <a:pt x="24" y="2608"/>
                  </a:lnTo>
                  <a:lnTo>
                    <a:pt x="56" y="2352"/>
                  </a:lnTo>
                  <a:lnTo>
                    <a:pt x="88" y="2120"/>
                  </a:lnTo>
                  <a:lnTo>
                    <a:pt x="120" y="1904"/>
                  </a:lnTo>
                  <a:lnTo>
                    <a:pt x="152" y="1704"/>
                  </a:lnTo>
                  <a:lnTo>
                    <a:pt x="184" y="1520"/>
                  </a:lnTo>
                  <a:lnTo>
                    <a:pt x="216" y="1352"/>
                  </a:lnTo>
                  <a:lnTo>
                    <a:pt x="248" y="1200"/>
                  </a:lnTo>
                  <a:lnTo>
                    <a:pt x="280" y="1072"/>
                  </a:lnTo>
                  <a:lnTo>
                    <a:pt x="312" y="952"/>
                  </a:lnTo>
                  <a:lnTo>
                    <a:pt x="344" y="856"/>
                  </a:lnTo>
                  <a:lnTo>
                    <a:pt x="376" y="768"/>
                  </a:lnTo>
                  <a:lnTo>
                    <a:pt x="416" y="696"/>
                  </a:lnTo>
                  <a:lnTo>
                    <a:pt x="448" y="648"/>
                  </a:lnTo>
                  <a:lnTo>
                    <a:pt x="480" y="632"/>
                  </a:lnTo>
                  <a:lnTo>
                    <a:pt x="512" y="664"/>
                  </a:lnTo>
                  <a:lnTo>
                    <a:pt x="544" y="736"/>
                  </a:lnTo>
                  <a:lnTo>
                    <a:pt x="576" y="824"/>
                  </a:lnTo>
                  <a:lnTo>
                    <a:pt x="608" y="896"/>
                  </a:lnTo>
                  <a:lnTo>
                    <a:pt x="640" y="952"/>
                  </a:lnTo>
                  <a:lnTo>
                    <a:pt x="672" y="968"/>
                  </a:lnTo>
                  <a:lnTo>
                    <a:pt x="704" y="952"/>
                  </a:lnTo>
                  <a:lnTo>
                    <a:pt x="736" y="904"/>
                  </a:lnTo>
                  <a:lnTo>
                    <a:pt x="768" y="848"/>
                  </a:lnTo>
                  <a:lnTo>
                    <a:pt x="800" y="784"/>
                  </a:lnTo>
                  <a:lnTo>
                    <a:pt x="832" y="744"/>
                  </a:lnTo>
                  <a:lnTo>
                    <a:pt x="864" y="712"/>
                  </a:lnTo>
                  <a:lnTo>
                    <a:pt x="896" y="720"/>
                  </a:lnTo>
                  <a:lnTo>
                    <a:pt x="928" y="736"/>
                  </a:lnTo>
                  <a:lnTo>
                    <a:pt x="960" y="752"/>
                  </a:lnTo>
                  <a:lnTo>
                    <a:pt x="992" y="744"/>
                  </a:lnTo>
                  <a:lnTo>
                    <a:pt x="1024" y="736"/>
                  </a:lnTo>
                  <a:lnTo>
                    <a:pt x="1056" y="752"/>
                  </a:lnTo>
                  <a:lnTo>
                    <a:pt x="1088" y="968"/>
                  </a:lnTo>
                  <a:lnTo>
                    <a:pt x="1120" y="1328"/>
                  </a:lnTo>
                  <a:lnTo>
                    <a:pt x="1152" y="1768"/>
                  </a:lnTo>
                  <a:lnTo>
                    <a:pt x="1184" y="2184"/>
                  </a:lnTo>
                  <a:lnTo>
                    <a:pt x="1224" y="2336"/>
                  </a:lnTo>
                  <a:lnTo>
                    <a:pt x="1256" y="2080"/>
                  </a:lnTo>
                  <a:lnTo>
                    <a:pt x="1288" y="1656"/>
                  </a:lnTo>
                  <a:lnTo>
                    <a:pt x="1320" y="1112"/>
                  </a:lnTo>
                  <a:lnTo>
                    <a:pt x="1352" y="688"/>
                  </a:lnTo>
                  <a:lnTo>
                    <a:pt x="1384" y="456"/>
                  </a:lnTo>
                  <a:lnTo>
                    <a:pt x="1416" y="312"/>
                  </a:lnTo>
                  <a:lnTo>
                    <a:pt x="1448" y="216"/>
                  </a:lnTo>
                  <a:lnTo>
                    <a:pt x="1480" y="144"/>
                  </a:lnTo>
                  <a:lnTo>
                    <a:pt x="1512" y="88"/>
                  </a:lnTo>
                  <a:lnTo>
                    <a:pt x="1544" y="48"/>
                  </a:lnTo>
                  <a:lnTo>
                    <a:pt x="1576" y="8"/>
                  </a:lnTo>
                  <a:lnTo>
                    <a:pt x="1608" y="0"/>
                  </a:lnTo>
                  <a:lnTo>
                    <a:pt x="1640" y="16"/>
                  </a:lnTo>
                  <a:lnTo>
                    <a:pt x="1672" y="40"/>
                  </a:lnTo>
                  <a:lnTo>
                    <a:pt x="1704" y="72"/>
                  </a:lnTo>
                  <a:lnTo>
                    <a:pt x="1736" y="120"/>
                  </a:lnTo>
                  <a:lnTo>
                    <a:pt x="1768" y="176"/>
                  </a:lnTo>
                  <a:lnTo>
                    <a:pt x="1800" y="240"/>
                  </a:lnTo>
                  <a:lnTo>
                    <a:pt x="1832" y="296"/>
                  </a:lnTo>
                  <a:lnTo>
                    <a:pt x="1864" y="360"/>
                  </a:lnTo>
                  <a:lnTo>
                    <a:pt x="1896" y="416"/>
                  </a:lnTo>
                  <a:lnTo>
                    <a:pt x="1928" y="480"/>
                  </a:lnTo>
                  <a:lnTo>
                    <a:pt x="1960" y="536"/>
                  </a:lnTo>
                  <a:lnTo>
                    <a:pt x="2000" y="592"/>
                  </a:lnTo>
                  <a:lnTo>
                    <a:pt x="2032" y="656"/>
                  </a:lnTo>
                  <a:lnTo>
                    <a:pt x="2064" y="760"/>
                  </a:lnTo>
                  <a:lnTo>
                    <a:pt x="2096" y="888"/>
                  </a:lnTo>
                  <a:lnTo>
                    <a:pt x="2128" y="1024"/>
                  </a:lnTo>
                  <a:lnTo>
                    <a:pt x="2160" y="1152"/>
                  </a:lnTo>
                  <a:lnTo>
                    <a:pt x="2192" y="1272"/>
                  </a:lnTo>
                  <a:lnTo>
                    <a:pt x="2224" y="1384"/>
                  </a:lnTo>
                  <a:lnTo>
                    <a:pt x="2256" y="1480"/>
                  </a:lnTo>
                  <a:lnTo>
                    <a:pt x="2288" y="1576"/>
                  </a:lnTo>
                  <a:lnTo>
                    <a:pt x="2320" y="1488"/>
                  </a:lnTo>
                  <a:lnTo>
                    <a:pt x="2352" y="1200"/>
                  </a:lnTo>
                  <a:lnTo>
                    <a:pt x="2384" y="888"/>
                  </a:lnTo>
                  <a:lnTo>
                    <a:pt x="2416" y="616"/>
                  </a:lnTo>
                  <a:lnTo>
                    <a:pt x="2448" y="416"/>
                  </a:lnTo>
                  <a:lnTo>
                    <a:pt x="2480" y="288"/>
                  </a:lnTo>
                  <a:lnTo>
                    <a:pt x="2512" y="200"/>
                  </a:lnTo>
                  <a:lnTo>
                    <a:pt x="2544" y="152"/>
                  </a:lnTo>
                  <a:lnTo>
                    <a:pt x="2576" y="176"/>
                  </a:lnTo>
                  <a:lnTo>
                    <a:pt x="2608" y="272"/>
                  </a:lnTo>
                  <a:lnTo>
                    <a:pt x="2640" y="360"/>
                  </a:lnTo>
                  <a:lnTo>
                    <a:pt x="2672" y="400"/>
                  </a:lnTo>
                  <a:lnTo>
                    <a:pt x="2704" y="384"/>
                  </a:lnTo>
                  <a:lnTo>
                    <a:pt x="2736" y="336"/>
                  </a:lnTo>
                  <a:lnTo>
                    <a:pt x="2768" y="272"/>
                  </a:lnTo>
                  <a:lnTo>
                    <a:pt x="2808" y="256"/>
                  </a:lnTo>
                  <a:lnTo>
                    <a:pt x="2840" y="480"/>
                  </a:lnTo>
                  <a:lnTo>
                    <a:pt x="2872" y="808"/>
                  </a:lnTo>
                  <a:lnTo>
                    <a:pt x="2904" y="864"/>
                  </a:lnTo>
                  <a:lnTo>
                    <a:pt x="2936" y="824"/>
                  </a:lnTo>
                  <a:lnTo>
                    <a:pt x="2968" y="904"/>
                  </a:lnTo>
                  <a:lnTo>
                    <a:pt x="3000" y="1032"/>
                  </a:lnTo>
                  <a:lnTo>
                    <a:pt x="3032" y="1096"/>
                  </a:lnTo>
                  <a:lnTo>
                    <a:pt x="3064" y="1136"/>
                  </a:lnTo>
                  <a:lnTo>
                    <a:pt x="3096" y="1584"/>
                  </a:lnTo>
                  <a:lnTo>
                    <a:pt x="3128" y="2080"/>
                  </a:lnTo>
                  <a:lnTo>
                    <a:pt x="3160" y="2496"/>
                  </a:lnTo>
                  <a:lnTo>
                    <a:pt x="3184" y="2776"/>
                  </a:lnTo>
                </a:path>
              </a:pathLst>
            </a:custGeom>
            <a:noFill/>
            <a:ln w="25400">
              <a:solidFill>
                <a:srgbClr val="000000"/>
              </a:solidFill>
              <a:prstDash val="lgDash"/>
              <a:round/>
              <a:headEnd/>
              <a:tailEnd/>
            </a:ln>
          </p:spPr>
          <p:txBody>
            <a:bodyPr>
              <a:prstTxWarp prst="textNoShape">
                <a:avLst/>
              </a:prstTxWarp>
            </a:bodyPr>
            <a:lstStyle/>
            <a:p>
              <a:endParaRPr lang="en-US"/>
            </a:p>
          </p:txBody>
        </p:sp>
        <p:grpSp>
          <p:nvGrpSpPr>
            <p:cNvPr id="87055" name="Group 173"/>
            <p:cNvGrpSpPr>
              <a:grpSpLocks noChangeAspect="1"/>
            </p:cNvGrpSpPr>
            <p:nvPr/>
          </p:nvGrpSpPr>
          <p:grpSpPr bwMode="auto">
            <a:xfrm>
              <a:off x="1695" y="820"/>
              <a:ext cx="41" cy="2705"/>
              <a:chOff x="1596" y="1000"/>
              <a:chExt cx="48" cy="3185"/>
            </a:xfrm>
          </p:grpSpPr>
          <p:sp>
            <p:nvSpPr>
              <p:cNvPr id="87239" name="Line 174"/>
              <p:cNvSpPr>
                <a:spLocks noChangeAspect="1" noChangeShapeType="1"/>
              </p:cNvSpPr>
              <p:nvPr/>
            </p:nvSpPr>
            <p:spPr bwMode="auto">
              <a:xfrm>
                <a:off x="1596" y="4184"/>
                <a:ext cx="48"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40" name="Line 175"/>
              <p:cNvSpPr>
                <a:spLocks noChangeAspect="1" noChangeShapeType="1"/>
              </p:cNvSpPr>
              <p:nvPr/>
            </p:nvSpPr>
            <p:spPr bwMode="auto">
              <a:xfrm>
                <a:off x="1596" y="3392"/>
                <a:ext cx="48"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41" name="Line 176"/>
              <p:cNvSpPr>
                <a:spLocks noChangeAspect="1" noChangeShapeType="1"/>
              </p:cNvSpPr>
              <p:nvPr/>
            </p:nvSpPr>
            <p:spPr bwMode="auto">
              <a:xfrm>
                <a:off x="1596" y="2592"/>
                <a:ext cx="48"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42" name="Line 177"/>
              <p:cNvSpPr>
                <a:spLocks noChangeAspect="1" noChangeShapeType="1"/>
              </p:cNvSpPr>
              <p:nvPr/>
            </p:nvSpPr>
            <p:spPr bwMode="auto">
              <a:xfrm>
                <a:off x="1596" y="1800"/>
                <a:ext cx="48"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43" name="Line 178"/>
              <p:cNvSpPr>
                <a:spLocks noChangeAspect="1" noChangeShapeType="1"/>
              </p:cNvSpPr>
              <p:nvPr/>
            </p:nvSpPr>
            <p:spPr bwMode="auto">
              <a:xfrm>
                <a:off x="1596" y="1000"/>
                <a:ext cx="48"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44" name="Line 179"/>
              <p:cNvSpPr>
                <a:spLocks noChangeAspect="1" noChangeShapeType="1"/>
              </p:cNvSpPr>
              <p:nvPr/>
            </p:nvSpPr>
            <p:spPr bwMode="auto">
              <a:xfrm>
                <a:off x="1596" y="3784"/>
                <a:ext cx="24"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45" name="Line 180"/>
              <p:cNvSpPr>
                <a:spLocks noChangeAspect="1" noChangeShapeType="1"/>
              </p:cNvSpPr>
              <p:nvPr/>
            </p:nvSpPr>
            <p:spPr bwMode="auto">
              <a:xfrm>
                <a:off x="1596" y="2992"/>
                <a:ext cx="24"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46" name="Line 181"/>
              <p:cNvSpPr>
                <a:spLocks noChangeAspect="1" noChangeShapeType="1"/>
              </p:cNvSpPr>
              <p:nvPr/>
            </p:nvSpPr>
            <p:spPr bwMode="auto">
              <a:xfrm>
                <a:off x="1596" y="2192"/>
                <a:ext cx="24"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47" name="Line 182"/>
              <p:cNvSpPr>
                <a:spLocks noChangeAspect="1" noChangeShapeType="1"/>
              </p:cNvSpPr>
              <p:nvPr/>
            </p:nvSpPr>
            <p:spPr bwMode="auto">
              <a:xfrm>
                <a:off x="1596" y="1400"/>
                <a:ext cx="24" cy="1"/>
              </a:xfrm>
              <a:prstGeom prst="line">
                <a:avLst/>
              </a:prstGeom>
              <a:noFill/>
              <a:ln w="25400">
                <a:solidFill>
                  <a:schemeClr val="tx1"/>
                </a:solidFill>
                <a:round/>
                <a:headEnd/>
                <a:tailEnd/>
              </a:ln>
            </p:spPr>
            <p:txBody>
              <a:bodyPr>
                <a:prstTxWarp prst="textNoShape">
                  <a:avLst/>
                </a:prstTxWarp>
              </a:bodyPr>
              <a:lstStyle/>
              <a:p>
                <a:endParaRPr lang="en-US"/>
              </a:p>
            </p:txBody>
          </p:sp>
        </p:grpSp>
        <p:grpSp>
          <p:nvGrpSpPr>
            <p:cNvPr id="87056" name="Group 183"/>
            <p:cNvGrpSpPr>
              <a:grpSpLocks noChangeAspect="1"/>
            </p:cNvGrpSpPr>
            <p:nvPr/>
          </p:nvGrpSpPr>
          <p:grpSpPr bwMode="auto">
            <a:xfrm>
              <a:off x="1695" y="3484"/>
              <a:ext cx="2719" cy="40"/>
              <a:chOff x="1596" y="4136"/>
              <a:chExt cx="3201" cy="48"/>
            </a:xfrm>
          </p:grpSpPr>
          <p:sp>
            <p:nvSpPr>
              <p:cNvPr id="87220" name="Line 184"/>
              <p:cNvSpPr>
                <a:spLocks noChangeAspect="1" noChangeShapeType="1"/>
              </p:cNvSpPr>
              <p:nvPr/>
            </p:nvSpPr>
            <p:spPr bwMode="auto">
              <a:xfrm flipV="1">
                <a:off x="1596" y="4136"/>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1" name="Line 185"/>
              <p:cNvSpPr>
                <a:spLocks noChangeAspect="1" noChangeShapeType="1"/>
              </p:cNvSpPr>
              <p:nvPr/>
            </p:nvSpPr>
            <p:spPr bwMode="auto">
              <a:xfrm flipV="1">
                <a:off x="2132" y="4136"/>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2" name="Line 186"/>
              <p:cNvSpPr>
                <a:spLocks noChangeAspect="1" noChangeShapeType="1"/>
              </p:cNvSpPr>
              <p:nvPr/>
            </p:nvSpPr>
            <p:spPr bwMode="auto">
              <a:xfrm flipV="1">
                <a:off x="2660" y="4136"/>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3" name="Line 187"/>
              <p:cNvSpPr>
                <a:spLocks noChangeAspect="1" noChangeShapeType="1"/>
              </p:cNvSpPr>
              <p:nvPr/>
            </p:nvSpPr>
            <p:spPr bwMode="auto">
              <a:xfrm flipV="1">
                <a:off x="3196" y="4136"/>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4" name="Line 188"/>
              <p:cNvSpPr>
                <a:spLocks noChangeAspect="1" noChangeShapeType="1"/>
              </p:cNvSpPr>
              <p:nvPr/>
            </p:nvSpPr>
            <p:spPr bwMode="auto">
              <a:xfrm flipV="1">
                <a:off x="3732" y="4136"/>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5" name="Line 189"/>
              <p:cNvSpPr>
                <a:spLocks noChangeAspect="1" noChangeShapeType="1"/>
              </p:cNvSpPr>
              <p:nvPr/>
            </p:nvSpPr>
            <p:spPr bwMode="auto">
              <a:xfrm flipV="1">
                <a:off x="4260" y="4136"/>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6" name="Line 190"/>
              <p:cNvSpPr>
                <a:spLocks noChangeAspect="1" noChangeShapeType="1"/>
              </p:cNvSpPr>
              <p:nvPr/>
            </p:nvSpPr>
            <p:spPr bwMode="auto">
              <a:xfrm flipV="1">
                <a:off x="4796" y="4136"/>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7" name="Line 191"/>
              <p:cNvSpPr>
                <a:spLocks noChangeAspect="1" noChangeShapeType="1"/>
              </p:cNvSpPr>
              <p:nvPr/>
            </p:nvSpPr>
            <p:spPr bwMode="auto">
              <a:xfrm flipV="1">
                <a:off x="1772"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8" name="Line 192"/>
              <p:cNvSpPr>
                <a:spLocks noChangeAspect="1" noChangeShapeType="1"/>
              </p:cNvSpPr>
              <p:nvPr/>
            </p:nvSpPr>
            <p:spPr bwMode="auto">
              <a:xfrm flipV="1">
                <a:off x="1948"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9" name="Line 193"/>
              <p:cNvSpPr>
                <a:spLocks noChangeAspect="1" noChangeShapeType="1"/>
              </p:cNvSpPr>
              <p:nvPr/>
            </p:nvSpPr>
            <p:spPr bwMode="auto">
              <a:xfrm flipV="1">
                <a:off x="2308"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0" name="Line 194"/>
              <p:cNvSpPr>
                <a:spLocks noChangeAspect="1" noChangeShapeType="1"/>
              </p:cNvSpPr>
              <p:nvPr/>
            </p:nvSpPr>
            <p:spPr bwMode="auto">
              <a:xfrm flipV="1">
                <a:off x="2484"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1" name="Line 195"/>
              <p:cNvSpPr>
                <a:spLocks noChangeAspect="1" noChangeShapeType="1"/>
              </p:cNvSpPr>
              <p:nvPr/>
            </p:nvSpPr>
            <p:spPr bwMode="auto">
              <a:xfrm flipV="1">
                <a:off x="2844"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2" name="Line 196"/>
              <p:cNvSpPr>
                <a:spLocks noChangeAspect="1" noChangeShapeType="1"/>
              </p:cNvSpPr>
              <p:nvPr/>
            </p:nvSpPr>
            <p:spPr bwMode="auto">
              <a:xfrm flipV="1">
                <a:off x="3020"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3" name="Line 197"/>
              <p:cNvSpPr>
                <a:spLocks noChangeAspect="1" noChangeShapeType="1"/>
              </p:cNvSpPr>
              <p:nvPr/>
            </p:nvSpPr>
            <p:spPr bwMode="auto">
              <a:xfrm flipV="1">
                <a:off x="3372"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4" name="Line 198"/>
              <p:cNvSpPr>
                <a:spLocks noChangeAspect="1" noChangeShapeType="1"/>
              </p:cNvSpPr>
              <p:nvPr/>
            </p:nvSpPr>
            <p:spPr bwMode="auto">
              <a:xfrm flipV="1">
                <a:off x="3548"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5" name="Line 199"/>
              <p:cNvSpPr>
                <a:spLocks noChangeAspect="1" noChangeShapeType="1"/>
              </p:cNvSpPr>
              <p:nvPr/>
            </p:nvSpPr>
            <p:spPr bwMode="auto">
              <a:xfrm flipV="1">
                <a:off x="3908"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6" name="Line 200"/>
              <p:cNvSpPr>
                <a:spLocks noChangeAspect="1" noChangeShapeType="1"/>
              </p:cNvSpPr>
              <p:nvPr/>
            </p:nvSpPr>
            <p:spPr bwMode="auto">
              <a:xfrm flipV="1">
                <a:off x="4084"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7" name="Line 201"/>
              <p:cNvSpPr>
                <a:spLocks noChangeAspect="1" noChangeShapeType="1"/>
              </p:cNvSpPr>
              <p:nvPr/>
            </p:nvSpPr>
            <p:spPr bwMode="auto">
              <a:xfrm flipV="1">
                <a:off x="4444"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8" name="Line 202"/>
              <p:cNvSpPr>
                <a:spLocks noChangeAspect="1" noChangeShapeType="1"/>
              </p:cNvSpPr>
              <p:nvPr/>
            </p:nvSpPr>
            <p:spPr bwMode="auto">
              <a:xfrm flipV="1">
                <a:off x="4620" y="4160"/>
                <a:ext cx="1" cy="24"/>
              </a:xfrm>
              <a:prstGeom prst="line">
                <a:avLst/>
              </a:prstGeom>
              <a:noFill/>
              <a:ln w="25400">
                <a:solidFill>
                  <a:schemeClr val="tx1"/>
                </a:solidFill>
                <a:round/>
                <a:headEnd/>
                <a:tailEnd/>
              </a:ln>
            </p:spPr>
            <p:txBody>
              <a:bodyPr>
                <a:prstTxWarp prst="textNoShape">
                  <a:avLst/>
                </a:prstTxWarp>
              </a:bodyPr>
              <a:lstStyle/>
              <a:p>
                <a:endParaRPr lang="en-US"/>
              </a:p>
            </p:txBody>
          </p:sp>
        </p:grpSp>
        <p:grpSp>
          <p:nvGrpSpPr>
            <p:cNvPr id="87057" name="Group 203"/>
            <p:cNvGrpSpPr>
              <a:grpSpLocks noChangeAspect="1"/>
            </p:cNvGrpSpPr>
            <p:nvPr/>
          </p:nvGrpSpPr>
          <p:grpSpPr bwMode="auto">
            <a:xfrm>
              <a:off x="1695" y="820"/>
              <a:ext cx="2719" cy="41"/>
              <a:chOff x="1596" y="1000"/>
              <a:chExt cx="3201" cy="48"/>
            </a:xfrm>
          </p:grpSpPr>
          <p:sp>
            <p:nvSpPr>
              <p:cNvPr id="87201" name="Line 204"/>
              <p:cNvSpPr>
                <a:spLocks noChangeAspect="1" noChangeShapeType="1"/>
              </p:cNvSpPr>
              <p:nvPr/>
            </p:nvSpPr>
            <p:spPr bwMode="auto">
              <a:xfrm>
                <a:off x="1596" y="1000"/>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02" name="Line 205"/>
              <p:cNvSpPr>
                <a:spLocks noChangeAspect="1" noChangeShapeType="1"/>
              </p:cNvSpPr>
              <p:nvPr/>
            </p:nvSpPr>
            <p:spPr bwMode="auto">
              <a:xfrm>
                <a:off x="2132" y="1000"/>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03" name="Line 206"/>
              <p:cNvSpPr>
                <a:spLocks noChangeAspect="1" noChangeShapeType="1"/>
              </p:cNvSpPr>
              <p:nvPr/>
            </p:nvSpPr>
            <p:spPr bwMode="auto">
              <a:xfrm>
                <a:off x="2660" y="1000"/>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04" name="Line 207"/>
              <p:cNvSpPr>
                <a:spLocks noChangeAspect="1" noChangeShapeType="1"/>
              </p:cNvSpPr>
              <p:nvPr/>
            </p:nvSpPr>
            <p:spPr bwMode="auto">
              <a:xfrm>
                <a:off x="3196" y="1000"/>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05" name="Line 208"/>
              <p:cNvSpPr>
                <a:spLocks noChangeAspect="1" noChangeShapeType="1"/>
              </p:cNvSpPr>
              <p:nvPr/>
            </p:nvSpPr>
            <p:spPr bwMode="auto">
              <a:xfrm>
                <a:off x="3732" y="1000"/>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06" name="Line 209"/>
              <p:cNvSpPr>
                <a:spLocks noChangeAspect="1" noChangeShapeType="1"/>
              </p:cNvSpPr>
              <p:nvPr/>
            </p:nvSpPr>
            <p:spPr bwMode="auto">
              <a:xfrm>
                <a:off x="4260" y="1000"/>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07" name="Line 210"/>
              <p:cNvSpPr>
                <a:spLocks noChangeAspect="1" noChangeShapeType="1"/>
              </p:cNvSpPr>
              <p:nvPr/>
            </p:nvSpPr>
            <p:spPr bwMode="auto">
              <a:xfrm>
                <a:off x="4796" y="1000"/>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08" name="Line 211"/>
              <p:cNvSpPr>
                <a:spLocks noChangeAspect="1" noChangeShapeType="1"/>
              </p:cNvSpPr>
              <p:nvPr/>
            </p:nvSpPr>
            <p:spPr bwMode="auto">
              <a:xfrm>
                <a:off x="1772"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09" name="Line 212"/>
              <p:cNvSpPr>
                <a:spLocks noChangeAspect="1" noChangeShapeType="1"/>
              </p:cNvSpPr>
              <p:nvPr/>
            </p:nvSpPr>
            <p:spPr bwMode="auto">
              <a:xfrm>
                <a:off x="1948"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0" name="Line 213"/>
              <p:cNvSpPr>
                <a:spLocks noChangeAspect="1" noChangeShapeType="1"/>
              </p:cNvSpPr>
              <p:nvPr/>
            </p:nvSpPr>
            <p:spPr bwMode="auto">
              <a:xfrm>
                <a:off x="2308"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1" name="Line 214"/>
              <p:cNvSpPr>
                <a:spLocks noChangeAspect="1" noChangeShapeType="1"/>
              </p:cNvSpPr>
              <p:nvPr/>
            </p:nvSpPr>
            <p:spPr bwMode="auto">
              <a:xfrm>
                <a:off x="2484"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2" name="Line 215"/>
              <p:cNvSpPr>
                <a:spLocks noChangeAspect="1" noChangeShapeType="1"/>
              </p:cNvSpPr>
              <p:nvPr/>
            </p:nvSpPr>
            <p:spPr bwMode="auto">
              <a:xfrm>
                <a:off x="2844"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3" name="Line 216"/>
              <p:cNvSpPr>
                <a:spLocks noChangeAspect="1" noChangeShapeType="1"/>
              </p:cNvSpPr>
              <p:nvPr/>
            </p:nvSpPr>
            <p:spPr bwMode="auto">
              <a:xfrm>
                <a:off x="3020"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4" name="Line 217"/>
              <p:cNvSpPr>
                <a:spLocks noChangeAspect="1" noChangeShapeType="1"/>
              </p:cNvSpPr>
              <p:nvPr/>
            </p:nvSpPr>
            <p:spPr bwMode="auto">
              <a:xfrm>
                <a:off x="3372"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5" name="Line 218"/>
              <p:cNvSpPr>
                <a:spLocks noChangeAspect="1" noChangeShapeType="1"/>
              </p:cNvSpPr>
              <p:nvPr/>
            </p:nvSpPr>
            <p:spPr bwMode="auto">
              <a:xfrm>
                <a:off x="3548"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6" name="Line 219"/>
              <p:cNvSpPr>
                <a:spLocks noChangeAspect="1" noChangeShapeType="1"/>
              </p:cNvSpPr>
              <p:nvPr/>
            </p:nvSpPr>
            <p:spPr bwMode="auto">
              <a:xfrm>
                <a:off x="3908"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7" name="Line 220"/>
              <p:cNvSpPr>
                <a:spLocks noChangeAspect="1" noChangeShapeType="1"/>
              </p:cNvSpPr>
              <p:nvPr/>
            </p:nvSpPr>
            <p:spPr bwMode="auto">
              <a:xfrm>
                <a:off x="4084"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8" name="Line 221"/>
              <p:cNvSpPr>
                <a:spLocks noChangeAspect="1" noChangeShapeType="1"/>
              </p:cNvSpPr>
              <p:nvPr/>
            </p:nvSpPr>
            <p:spPr bwMode="auto">
              <a:xfrm>
                <a:off x="4444"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9" name="Line 222"/>
              <p:cNvSpPr>
                <a:spLocks noChangeAspect="1" noChangeShapeType="1"/>
              </p:cNvSpPr>
              <p:nvPr/>
            </p:nvSpPr>
            <p:spPr bwMode="auto">
              <a:xfrm>
                <a:off x="4620" y="1000"/>
                <a:ext cx="1" cy="24"/>
              </a:xfrm>
              <a:prstGeom prst="line">
                <a:avLst/>
              </a:prstGeom>
              <a:noFill/>
              <a:ln w="25400">
                <a:solidFill>
                  <a:schemeClr val="tx1"/>
                </a:solidFill>
                <a:round/>
                <a:headEnd/>
                <a:tailEnd/>
              </a:ln>
            </p:spPr>
            <p:txBody>
              <a:bodyPr>
                <a:prstTxWarp prst="textNoShape">
                  <a:avLst/>
                </a:prstTxWarp>
              </a:bodyPr>
              <a:lstStyle/>
              <a:p>
                <a:endParaRPr lang="en-US"/>
              </a:p>
            </p:txBody>
          </p:sp>
        </p:grpSp>
        <p:sp>
          <p:nvSpPr>
            <p:cNvPr id="87058" name="Line 223"/>
            <p:cNvSpPr>
              <a:spLocks noChangeAspect="1" noChangeShapeType="1"/>
            </p:cNvSpPr>
            <p:nvPr/>
          </p:nvSpPr>
          <p:spPr bwMode="auto">
            <a:xfrm flipV="1">
              <a:off x="1695" y="820"/>
              <a:ext cx="1" cy="270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059" name="Line 224"/>
            <p:cNvSpPr>
              <a:spLocks noChangeAspect="1" noChangeShapeType="1"/>
            </p:cNvSpPr>
            <p:nvPr/>
          </p:nvSpPr>
          <p:spPr bwMode="auto">
            <a:xfrm flipV="1">
              <a:off x="4413" y="820"/>
              <a:ext cx="1" cy="270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060" name="Line 225"/>
            <p:cNvSpPr>
              <a:spLocks noChangeAspect="1" noChangeShapeType="1"/>
            </p:cNvSpPr>
            <p:nvPr/>
          </p:nvSpPr>
          <p:spPr bwMode="auto">
            <a:xfrm>
              <a:off x="1695" y="3524"/>
              <a:ext cx="2718"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061" name="Line 226"/>
            <p:cNvSpPr>
              <a:spLocks noChangeAspect="1" noChangeShapeType="1"/>
            </p:cNvSpPr>
            <p:nvPr/>
          </p:nvSpPr>
          <p:spPr bwMode="auto">
            <a:xfrm>
              <a:off x="1695" y="820"/>
              <a:ext cx="2718"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062" name="Oval 227"/>
            <p:cNvSpPr>
              <a:spLocks noChangeAspect="1" noChangeArrowheads="1"/>
            </p:cNvSpPr>
            <p:nvPr/>
          </p:nvSpPr>
          <p:spPr bwMode="auto">
            <a:xfrm>
              <a:off x="1946" y="1778"/>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63" name="Oval 228"/>
            <p:cNvSpPr>
              <a:spLocks noChangeAspect="1" noChangeArrowheads="1"/>
            </p:cNvSpPr>
            <p:nvPr/>
          </p:nvSpPr>
          <p:spPr bwMode="auto">
            <a:xfrm>
              <a:off x="2048" y="1574"/>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64" name="Oval 229"/>
            <p:cNvSpPr>
              <a:spLocks noChangeAspect="1" noChangeArrowheads="1"/>
            </p:cNvSpPr>
            <p:nvPr/>
          </p:nvSpPr>
          <p:spPr bwMode="auto">
            <a:xfrm>
              <a:off x="2218" y="1860"/>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65" name="Oval 230"/>
            <p:cNvSpPr>
              <a:spLocks noChangeAspect="1" noChangeArrowheads="1"/>
            </p:cNvSpPr>
            <p:nvPr/>
          </p:nvSpPr>
          <p:spPr bwMode="auto">
            <a:xfrm>
              <a:off x="2395" y="1642"/>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66" name="Oval 231"/>
            <p:cNvSpPr>
              <a:spLocks noChangeAspect="1" noChangeArrowheads="1"/>
            </p:cNvSpPr>
            <p:nvPr/>
          </p:nvSpPr>
          <p:spPr bwMode="auto">
            <a:xfrm>
              <a:off x="2470" y="1676"/>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67" name="Oval 232"/>
            <p:cNvSpPr>
              <a:spLocks noChangeAspect="1" noChangeArrowheads="1"/>
            </p:cNvSpPr>
            <p:nvPr/>
          </p:nvSpPr>
          <p:spPr bwMode="auto">
            <a:xfrm>
              <a:off x="2551" y="1663"/>
              <a:ext cx="102" cy="101"/>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68" name="Oval 233"/>
            <p:cNvSpPr>
              <a:spLocks noChangeAspect="1" noChangeArrowheads="1"/>
            </p:cNvSpPr>
            <p:nvPr/>
          </p:nvSpPr>
          <p:spPr bwMode="auto">
            <a:xfrm>
              <a:off x="2694" y="3015"/>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69" name="Oval 234"/>
            <p:cNvSpPr>
              <a:spLocks noChangeAspect="1" noChangeArrowheads="1"/>
            </p:cNvSpPr>
            <p:nvPr/>
          </p:nvSpPr>
          <p:spPr bwMode="auto">
            <a:xfrm>
              <a:off x="2728" y="2716"/>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0" name="Oval 235"/>
            <p:cNvSpPr>
              <a:spLocks noChangeAspect="1" noChangeArrowheads="1"/>
            </p:cNvSpPr>
            <p:nvPr/>
          </p:nvSpPr>
          <p:spPr bwMode="auto">
            <a:xfrm>
              <a:off x="2789" y="1724"/>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1" name="Oval 236"/>
            <p:cNvSpPr>
              <a:spLocks noChangeAspect="1" noChangeArrowheads="1"/>
            </p:cNvSpPr>
            <p:nvPr/>
          </p:nvSpPr>
          <p:spPr bwMode="auto">
            <a:xfrm>
              <a:off x="2986" y="1051"/>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2" name="Oval 237"/>
            <p:cNvSpPr>
              <a:spLocks noChangeAspect="1" noChangeArrowheads="1"/>
            </p:cNvSpPr>
            <p:nvPr/>
          </p:nvSpPr>
          <p:spPr bwMode="auto">
            <a:xfrm>
              <a:off x="3115" y="1105"/>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3" name="Oval 238"/>
            <p:cNvSpPr>
              <a:spLocks noChangeAspect="1" noChangeArrowheads="1"/>
            </p:cNvSpPr>
            <p:nvPr/>
          </p:nvSpPr>
          <p:spPr bwMode="auto">
            <a:xfrm>
              <a:off x="3278" y="1418"/>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4" name="Oval 239"/>
            <p:cNvSpPr>
              <a:spLocks noChangeAspect="1" noChangeArrowheads="1"/>
            </p:cNvSpPr>
            <p:nvPr/>
          </p:nvSpPr>
          <p:spPr bwMode="auto">
            <a:xfrm>
              <a:off x="3374" y="1581"/>
              <a:ext cx="101"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5" name="Oval 240"/>
            <p:cNvSpPr>
              <a:spLocks noChangeAspect="1" noChangeArrowheads="1"/>
            </p:cNvSpPr>
            <p:nvPr/>
          </p:nvSpPr>
          <p:spPr bwMode="auto">
            <a:xfrm>
              <a:off x="3543" y="2220"/>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6" name="Oval 241"/>
            <p:cNvSpPr>
              <a:spLocks noChangeAspect="1" noChangeArrowheads="1"/>
            </p:cNvSpPr>
            <p:nvPr/>
          </p:nvSpPr>
          <p:spPr bwMode="auto">
            <a:xfrm>
              <a:off x="3605" y="2390"/>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7" name="Oval 242"/>
            <p:cNvSpPr>
              <a:spLocks noChangeAspect="1" noChangeArrowheads="1"/>
            </p:cNvSpPr>
            <p:nvPr/>
          </p:nvSpPr>
          <p:spPr bwMode="auto">
            <a:xfrm>
              <a:off x="3734" y="1398"/>
              <a:ext cx="102" cy="101"/>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8" name="Oval 243"/>
            <p:cNvSpPr>
              <a:spLocks noChangeAspect="1" noChangeArrowheads="1"/>
            </p:cNvSpPr>
            <p:nvPr/>
          </p:nvSpPr>
          <p:spPr bwMode="auto">
            <a:xfrm>
              <a:off x="3829" y="1167"/>
              <a:ext cx="102" cy="101"/>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9" name="Oval 244"/>
            <p:cNvSpPr>
              <a:spLocks noChangeAspect="1" noChangeArrowheads="1"/>
            </p:cNvSpPr>
            <p:nvPr/>
          </p:nvSpPr>
          <p:spPr bwMode="auto">
            <a:xfrm>
              <a:off x="3904" y="1357"/>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80" name="Oval 245"/>
            <p:cNvSpPr>
              <a:spLocks noChangeAspect="1" noChangeArrowheads="1"/>
            </p:cNvSpPr>
            <p:nvPr/>
          </p:nvSpPr>
          <p:spPr bwMode="auto">
            <a:xfrm>
              <a:off x="4046" y="1302"/>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81" name="Oval 246"/>
            <p:cNvSpPr>
              <a:spLocks noChangeAspect="1" noChangeArrowheads="1"/>
            </p:cNvSpPr>
            <p:nvPr/>
          </p:nvSpPr>
          <p:spPr bwMode="auto">
            <a:xfrm>
              <a:off x="4094" y="1744"/>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82" name="Oval 247"/>
            <p:cNvSpPr>
              <a:spLocks noChangeAspect="1" noChangeArrowheads="1"/>
            </p:cNvSpPr>
            <p:nvPr/>
          </p:nvSpPr>
          <p:spPr bwMode="auto">
            <a:xfrm>
              <a:off x="4162" y="1764"/>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83" name="Oval 248"/>
            <p:cNvSpPr>
              <a:spLocks noChangeAspect="1" noChangeArrowheads="1"/>
            </p:cNvSpPr>
            <p:nvPr/>
          </p:nvSpPr>
          <p:spPr bwMode="auto">
            <a:xfrm>
              <a:off x="4189" y="1880"/>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84" name="Oval 249"/>
            <p:cNvSpPr>
              <a:spLocks noChangeAspect="1" noChangeArrowheads="1"/>
            </p:cNvSpPr>
            <p:nvPr/>
          </p:nvSpPr>
          <p:spPr bwMode="auto">
            <a:xfrm>
              <a:off x="4264" y="2050"/>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85" name="Oval 250"/>
            <p:cNvSpPr>
              <a:spLocks noChangeAspect="1" noChangeArrowheads="1"/>
            </p:cNvSpPr>
            <p:nvPr/>
          </p:nvSpPr>
          <p:spPr bwMode="auto">
            <a:xfrm>
              <a:off x="4298" y="2661"/>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86" name="Line 251"/>
            <p:cNvSpPr>
              <a:spLocks noChangeAspect="1" noChangeShapeType="1"/>
            </p:cNvSpPr>
            <p:nvPr/>
          </p:nvSpPr>
          <p:spPr bwMode="auto">
            <a:xfrm>
              <a:off x="1946" y="2070"/>
              <a:ext cx="9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87" name="Line 252"/>
            <p:cNvSpPr>
              <a:spLocks noChangeAspect="1" noChangeShapeType="1"/>
            </p:cNvSpPr>
            <p:nvPr/>
          </p:nvSpPr>
          <p:spPr bwMode="auto">
            <a:xfrm>
              <a:off x="2048" y="1846"/>
              <a:ext cx="9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88" name="Line 253"/>
            <p:cNvSpPr>
              <a:spLocks noChangeAspect="1" noChangeShapeType="1"/>
            </p:cNvSpPr>
            <p:nvPr/>
          </p:nvSpPr>
          <p:spPr bwMode="auto">
            <a:xfrm>
              <a:off x="2218" y="2294"/>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89" name="Line 254"/>
            <p:cNvSpPr>
              <a:spLocks noChangeAspect="1" noChangeShapeType="1"/>
            </p:cNvSpPr>
            <p:nvPr/>
          </p:nvSpPr>
          <p:spPr bwMode="auto">
            <a:xfrm>
              <a:off x="2395" y="1880"/>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0" name="Line 255"/>
            <p:cNvSpPr>
              <a:spLocks noChangeAspect="1" noChangeShapeType="1"/>
            </p:cNvSpPr>
            <p:nvPr/>
          </p:nvSpPr>
          <p:spPr bwMode="auto">
            <a:xfrm>
              <a:off x="2470" y="2104"/>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1" name="Line 256"/>
            <p:cNvSpPr>
              <a:spLocks noChangeAspect="1" noChangeShapeType="1"/>
            </p:cNvSpPr>
            <p:nvPr/>
          </p:nvSpPr>
          <p:spPr bwMode="auto">
            <a:xfrm>
              <a:off x="2551" y="2199"/>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2" name="Line 257"/>
            <p:cNvSpPr>
              <a:spLocks noChangeAspect="1" noChangeShapeType="1"/>
            </p:cNvSpPr>
            <p:nvPr/>
          </p:nvSpPr>
          <p:spPr bwMode="auto">
            <a:xfrm>
              <a:off x="2694" y="3273"/>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3" name="Line 258"/>
            <p:cNvSpPr>
              <a:spLocks noChangeAspect="1" noChangeShapeType="1"/>
            </p:cNvSpPr>
            <p:nvPr/>
          </p:nvSpPr>
          <p:spPr bwMode="auto">
            <a:xfrm>
              <a:off x="2728" y="2960"/>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4" name="Line 259"/>
            <p:cNvSpPr>
              <a:spLocks noChangeAspect="1" noChangeShapeType="1"/>
            </p:cNvSpPr>
            <p:nvPr/>
          </p:nvSpPr>
          <p:spPr bwMode="auto">
            <a:xfrm>
              <a:off x="2789" y="2029"/>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5" name="Line 260"/>
            <p:cNvSpPr>
              <a:spLocks noChangeAspect="1" noChangeShapeType="1"/>
            </p:cNvSpPr>
            <p:nvPr/>
          </p:nvSpPr>
          <p:spPr bwMode="auto">
            <a:xfrm>
              <a:off x="2986" y="1384"/>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6" name="Line 261"/>
            <p:cNvSpPr>
              <a:spLocks noChangeAspect="1" noChangeShapeType="1"/>
            </p:cNvSpPr>
            <p:nvPr/>
          </p:nvSpPr>
          <p:spPr bwMode="auto">
            <a:xfrm>
              <a:off x="3115" y="1302"/>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7" name="Line 262"/>
            <p:cNvSpPr>
              <a:spLocks noChangeAspect="1" noChangeShapeType="1"/>
            </p:cNvSpPr>
            <p:nvPr/>
          </p:nvSpPr>
          <p:spPr bwMode="auto">
            <a:xfrm>
              <a:off x="3278" y="1690"/>
              <a:ext cx="9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8" name="Line 263"/>
            <p:cNvSpPr>
              <a:spLocks noChangeAspect="1" noChangeShapeType="1"/>
            </p:cNvSpPr>
            <p:nvPr/>
          </p:nvSpPr>
          <p:spPr bwMode="auto">
            <a:xfrm>
              <a:off x="3374" y="1826"/>
              <a:ext cx="95" cy="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9" name="Line 264"/>
            <p:cNvSpPr>
              <a:spLocks noChangeAspect="1" noChangeShapeType="1"/>
            </p:cNvSpPr>
            <p:nvPr/>
          </p:nvSpPr>
          <p:spPr bwMode="auto">
            <a:xfrm>
              <a:off x="3543" y="2451"/>
              <a:ext cx="9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0" name="Line 265"/>
            <p:cNvSpPr>
              <a:spLocks noChangeAspect="1" noChangeShapeType="1"/>
            </p:cNvSpPr>
            <p:nvPr/>
          </p:nvSpPr>
          <p:spPr bwMode="auto">
            <a:xfrm>
              <a:off x="3605" y="2505"/>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1" name="Line 266"/>
            <p:cNvSpPr>
              <a:spLocks noChangeAspect="1" noChangeShapeType="1"/>
            </p:cNvSpPr>
            <p:nvPr/>
          </p:nvSpPr>
          <p:spPr bwMode="auto">
            <a:xfrm>
              <a:off x="3734" y="1669"/>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2" name="Line 267"/>
            <p:cNvSpPr>
              <a:spLocks noChangeAspect="1" noChangeShapeType="1"/>
            </p:cNvSpPr>
            <p:nvPr/>
          </p:nvSpPr>
          <p:spPr bwMode="auto">
            <a:xfrm>
              <a:off x="3829" y="1629"/>
              <a:ext cx="95" cy="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3" name="Line 268"/>
            <p:cNvSpPr>
              <a:spLocks noChangeAspect="1" noChangeShapeType="1"/>
            </p:cNvSpPr>
            <p:nvPr/>
          </p:nvSpPr>
          <p:spPr bwMode="auto">
            <a:xfrm>
              <a:off x="3904" y="1567"/>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4" name="Line 269"/>
            <p:cNvSpPr>
              <a:spLocks noChangeAspect="1" noChangeShapeType="1"/>
            </p:cNvSpPr>
            <p:nvPr/>
          </p:nvSpPr>
          <p:spPr bwMode="auto">
            <a:xfrm>
              <a:off x="4046" y="1697"/>
              <a:ext cx="95" cy="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5" name="Line 270"/>
            <p:cNvSpPr>
              <a:spLocks noChangeAspect="1" noChangeShapeType="1"/>
            </p:cNvSpPr>
            <p:nvPr/>
          </p:nvSpPr>
          <p:spPr bwMode="auto">
            <a:xfrm>
              <a:off x="4094" y="2036"/>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6" name="Line 271"/>
            <p:cNvSpPr>
              <a:spLocks noChangeAspect="1" noChangeShapeType="1"/>
            </p:cNvSpPr>
            <p:nvPr/>
          </p:nvSpPr>
          <p:spPr bwMode="auto">
            <a:xfrm>
              <a:off x="4162" y="1880"/>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7" name="Line 272"/>
            <p:cNvSpPr>
              <a:spLocks noChangeAspect="1" noChangeShapeType="1"/>
            </p:cNvSpPr>
            <p:nvPr/>
          </p:nvSpPr>
          <p:spPr bwMode="auto">
            <a:xfrm>
              <a:off x="4189" y="2165"/>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8" name="Line 273"/>
            <p:cNvSpPr>
              <a:spLocks noChangeAspect="1" noChangeShapeType="1"/>
            </p:cNvSpPr>
            <p:nvPr/>
          </p:nvSpPr>
          <p:spPr bwMode="auto">
            <a:xfrm>
              <a:off x="4264" y="2492"/>
              <a:ext cx="95" cy="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9" name="Line 274"/>
            <p:cNvSpPr>
              <a:spLocks noChangeAspect="1" noChangeShapeType="1"/>
            </p:cNvSpPr>
            <p:nvPr/>
          </p:nvSpPr>
          <p:spPr bwMode="auto">
            <a:xfrm>
              <a:off x="4298" y="2852"/>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0" name="Line 275"/>
            <p:cNvSpPr>
              <a:spLocks noChangeAspect="1" noChangeShapeType="1"/>
            </p:cNvSpPr>
            <p:nvPr/>
          </p:nvSpPr>
          <p:spPr bwMode="auto">
            <a:xfrm>
              <a:off x="1946" y="1588"/>
              <a:ext cx="9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1" name="Line 276"/>
            <p:cNvSpPr>
              <a:spLocks noChangeAspect="1" noChangeShapeType="1"/>
            </p:cNvSpPr>
            <p:nvPr/>
          </p:nvSpPr>
          <p:spPr bwMode="auto">
            <a:xfrm>
              <a:off x="2048" y="1404"/>
              <a:ext cx="9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2" name="Line 277"/>
            <p:cNvSpPr>
              <a:spLocks noChangeAspect="1" noChangeShapeType="1"/>
            </p:cNvSpPr>
            <p:nvPr/>
          </p:nvSpPr>
          <p:spPr bwMode="auto">
            <a:xfrm>
              <a:off x="2218" y="1520"/>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3" name="Line 278"/>
            <p:cNvSpPr>
              <a:spLocks noChangeAspect="1" noChangeShapeType="1"/>
            </p:cNvSpPr>
            <p:nvPr/>
          </p:nvSpPr>
          <p:spPr bwMode="auto">
            <a:xfrm>
              <a:off x="2395" y="1486"/>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4" name="Line 279"/>
            <p:cNvSpPr>
              <a:spLocks noChangeAspect="1" noChangeShapeType="1"/>
            </p:cNvSpPr>
            <p:nvPr/>
          </p:nvSpPr>
          <p:spPr bwMode="auto">
            <a:xfrm>
              <a:off x="2470" y="1377"/>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5" name="Line 280"/>
            <p:cNvSpPr>
              <a:spLocks noChangeAspect="1" noChangeShapeType="1"/>
            </p:cNvSpPr>
            <p:nvPr/>
          </p:nvSpPr>
          <p:spPr bwMode="auto">
            <a:xfrm>
              <a:off x="2551" y="1316"/>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6" name="Line 281"/>
            <p:cNvSpPr>
              <a:spLocks noChangeAspect="1" noChangeShapeType="1"/>
            </p:cNvSpPr>
            <p:nvPr/>
          </p:nvSpPr>
          <p:spPr bwMode="auto">
            <a:xfrm>
              <a:off x="2694" y="2791"/>
              <a:ext cx="95" cy="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7" name="Line 282"/>
            <p:cNvSpPr>
              <a:spLocks noChangeAspect="1" noChangeShapeType="1"/>
            </p:cNvSpPr>
            <p:nvPr/>
          </p:nvSpPr>
          <p:spPr bwMode="auto">
            <a:xfrm>
              <a:off x="2728" y="2600"/>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8" name="Line 283"/>
            <p:cNvSpPr>
              <a:spLocks noChangeAspect="1" noChangeShapeType="1"/>
            </p:cNvSpPr>
            <p:nvPr/>
          </p:nvSpPr>
          <p:spPr bwMode="auto">
            <a:xfrm>
              <a:off x="2789" y="1506"/>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9" name="Line 284"/>
            <p:cNvSpPr>
              <a:spLocks noChangeAspect="1" noChangeShapeType="1"/>
            </p:cNvSpPr>
            <p:nvPr/>
          </p:nvSpPr>
          <p:spPr bwMode="auto">
            <a:xfrm>
              <a:off x="2986" y="834"/>
              <a:ext cx="95" cy="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0" name="Line 285"/>
            <p:cNvSpPr>
              <a:spLocks noChangeAspect="1" noChangeShapeType="1"/>
            </p:cNvSpPr>
            <p:nvPr/>
          </p:nvSpPr>
          <p:spPr bwMode="auto">
            <a:xfrm>
              <a:off x="3115" y="983"/>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1" name="Line 286"/>
            <p:cNvSpPr>
              <a:spLocks noChangeAspect="1" noChangeShapeType="1"/>
            </p:cNvSpPr>
            <p:nvPr/>
          </p:nvSpPr>
          <p:spPr bwMode="auto">
            <a:xfrm>
              <a:off x="3278" y="1221"/>
              <a:ext cx="9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2" name="Line 287"/>
            <p:cNvSpPr>
              <a:spLocks noChangeAspect="1" noChangeShapeType="1"/>
            </p:cNvSpPr>
            <p:nvPr/>
          </p:nvSpPr>
          <p:spPr bwMode="auto">
            <a:xfrm>
              <a:off x="3374" y="1357"/>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3" name="Line 288"/>
            <p:cNvSpPr>
              <a:spLocks noChangeAspect="1" noChangeShapeType="1"/>
            </p:cNvSpPr>
            <p:nvPr/>
          </p:nvSpPr>
          <p:spPr bwMode="auto">
            <a:xfrm>
              <a:off x="3543" y="2043"/>
              <a:ext cx="9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4" name="Line 289"/>
            <p:cNvSpPr>
              <a:spLocks noChangeAspect="1" noChangeShapeType="1"/>
            </p:cNvSpPr>
            <p:nvPr/>
          </p:nvSpPr>
          <p:spPr bwMode="auto">
            <a:xfrm>
              <a:off x="3605" y="2376"/>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5" name="Line 290"/>
            <p:cNvSpPr>
              <a:spLocks noChangeAspect="1" noChangeShapeType="1"/>
            </p:cNvSpPr>
            <p:nvPr/>
          </p:nvSpPr>
          <p:spPr bwMode="auto">
            <a:xfrm>
              <a:off x="3734" y="1248"/>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6" name="Line 291"/>
            <p:cNvSpPr>
              <a:spLocks noChangeAspect="1" noChangeShapeType="1"/>
            </p:cNvSpPr>
            <p:nvPr/>
          </p:nvSpPr>
          <p:spPr bwMode="auto">
            <a:xfrm>
              <a:off x="3829" y="847"/>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7" name="Line 292"/>
            <p:cNvSpPr>
              <a:spLocks noChangeAspect="1" noChangeShapeType="1"/>
            </p:cNvSpPr>
            <p:nvPr/>
          </p:nvSpPr>
          <p:spPr bwMode="auto">
            <a:xfrm>
              <a:off x="3904" y="1194"/>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8" name="Line 293"/>
            <p:cNvSpPr>
              <a:spLocks noChangeAspect="1" noChangeShapeType="1"/>
            </p:cNvSpPr>
            <p:nvPr/>
          </p:nvSpPr>
          <p:spPr bwMode="auto">
            <a:xfrm>
              <a:off x="4046" y="1037"/>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9" name="Line 294"/>
            <p:cNvSpPr>
              <a:spLocks noChangeAspect="1" noChangeShapeType="1"/>
            </p:cNvSpPr>
            <p:nvPr/>
          </p:nvSpPr>
          <p:spPr bwMode="auto">
            <a:xfrm>
              <a:off x="4094" y="1499"/>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30" name="Line 295"/>
            <p:cNvSpPr>
              <a:spLocks noChangeAspect="1" noChangeShapeType="1"/>
            </p:cNvSpPr>
            <p:nvPr/>
          </p:nvSpPr>
          <p:spPr bwMode="auto">
            <a:xfrm>
              <a:off x="4162" y="1690"/>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31" name="Line 296"/>
            <p:cNvSpPr>
              <a:spLocks noChangeAspect="1" noChangeShapeType="1"/>
            </p:cNvSpPr>
            <p:nvPr/>
          </p:nvSpPr>
          <p:spPr bwMode="auto">
            <a:xfrm>
              <a:off x="4189" y="1635"/>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32" name="Line 297"/>
            <p:cNvSpPr>
              <a:spLocks noChangeAspect="1" noChangeShapeType="1"/>
            </p:cNvSpPr>
            <p:nvPr/>
          </p:nvSpPr>
          <p:spPr bwMode="auto">
            <a:xfrm>
              <a:off x="4264" y="1710"/>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33" name="Line 298"/>
            <p:cNvSpPr>
              <a:spLocks noChangeAspect="1" noChangeShapeType="1"/>
            </p:cNvSpPr>
            <p:nvPr/>
          </p:nvSpPr>
          <p:spPr bwMode="auto">
            <a:xfrm>
              <a:off x="4298" y="2526"/>
              <a:ext cx="95" cy="0"/>
            </a:xfrm>
            <a:prstGeom prst="line">
              <a:avLst/>
            </a:prstGeom>
            <a:noFill/>
            <a:ln w="12700">
              <a:solidFill>
                <a:srgbClr val="000000"/>
              </a:solidFill>
              <a:round/>
              <a:headEnd/>
              <a:tailEnd/>
            </a:ln>
          </p:spPr>
          <p:txBody>
            <a:bodyPr>
              <a:prstTxWarp prst="textNoShape">
                <a:avLst/>
              </a:prstTxWarp>
            </a:bodyPr>
            <a:lstStyle/>
            <a:p>
              <a:endParaRPr lang="en-US"/>
            </a:p>
          </p:txBody>
        </p:sp>
        <p:grpSp>
          <p:nvGrpSpPr>
            <p:cNvPr id="87134" name="Group 299"/>
            <p:cNvGrpSpPr>
              <a:grpSpLocks noChangeAspect="1"/>
            </p:cNvGrpSpPr>
            <p:nvPr/>
          </p:nvGrpSpPr>
          <p:grpSpPr bwMode="auto">
            <a:xfrm>
              <a:off x="1488" y="762"/>
              <a:ext cx="180" cy="2878"/>
              <a:chOff x="1352" y="932"/>
              <a:chExt cx="212" cy="3388"/>
            </a:xfrm>
          </p:grpSpPr>
          <p:sp>
            <p:nvSpPr>
              <p:cNvPr id="87196" name="Rectangle 300"/>
              <p:cNvSpPr>
                <a:spLocks noChangeAspect="1" noChangeArrowheads="1"/>
              </p:cNvSpPr>
              <p:nvPr/>
            </p:nvSpPr>
            <p:spPr bwMode="auto">
              <a:xfrm>
                <a:off x="1456" y="4116"/>
                <a:ext cx="85" cy="204"/>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0</a:t>
                </a:r>
                <a:endParaRPr lang="en-US">
                  <a:latin typeface="Times" charset="0"/>
                </a:endParaRPr>
              </a:p>
            </p:txBody>
          </p:sp>
          <p:sp>
            <p:nvSpPr>
              <p:cNvPr id="87197" name="Rectangle 301"/>
              <p:cNvSpPr>
                <a:spLocks noChangeAspect="1" noChangeArrowheads="1"/>
              </p:cNvSpPr>
              <p:nvPr/>
            </p:nvSpPr>
            <p:spPr bwMode="auto">
              <a:xfrm>
                <a:off x="1352" y="3324"/>
                <a:ext cx="212" cy="204"/>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0.2</a:t>
                </a:r>
                <a:endParaRPr lang="en-US">
                  <a:latin typeface="Times" charset="0"/>
                </a:endParaRPr>
              </a:p>
            </p:txBody>
          </p:sp>
          <p:sp>
            <p:nvSpPr>
              <p:cNvPr id="87198" name="Rectangle 302"/>
              <p:cNvSpPr>
                <a:spLocks noChangeAspect="1" noChangeArrowheads="1"/>
              </p:cNvSpPr>
              <p:nvPr/>
            </p:nvSpPr>
            <p:spPr bwMode="auto">
              <a:xfrm>
                <a:off x="1352" y="2525"/>
                <a:ext cx="212" cy="20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0.4</a:t>
                </a:r>
                <a:endParaRPr lang="en-US">
                  <a:latin typeface="Times" charset="0"/>
                </a:endParaRPr>
              </a:p>
            </p:txBody>
          </p:sp>
          <p:sp>
            <p:nvSpPr>
              <p:cNvPr id="87199" name="Rectangle 303"/>
              <p:cNvSpPr>
                <a:spLocks noChangeAspect="1" noChangeArrowheads="1"/>
              </p:cNvSpPr>
              <p:nvPr/>
            </p:nvSpPr>
            <p:spPr bwMode="auto">
              <a:xfrm>
                <a:off x="1352" y="1732"/>
                <a:ext cx="212" cy="204"/>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0.6</a:t>
                </a:r>
                <a:endParaRPr lang="en-US">
                  <a:latin typeface="Times" charset="0"/>
                </a:endParaRPr>
              </a:p>
            </p:txBody>
          </p:sp>
          <p:sp>
            <p:nvSpPr>
              <p:cNvPr id="87200" name="Rectangle 304"/>
              <p:cNvSpPr>
                <a:spLocks noChangeAspect="1" noChangeArrowheads="1"/>
              </p:cNvSpPr>
              <p:nvPr/>
            </p:nvSpPr>
            <p:spPr bwMode="auto">
              <a:xfrm>
                <a:off x="1352" y="932"/>
                <a:ext cx="212" cy="204"/>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0.8</a:t>
                </a:r>
                <a:endParaRPr lang="en-US">
                  <a:latin typeface="Times" charset="0"/>
                </a:endParaRPr>
              </a:p>
            </p:txBody>
          </p:sp>
        </p:grpSp>
        <p:sp>
          <p:nvSpPr>
            <p:cNvPr id="87135" name="Rectangle 305"/>
            <p:cNvSpPr>
              <a:spLocks noChangeAspect="1" noChangeArrowheads="1"/>
            </p:cNvSpPr>
            <p:nvPr/>
          </p:nvSpPr>
          <p:spPr bwMode="auto">
            <a:xfrm>
              <a:off x="1671" y="3589"/>
              <a:ext cx="72"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0</a:t>
              </a:r>
              <a:endParaRPr lang="en-US">
                <a:latin typeface="Times" charset="0"/>
              </a:endParaRPr>
            </a:p>
          </p:txBody>
        </p:sp>
        <p:sp>
          <p:nvSpPr>
            <p:cNvPr id="87136" name="Rectangle 306"/>
            <p:cNvSpPr>
              <a:spLocks noChangeAspect="1" noChangeArrowheads="1"/>
            </p:cNvSpPr>
            <p:nvPr/>
          </p:nvSpPr>
          <p:spPr bwMode="auto">
            <a:xfrm>
              <a:off x="2093" y="3589"/>
              <a:ext cx="144"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30</a:t>
              </a:r>
              <a:endParaRPr lang="en-US">
                <a:latin typeface="Times" charset="0"/>
              </a:endParaRPr>
            </a:p>
          </p:txBody>
        </p:sp>
        <p:sp>
          <p:nvSpPr>
            <p:cNvPr id="87137" name="Rectangle 307"/>
            <p:cNvSpPr>
              <a:spLocks noChangeAspect="1" noChangeArrowheads="1"/>
            </p:cNvSpPr>
            <p:nvPr/>
          </p:nvSpPr>
          <p:spPr bwMode="auto">
            <a:xfrm>
              <a:off x="2541" y="3589"/>
              <a:ext cx="144"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60</a:t>
              </a:r>
              <a:endParaRPr lang="en-US">
                <a:latin typeface="Times" charset="0"/>
              </a:endParaRPr>
            </a:p>
          </p:txBody>
        </p:sp>
        <p:sp>
          <p:nvSpPr>
            <p:cNvPr id="87138" name="Rectangle 308"/>
            <p:cNvSpPr>
              <a:spLocks noChangeAspect="1" noChangeArrowheads="1"/>
            </p:cNvSpPr>
            <p:nvPr/>
          </p:nvSpPr>
          <p:spPr bwMode="auto">
            <a:xfrm>
              <a:off x="2996" y="3589"/>
              <a:ext cx="144"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90</a:t>
              </a:r>
              <a:endParaRPr lang="en-US">
                <a:latin typeface="Times" charset="0"/>
              </a:endParaRPr>
            </a:p>
          </p:txBody>
        </p:sp>
        <p:sp>
          <p:nvSpPr>
            <p:cNvPr id="87139" name="Rectangle 309"/>
            <p:cNvSpPr>
              <a:spLocks noChangeAspect="1" noChangeArrowheads="1"/>
            </p:cNvSpPr>
            <p:nvPr/>
          </p:nvSpPr>
          <p:spPr bwMode="auto">
            <a:xfrm>
              <a:off x="3425" y="3589"/>
              <a:ext cx="216"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120</a:t>
              </a:r>
              <a:endParaRPr lang="en-US">
                <a:latin typeface="Times" charset="0"/>
              </a:endParaRPr>
            </a:p>
          </p:txBody>
        </p:sp>
        <p:sp>
          <p:nvSpPr>
            <p:cNvPr id="87140" name="Rectangle 310"/>
            <p:cNvSpPr>
              <a:spLocks noChangeAspect="1" noChangeArrowheads="1"/>
            </p:cNvSpPr>
            <p:nvPr/>
          </p:nvSpPr>
          <p:spPr bwMode="auto">
            <a:xfrm>
              <a:off x="3873" y="3589"/>
              <a:ext cx="216"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150</a:t>
              </a:r>
              <a:endParaRPr lang="en-US">
                <a:latin typeface="Times" charset="0"/>
              </a:endParaRPr>
            </a:p>
          </p:txBody>
        </p:sp>
        <p:sp>
          <p:nvSpPr>
            <p:cNvPr id="87141" name="Rectangle 311"/>
            <p:cNvSpPr>
              <a:spLocks noChangeAspect="1" noChangeArrowheads="1"/>
            </p:cNvSpPr>
            <p:nvPr/>
          </p:nvSpPr>
          <p:spPr bwMode="auto">
            <a:xfrm>
              <a:off x="4328" y="3589"/>
              <a:ext cx="216"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180</a:t>
              </a:r>
              <a:endParaRPr lang="en-US">
                <a:latin typeface="Times" charset="0"/>
              </a:endParaRPr>
            </a:p>
          </p:txBody>
        </p:sp>
        <p:sp>
          <p:nvSpPr>
            <p:cNvPr id="87142" name="Rectangle 312"/>
            <p:cNvSpPr>
              <a:spLocks noChangeAspect="1" noChangeArrowheads="1"/>
            </p:cNvSpPr>
            <p:nvPr/>
          </p:nvSpPr>
          <p:spPr bwMode="auto">
            <a:xfrm rot="-5400000">
              <a:off x="943" y="1954"/>
              <a:ext cx="827" cy="192"/>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latin typeface="Times" charset="0"/>
                </a:rPr>
                <a:t>Energy, a.u.</a:t>
              </a:r>
              <a:endParaRPr lang="en-US" sz="2000">
                <a:latin typeface="Times" charset="0"/>
              </a:endParaRPr>
            </a:p>
          </p:txBody>
        </p:sp>
        <p:sp>
          <p:nvSpPr>
            <p:cNvPr id="87143" name="Rectangle 313"/>
            <p:cNvSpPr>
              <a:spLocks noChangeAspect="1" noChangeArrowheads="1"/>
            </p:cNvSpPr>
            <p:nvPr/>
          </p:nvSpPr>
          <p:spPr bwMode="auto">
            <a:xfrm>
              <a:off x="2250" y="3760"/>
              <a:ext cx="1778" cy="192"/>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latin typeface="Times" charset="0"/>
                </a:rPr>
                <a:t>Misorientation angle, deg.</a:t>
              </a:r>
              <a:endParaRPr lang="en-US" sz="2000">
                <a:latin typeface="Times" charset="0"/>
              </a:endParaRPr>
            </a:p>
          </p:txBody>
        </p:sp>
        <p:sp>
          <p:nvSpPr>
            <p:cNvPr id="87144" name="Line 314"/>
            <p:cNvSpPr>
              <a:spLocks noChangeAspect="1" noChangeShapeType="1"/>
            </p:cNvSpPr>
            <p:nvPr/>
          </p:nvSpPr>
          <p:spPr bwMode="auto">
            <a:xfrm>
              <a:off x="1994" y="1588"/>
              <a:ext cx="0" cy="48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45" name="Line 315"/>
            <p:cNvSpPr>
              <a:spLocks noChangeAspect="1" noChangeShapeType="1"/>
            </p:cNvSpPr>
            <p:nvPr/>
          </p:nvSpPr>
          <p:spPr bwMode="auto">
            <a:xfrm>
              <a:off x="2096" y="1408"/>
              <a:ext cx="0" cy="43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46" name="Line 316"/>
            <p:cNvSpPr>
              <a:spLocks noChangeAspect="1" noChangeShapeType="1"/>
            </p:cNvSpPr>
            <p:nvPr/>
          </p:nvSpPr>
          <p:spPr bwMode="auto">
            <a:xfrm>
              <a:off x="2266" y="1520"/>
              <a:ext cx="0" cy="76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47" name="Line 317"/>
            <p:cNvSpPr>
              <a:spLocks noChangeAspect="1" noChangeShapeType="1"/>
            </p:cNvSpPr>
            <p:nvPr/>
          </p:nvSpPr>
          <p:spPr bwMode="auto">
            <a:xfrm flipH="1">
              <a:off x="2439" y="1489"/>
              <a:ext cx="4" cy="39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48" name="Line 318"/>
            <p:cNvSpPr>
              <a:spLocks noChangeAspect="1" noChangeShapeType="1"/>
            </p:cNvSpPr>
            <p:nvPr/>
          </p:nvSpPr>
          <p:spPr bwMode="auto">
            <a:xfrm flipH="1">
              <a:off x="2521" y="1377"/>
              <a:ext cx="0" cy="727"/>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49" name="Line 319"/>
            <p:cNvSpPr>
              <a:spLocks noChangeAspect="1" noChangeShapeType="1"/>
            </p:cNvSpPr>
            <p:nvPr/>
          </p:nvSpPr>
          <p:spPr bwMode="auto">
            <a:xfrm>
              <a:off x="2599" y="1316"/>
              <a:ext cx="3" cy="887"/>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0" name="Line 320"/>
            <p:cNvSpPr>
              <a:spLocks noChangeAspect="1" noChangeShapeType="1"/>
            </p:cNvSpPr>
            <p:nvPr/>
          </p:nvSpPr>
          <p:spPr bwMode="auto">
            <a:xfrm>
              <a:off x="2735" y="2794"/>
              <a:ext cx="3" cy="47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1" name="Line 321"/>
            <p:cNvSpPr>
              <a:spLocks noChangeAspect="1" noChangeShapeType="1"/>
            </p:cNvSpPr>
            <p:nvPr/>
          </p:nvSpPr>
          <p:spPr bwMode="auto">
            <a:xfrm>
              <a:off x="2779" y="2597"/>
              <a:ext cx="0" cy="36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2" name="Line 322"/>
            <p:cNvSpPr>
              <a:spLocks noChangeAspect="1" noChangeShapeType="1"/>
            </p:cNvSpPr>
            <p:nvPr/>
          </p:nvSpPr>
          <p:spPr bwMode="auto">
            <a:xfrm>
              <a:off x="2840" y="1506"/>
              <a:ext cx="0" cy="52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3" name="Line 323"/>
            <p:cNvSpPr>
              <a:spLocks noChangeAspect="1" noChangeShapeType="1"/>
            </p:cNvSpPr>
            <p:nvPr/>
          </p:nvSpPr>
          <p:spPr bwMode="auto">
            <a:xfrm>
              <a:off x="3037" y="837"/>
              <a:ext cx="0" cy="54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4" name="Line 324"/>
            <p:cNvSpPr>
              <a:spLocks noChangeAspect="1" noChangeShapeType="1"/>
            </p:cNvSpPr>
            <p:nvPr/>
          </p:nvSpPr>
          <p:spPr bwMode="auto">
            <a:xfrm>
              <a:off x="3163" y="980"/>
              <a:ext cx="0" cy="31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5" name="Line 325"/>
            <p:cNvSpPr>
              <a:spLocks noChangeAspect="1" noChangeShapeType="1"/>
            </p:cNvSpPr>
            <p:nvPr/>
          </p:nvSpPr>
          <p:spPr bwMode="auto">
            <a:xfrm>
              <a:off x="3326" y="1217"/>
              <a:ext cx="3" cy="46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6" name="Line 326"/>
            <p:cNvSpPr>
              <a:spLocks noChangeAspect="1" noChangeShapeType="1"/>
            </p:cNvSpPr>
            <p:nvPr/>
          </p:nvSpPr>
          <p:spPr bwMode="auto">
            <a:xfrm>
              <a:off x="3418" y="1360"/>
              <a:ext cx="3" cy="46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7" name="Line 327"/>
            <p:cNvSpPr>
              <a:spLocks noChangeAspect="1" noChangeShapeType="1"/>
            </p:cNvSpPr>
            <p:nvPr/>
          </p:nvSpPr>
          <p:spPr bwMode="auto">
            <a:xfrm>
              <a:off x="3591" y="2043"/>
              <a:ext cx="3" cy="40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8" name="Line 328"/>
            <p:cNvSpPr>
              <a:spLocks noChangeAspect="1" noChangeShapeType="1"/>
            </p:cNvSpPr>
            <p:nvPr/>
          </p:nvSpPr>
          <p:spPr bwMode="auto">
            <a:xfrm>
              <a:off x="3781" y="1245"/>
              <a:ext cx="4" cy="42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9" name="Line 329"/>
            <p:cNvSpPr>
              <a:spLocks noChangeAspect="1" noChangeShapeType="1"/>
            </p:cNvSpPr>
            <p:nvPr/>
          </p:nvSpPr>
          <p:spPr bwMode="auto">
            <a:xfrm>
              <a:off x="3652" y="2379"/>
              <a:ext cx="0" cy="11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0" name="Line 330"/>
            <p:cNvSpPr>
              <a:spLocks noChangeAspect="1" noChangeShapeType="1"/>
            </p:cNvSpPr>
            <p:nvPr/>
          </p:nvSpPr>
          <p:spPr bwMode="auto">
            <a:xfrm>
              <a:off x="3876" y="847"/>
              <a:ext cx="7" cy="78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1" name="Line 331"/>
            <p:cNvSpPr>
              <a:spLocks noChangeAspect="1" noChangeShapeType="1"/>
            </p:cNvSpPr>
            <p:nvPr/>
          </p:nvSpPr>
          <p:spPr bwMode="auto">
            <a:xfrm>
              <a:off x="3951" y="1197"/>
              <a:ext cx="0" cy="37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2" name="Line 332"/>
            <p:cNvSpPr>
              <a:spLocks noChangeAspect="1" noChangeShapeType="1"/>
            </p:cNvSpPr>
            <p:nvPr/>
          </p:nvSpPr>
          <p:spPr bwMode="auto">
            <a:xfrm>
              <a:off x="4094" y="1034"/>
              <a:ext cx="0" cy="65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3" name="Line 333"/>
            <p:cNvSpPr>
              <a:spLocks noChangeAspect="1" noChangeShapeType="1"/>
            </p:cNvSpPr>
            <p:nvPr/>
          </p:nvSpPr>
          <p:spPr bwMode="auto">
            <a:xfrm>
              <a:off x="4138" y="1503"/>
              <a:ext cx="0" cy="52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4" name="Line 334"/>
            <p:cNvSpPr>
              <a:spLocks noChangeAspect="1" noChangeShapeType="1"/>
            </p:cNvSpPr>
            <p:nvPr/>
          </p:nvSpPr>
          <p:spPr bwMode="auto">
            <a:xfrm>
              <a:off x="4206" y="1690"/>
              <a:ext cx="0" cy="19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5" name="Line 335"/>
            <p:cNvSpPr>
              <a:spLocks noChangeAspect="1" noChangeShapeType="1"/>
            </p:cNvSpPr>
            <p:nvPr/>
          </p:nvSpPr>
          <p:spPr bwMode="auto">
            <a:xfrm>
              <a:off x="4237" y="1639"/>
              <a:ext cx="0" cy="52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6" name="Line 336"/>
            <p:cNvSpPr>
              <a:spLocks noChangeAspect="1" noChangeShapeType="1"/>
            </p:cNvSpPr>
            <p:nvPr/>
          </p:nvSpPr>
          <p:spPr bwMode="auto">
            <a:xfrm>
              <a:off x="4308" y="1717"/>
              <a:ext cx="0" cy="771"/>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7" name="Line 337"/>
            <p:cNvSpPr>
              <a:spLocks noChangeAspect="1" noChangeShapeType="1"/>
            </p:cNvSpPr>
            <p:nvPr/>
          </p:nvSpPr>
          <p:spPr bwMode="auto">
            <a:xfrm flipH="1">
              <a:off x="4342" y="2522"/>
              <a:ext cx="3" cy="33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8" name="Line 338"/>
            <p:cNvSpPr>
              <a:spLocks noChangeAspect="1" noChangeShapeType="1"/>
            </p:cNvSpPr>
            <p:nvPr/>
          </p:nvSpPr>
          <p:spPr bwMode="auto">
            <a:xfrm>
              <a:off x="4335" y="2624"/>
              <a:ext cx="78"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87169" name="Line 339"/>
            <p:cNvSpPr>
              <a:spLocks noChangeAspect="1" noChangeShapeType="1"/>
            </p:cNvSpPr>
            <p:nvPr/>
          </p:nvSpPr>
          <p:spPr bwMode="auto">
            <a:xfrm>
              <a:off x="4335" y="1727"/>
              <a:ext cx="78"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87170" name="Line 340"/>
            <p:cNvSpPr>
              <a:spLocks noChangeAspect="1" noChangeShapeType="1"/>
            </p:cNvSpPr>
            <p:nvPr/>
          </p:nvSpPr>
          <p:spPr bwMode="auto">
            <a:xfrm>
              <a:off x="4366" y="2179"/>
              <a:ext cx="47"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87171" name="Line 341"/>
            <p:cNvSpPr>
              <a:spLocks noChangeAspect="1" noChangeShapeType="1"/>
            </p:cNvSpPr>
            <p:nvPr/>
          </p:nvSpPr>
          <p:spPr bwMode="auto">
            <a:xfrm>
              <a:off x="4369" y="3069"/>
              <a:ext cx="48"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87172" name="Line 342"/>
            <p:cNvSpPr>
              <a:spLocks noChangeAspect="1" noChangeShapeType="1"/>
            </p:cNvSpPr>
            <p:nvPr/>
          </p:nvSpPr>
          <p:spPr bwMode="auto">
            <a:xfrm>
              <a:off x="4366" y="1279"/>
              <a:ext cx="47"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87173" name="Rectangle 343"/>
            <p:cNvSpPr>
              <a:spLocks noChangeAspect="1" noChangeArrowheads="1"/>
            </p:cNvSpPr>
            <p:nvPr/>
          </p:nvSpPr>
          <p:spPr bwMode="auto">
            <a:xfrm>
              <a:off x="4488" y="3436"/>
              <a:ext cx="72"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0</a:t>
              </a:r>
              <a:endParaRPr lang="en-US">
                <a:latin typeface="Times" charset="0"/>
              </a:endParaRPr>
            </a:p>
          </p:txBody>
        </p:sp>
        <p:sp>
          <p:nvSpPr>
            <p:cNvPr id="87174" name="Rectangle 344"/>
            <p:cNvSpPr>
              <a:spLocks noChangeAspect="1" noChangeArrowheads="1"/>
            </p:cNvSpPr>
            <p:nvPr/>
          </p:nvSpPr>
          <p:spPr bwMode="auto">
            <a:xfrm>
              <a:off x="4485" y="2553"/>
              <a:ext cx="144"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10</a:t>
              </a:r>
              <a:endParaRPr lang="en-US">
                <a:latin typeface="Times" charset="0"/>
              </a:endParaRPr>
            </a:p>
          </p:txBody>
        </p:sp>
        <p:sp>
          <p:nvSpPr>
            <p:cNvPr id="87175" name="Rectangle 345"/>
            <p:cNvSpPr>
              <a:spLocks noChangeAspect="1" noChangeArrowheads="1"/>
            </p:cNvSpPr>
            <p:nvPr/>
          </p:nvSpPr>
          <p:spPr bwMode="auto">
            <a:xfrm>
              <a:off x="4498" y="3004"/>
              <a:ext cx="72"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5</a:t>
              </a:r>
              <a:endParaRPr lang="en-US">
                <a:latin typeface="Times" charset="0"/>
              </a:endParaRPr>
            </a:p>
          </p:txBody>
        </p:sp>
        <p:sp>
          <p:nvSpPr>
            <p:cNvPr id="87176" name="Rectangle 346"/>
            <p:cNvSpPr>
              <a:spLocks noChangeAspect="1" noChangeArrowheads="1"/>
            </p:cNvSpPr>
            <p:nvPr/>
          </p:nvSpPr>
          <p:spPr bwMode="auto">
            <a:xfrm>
              <a:off x="4478" y="2108"/>
              <a:ext cx="144"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15</a:t>
              </a:r>
              <a:endParaRPr lang="en-US">
                <a:latin typeface="Times" charset="0"/>
              </a:endParaRPr>
            </a:p>
          </p:txBody>
        </p:sp>
        <p:sp>
          <p:nvSpPr>
            <p:cNvPr id="87177" name="Rectangle 347"/>
            <p:cNvSpPr>
              <a:spLocks noChangeAspect="1" noChangeArrowheads="1"/>
            </p:cNvSpPr>
            <p:nvPr/>
          </p:nvSpPr>
          <p:spPr bwMode="auto">
            <a:xfrm>
              <a:off x="4468" y="1207"/>
              <a:ext cx="144"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25</a:t>
              </a:r>
              <a:endParaRPr lang="en-US">
                <a:latin typeface="Times" charset="0"/>
              </a:endParaRPr>
            </a:p>
          </p:txBody>
        </p:sp>
        <p:sp>
          <p:nvSpPr>
            <p:cNvPr id="87178" name="Rectangle 348"/>
            <p:cNvSpPr>
              <a:spLocks noChangeAspect="1" noChangeArrowheads="1"/>
            </p:cNvSpPr>
            <p:nvPr/>
          </p:nvSpPr>
          <p:spPr bwMode="auto">
            <a:xfrm>
              <a:off x="4478" y="1663"/>
              <a:ext cx="144"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20</a:t>
              </a:r>
              <a:endParaRPr lang="en-US">
                <a:latin typeface="Times" charset="0"/>
              </a:endParaRPr>
            </a:p>
          </p:txBody>
        </p:sp>
        <p:sp>
          <p:nvSpPr>
            <p:cNvPr id="87179" name="Rectangle 349"/>
            <p:cNvSpPr>
              <a:spLocks noChangeAspect="1" noChangeArrowheads="1"/>
            </p:cNvSpPr>
            <p:nvPr/>
          </p:nvSpPr>
          <p:spPr bwMode="auto">
            <a:xfrm>
              <a:off x="4468" y="752"/>
              <a:ext cx="144"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30</a:t>
              </a:r>
              <a:endParaRPr lang="en-US">
                <a:latin typeface="Times" charset="0"/>
              </a:endParaRPr>
            </a:p>
          </p:txBody>
        </p:sp>
        <p:sp>
          <p:nvSpPr>
            <p:cNvPr id="87180" name="Rectangle 350"/>
            <p:cNvSpPr>
              <a:spLocks noChangeAspect="1" noChangeArrowheads="1"/>
            </p:cNvSpPr>
            <p:nvPr/>
          </p:nvSpPr>
          <p:spPr bwMode="auto">
            <a:xfrm rot="-5400000">
              <a:off x="4273" y="1663"/>
              <a:ext cx="994" cy="192"/>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latin typeface="Symbol" charset="2"/>
                </a:rPr>
                <a:t>l</a:t>
              </a:r>
              <a:r>
                <a:rPr lang="en-US" sz="2000" b="1">
                  <a:solidFill>
                    <a:srgbClr val="000000"/>
                  </a:solidFill>
                  <a:latin typeface="Times" charset="0"/>
                </a:rPr>
                <a:t>(</a:t>
              </a:r>
              <a:r>
                <a:rPr lang="en-US" sz="2000" b="1">
                  <a:solidFill>
                    <a:srgbClr val="000000"/>
                  </a:solidFill>
                  <a:latin typeface="Symbol" charset="2"/>
                </a:rPr>
                <a:t>D</a:t>
              </a:r>
              <a:r>
                <a:rPr lang="en-US" sz="2000" b="1">
                  <a:solidFill>
                    <a:srgbClr val="000000"/>
                  </a:solidFill>
                  <a:latin typeface="Times" charset="0"/>
                </a:rPr>
                <a:t>g, </a:t>
              </a:r>
              <a:r>
                <a:rPr lang="en-US" sz="2000">
                  <a:solidFill>
                    <a:srgbClr val="000000"/>
                  </a:solidFill>
                  <a:latin typeface="Times" charset="0"/>
                </a:rPr>
                <a:t>n</a:t>
              </a:r>
              <a:r>
                <a:rPr lang="en-US" sz="2000" b="1">
                  <a:solidFill>
                    <a:srgbClr val="000000"/>
                  </a:solidFill>
                  <a:latin typeface="Times" charset="0"/>
                </a:rPr>
                <a:t>), MRD</a:t>
              </a:r>
              <a:endParaRPr lang="en-US" sz="2000">
                <a:latin typeface="Times" charset="0"/>
              </a:endParaRPr>
            </a:p>
          </p:txBody>
        </p:sp>
        <p:sp>
          <p:nvSpPr>
            <p:cNvPr id="87181" name="Line 351"/>
            <p:cNvSpPr>
              <a:spLocks noChangeShapeType="1"/>
            </p:cNvSpPr>
            <p:nvPr/>
          </p:nvSpPr>
          <p:spPr bwMode="auto">
            <a:xfrm flipV="1">
              <a:off x="2256" y="780"/>
              <a:ext cx="0" cy="144"/>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87182" name="Line 352"/>
            <p:cNvSpPr>
              <a:spLocks noChangeShapeType="1"/>
            </p:cNvSpPr>
            <p:nvPr/>
          </p:nvSpPr>
          <p:spPr bwMode="auto">
            <a:xfrm flipV="1">
              <a:off x="2432" y="784"/>
              <a:ext cx="0" cy="144"/>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87183" name="Line 353"/>
            <p:cNvSpPr>
              <a:spLocks noChangeShapeType="1"/>
            </p:cNvSpPr>
            <p:nvPr/>
          </p:nvSpPr>
          <p:spPr bwMode="auto">
            <a:xfrm flipV="1">
              <a:off x="2752" y="788"/>
              <a:ext cx="0" cy="144"/>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87184" name="Line 354"/>
            <p:cNvSpPr>
              <a:spLocks noChangeShapeType="1"/>
            </p:cNvSpPr>
            <p:nvPr/>
          </p:nvSpPr>
          <p:spPr bwMode="auto">
            <a:xfrm flipV="1">
              <a:off x="3320" y="784"/>
              <a:ext cx="0" cy="144"/>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87185" name="Line 355"/>
            <p:cNvSpPr>
              <a:spLocks noChangeShapeType="1"/>
            </p:cNvSpPr>
            <p:nvPr/>
          </p:nvSpPr>
          <p:spPr bwMode="auto">
            <a:xfrm flipV="1">
              <a:off x="3632" y="780"/>
              <a:ext cx="0" cy="144"/>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87186" name="Line 356"/>
            <p:cNvSpPr>
              <a:spLocks noChangeShapeType="1"/>
            </p:cNvSpPr>
            <p:nvPr/>
          </p:nvSpPr>
          <p:spPr bwMode="auto">
            <a:xfrm flipV="1">
              <a:off x="3776" y="780"/>
              <a:ext cx="0" cy="144"/>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87187" name="Text Box 357"/>
            <p:cNvSpPr txBox="1">
              <a:spLocks noChangeArrowheads="1"/>
            </p:cNvSpPr>
            <p:nvPr/>
          </p:nvSpPr>
          <p:spPr bwMode="auto">
            <a:xfrm>
              <a:off x="1894" y="591"/>
              <a:ext cx="283" cy="231"/>
            </a:xfrm>
            <a:prstGeom prst="rect">
              <a:avLst/>
            </a:prstGeom>
            <a:noFill/>
            <a:ln w="9525">
              <a:noFill/>
              <a:miter lim="800000"/>
              <a:headEnd/>
              <a:tailEnd/>
            </a:ln>
          </p:spPr>
          <p:txBody>
            <a:bodyPr wrap="none">
              <a:prstTxWarp prst="textNoShape">
                <a:avLst/>
              </a:prstTxWarp>
              <a:spAutoFit/>
            </a:bodyPr>
            <a:lstStyle/>
            <a:p>
              <a:r>
                <a:rPr lang="en-US" sz="1800" b="1">
                  <a:latin typeface="Symbol" charset="2"/>
                </a:rPr>
                <a:t>S</a:t>
              </a:r>
              <a:r>
                <a:rPr lang="en-US" sz="1800" b="1">
                  <a:latin typeface="Times" charset="0"/>
                </a:rPr>
                <a:t>=</a:t>
              </a:r>
            </a:p>
          </p:txBody>
        </p:sp>
        <p:sp>
          <p:nvSpPr>
            <p:cNvPr id="87188" name="Text Box 358"/>
            <p:cNvSpPr txBox="1">
              <a:spLocks noChangeArrowheads="1"/>
            </p:cNvSpPr>
            <p:nvPr/>
          </p:nvSpPr>
          <p:spPr bwMode="auto">
            <a:xfrm>
              <a:off x="2170" y="585"/>
              <a:ext cx="188" cy="231"/>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9</a:t>
              </a:r>
            </a:p>
          </p:txBody>
        </p:sp>
        <p:sp>
          <p:nvSpPr>
            <p:cNvPr id="87189" name="Text Box 359"/>
            <p:cNvSpPr txBox="1">
              <a:spLocks noChangeArrowheads="1"/>
            </p:cNvSpPr>
            <p:nvPr/>
          </p:nvSpPr>
          <p:spPr bwMode="auto">
            <a:xfrm>
              <a:off x="2306" y="585"/>
              <a:ext cx="260" cy="231"/>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11</a:t>
              </a:r>
            </a:p>
          </p:txBody>
        </p:sp>
        <p:sp>
          <p:nvSpPr>
            <p:cNvPr id="87190" name="Text Box 360"/>
            <p:cNvSpPr txBox="1">
              <a:spLocks noChangeArrowheads="1"/>
            </p:cNvSpPr>
            <p:nvPr/>
          </p:nvSpPr>
          <p:spPr bwMode="auto">
            <a:xfrm>
              <a:off x="2658" y="585"/>
              <a:ext cx="188" cy="231"/>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3</a:t>
              </a:r>
            </a:p>
          </p:txBody>
        </p:sp>
        <p:sp>
          <p:nvSpPr>
            <p:cNvPr id="87191" name="Text Box 361"/>
            <p:cNvSpPr txBox="1">
              <a:spLocks noChangeArrowheads="1"/>
            </p:cNvSpPr>
            <p:nvPr/>
          </p:nvSpPr>
          <p:spPr bwMode="auto">
            <a:xfrm>
              <a:off x="3230" y="585"/>
              <a:ext cx="188" cy="231"/>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3</a:t>
              </a:r>
            </a:p>
          </p:txBody>
        </p:sp>
        <p:sp>
          <p:nvSpPr>
            <p:cNvPr id="87192" name="Text Box 362"/>
            <p:cNvSpPr txBox="1">
              <a:spLocks noChangeArrowheads="1"/>
            </p:cNvSpPr>
            <p:nvPr/>
          </p:nvSpPr>
          <p:spPr bwMode="auto">
            <a:xfrm>
              <a:off x="3498" y="585"/>
              <a:ext cx="260" cy="231"/>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11</a:t>
              </a:r>
            </a:p>
          </p:txBody>
        </p:sp>
        <p:sp>
          <p:nvSpPr>
            <p:cNvPr id="87193" name="Text Box 363"/>
            <p:cNvSpPr txBox="1">
              <a:spLocks noChangeArrowheads="1"/>
            </p:cNvSpPr>
            <p:nvPr/>
          </p:nvSpPr>
          <p:spPr bwMode="auto">
            <a:xfrm>
              <a:off x="3686" y="585"/>
              <a:ext cx="188" cy="231"/>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9</a:t>
              </a:r>
            </a:p>
          </p:txBody>
        </p:sp>
        <p:sp>
          <p:nvSpPr>
            <p:cNvPr id="87194" name="Line 364"/>
            <p:cNvSpPr>
              <a:spLocks noChangeShapeType="1"/>
            </p:cNvSpPr>
            <p:nvPr/>
          </p:nvSpPr>
          <p:spPr bwMode="auto">
            <a:xfrm>
              <a:off x="4752" y="2528"/>
              <a:ext cx="0" cy="472"/>
            </a:xfrm>
            <a:prstGeom prst="line">
              <a:avLst/>
            </a:prstGeom>
            <a:noFill/>
            <a:ln w="38100">
              <a:solidFill>
                <a:srgbClr val="0300FF"/>
              </a:solidFill>
              <a:round/>
              <a:headEnd/>
              <a:tailEnd/>
            </a:ln>
          </p:spPr>
          <p:txBody>
            <a:bodyPr wrap="none" anchor="ctr">
              <a:prstTxWarp prst="textNoShape">
                <a:avLst/>
              </a:prstTxWarp>
            </a:bodyPr>
            <a:lstStyle/>
            <a:p>
              <a:endParaRPr lang="en-US"/>
            </a:p>
          </p:txBody>
        </p:sp>
        <p:sp>
          <p:nvSpPr>
            <p:cNvPr id="87195" name="Oval 365"/>
            <p:cNvSpPr>
              <a:spLocks noChangeAspect="1" noChangeArrowheads="1"/>
            </p:cNvSpPr>
            <p:nvPr/>
          </p:nvSpPr>
          <p:spPr bwMode="auto">
            <a:xfrm>
              <a:off x="1290" y="2578"/>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grpSp>
      <p:sp>
        <p:nvSpPr>
          <p:cNvPr id="87045" name="Text Box 366"/>
          <p:cNvSpPr txBox="1">
            <a:spLocks noChangeArrowheads="1"/>
          </p:cNvSpPr>
          <p:nvPr/>
        </p:nvSpPr>
        <p:spPr bwMode="auto">
          <a:xfrm>
            <a:off x="428625" y="4954588"/>
            <a:ext cx="2647950" cy="641350"/>
          </a:xfrm>
          <a:prstGeom prst="rect">
            <a:avLst/>
          </a:prstGeom>
          <a:noFill/>
          <a:ln w="9525">
            <a:noFill/>
            <a:miter lim="800000"/>
            <a:headEnd/>
            <a:tailEnd/>
          </a:ln>
        </p:spPr>
        <p:txBody>
          <a:bodyPr>
            <a:prstTxWarp prst="textNoShape">
              <a:avLst/>
            </a:prstTxWarp>
            <a:spAutoFit/>
          </a:bodyPr>
          <a:lstStyle/>
          <a:p>
            <a:r>
              <a:rPr lang="en-US" sz="1800">
                <a:latin typeface="Times" charset="0"/>
              </a:rPr>
              <a:t>G.C. Hasson and C. Goux Scripta Met. 5 (1971) 889.</a:t>
            </a:r>
          </a:p>
        </p:txBody>
      </p:sp>
      <p:sp>
        <p:nvSpPr>
          <p:cNvPr id="87046" name="Text Box 367"/>
          <p:cNvSpPr txBox="1">
            <a:spLocks noChangeArrowheads="1"/>
          </p:cNvSpPr>
          <p:nvPr/>
        </p:nvSpPr>
        <p:spPr bwMode="auto">
          <a:xfrm>
            <a:off x="3463925" y="1304925"/>
            <a:ext cx="184150" cy="457200"/>
          </a:xfrm>
          <a:prstGeom prst="rect">
            <a:avLst/>
          </a:prstGeom>
          <a:noFill/>
          <a:ln w="9525">
            <a:noFill/>
            <a:miter lim="800000"/>
            <a:headEnd/>
            <a:tailEnd/>
          </a:ln>
        </p:spPr>
        <p:txBody>
          <a:bodyPr wrap="none">
            <a:prstTxWarp prst="textNoShape">
              <a:avLst/>
            </a:prstTxWarp>
            <a:spAutoFit/>
          </a:bodyPr>
          <a:lstStyle/>
          <a:p>
            <a:endParaRPr lang="en-US">
              <a:latin typeface="Times" charset="0"/>
            </a:endParaRPr>
          </a:p>
        </p:txBody>
      </p:sp>
      <p:sp>
        <p:nvSpPr>
          <p:cNvPr id="87047" name="Text Box 368"/>
          <p:cNvSpPr txBox="1">
            <a:spLocks noChangeArrowheads="1"/>
          </p:cNvSpPr>
          <p:nvPr/>
        </p:nvSpPr>
        <p:spPr bwMode="auto">
          <a:xfrm>
            <a:off x="1177925" y="4835525"/>
            <a:ext cx="184150" cy="457200"/>
          </a:xfrm>
          <a:prstGeom prst="rect">
            <a:avLst/>
          </a:prstGeom>
          <a:noFill/>
          <a:ln w="9525">
            <a:noFill/>
            <a:miter lim="800000"/>
            <a:headEnd/>
            <a:tailEnd/>
          </a:ln>
        </p:spPr>
        <p:txBody>
          <a:bodyPr wrap="none">
            <a:prstTxWarp prst="textNoShape">
              <a:avLst/>
            </a:prstTxWarp>
            <a:spAutoFit/>
          </a:bodyPr>
          <a:lstStyle/>
          <a:p>
            <a:endParaRPr lang="en-US">
              <a:latin typeface="Times" charset="0"/>
            </a:endParaRPr>
          </a:p>
        </p:txBody>
      </p:sp>
      <p:sp>
        <p:nvSpPr>
          <p:cNvPr id="87048" name="Text Box 369"/>
          <p:cNvSpPr txBox="1">
            <a:spLocks noChangeArrowheads="1"/>
          </p:cNvSpPr>
          <p:nvPr/>
        </p:nvSpPr>
        <p:spPr bwMode="auto">
          <a:xfrm>
            <a:off x="1693863" y="5092700"/>
            <a:ext cx="18415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latin typeface="Times" charset="0"/>
            </a:endParaRPr>
          </a:p>
        </p:txBody>
      </p:sp>
      <p:sp>
        <p:nvSpPr>
          <p:cNvPr id="87049" name="Text Box 370"/>
          <p:cNvSpPr txBox="1">
            <a:spLocks noChangeArrowheads="1"/>
          </p:cNvSpPr>
          <p:nvPr/>
        </p:nvSpPr>
        <p:spPr bwMode="auto">
          <a:xfrm>
            <a:off x="1876425" y="4899025"/>
            <a:ext cx="184150" cy="457200"/>
          </a:xfrm>
          <a:prstGeom prst="rect">
            <a:avLst/>
          </a:prstGeom>
          <a:noFill/>
          <a:ln w="9525">
            <a:noFill/>
            <a:miter lim="800000"/>
            <a:headEnd/>
            <a:tailEnd/>
          </a:ln>
        </p:spPr>
        <p:txBody>
          <a:bodyPr wrap="none">
            <a:prstTxWarp prst="textNoShape">
              <a:avLst/>
            </a:prstTxWarp>
            <a:spAutoFit/>
          </a:bodyPr>
          <a:lstStyle/>
          <a:p>
            <a:endParaRPr lang="en-US">
              <a:latin typeface="Times" charset="0"/>
            </a:endParaRPr>
          </a:p>
        </p:txBody>
      </p:sp>
      <p:sp>
        <p:nvSpPr>
          <p:cNvPr id="87050" name="Text Box 371"/>
          <p:cNvSpPr txBox="1">
            <a:spLocks noChangeArrowheads="1"/>
          </p:cNvSpPr>
          <p:nvPr/>
        </p:nvSpPr>
        <p:spPr bwMode="auto">
          <a:xfrm>
            <a:off x="469900" y="4559300"/>
            <a:ext cx="182245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Times" charset="0"/>
              </a:rPr>
              <a:t>Energies:</a:t>
            </a:r>
          </a:p>
        </p:txBody>
      </p:sp>
      <p:sp>
        <p:nvSpPr>
          <p:cNvPr id="87051" name="Text Box 372"/>
          <p:cNvSpPr txBox="1">
            <a:spLocks noChangeArrowheads="1"/>
          </p:cNvSpPr>
          <p:nvPr/>
        </p:nvSpPr>
        <p:spPr bwMode="auto">
          <a:xfrm>
            <a:off x="381000" y="1436688"/>
            <a:ext cx="2705100" cy="822325"/>
          </a:xfrm>
          <a:prstGeom prst="rect">
            <a:avLst/>
          </a:prstGeom>
          <a:noFill/>
          <a:ln w="9525">
            <a:noFill/>
            <a:miter lim="800000"/>
            <a:headEnd/>
            <a:tailEnd/>
          </a:ln>
        </p:spPr>
        <p:txBody>
          <a:bodyPr>
            <a:prstTxWarp prst="textNoShape">
              <a:avLst/>
            </a:prstTxWarp>
            <a:spAutoFit/>
          </a:bodyPr>
          <a:lstStyle/>
          <a:p>
            <a:r>
              <a:rPr lang="en-US"/>
              <a:t>Symmetric [110] tilt boundaries</a:t>
            </a:r>
          </a:p>
        </p:txBody>
      </p:sp>
      <p:sp>
        <p:nvSpPr>
          <p:cNvPr id="87052" name="Text Box 373"/>
          <p:cNvSpPr txBox="1">
            <a:spLocks noChangeArrowheads="1"/>
          </p:cNvSpPr>
          <p:nvPr/>
        </p:nvSpPr>
        <p:spPr bwMode="auto">
          <a:xfrm>
            <a:off x="228600" y="5867400"/>
            <a:ext cx="4038600" cy="581025"/>
          </a:xfrm>
          <a:prstGeom prst="rect">
            <a:avLst/>
          </a:prstGeom>
          <a:noFill/>
          <a:ln w="9525">
            <a:noFill/>
            <a:miter lim="800000"/>
            <a:headEnd/>
            <a:tailEnd/>
          </a:ln>
        </p:spPr>
        <p:txBody>
          <a:bodyPr>
            <a:prstTxWarp prst="textNoShape">
              <a:avLst/>
            </a:prstTxWarp>
            <a:spAutoFit/>
          </a:bodyPr>
          <a:lstStyle/>
          <a:p>
            <a:r>
              <a:rPr lang="en-US" sz="1600" b="1">
                <a:solidFill>
                  <a:srgbClr val="0211A6"/>
                </a:solidFill>
                <a:latin typeface="Times" charset="0"/>
              </a:rPr>
              <a:t>Al boundary populations:</a:t>
            </a:r>
            <a:br>
              <a:rPr lang="en-US" sz="1600" b="1">
                <a:solidFill>
                  <a:srgbClr val="0211A6"/>
                </a:solidFill>
                <a:latin typeface="Times" charset="0"/>
              </a:rPr>
            </a:br>
            <a:r>
              <a:rPr lang="en-US" sz="1600">
                <a:solidFill>
                  <a:srgbClr val="0211A6"/>
                </a:solidFill>
                <a:latin typeface="Times" charset="0"/>
              </a:rPr>
              <a:t>Saylor et al. </a:t>
            </a:r>
            <a:r>
              <a:rPr lang="en-US" sz="1200" i="1">
                <a:solidFill>
                  <a:srgbClr val="0401A1"/>
                </a:solidFill>
                <a:latin typeface="Times" charset="0"/>
              </a:rPr>
              <a:t>Acta mater</a:t>
            </a:r>
            <a:r>
              <a:rPr lang="en-US" sz="1200">
                <a:solidFill>
                  <a:srgbClr val="0401A1"/>
                </a:solidFill>
                <a:latin typeface="Times" charset="0"/>
              </a:rPr>
              <a:t>.,</a:t>
            </a:r>
            <a:r>
              <a:rPr lang="en-US" sz="1200" b="1">
                <a:solidFill>
                  <a:srgbClr val="0401A1"/>
                </a:solidFill>
                <a:latin typeface="Times" charset="0"/>
              </a:rPr>
              <a:t> 52</a:t>
            </a:r>
            <a:r>
              <a:rPr lang="en-US" sz="1200">
                <a:solidFill>
                  <a:srgbClr val="0401A1"/>
                </a:solidFill>
                <a:latin typeface="Times" charset="0"/>
              </a:rPr>
              <a:t>, 3649-3655 (2004)</a:t>
            </a:r>
            <a:r>
              <a:rPr lang="en-US" sz="1600">
                <a:solidFill>
                  <a:srgbClr val="0211A6"/>
                </a:solidFill>
                <a:latin typeface="Times" charset="0"/>
              </a:rPr>
              <a:t>.</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Slide Number Placeholder 3"/>
          <p:cNvSpPr>
            <a:spLocks noGrp="1"/>
          </p:cNvSpPr>
          <p:nvPr>
            <p:ph type="sldNum" sz="quarter" idx="12"/>
          </p:nvPr>
        </p:nvSpPr>
        <p:spPr>
          <a:noFill/>
        </p:spPr>
        <p:txBody>
          <a:bodyPr/>
          <a:lstStyle/>
          <a:p>
            <a:fld id="{98B3BFA2-1727-B74D-AFE0-22ACD4E709A0}" type="slidenum">
              <a:rPr lang="en-US" smtClean="0"/>
              <a:pPr/>
              <a:t>78</a:t>
            </a:fld>
            <a:endParaRPr lang="en-US" smtClean="0"/>
          </a:p>
        </p:txBody>
      </p:sp>
      <p:grpSp>
        <p:nvGrpSpPr>
          <p:cNvPr id="2" name="Group 2"/>
          <p:cNvGrpSpPr>
            <a:grpSpLocks/>
          </p:cNvGrpSpPr>
          <p:nvPr/>
        </p:nvGrpSpPr>
        <p:grpSpPr bwMode="auto">
          <a:xfrm>
            <a:off x="2982913" y="1444625"/>
            <a:ext cx="6016625" cy="4108450"/>
            <a:chOff x="1807" y="910"/>
            <a:chExt cx="3790" cy="2588"/>
          </a:xfrm>
        </p:grpSpPr>
        <p:sp>
          <p:nvSpPr>
            <p:cNvPr id="89115" name="Text Box 3"/>
            <p:cNvSpPr txBox="1">
              <a:spLocks noChangeArrowheads="1"/>
            </p:cNvSpPr>
            <p:nvPr/>
          </p:nvSpPr>
          <p:spPr bwMode="auto">
            <a:xfrm rot="-5400000">
              <a:off x="1549" y="2005"/>
              <a:ext cx="803" cy="288"/>
            </a:xfrm>
            <a:prstGeom prst="rect">
              <a:avLst/>
            </a:prstGeom>
            <a:noFill/>
            <a:ln w="9525">
              <a:noFill/>
              <a:miter lim="800000"/>
              <a:headEnd/>
              <a:tailEnd/>
            </a:ln>
          </p:spPr>
          <p:txBody>
            <a:bodyPr>
              <a:prstTxWarp prst="textNoShape">
                <a:avLst/>
              </a:prstTxWarp>
              <a:spAutoFit/>
            </a:bodyPr>
            <a:lstStyle/>
            <a:p>
              <a:pPr algn="ctr" eaLnBrk="1" hangingPunct="1"/>
              <a:r>
                <a:rPr lang="en-US" b="1">
                  <a:solidFill>
                    <a:srgbClr val="FF0000"/>
                  </a:solidFill>
                  <a:latin typeface="Symbol" charset="2"/>
                </a:rPr>
                <a:t>g</a:t>
              </a:r>
              <a:r>
                <a:rPr lang="en-US" b="1" baseline="-25000">
                  <a:solidFill>
                    <a:srgbClr val="FF0000"/>
                  </a:solidFill>
                  <a:latin typeface="Times New Roman" charset="0"/>
                </a:rPr>
                <a:t>gb</a:t>
              </a:r>
              <a:r>
                <a:rPr lang="en-US" b="1">
                  <a:solidFill>
                    <a:srgbClr val="FF0000"/>
                  </a:solidFill>
                  <a:latin typeface="Times New Roman" charset="0"/>
                </a:rPr>
                <a:t> (a.u)</a:t>
              </a:r>
            </a:p>
          </p:txBody>
        </p:sp>
        <p:sp>
          <p:nvSpPr>
            <p:cNvPr id="89116" name="Text Box 4"/>
            <p:cNvSpPr txBox="1">
              <a:spLocks noChangeArrowheads="1"/>
            </p:cNvSpPr>
            <p:nvPr/>
          </p:nvSpPr>
          <p:spPr bwMode="auto">
            <a:xfrm>
              <a:off x="3274" y="3210"/>
              <a:ext cx="804" cy="288"/>
            </a:xfrm>
            <a:prstGeom prst="rect">
              <a:avLst/>
            </a:prstGeom>
            <a:noFill/>
            <a:ln w="9525">
              <a:noFill/>
              <a:miter lim="800000"/>
              <a:headEnd/>
              <a:tailEnd/>
            </a:ln>
          </p:spPr>
          <p:txBody>
            <a:bodyPr>
              <a:prstTxWarp prst="textNoShape">
                <a:avLst/>
              </a:prstTxWarp>
              <a:spAutoFit/>
            </a:bodyPr>
            <a:lstStyle/>
            <a:p>
              <a:pPr algn="ctr" eaLnBrk="1" hangingPunct="1"/>
              <a:r>
                <a:rPr lang="en-US" b="1">
                  <a:latin typeface="Symbol" charset="2"/>
                </a:rPr>
                <a:t>q</a:t>
              </a:r>
              <a:r>
                <a:rPr lang="en-US" b="1" baseline="-25000">
                  <a:latin typeface="Symbol" charset="2"/>
                </a:rPr>
                <a:t>010 </a:t>
              </a:r>
              <a:r>
                <a:rPr lang="en-US" b="1">
                  <a:latin typeface="Symbol" charset="2"/>
                </a:rPr>
                <a:t>(°)</a:t>
              </a:r>
            </a:p>
          </p:txBody>
        </p:sp>
        <p:sp>
          <p:nvSpPr>
            <p:cNvPr id="89117" name="Text Box 5"/>
            <p:cNvSpPr txBox="1">
              <a:spLocks noChangeArrowheads="1"/>
            </p:cNvSpPr>
            <p:nvPr/>
          </p:nvSpPr>
          <p:spPr bwMode="auto">
            <a:xfrm rot="5400000">
              <a:off x="4787" y="1955"/>
              <a:ext cx="1331" cy="288"/>
            </a:xfrm>
            <a:prstGeom prst="rect">
              <a:avLst/>
            </a:prstGeom>
            <a:noFill/>
            <a:ln w="9525">
              <a:noFill/>
              <a:miter lim="800000"/>
              <a:headEnd/>
              <a:tailEnd/>
            </a:ln>
          </p:spPr>
          <p:txBody>
            <a:bodyPr>
              <a:prstTxWarp prst="textNoShape">
                <a:avLst/>
              </a:prstTxWarp>
              <a:spAutoFit/>
            </a:bodyPr>
            <a:lstStyle/>
            <a:p>
              <a:pPr algn="ctr" eaLnBrk="1" hangingPunct="1"/>
              <a:r>
                <a:rPr lang="en-US" b="1">
                  <a:solidFill>
                    <a:srgbClr val="0000FF"/>
                  </a:solidFill>
                  <a:latin typeface="Symbol" charset="2"/>
                </a:rPr>
                <a:t>l (</a:t>
              </a:r>
              <a:r>
                <a:rPr lang="en-US" b="1">
                  <a:solidFill>
                    <a:srgbClr val="0000FF"/>
                  </a:solidFill>
                  <a:latin typeface="Times New Roman" charset="0"/>
                </a:rPr>
                <a:t>MRD</a:t>
              </a:r>
              <a:r>
                <a:rPr lang="en-US" b="1">
                  <a:solidFill>
                    <a:srgbClr val="0000FF"/>
                  </a:solidFill>
                  <a:latin typeface="Symbol" charset="2"/>
                </a:rPr>
                <a:t>)</a:t>
              </a:r>
            </a:p>
          </p:txBody>
        </p:sp>
        <p:sp>
          <p:nvSpPr>
            <p:cNvPr id="89118" name="Line 6"/>
            <p:cNvSpPr>
              <a:spLocks noChangeShapeType="1"/>
            </p:cNvSpPr>
            <p:nvPr/>
          </p:nvSpPr>
          <p:spPr bwMode="auto">
            <a:xfrm flipH="1">
              <a:off x="2953" y="1215"/>
              <a:ext cx="53" cy="253"/>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sp>
          <p:nvSpPr>
            <p:cNvPr id="89119" name="Line 7"/>
            <p:cNvSpPr>
              <a:spLocks noChangeShapeType="1"/>
            </p:cNvSpPr>
            <p:nvPr/>
          </p:nvSpPr>
          <p:spPr bwMode="auto">
            <a:xfrm flipH="1">
              <a:off x="3311" y="1359"/>
              <a:ext cx="27" cy="259"/>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sp>
          <p:nvSpPr>
            <p:cNvPr id="89120" name="Line 8"/>
            <p:cNvSpPr>
              <a:spLocks noChangeShapeType="1"/>
            </p:cNvSpPr>
            <p:nvPr/>
          </p:nvSpPr>
          <p:spPr bwMode="auto">
            <a:xfrm flipH="1">
              <a:off x="2650" y="1479"/>
              <a:ext cx="7" cy="552"/>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grpSp>
          <p:nvGrpSpPr>
            <p:cNvPr id="89121" name="Group 9"/>
            <p:cNvGrpSpPr>
              <a:grpSpLocks/>
            </p:cNvGrpSpPr>
            <p:nvPr/>
          </p:nvGrpSpPr>
          <p:grpSpPr bwMode="auto">
            <a:xfrm>
              <a:off x="3146" y="1042"/>
              <a:ext cx="393" cy="366"/>
              <a:chOff x="1170" y="618"/>
              <a:chExt cx="447" cy="417"/>
            </a:xfrm>
          </p:grpSpPr>
          <p:sp>
            <p:nvSpPr>
              <p:cNvPr id="89331" name="Text Box 10"/>
              <p:cNvSpPr txBox="1">
                <a:spLocks noChangeArrowheads="1"/>
              </p:cNvSpPr>
              <p:nvPr/>
            </p:nvSpPr>
            <p:spPr bwMode="auto">
              <a:xfrm>
                <a:off x="1170" y="618"/>
                <a:ext cx="447" cy="417"/>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(012)</a:t>
                </a:r>
              </a:p>
              <a:p>
                <a:pPr algn="ctr" eaLnBrk="1" hangingPunct="1"/>
                <a:r>
                  <a:rPr lang="en-US" sz="1600" b="1">
                    <a:latin typeface="Times New Roman" charset="0"/>
                  </a:rPr>
                  <a:t>(021)</a:t>
                </a:r>
              </a:p>
            </p:txBody>
          </p:sp>
          <p:sp>
            <p:nvSpPr>
              <p:cNvPr id="89332" name="Line 11"/>
              <p:cNvSpPr>
                <a:spLocks noChangeShapeType="1"/>
              </p:cNvSpPr>
              <p:nvPr/>
            </p:nvSpPr>
            <p:spPr bwMode="auto">
              <a:xfrm>
                <a:off x="1227" y="812"/>
                <a:ext cx="333" cy="0"/>
              </a:xfrm>
              <a:prstGeom prst="line">
                <a:avLst/>
              </a:prstGeom>
              <a:noFill/>
              <a:ln w="25400">
                <a:solidFill>
                  <a:schemeClr val="tx1"/>
                </a:solidFill>
                <a:round/>
                <a:headEnd/>
                <a:tailEnd/>
              </a:ln>
            </p:spPr>
            <p:txBody>
              <a:bodyPr>
                <a:prstTxWarp prst="textNoShape">
                  <a:avLst/>
                </a:prstTxWarp>
              </a:bodyPr>
              <a:lstStyle/>
              <a:p>
                <a:endParaRPr lang="en-US"/>
              </a:p>
            </p:txBody>
          </p:sp>
        </p:grpSp>
        <p:grpSp>
          <p:nvGrpSpPr>
            <p:cNvPr id="89122" name="Group 12"/>
            <p:cNvGrpSpPr>
              <a:grpSpLocks/>
            </p:cNvGrpSpPr>
            <p:nvPr/>
          </p:nvGrpSpPr>
          <p:grpSpPr bwMode="auto">
            <a:xfrm>
              <a:off x="2812" y="910"/>
              <a:ext cx="393" cy="366"/>
              <a:chOff x="1169" y="618"/>
              <a:chExt cx="447" cy="417"/>
            </a:xfrm>
          </p:grpSpPr>
          <p:sp>
            <p:nvSpPr>
              <p:cNvPr id="89329" name="Text Box 13"/>
              <p:cNvSpPr txBox="1">
                <a:spLocks noChangeArrowheads="1"/>
              </p:cNvSpPr>
              <p:nvPr/>
            </p:nvSpPr>
            <p:spPr bwMode="auto">
              <a:xfrm>
                <a:off x="1169" y="618"/>
                <a:ext cx="447" cy="417"/>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(043)</a:t>
                </a:r>
              </a:p>
              <a:p>
                <a:pPr algn="ctr" eaLnBrk="1" hangingPunct="1"/>
                <a:r>
                  <a:rPr lang="en-US" sz="1600" b="1">
                    <a:latin typeface="Times New Roman" charset="0"/>
                  </a:rPr>
                  <a:t>(010)</a:t>
                </a:r>
              </a:p>
            </p:txBody>
          </p:sp>
          <p:sp>
            <p:nvSpPr>
              <p:cNvPr id="89330" name="Line 14"/>
              <p:cNvSpPr>
                <a:spLocks noChangeShapeType="1"/>
              </p:cNvSpPr>
              <p:nvPr/>
            </p:nvSpPr>
            <p:spPr bwMode="auto">
              <a:xfrm>
                <a:off x="1227" y="812"/>
                <a:ext cx="333" cy="0"/>
              </a:xfrm>
              <a:prstGeom prst="line">
                <a:avLst/>
              </a:prstGeom>
              <a:noFill/>
              <a:ln w="25400">
                <a:solidFill>
                  <a:schemeClr val="tx1"/>
                </a:solidFill>
                <a:round/>
                <a:headEnd/>
                <a:tailEnd/>
              </a:ln>
            </p:spPr>
            <p:txBody>
              <a:bodyPr>
                <a:prstTxWarp prst="textNoShape">
                  <a:avLst/>
                </a:prstTxWarp>
              </a:bodyPr>
              <a:lstStyle/>
              <a:p>
                <a:endParaRPr lang="en-US"/>
              </a:p>
            </p:txBody>
          </p:sp>
        </p:grpSp>
        <p:sp>
          <p:nvSpPr>
            <p:cNvPr id="89123" name="Line 15"/>
            <p:cNvSpPr>
              <a:spLocks noChangeShapeType="1"/>
            </p:cNvSpPr>
            <p:nvPr/>
          </p:nvSpPr>
          <p:spPr bwMode="auto">
            <a:xfrm>
              <a:off x="2404" y="1394"/>
              <a:ext cx="1" cy="1547"/>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24" name="Line 16"/>
            <p:cNvSpPr>
              <a:spLocks noChangeShapeType="1"/>
            </p:cNvSpPr>
            <p:nvPr/>
          </p:nvSpPr>
          <p:spPr bwMode="auto">
            <a:xfrm>
              <a:off x="2365" y="2941"/>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25" name="Line 17"/>
            <p:cNvSpPr>
              <a:spLocks noChangeShapeType="1"/>
            </p:cNvSpPr>
            <p:nvPr/>
          </p:nvSpPr>
          <p:spPr bwMode="auto">
            <a:xfrm>
              <a:off x="2365" y="2555"/>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26" name="Line 18"/>
            <p:cNvSpPr>
              <a:spLocks noChangeShapeType="1"/>
            </p:cNvSpPr>
            <p:nvPr/>
          </p:nvSpPr>
          <p:spPr bwMode="auto">
            <a:xfrm>
              <a:off x="2365" y="2171"/>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27" name="Line 19"/>
            <p:cNvSpPr>
              <a:spLocks noChangeShapeType="1"/>
            </p:cNvSpPr>
            <p:nvPr/>
          </p:nvSpPr>
          <p:spPr bwMode="auto">
            <a:xfrm>
              <a:off x="2365" y="1779"/>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28" name="Line 20"/>
            <p:cNvSpPr>
              <a:spLocks noChangeShapeType="1"/>
            </p:cNvSpPr>
            <p:nvPr/>
          </p:nvSpPr>
          <p:spPr bwMode="auto">
            <a:xfrm>
              <a:off x="2365" y="1394"/>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29" name="Line 21"/>
            <p:cNvSpPr>
              <a:spLocks noChangeShapeType="1"/>
            </p:cNvSpPr>
            <p:nvPr/>
          </p:nvSpPr>
          <p:spPr bwMode="auto">
            <a:xfrm>
              <a:off x="2404" y="2941"/>
              <a:ext cx="256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30" name="Line 22"/>
            <p:cNvSpPr>
              <a:spLocks noChangeShapeType="1"/>
            </p:cNvSpPr>
            <p:nvPr/>
          </p:nvSpPr>
          <p:spPr bwMode="auto">
            <a:xfrm flipV="1">
              <a:off x="2404" y="2901"/>
              <a:ext cx="1" cy="8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31" name="Line 23"/>
            <p:cNvSpPr>
              <a:spLocks noChangeShapeType="1"/>
            </p:cNvSpPr>
            <p:nvPr/>
          </p:nvSpPr>
          <p:spPr bwMode="auto">
            <a:xfrm flipV="1">
              <a:off x="2834" y="2901"/>
              <a:ext cx="1" cy="8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32" name="Line 24"/>
            <p:cNvSpPr>
              <a:spLocks noChangeShapeType="1"/>
            </p:cNvSpPr>
            <p:nvPr/>
          </p:nvSpPr>
          <p:spPr bwMode="auto">
            <a:xfrm flipV="1">
              <a:off x="3257" y="2901"/>
              <a:ext cx="1" cy="8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33" name="Line 25"/>
            <p:cNvSpPr>
              <a:spLocks noChangeShapeType="1"/>
            </p:cNvSpPr>
            <p:nvPr/>
          </p:nvSpPr>
          <p:spPr bwMode="auto">
            <a:xfrm flipV="1">
              <a:off x="3686" y="2901"/>
              <a:ext cx="1" cy="8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34" name="Line 26"/>
            <p:cNvSpPr>
              <a:spLocks noChangeShapeType="1"/>
            </p:cNvSpPr>
            <p:nvPr/>
          </p:nvSpPr>
          <p:spPr bwMode="auto">
            <a:xfrm flipV="1">
              <a:off x="4116" y="2901"/>
              <a:ext cx="0" cy="8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35" name="Line 27"/>
            <p:cNvSpPr>
              <a:spLocks noChangeShapeType="1"/>
            </p:cNvSpPr>
            <p:nvPr/>
          </p:nvSpPr>
          <p:spPr bwMode="auto">
            <a:xfrm flipV="1">
              <a:off x="4539" y="2901"/>
              <a:ext cx="0" cy="8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36" name="Line 28"/>
            <p:cNvSpPr>
              <a:spLocks noChangeShapeType="1"/>
            </p:cNvSpPr>
            <p:nvPr/>
          </p:nvSpPr>
          <p:spPr bwMode="auto">
            <a:xfrm flipV="1">
              <a:off x="4969" y="2901"/>
              <a:ext cx="0" cy="8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37" name="Line 29"/>
            <p:cNvSpPr>
              <a:spLocks noChangeShapeType="1"/>
            </p:cNvSpPr>
            <p:nvPr/>
          </p:nvSpPr>
          <p:spPr bwMode="auto">
            <a:xfrm>
              <a:off x="2477" y="2563"/>
              <a:ext cx="73" cy="0"/>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38" name="Line 30"/>
            <p:cNvSpPr>
              <a:spLocks noChangeShapeType="1"/>
            </p:cNvSpPr>
            <p:nvPr/>
          </p:nvSpPr>
          <p:spPr bwMode="auto">
            <a:xfrm flipV="1">
              <a:off x="2550" y="2462"/>
              <a:ext cx="66" cy="101"/>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39" name="Line 31"/>
            <p:cNvSpPr>
              <a:spLocks noChangeShapeType="1"/>
            </p:cNvSpPr>
            <p:nvPr/>
          </p:nvSpPr>
          <p:spPr bwMode="auto">
            <a:xfrm>
              <a:off x="2616" y="2462"/>
              <a:ext cx="72" cy="67"/>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0" name="Line 32"/>
            <p:cNvSpPr>
              <a:spLocks noChangeShapeType="1"/>
            </p:cNvSpPr>
            <p:nvPr/>
          </p:nvSpPr>
          <p:spPr bwMode="auto">
            <a:xfrm flipV="1">
              <a:off x="2688" y="2509"/>
              <a:ext cx="73" cy="20"/>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1" name="Line 33"/>
            <p:cNvSpPr>
              <a:spLocks noChangeShapeType="1"/>
            </p:cNvSpPr>
            <p:nvPr/>
          </p:nvSpPr>
          <p:spPr bwMode="auto">
            <a:xfrm flipV="1">
              <a:off x="2761" y="2490"/>
              <a:ext cx="73" cy="19"/>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2" name="Line 34"/>
            <p:cNvSpPr>
              <a:spLocks noChangeShapeType="1"/>
            </p:cNvSpPr>
            <p:nvPr/>
          </p:nvSpPr>
          <p:spPr bwMode="auto">
            <a:xfrm>
              <a:off x="2834" y="2490"/>
              <a:ext cx="66" cy="86"/>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3" name="Line 35"/>
            <p:cNvSpPr>
              <a:spLocks noChangeShapeType="1"/>
            </p:cNvSpPr>
            <p:nvPr/>
          </p:nvSpPr>
          <p:spPr bwMode="auto">
            <a:xfrm flipV="1">
              <a:off x="2900" y="2244"/>
              <a:ext cx="73" cy="332"/>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4" name="Line 36"/>
            <p:cNvSpPr>
              <a:spLocks noChangeShapeType="1"/>
            </p:cNvSpPr>
            <p:nvPr/>
          </p:nvSpPr>
          <p:spPr bwMode="auto">
            <a:xfrm flipV="1">
              <a:off x="2973" y="2150"/>
              <a:ext cx="72" cy="94"/>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5" name="Line 37"/>
            <p:cNvSpPr>
              <a:spLocks noChangeShapeType="1"/>
            </p:cNvSpPr>
            <p:nvPr/>
          </p:nvSpPr>
          <p:spPr bwMode="auto">
            <a:xfrm flipV="1">
              <a:off x="3045" y="1938"/>
              <a:ext cx="73" cy="212"/>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6" name="Line 38"/>
            <p:cNvSpPr>
              <a:spLocks noChangeShapeType="1"/>
            </p:cNvSpPr>
            <p:nvPr/>
          </p:nvSpPr>
          <p:spPr bwMode="auto">
            <a:xfrm flipV="1">
              <a:off x="3118" y="1885"/>
              <a:ext cx="73" cy="53"/>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7" name="Line 39"/>
            <p:cNvSpPr>
              <a:spLocks noChangeShapeType="1"/>
            </p:cNvSpPr>
            <p:nvPr/>
          </p:nvSpPr>
          <p:spPr bwMode="auto">
            <a:xfrm flipV="1">
              <a:off x="3191" y="1659"/>
              <a:ext cx="66" cy="226"/>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8" name="Line 40"/>
            <p:cNvSpPr>
              <a:spLocks noChangeShapeType="1"/>
            </p:cNvSpPr>
            <p:nvPr/>
          </p:nvSpPr>
          <p:spPr bwMode="auto">
            <a:xfrm>
              <a:off x="3257" y="1659"/>
              <a:ext cx="72" cy="1"/>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9" name="Line 41"/>
            <p:cNvSpPr>
              <a:spLocks noChangeShapeType="1"/>
            </p:cNvSpPr>
            <p:nvPr/>
          </p:nvSpPr>
          <p:spPr bwMode="auto">
            <a:xfrm>
              <a:off x="3329" y="1659"/>
              <a:ext cx="73" cy="100"/>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0" name="Line 42"/>
            <p:cNvSpPr>
              <a:spLocks noChangeShapeType="1"/>
            </p:cNvSpPr>
            <p:nvPr/>
          </p:nvSpPr>
          <p:spPr bwMode="auto">
            <a:xfrm>
              <a:off x="3402" y="1759"/>
              <a:ext cx="73" cy="126"/>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1" name="Line 43"/>
            <p:cNvSpPr>
              <a:spLocks noChangeShapeType="1"/>
            </p:cNvSpPr>
            <p:nvPr/>
          </p:nvSpPr>
          <p:spPr bwMode="auto">
            <a:xfrm>
              <a:off x="3475" y="1885"/>
              <a:ext cx="66" cy="200"/>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2" name="Line 44"/>
            <p:cNvSpPr>
              <a:spLocks noChangeShapeType="1"/>
            </p:cNvSpPr>
            <p:nvPr/>
          </p:nvSpPr>
          <p:spPr bwMode="auto">
            <a:xfrm>
              <a:off x="3541" y="2085"/>
              <a:ext cx="72" cy="39"/>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3" name="Line 45"/>
            <p:cNvSpPr>
              <a:spLocks noChangeShapeType="1"/>
            </p:cNvSpPr>
            <p:nvPr/>
          </p:nvSpPr>
          <p:spPr bwMode="auto">
            <a:xfrm>
              <a:off x="3613" y="2124"/>
              <a:ext cx="73" cy="120"/>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4" name="Line 46"/>
            <p:cNvSpPr>
              <a:spLocks noChangeShapeType="1"/>
            </p:cNvSpPr>
            <p:nvPr/>
          </p:nvSpPr>
          <p:spPr bwMode="auto">
            <a:xfrm>
              <a:off x="3686" y="2244"/>
              <a:ext cx="73" cy="319"/>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5" name="Line 47"/>
            <p:cNvSpPr>
              <a:spLocks noChangeShapeType="1"/>
            </p:cNvSpPr>
            <p:nvPr/>
          </p:nvSpPr>
          <p:spPr bwMode="auto">
            <a:xfrm>
              <a:off x="3759" y="2563"/>
              <a:ext cx="72" cy="13"/>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6" name="Line 48"/>
            <p:cNvSpPr>
              <a:spLocks noChangeShapeType="1"/>
            </p:cNvSpPr>
            <p:nvPr/>
          </p:nvSpPr>
          <p:spPr bwMode="auto">
            <a:xfrm flipV="1">
              <a:off x="3831" y="2462"/>
              <a:ext cx="66" cy="114"/>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7" name="Line 49"/>
            <p:cNvSpPr>
              <a:spLocks noChangeShapeType="1"/>
            </p:cNvSpPr>
            <p:nvPr/>
          </p:nvSpPr>
          <p:spPr bwMode="auto">
            <a:xfrm>
              <a:off x="3897" y="2462"/>
              <a:ext cx="73" cy="67"/>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8" name="Line 50"/>
            <p:cNvSpPr>
              <a:spLocks noChangeShapeType="1"/>
            </p:cNvSpPr>
            <p:nvPr/>
          </p:nvSpPr>
          <p:spPr bwMode="auto">
            <a:xfrm flipV="1">
              <a:off x="3970" y="2509"/>
              <a:ext cx="73" cy="20"/>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9" name="Line 51"/>
            <p:cNvSpPr>
              <a:spLocks noChangeShapeType="1"/>
            </p:cNvSpPr>
            <p:nvPr/>
          </p:nvSpPr>
          <p:spPr bwMode="auto">
            <a:xfrm>
              <a:off x="4043" y="2509"/>
              <a:ext cx="73" cy="20"/>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0" name="Line 52"/>
            <p:cNvSpPr>
              <a:spLocks noChangeShapeType="1"/>
            </p:cNvSpPr>
            <p:nvPr/>
          </p:nvSpPr>
          <p:spPr bwMode="auto">
            <a:xfrm>
              <a:off x="4116" y="2529"/>
              <a:ext cx="66" cy="47"/>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1" name="Line 53"/>
            <p:cNvSpPr>
              <a:spLocks noChangeShapeType="1"/>
            </p:cNvSpPr>
            <p:nvPr/>
          </p:nvSpPr>
          <p:spPr bwMode="auto">
            <a:xfrm flipV="1">
              <a:off x="4182" y="2191"/>
              <a:ext cx="72" cy="385"/>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2" name="Line 54"/>
            <p:cNvSpPr>
              <a:spLocks noChangeShapeType="1"/>
            </p:cNvSpPr>
            <p:nvPr/>
          </p:nvSpPr>
          <p:spPr bwMode="auto">
            <a:xfrm flipV="1">
              <a:off x="4254" y="2150"/>
              <a:ext cx="73" cy="41"/>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3" name="Line 55"/>
            <p:cNvSpPr>
              <a:spLocks noChangeShapeType="1"/>
            </p:cNvSpPr>
            <p:nvPr/>
          </p:nvSpPr>
          <p:spPr bwMode="auto">
            <a:xfrm flipV="1">
              <a:off x="4327" y="1938"/>
              <a:ext cx="73" cy="212"/>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4" name="Line 56"/>
            <p:cNvSpPr>
              <a:spLocks noChangeShapeType="1"/>
            </p:cNvSpPr>
            <p:nvPr/>
          </p:nvSpPr>
          <p:spPr bwMode="auto">
            <a:xfrm flipV="1">
              <a:off x="4400" y="1885"/>
              <a:ext cx="73" cy="53"/>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5" name="Line 57"/>
            <p:cNvSpPr>
              <a:spLocks noChangeShapeType="1"/>
            </p:cNvSpPr>
            <p:nvPr/>
          </p:nvSpPr>
          <p:spPr bwMode="auto">
            <a:xfrm flipV="1">
              <a:off x="4473" y="1659"/>
              <a:ext cx="66" cy="226"/>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6" name="Line 58"/>
            <p:cNvSpPr>
              <a:spLocks noChangeShapeType="1"/>
            </p:cNvSpPr>
            <p:nvPr/>
          </p:nvSpPr>
          <p:spPr bwMode="auto">
            <a:xfrm>
              <a:off x="4539" y="1659"/>
              <a:ext cx="73" cy="1"/>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7" name="Line 59"/>
            <p:cNvSpPr>
              <a:spLocks noChangeShapeType="1"/>
            </p:cNvSpPr>
            <p:nvPr/>
          </p:nvSpPr>
          <p:spPr bwMode="auto">
            <a:xfrm>
              <a:off x="4612" y="1659"/>
              <a:ext cx="73" cy="100"/>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8" name="Line 60"/>
            <p:cNvSpPr>
              <a:spLocks noChangeShapeType="1"/>
            </p:cNvSpPr>
            <p:nvPr/>
          </p:nvSpPr>
          <p:spPr bwMode="auto">
            <a:xfrm>
              <a:off x="4685" y="1759"/>
              <a:ext cx="72" cy="126"/>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9" name="Line 61"/>
            <p:cNvSpPr>
              <a:spLocks noChangeShapeType="1"/>
            </p:cNvSpPr>
            <p:nvPr/>
          </p:nvSpPr>
          <p:spPr bwMode="auto">
            <a:xfrm>
              <a:off x="4757" y="1885"/>
              <a:ext cx="66" cy="246"/>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70" name="Line 62"/>
            <p:cNvSpPr>
              <a:spLocks noChangeShapeType="1"/>
            </p:cNvSpPr>
            <p:nvPr/>
          </p:nvSpPr>
          <p:spPr bwMode="auto">
            <a:xfrm flipV="1">
              <a:off x="4823" y="2124"/>
              <a:ext cx="73" cy="7"/>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71" name="Rectangle 63"/>
            <p:cNvSpPr>
              <a:spLocks noChangeArrowheads="1"/>
            </p:cNvSpPr>
            <p:nvPr/>
          </p:nvSpPr>
          <p:spPr bwMode="auto">
            <a:xfrm>
              <a:off x="2444" y="2529"/>
              <a:ext cx="67"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72" name="Rectangle 64"/>
            <p:cNvSpPr>
              <a:spLocks noChangeArrowheads="1"/>
            </p:cNvSpPr>
            <p:nvPr/>
          </p:nvSpPr>
          <p:spPr bwMode="auto">
            <a:xfrm>
              <a:off x="2517" y="2529"/>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73" name="Rectangle 65"/>
            <p:cNvSpPr>
              <a:spLocks noChangeArrowheads="1"/>
            </p:cNvSpPr>
            <p:nvPr/>
          </p:nvSpPr>
          <p:spPr bwMode="auto">
            <a:xfrm>
              <a:off x="2583" y="2430"/>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74" name="Rectangle 66"/>
            <p:cNvSpPr>
              <a:spLocks noChangeArrowheads="1"/>
            </p:cNvSpPr>
            <p:nvPr/>
          </p:nvSpPr>
          <p:spPr bwMode="auto">
            <a:xfrm>
              <a:off x="2656" y="2496"/>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75" name="Rectangle 67"/>
            <p:cNvSpPr>
              <a:spLocks noChangeArrowheads="1"/>
            </p:cNvSpPr>
            <p:nvPr/>
          </p:nvSpPr>
          <p:spPr bwMode="auto">
            <a:xfrm>
              <a:off x="2729" y="2476"/>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76" name="Rectangle 68"/>
            <p:cNvSpPr>
              <a:spLocks noChangeArrowheads="1"/>
            </p:cNvSpPr>
            <p:nvPr/>
          </p:nvSpPr>
          <p:spPr bwMode="auto">
            <a:xfrm>
              <a:off x="2801" y="2456"/>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77" name="Rectangle 69"/>
            <p:cNvSpPr>
              <a:spLocks noChangeArrowheads="1"/>
            </p:cNvSpPr>
            <p:nvPr/>
          </p:nvSpPr>
          <p:spPr bwMode="auto">
            <a:xfrm>
              <a:off x="2867" y="2542"/>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78" name="Rectangle 70"/>
            <p:cNvSpPr>
              <a:spLocks noChangeArrowheads="1"/>
            </p:cNvSpPr>
            <p:nvPr/>
          </p:nvSpPr>
          <p:spPr bwMode="auto">
            <a:xfrm>
              <a:off x="2940" y="2210"/>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79" name="Rectangle 71"/>
            <p:cNvSpPr>
              <a:spLocks noChangeArrowheads="1"/>
            </p:cNvSpPr>
            <p:nvPr/>
          </p:nvSpPr>
          <p:spPr bwMode="auto">
            <a:xfrm>
              <a:off x="3013" y="2118"/>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0" name="Rectangle 72"/>
            <p:cNvSpPr>
              <a:spLocks noChangeArrowheads="1"/>
            </p:cNvSpPr>
            <p:nvPr/>
          </p:nvSpPr>
          <p:spPr bwMode="auto">
            <a:xfrm>
              <a:off x="3085" y="1905"/>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1" name="Rectangle 73"/>
            <p:cNvSpPr>
              <a:spLocks noChangeArrowheads="1"/>
            </p:cNvSpPr>
            <p:nvPr/>
          </p:nvSpPr>
          <p:spPr bwMode="auto">
            <a:xfrm>
              <a:off x="3158" y="1852"/>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2" name="Rectangle 74"/>
            <p:cNvSpPr>
              <a:spLocks noChangeArrowheads="1"/>
            </p:cNvSpPr>
            <p:nvPr/>
          </p:nvSpPr>
          <p:spPr bwMode="auto">
            <a:xfrm>
              <a:off x="3224" y="1626"/>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3" name="Rectangle 75"/>
            <p:cNvSpPr>
              <a:spLocks noChangeArrowheads="1"/>
            </p:cNvSpPr>
            <p:nvPr/>
          </p:nvSpPr>
          <p:spPr bwMode="auto">
            <a:xfrm>
              <a:off x="3297" y="1626"/>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4" name="Rectangle 76"/>
            <p:cNvSpPr>
              <a:spLocks noChangeArrowheads="1"/>
            </p:cNvSpPr>
            <p:nvPr/>
          </p:nvSpPr>
          <p:spPr bwMode="auto">
            <a:xfrm>
              <a:off x="3369" y="1726"/>
              <a:ext cx="67"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5" name="Rectangle 77"/>
            <p:cNvSpPr>
              <a:spLocks noChangeArrowheads="1"/>
            </p:cNvSpPr>
            <p:nvPr/>
          </p:nvSpPr>
          <p:spPr bwMode="auto">
            <a:xfrm>
              <a:off x="3442" y="1852"/>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6" name="Rectangle 78"/>
            <p:cNvSpPr>
              <a:spLocks noChangeArrowheads="1"/>
            </p:cNvSpPr>
            <p:nvPr/>
          </p:nvSpPr>
          <p:spPr bwMode="auto">
            <a:xfrm>
              <a:off x="3508" y="2051"/>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7" name="Rectangle 79"/>
            <p:cNvSpPr>
              <a:spLocks noChangeArrowheads="1"/>
            </p:cNvSpPr>
            <p:nvPr/>
          </p:nvSpPr>
          <p:spPr bwMode="auto">
            <a:xfrm>
              <a:off x="3581" y="2091"/>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8" name="Rectangle 80"/>
            <p:cNvSpPr>
              <a:spLocks noChangeArrowheads="1"/>
            </p:cNvSpPr>
            <p:nvPr/>
          </p:nvSpPr>
          <p:spPr bwMode="auto">
            <a:xfrm>
              <a:off x="3653" y="2210"/>
              <a:ext cx="67"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9" name="Rectangle 81"/>
            <p:cNvSpPr>
              <a:spLocks noChangeArrowheads="1"/>
            </p:cNvSpPr>
            <p:nvPr/>
          </p:nvSpPr>
          <p:spPr bwMode="auto">
            <a:xfrm>
              <a:off x="3726" y="2529"/>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0" name="Rectangle 82"/>
            <p:cNvSpPr>
              <a:spLocks noChangeArrowheads="1"/>
            </p:cNvSpPr>
            <p:nvPr/>
          </p:nvSpPr>
          <p:spPr bwMode="auto">
            <a:xfrm>
              <a:off x="3799" y="2542"/>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1" name="Rectangle 83"/>
            <p:cNvSpPr>
              <a:spLocks noChangeArrowheads="1"/>
            </p:cNvSpPr>
            <p:nvPr/>
          </p:nvSpPr>
          <p:spPr bwMode="auto">
            <a:xfrm>
              <a:off x="3865" y="2430"/>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2" name="Rectangle 84"/>
            <p:cNvSpPr>
              <a:spLocks noChangeArrowheads="1"/>
            </p:cNvSpPr>
            <p:nvPr/>
          </p:nvSpPr>
          <p:spPr bwMode="auto">
            <a:xfrm>
              <a:off x="3938" y="2496"/>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3" name="Rectangle 85"/>
            <p:cNvSpPr>
              <a:spLocks noChangeArrowheads="1"/>
            </p:cNvSpPr>
            <p:nvPr/>
          </p:nvSpPr>
          <p:spPr bwMode="auto">
            <a:xfrm>
              <a:off x="4010" y="2476"/>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4" name="Rectangle 86"/>
            <p:cNvSpPr>
              <a:spLocks noChangeArrowheads="1"/>
            </p:cNvSpPr>
            <p:nvPr/>
          </p:nvSpPr>
          <p:spPr bwMode="auto">
            <a:xfrm>
              <a:off x="4083" y="2496"/>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5" name="Rectangle 87"/>
            <p:cNvSpPr>
              <a:spLocks noChangeArrowheads="1"/>
            </p:cNvSpPr>
            <p:nvPr/>
          </p:nvSpPr>
          <p:spPr bwMode="auto">
            <a:xfrm>
              <a:off x="4149" y="2542"/>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6" name="Rectangle 88"/>
            <p:cNvSpPr>
              <a:spLocks noChangeArrowheads="1"/>
            </p:cNvSpPr>
            <p:nvPr/>
          </p:nvSpPr>
          <p:spPr bwMode="auto">
            <a:xfrm>
              <a:off x="4222" y="2158"/>
              <a:ext cx="66" cy="65"/>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7" name="Rectangle 89"/>
            <p:cNvSpPr>
              <a:spLocks noChangeArrowheads="1"/>
            </p:cNvSpPr>
            <p:nvPr/>
          </p:nvSpPr>
          <p:spPr bwMode="auto">
            <a:xfrm>
              <a:off x="4294" y="2118"/>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8" name="Rectangle 90"/>
            <p:cNvSpPr>
              <a:spLocks noChangeArrowheads="1"/>
            </p:cNvSpPr>
            <p:nvPr/>
          </p:nvSpPr>
          <p:spPr bwMode="auto">
            <a:xfrm>
              <a:off x="4367" y="1905"/>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9" name="Rectangle 91"/>
            <p:cNvSpPr>
              <a:spLocks noChangeArrowheads="1"/>
            </p:cNvSpPr>
            <p:nvPr/>
          </p:nvSpPr>
          <p:spPr bwMode="auto">
            <a:xfrm>
              <a:off x="4440" y="1852"/>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200" name="Rectangle 92"/>
            <p:cNvSpPr>
              <a:spLocks noChangeArrowheads="1"/>
            </p:cNvSpPr>
            <p:nvPr/>
          </p:nvSpPr>
          <p:spPr bwMode="auto">
            <a:xfrm>
              <a:off x="4506" y="1626"/>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201" name="Rectangle 93"/>
            <p:cNvSpPr>
              <a:spLocks noChangeArrowheads="1"/>
            </p:cNvSpPr>
            <p:nvPr/>
          </p:nvSpPr>
          <p:spPr bwMode="auto">
            <a:xfrm>
              <a:off x="4578" y="1626"/>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202" name="Rectangle 94"/>
            <p:cNvSpPr>
              <a:spLocks noChangeArrowheads="1"/>
            </p:cNvSpPr>
            <p:nvPr/>
          </p:nvSpPr>
          <p:spPr bwMode="auto">
            <a:xfrm>
              <a:off x="4651" y="1726"/>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203" name="Rectangle 95"/>
            <p:cNvSpPr>
              <a:spLocks noChangeArrowheads="1"/>
            </p:cNvSpPr>
            <p:nvPr/>
          </p:nvSpPr>
          <p:spPr bwMode="auto">
            <a:xfrm>
              <a:off x="4724" y="1852"/>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204" name="Rectangle 96"/>
            <p:cNvSpPr>
              <a:spLocks noChangeArrowheads="1"/>
            </p:cNvSpPr>
            <p:nvPr/>
          </p:nvSpPr>
          <p:spPr bwMode="auto">
            <a:xfrm>
              <a:off x="4790" y="2098"/>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205" name="Rectangle 97"/>
            <p:cNvSpPr>
              <a:spLocks noChangeArrowheads="1"/>
            </p:cNvSpPr>
            <p:nvPr/>
          </p:nvSpPr>
          <p:spPr bwMode="auto">
            <a:xfrm>
              <a:off x="4862" y="2091"/>
              <a:ext cx="67"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206" name="Line 98"/>
            <p:cNvSpPr>
              <a:spLocks noChangeShapeType="1"/>
            </p:cNvSpPr>
            <p:nvPr/>
          </p:nvSpPr>
          <p:spPr bwMode="auto">
            <a:xfrm>
              <a:off x="4969" y="1394"/>
              <a:ext cx="0" cy="1547"/>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207" name="Line 99"/>
            <p:cNvSpPr>
              <a:spLocks noChangeShapeType="1"/>
            </p:cNvSpPr>
            <p:nvPr/>
          </p:nvSpPr>
          <p:spPr bwMode="auto">
            <a:xfrm>
              <a:off x="4929" y="2941"/>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208" name="Line 100"/>
            <p:cNvSpPr>
              <a:spLocks noChangeShapeType="1"/>
            </p:cNvSpPr>
            <p:nvPr/>
          </p:nvSpPr>
          <p:spPr bwMode="auto">
            <a:xfrm>
              <a:off x="4929" y="2628"/>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209" name="Line 101"/>
            <p:cNvSpPr>
              <a:spLocks noChangeShapeType="1"/>
            </p:cNvSpPr>
            <p:nvPr/>
          </p:nvSpPr>
          <p:spPr bwMode="auto">
            <a:xfrm>
              <a:off x="4929" y="2324"/>
              <a:ext cx="79" cy="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210" name="Line 102"/>
            <p:cNvSpPr>
              <a:spLocks noChangeShapeType="1"/>
            </p:cNvSpPr>
            <p:nvPr/>
          </p:nvSpPr>
          <p:spPr bwMode="auto">
            <a:xfrm>
              <a:off x="4929" y="2012"/>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211" name="Line 103"/>
            <p:cNvSpPr>
              <a:spLocks noChangeShapeType="1"/>
            </p:cNvSpPr>
            <p:nvPr/>
          </p:nvSpPr>
          <p:spPr bwMode="auto">
            <a:xfrm>
              <a:off x="4929" y="1706"/>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212" name="Line 104"/>
            <p:cNvSpPr>
              <a:spLocks noChangeShapeType="1"/>
            </p:cNvSpPr>
            <p:nvPr/>
          </p:nvSpPr>
          <p:spPr bwMode="auto">
            <a:xfrm>
              <a:off x="4929" y="1394"/>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213" name="Line 105"/>
            <p:cNvSpPr>
              <a:spLocks noChangeShapeType="1"/>
            </p:cNvSpPr>
            <p:nvPr/>
          </p:nvSpPr>
          <p:spPr bwMode="auto">
            <a:xfrm>
              <a:off x="2477" y="1547"/>
              <a:ext cx="73" cy="21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14" name="Line 106"/>
            <p:cNvSpPr>
              <a:spLocks noChangeShapeType="1"/>
            </p:cNvSpPr>
            <p:nvPr/>
          </p:nvSpPr>
          <p:spPr bwMode="auto">
            <a:xfrm>
              <a:off x="2550" y="1766"/>
              <a:ext cx="66" cy="31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15" name="Line 107"/>
            <p:cNvSpPr>
              <a:spLocks noChangeShapeType="1"/>
            </p:cNvSpPr>
            <p:nvPr/>
          </p:nvSpPr>
          <p:spPr bwMode="auto">
            <a:xfrm>
              <a:off x="2616" y="2085"/>
              <a:ext cx="72" cy="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16" name="Line 108"/>
            <p:cNvSpPr>
              <a:spLocks noChangeShapeType="1"/>
            </p:cNvSpPr>
            <p:nvPr/>
          </p:nvSpPr>
          <p:spPr bwMode="auto">
            <a:xfrm flipV="1">
              <a:off x="2688" y="1932"/>
              <a:ext cx="73" cy="15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17" name="Line 109"/>
            <p:cNvSpPr>
              <a:spLocks noChangeShapeType="1"/>
            </p:cNvSpPr>
            <p:nvPr/>
          </p:nvSpPr>
          <p:spPr bwMode="auto">
            <a:xfrm flipV="1">
              <a:off x="2761" y="1573"/>
              <a:ext cx="73" cy="35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18" name="Line 110"/>
            <p:cNvSpPr>
              <a:spLocks noChangeShapeType="1"/>
            </p:cNvSpPr>
            <p:nvPr/>
          </p:nvSpPr>
          <p:spPr bwMode="auto">
            <a:xfrm flipV="1">
              <a:off x="2834" y="1480"/>
              <a:ext cx="66" cy="93"/>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19" name="Line 111"/>
            <p:cNvSpPr>
              <a:spLocks noChangeShapeType="1"/>
            </p:cNvSpPr>
            <p:nvPr/>
          </p:nvSpPr>
          <p:spPr bwMode="auto">
            <a:xfrm>
              <a:off x="2900" y="1480"/>
              <a:ext cx="73" cy="425"/>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0" name="Line 112"/>
            <p:cNvSpPr>
              <a:spLocks noChangeShapeType="1"/>
            </p:cNvSpPr>
            <p:nvPr/>
          </p:nvSpPr>
          <p:spPr bwMode="auto">
            <a:xfrm>
              <a:off x="2973" y="1905"/>
              <a:ext cx="72" cy="525"/>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1" name="Line 113"/>
            <p:cNvSpPr>
              <a:spLocks noChangeShapeType="1"/>
            </p:cNvSpPr>
            <p:nvPr/>
          </p:nvSpPr>
          <p:spPr bwMode="auto">
            <a:xfrm>
              <a:off x="3045" y="2430"/>
              <a:ext cx="73" cy="125"/>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2" name="Line 114"/>
            <p:cNvSpPr>
              <a:spLocks noChangeShapeType="1"/>
            </p:cNvSpPr>
            <p:nvPr/>
          </p:nvSpPr>
          <p:spPr bwMode="auto">
            <a:xfrm flipV="1">
              <a:off x="3118" y="2436"/>
              <a:ext cx="73" cy="11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3" name="Line 115"/>
            <p:cNvSpPr>
              <a:spLocks noChangeShapeType="1"/>
            </p:cNvSpPr>
            <p:nvPr/>
          </p:nvSpPr>
          <p:spPr bwMode="auto">
            <a:xfrm>
              <a:off x="3191" y="2436"/>
              <a:ext cx="66" cy="17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4" name="Line 116"/>
            <p:cNvSpPr>
              <a:spLocks noChangeShapeType="1"/>
            </p:cNvSpPr>
            <p:nvPr/>
          </p:nvSpPr>
          <p:spPr bwMode="auto">
            <a:xfrm flipV="1">
              <a:off x="3257" y="2609"/>
              <a:ext cx="72" cy="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5" name="Line 117"/>
            <p:cNvSpPr>
              <a:spLocks noChangeShapeType="1"/>
            </p:cNvSpPr>
            <p:nvPr/>
          </p:nvSpPr>
          <p:spPr bwMode="auto">
            <a:xfrm flipV="1">
              <a:off x="3329" y="2523"/>
              <a:ext cx="73" cy="8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6" name="Line 118"/>
            <p:cNvSpPr>
              <a:spLocks noChangeShapeType="1"/>
            </p:cNvSpPr>
            <p:nvPr/>
          </p:nvSpPr>
          <p:spPr bwMode="auto">
            <a:xfrm flipV="1">
              <a:off x="3402" y="2436"/>
              <a:ext cx="73" cy="87"/>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7" name="Line 119"/>
            <p:cNvSpPr>
              <a:spLocks noChangeShapeType="1"/>
            </p:cNvSpPr>
            <p:nvPr/>
          </p:nvSpPr>
          <p:spPr bwMode="auto">
            <a:xfrm>
              <a:off x="3475" y="2436"/>
              <a:ext cx="66" cy="40"/>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8" name="Line 120"/>
            <p:cNvSpPr>
              <a:spLocks noChangeShapeType="1"/>
            </p:cNvSpPr>
            <p:nvPr/>
          </p:nvSpPr>
          <p:spPr bwMode="auto">
            <a:xfrm flipV="1">
              <a:off x="3541" y="2230"/>
              <a:ext cx="72" cy="24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9" name="Line 121"/>
            <p:cNvSpPr>
              <a:spLocks noChangeShapeType="1"/>
            </p:cNvSpPr>
            <p:nvPr/>
          </p:nvSpPr>
          <p:spPr bwMode="auto">
            <a:xfrm flipV="1">
              <a:off x="3613" y="1693"/>
              <a:ext cx="73" cy="537"/>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0" name="Line 122"/>
            <p:cNvSpPr>
              <a:spLocks noChangeShapeType="1"/>
            </p:cNvSpPr>
            <p:nvPr/>
          </p:nvSpPr>
          <p:spPr bwMode="auto">
            <a:xfrm flipV="1">
              <a:off x="3686" y="1547"/>
              <a:ext cx="73" cy="14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1" name="Line 123"/>
            <p:cNvSpPr>
              <a:spLocks noChangeShapeType="1"/>
            </p:cNvSpPr>
            <p:nvPr/>
          </p:nvSpPr>
          <p:spPr bwMode="auto">
            <a:xfrm>
              <a:off x="3759" y="1547"/>
              <a:ext cx="72" cy="112"/>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2" name="Line 124"/>
            <p:cNvSpPr>
              <a:spLocks noChangeShapeType="1"/>
            </p:cNvSpPr>
            <p:nvPr/>
          </p:nvSpPr>
          <p:spPr bwMode="auto">
            <a:xfrm>
              <a:off x="3831" y="1659"/>
              <a:ext cx="66" cy="42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3" name="Line 125"/>
            <p:cNvSpPr>
              <a:spLocks noChangeShapeType="1"/>
            </p:cNvSpPr>
            <p:nvPr/>
          </p:nvSpPr>
          <p:spPr bwMode="auto">
            <a:xfrm>
              <a:off x="3897" y="2085"/>
              <a:ext cx="73" cy="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4" name="Line 126"/>
            <p:cNvSpPr>
              <a:spLocks noChangeShapeType="1"/>
            </p:cNvSpPr>
            <p:nvPr/>
          </p:nvSpPr>
          <p:spPr bwMode="auto">
            <a:xfrm flipV="1">
              <a:off x="3970" y="1932"/>
              <a:ext cx="73" cy="15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5" name="Line 127"/>
            <p:cNvSpPr>
              <a:spLocks noChangeShapeType="1"/>
            </p:cNvSpPr>
            <p:nvPr/>
          </p:nvSpPr>
          <p:spPr bwMode="auto">
            <a:xfrm flipV="1">
              <a:off x="4043" y="1573"/>
              <a:ext cx="73" cy="35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6" name="Line 128"/>
            <p:cNvSpPr>
              <a:spLocks noChangeShapeType="1"/>
            </p:cNvSpPr>
            <p:nvPr/>
          </p:nvSpPr>
          <p:spPr bwMode="auto">
            <a:xfrm flipV="1">
              <a:off x="4116" y="1480"/>
              <a:ext cx="66" cy="93"/>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7" name="Line 129"/>
            <p:cNvSpPr>
              <a:spLocks noChangeShapeType="1"/>
            </p:cNvSpPr>
            <p:nvPr/>
          </p:nvSpPr>
          <p:spPr bwMode="auto">
            <a:xfrm>
              <a:off x="4182" y="1480"/>
              <a:ext cx="72" cy="551"/>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8" name="Line 130"/>
            <p:cNvSpPr>
              <a:spLocks noChangeShapeType="1"/>
            </p:cNvSpPr>
            <p:nvPr/>
          </p:nvSpPr>
          <p:spPr bwMode="auto">
            <a:xfrm>
              <a:off x="4254" y="2031"/>
              <a:ext cx="73" cy="39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9" name="Line 131"/>
            <p:cNvSpPr>
              <a:spLocks noChangeShapeType="1"/>
            </p:cNvSpPr>
            <p:nvPr/>
          </p:nvSpPr>
          <p:spPr bwMode="auto">
            <a:xfrm>
              <a:off x="4327" y="2430"/>
              <a:ext cx="73" cy="125"/>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40" name="Line 132"/>
            <p:cNvSpPr>
              <a:spLocks noChangeShapeType="1"/>
            </p:cNvSpPr>
            <p:nvPr/>
          </p:nvSpPr>
          <p:spPr bwMode="auto">
            <a:xfrm flipV="1">
              <a:off x="4400" y="2436"/>
              <a:ext cx="73" cy="11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41" name="Line 133"/>
            <p:cNvSpPr>
              <a:spLocks noChangeShapeType="1"/>
            </p:cNvSpPr>
            <p:nvPr/>
          </p:nvSpPr>
          <p:spPr bwMode="auto">
            <a:xfrm>
              <a:off x="4473" y="2436"/>
              <a:ext cx="66" cy="17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42" name="Line 134"/>
            <p:cNvSpPr>
              <a:spLocks noChangeShapeType="1"/>
            </p:cNvSpPr>
            <p:nvPr/>
          </p:nvSpPr>
          <p:spPr bwMode="auto">
            <a:xfrm flipV="1">
              <a:off x="4539" y="2609"/>
              <a:ext cx="73" cy="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43" name="Line 135"/>
            <p:cNvSpPr>
              <a:spLocks noChangeShapeType="1"/>
            </p:cNvSpPr>
            <p:nvPr/>
          </p:nvSpPr>
          <p:spPr bwMode="auto">
            <a:xfrm flipV="1">
              <a:off x="4612" y="2523"/>
              <a:ext cx="73" cy="8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44" name="Line 136"/>
            <p:cNvSpPr>
              <a:spLocks noChangeShapeType="1"/>
            </p:cNvSpPr>
            <p:nvPr/>
          </p:nvSpPr>
          <p:spPr bwMode="auto">
            <a:xfrm flipV="1">
              <a:off x="4685" y="2436"/>
              <a:ext cx="72" cy="87"/>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45" name="Line 137"/>
            <p:cNvSpPr>
              <a:spLocks noChangeShapeType="1"/>
            </p:cNvSpPr>
            <p:nvPr/>
          </p:nvSpPr>
          <p:spPr bwMode="auto">
            <a:xfrm>
              <a:off x="4757" y="2436"/>
              <a:ext cx="66" cy="20"/>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46" name="Line 138"/>
            <p:cNvSpPr>
              <a:spLocks noChangeShapeType="1"/>
            </p:cNvSpPr>
            <p:nvPr/>
          </p:nvSpPr>
          <p:spPr bwMode="auto">
            <a:xfrm flipV="1">
              <a:off x="4823" y="2230"/>
              <a:ext cx="73" cy="22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47" name="Oval 139"/>
            <p:cNvSpPr>
              <a:spLocks noChangeArrowheads="1"/>
            </p:cNvSpPr>
            <p:nvPr/>
          </p:nvSpPr>
          <p:spPr bwMode="auto">
            <a:xfrm>
              <a:off x="2444" y="1514"/>
              <a:ext cx="67" cy="65"/>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48" name="Oval 140"/>
            <p:cNvSpPr>
              <a:spLocks noChangeArrowheads="1"/>
            </p:cNvSpPr>
            <p:nvPr/>
          </p:nvSpPr>
          <p:spPr bwMode="auto">
            <a:xfrm>
              <a:off x="2517" y="1732"/>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49" name="Oval 141"/>
            <p:cNvSpPr>
              <a:spLocks noChangeArrowheads="1"/>
            </p:cNvSpPr>
            <p:nvPr/>
          </p:nvSpPr>
          <p:spPr bwMode="auto">
            <a:xfrm>
              <a:off x="2583" y="2051"/>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0" name="Oval 142"/>
            <p:cNvSpPr>
              <a:spLocks noChangeArrowheads="1"/>
            </p:cNvSpPr>
            <p:nvPr/>
          </p:nvSpPr>
          <p:spPr bwMode="auto">
            <a:xfrm>
              <a:off x="2656" y="2057"/>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1" name="Oval 143"/>
            <p:cNvSpPr>
              <a:spLocks noChangeArrowheads="1"/>
            </p:cNvSpPr>
            <p:nvPr/>
          </p:nvSpPr>
          <p:spPr bwMode="auto">
            <a:xfrm>
              <a:off x="2729" y="1898"/>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2" name="Oval 144"/>
            <p:cNvSpPr>
              <a:spLocks noChangeArrowheads="1"/>
            </p:cNvSpPr>
            <p:nvPr/>
          </p:nvSpPr>
          <p:spPr bwMode="auto">
            <a:xfrm>
              <a:off x="2801" y="1540"/>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3" name="Oval 145"/>
            <p:cNvSpPr>
              <a:spLocks noChangeArrowheads="1"/>
            </p:cNvSpPr>
            <p:nvPr/>
          </p:nvSpPr>
          <p:spPr bwMode="auto">
            <a:xfrm>
              <a:off x="2867" y="1447"/>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4" name="Oval 146"/>
            <p:cNvSpPr>
              <a:spLocks noChangeArrowheads="1"/>
            </p:cNvSpPr>
            <p:nvPr/>
          </p:nvSpPr>
          <p:spPr bwMode="auto">
            <a:xfrm>
              <a:off x="2940" y="1872"/>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5" name="Oval 147"/>
            <p:cNvSpPr>
              <a:spLocks noChangeArrowheads="1"/>
            </p:cNvSpPr>
            <p:nvPr/>
          </p:nvSpPr>
          <p:spPr bwMode="auto">
            <a:xfrm>
              <a:off x="3013" y="2396"/>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6" name="Oval 148"/>
            <p:cNvSpPr>
              <a:spLocks noChangeArrowheads="1"/>
            </p:cNvSpPr>
            <p:nvPr/>
          </p:nvSpPr>
          <p:spPr bwMode="auto">
            <a:xfrm>
              <a:off x="3085" y="252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7" name="Oval 149"/>
            <p:cNvSpPr>
              <a:spLocks noChangeArrowheads="1"/>
            </p:cNvSpPr>
            <p:nvPr/>
          </p:nvSpPr>
          <p:spPr bwMode="auto">
            <a:xfrm>
              <a:off x="3158" y="240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8" name="Oval 150"/>
            <p:cNvSpPr>
              <a:spLocks noChangeArrowheads="1"/>
            </p:cNvSpPr>
            <p:nvPr/>
          </p:nvSpPr>
          <p:spPr bwMode="auto">
            <a:xfrm>
              <a:off x="3224" y="258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9" name="Oval 151"/>
            <p:cNvSpPr>
              <a:spLocks noChangeArrowheads="1"/>
            </p:cNvSpPr>
            <p:nvPr/>
          </p:nvSpPr>
          <p:spPr bwMode="auto">
            <a:xfrm>
              <a:off x="3297" y="2576"/>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0" name="Oval 152"/>
            <p:cNvSpPr>
              <a:spLocks noChangeArrowheads="1"/>
            </p:cNvSpPr>
            <p:nvPr/>
          </p:nvSpPr>
          <p:spPr bwMode="auto">
            <a:xfrm>
              <a:off x="3369" y="2490"/>
              <a:ext cx="67" cy="65"/>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1" name="Oval 153"/>
            <p:cNvSpPr>
              <a:spLocks noChangeArrowheads="1"/>
            </p:cNvSpPr>
            <p:nvPr/>
          </p:nvSpPr>
          <p:spPr bwMode="auto">
            <a:xfrm>
              <a:off x="3442" y="240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2" name="Oval 154"/>
            <p:cNvSpPr>
              <a:spLocks noChangeArrowheads="1"/>
            </p:cNvSpPr>
            <p:nvPr/>
          </p:nvSpPr>
          <p:spPr bwMode="auto">
            <a:xfrm>
              <a:off x="3508" y="244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3" name="Oval 155"/>
            <p:cNvSpPr>
              <a:spLocks noChangeArrowheads="1"/>
            </p:cNvSpPr>
            <p:nvPr/>
          </p:nvSpPr>
          <p:spPr bwMode="auto">
            <a:xfrm>
              <a:off x="3581" y="2197"/>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4" name="Oval 156"/>
            <p:cNvSpPr>
              <a:spLocks noChangeArrowheads="1"/>
            </p:cNvSpPr>
            <p:nvPr/>
          </p:nvSpPr>
          <p:spPr bwMode="auto">
            <a:xfrm>
              <a:off x="3653" y="1659"/>
              <a:ext cx="67"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5" name="Oval 157"/>
            <p:cNvSpPr>
              <a:spLocks noChangeArrowheads="1"/>
            </p:cNvSpPr>
            <p:nvPr/>
          </p:nvSpPr>
          <p:spPr bwMode="auto">
            <a:xfrm>
              <a:off x="3726" y="1514"/>
              <a:ext cx="66" cy="65"/>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6" name="Oval 158"/>
            <p:cNvSpPr>
              <a:spLocks noChangeArrowheads="1"/>
            </p:cNvSpPr>
            <p:nvPr/>
          </p:nvSpPr>
          <p:spPr bwMode="auto">
            <a:xfrm>
              <a:off x="3799" y="1626"/>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7" name="Oval 159"/>
            <p:cNvSpPr>
              <a:spLocks noChangeArrowheads="1"/>
            </p:cNvSpPr>
            <p:nvPr/>
          </p:nvSpPr>
          <p:spPr bwMode="auto">
            <a:xfrm>
              <a:off x="3865" y="2051"/>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8" name="Oval 160"/>
            <p:cNvSpPr>
              <a:spLocks noChangeArrowheads="1"/>
            </p:cNvSpPr>
            <p:nvPr/>
          </p:nvSpPr>
          <p:spPr bwMode="auto">
            <a:xfrm>
              <a:off x="3938" y="2057"/>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9" name="Oval 161"/>
            <p:cNvSpPr>
              <a:spLocks noChangeArrowheads="1"/>
            </p:cNvSpPr>
            <p:nvPr/>
          </p:nvSpPr>
          <p:spPr bwMode="auto">
            <a:xfrm>
              <a:off x="4010" y="1898"/>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0" name="Oval 162"/>
            <p:cNvSpPr>
              <a:spLocks noChangeArrowheads="1"/>
            </p:cNvSpPr>
            <p:nvPr/>
          </p:nvSpPr>
          <p:spPr bwMode="auto">
            <a:xfrm>
              <a:off x="4083" y="1540"/>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1" name="Oval 163"/>
            <p:cNvSpPr>
              <a:spLocks noChangeArrowheads="1"/>
            </p:cNvSpPr>
            <p:nvPr/>
          </p:nvSpPr>
          <p:spPr bwMode="auto">
            <a:xfrm>
              <a:off x="4149" y="1447"/>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2" name="Oval 164"/>
            <p:cNvSpPr>
              <a:spLocks noChangeArrowheads="1"/>
            </p:cNvSpPr>
            <p:nvPr/>
          </p:nvSpPr>
          <p:spPr bwMode="auto">
            <a:xfrm>
              <a:off x="4222" y="1998"/>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3" name="Oval 165"/>
            <p:cNvSpPr>
              <a:spLocks noChangeArrowheads="1"/>
            </p:cNvSpPr>
            <p:nvPr/>
          </p:nvSpPr>
          <p:spPr bwMode="auto">
            <a:xfrm>
              <a:off x="4294" y="2396"/>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4" name="Oval 166"/>
            <p:cNvSpPr>
              <a:spLocks noChangeArrowheads="1"/>
            </p:cNvSpPr>
            <p:nvPr/>
          </p:nvSpPr>
          <p:spPr bwMode="auto">
            <a:xfrm>
              <a:off x="4367" y="252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5" name="Oval 167"/>
            <p:cNvSpPr>
              <a:spLocks noChangeArrowheads="1"/>
            </p:cNvSpPr>
            <p:nvPr/>
          </p:nvSpPr>
          <p:spPr bwMode="auto">
            <a:xfrm>
              <a:off x="4440" y="240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6" name="Oval 168"/>
            <p:cNvSpPr>
              <a:spLocks noChangeArrowheads="1"/>
            </p:cNvSpPr>
            <p:nvPr/>
          </p:nvSpPr>
          <p:spPr bwMode="auto">
            <a:xfrm>
              <a:off x="4506" y="258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7" name="Oval 169"/>
            <p:cNvSpPr>
              <a:spLocks noChangeArrowheads="1"/>
            </p:cNvSpPr>
            <p:nvPr/>
          </p:nvSpPr>
          <p:spPr bwMode="auto">
            <a:xfrm>
              <a:off x="4578" y="2576"/>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8" name="Oval 170"/>
            <p:cNvSpPr>
              <a:spLocks noChangeArrowheads="1"/>
            </p:cNvSpPr>
            <p:nvPr/>
          </p:nvSpPr>
          <p:spPr bwMode="auto">
            <a:xfrm>
              <a:off x="4651" y="2490"/>
              <a:ext cx="66" cy="65"/>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9" name="Oval 171"/>
            <p:cNvSpPr>
              <a:spLocks noChangeArrowheads="1"/>
            </p:cNvSpPr>
            <p:nvPr/>
          </p:nvSpPr>
          <p:spPr bwMode="auto">
            <a:xfrm>
              <a:off x="4724" y="240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80" name="Oval 172"/>
            <p:cNvSpPr>
              <a:spLocks noChangeArrowheads="1"/>
            </p:cNvSpPr>
            <p:nvPr/>
          </p:nvSpPr>
          <p:spPr bwMode="auto">
            <a:xfrm>
              <a:off x="4790" y="2423"/>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81" name="Oval 173"/>
            <p:cNvSpPr>
              <a:spLocks noChangeArrowheads="1"/>
            </p:cNvSpPr>
            <p:nvPr/>
          </p:nvSpPr>
          <p:spPr bwMode="auto">
            <a:xfrm>
              <a:off x="4862" y="2197"/>
              <a:ext cx="67"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82" name="Rectangle 174"/>
            <p:cNvSpPr>
              <a:spLocks noChangeArrowheads="1"/>
            </p:cNvSpPr>
            <p:nvPr/>
          </p:nvSpPr>
          <p:spPr bwMode="auto">
            <a:xfrm>
              <a:off x="2094" y="2882"/>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FF0000"/>
                  </a:solidFill>
                  <a:latin typeface="Times New Roman" charset="0"/>
                </a:rPr>
                <a:t>0.87</a:t>
              </a:r>
              <a:endParaRPr lang="en-US">
                <a:solidFill>
                  <a:srgbClr val="FF0000"/>
                </a:solidFill>
                <a:latin typeface="Times New Roman" charset="0"/>
              </a:endParaRPr>
            </a:p>
          </p:txBody>
        </p:sp>
        <p:sp>
          <p:nvSpPr>
            <p:cNvPr id="89283" name="Rectangle 175"/>
            <p:cNvSpPr>
              <a:spLocks noChangeArrowheads="1"/>
            </p:cNvSpPr>
            <p:nvPr/>
          </p:nvSpPr>
          <p:spPr bwMode="auto">
            <a:xfrm>
              <a:off x="2094" y="2496"/>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FF0000"/>
                  </a:solidFill>
                  <a:latin typeface="Times New Roman" charset="0"/>
                </a:rPr>
                <a:t>0.88</a:t>
              </a:r>
              <a:endParaRPr lang="en-US">
                <a:solidFill>
                  <a:srgbClr val="FF0000"/>
                </a:solidFill>
                <a:latin typeface="Times New Roman" charset="0"/>
              </a:endParaRPr>
            </a:p>
          </p:txBody>
        </p:sp>
        <p:sp>
          <p:nvSpPr>
            <p:cNvPr id="89284" name="Rectangle 176"/>
            <p:cNvSpPr>
              <a:spLocks noChangeArrowheads="1"/>
            </p:cNvSpPr>
            <p:nvPr/>
          </p:nvSpPr>
          <p:spPr bwMode="auto">
            <a:xfrm>
              <a:off x="2094" y="2111"/>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FF0000"/>
                  </a:solidFill>
                  <a:latin typeface="Times New Roman" charset="0"/>
                </a:rPr>
                <a:t>0.89</a:t>
              </a:r>
              <a:endParaRPr lang="en-US">
                <a:solidFill>
                  <a:srgbClr val="FF0000"/>
                </a:solidFill>
                <a:latin typeface="Times New Roman" charset="0"/>
              </a:endParaRPr>
            </a:p>
          </p:txBody>
        </p:sp>
        <p:sp>
          <p:nvSpPr>
            <p:cNvPr id="89285" name="Rectangle 177"/>
            <p:cNvSpPr>
              <a:spLocks noChangeArrowheads="1"/>
            </p:cNvSpPr>
            <p:nvPr/>
          </p:nvSpPr>
          <p:spPr bwMode="auto">
            <a:xfrm>
              <a:off x="2094" y="1719"/>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FF0000"/>
                  </a:solidFill>
                  <a:latin typeface="Times New Roman" charset="0"/>
                </a:rPr>
                <a:t>0.90</a:t>
              </a:r>
              <a:endParaRPr lang="en-US">
                <a:solidFill>
                  <a:srgbClr val="FF0000"/>
                </a:solidFill>
                <a:latin typeface="Times New Roman" charset="0"/>
              </a:endParaRPr>
            </a:p>
          </p:txBody>
        </p:sp>
        <p:sp>
          <p:nvSpPr>
            <p:cNvPr id="89286" name="Rectangle 178"/>
            <p:cNvSpPr>
              <a:spLocks noChangeArrowheads="1"/>
            </p:cNvSpPr>
            <p:nvPr/>
          </p:nvSpPr>
          <p:spPr bwMode="auto">
            <a:xfrm>
              <a:off x="2094" y="1334"/>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FF0000"/>
                  </a:solidFill>
                  <a:latin typeface="Times New Roman" charset="0"/>
                </a:rPr>
                <a:t>0.91</a:t>
              </a:r>
              <a:endParaRPr lang="en-US">
                <a:solidFill>
                  <a:srgbClr val="FF0000"/>
                </a:solidFill>
                <a:latin typeface="Times New Roman" charset="0"/>
              </a:endParaRPr>
            </a:p>
          </p:txBody>
        </p:sp>
        <p:sp>
          <p:nvSpPr>
            <p:cNvPr id="89287" name="Rectangle 179"/>
            <p:cNvSpPr>
              <a:spLocks noChangeArrowheads="1"/>
            </p:cNvSpPr>
            <p:nvPr/>
          </p:nvSpPr>
          <p:spPr bwMode="auto">
            <a:xfrm>
              <a:off x="2378" y="3061"/>
              <a:ext cx="6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latin typeface="Times New Roman" charset="0"/>
                </a:rPr>
                <a:t>0</a:t>
              </a:r>
              <a:endParaRPr lang="en-US">
                <a:latin typeface="Times New Roman" charset="0"/>
              </a:endParaRPr>
            </a:p>
          </p:txBody>
        </p:sp>
        <p:sp>
          <p:nvSpPr>
            <p:cNvPr id="89288" name="Rectangle 180"/>
            <p:cNvSpPr>
              <a:spLocks noChangeArrowheads="1"/>
            </p:cNvSpPr>
            <p:nvPr/>
          </p:nvSpPr>
          <p:spPr bwMode="auto">
            <a:xfrm>
              <a:off x="2774" y="3061"/>
              <a:ext cx="136"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latin typeface="Times New Roman" charset="0"/>
                </a:rPr>
                <a:t>30</a:t>
              </a:r>
              <a:endParaRPr lang="en-US">
                <a:latin typeface="Times New Roman" charset="0"/>
              </a:endParaRPr>
            </a:p>
          </p:txBody>
        </p:sp>
        <p:sp>
          <p:nvSpPr>
            <p:cNvPr id="89289" name="Rectangle 181"/>
            <p:cNvSpPr>
              <a:spLocks noChangeArrowheads="1"/>
            </p:cNvSpPr>
            <p:nvPr/>
          </p:nvSpPr>
          <p:spPr bwMode="auto">
            <a:xfrm>
              <a:off x="3197" y="3061"/>
              <a:ext cx="136"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latin typeface="Times New Roman" charset="0"/>
                </a:rPr>
                <a:t>60</a:t>
              </a:r>
              <a:endParaRPr lang="en-US">
                <a:latin typeface="Times New Roman" charset="0"/>
              </a:endParaRPr>
            </a:p>
          </p:txBody>
        </p:sp>
        <p:sp>
          <p:nvSpPr>
            <p:cNvPr id="89290" name="Rectangle 182"/>
            <p:cNvSpPr>
              <a:spLocks noChangeArrowheads="1"/>
            </p:cNvSpPr>
            <p:nvPr/>
          </p:nvSpPr>
          <p:spPr bwMode="auto">
            <a:xfrm>
              <a:off x="3627" y="3061"/>
              <a:ext cx="136"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latin typeface="Times New Roman" charset="0"/>
                </a:rPr>
                <a:t>90</a:t>
              </a:r>
              <a:endParaRPr lang="en-US">
                <a:latin typeface="Times New Roman" charset="0"/>
              </a:endParaRPr>
            </a:p>
          </p:txBody>
        </p:sp>
        <p:sp>
          <p:nvSpPr>
            <p:cNvPr id="89291" name="Rectangle 183"/>
            <p:cNvSpPr>
              <a:spLocks noChangeArrowheads="1"/>
            </p:cNvSpPr>
            <p:nvPr/>
          </p:nvSpPr>
          <p:spPr bwMode="auto">
            <a:xfrm>
              <a:off x="4030" y="3061"/>
              <a:ext cx="204"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latin typeface="Times New Roman" charset="0"/>
                </a:rPr>
                <a:t>120</a:t>
              </a:r>
              <a:endParaRPr lang="en-US">
                <a:latin typeface="Times New Roman" charset="0"/>
              </a:endParaRPr>
            </a:p>
          </p:txBody>
        </p:sp>
        <p:sp>
          <p:nvSpPr>
            <p:cNvPr id="89292" name="Rectangle 184"/>
            <p:cNvSpPr>
              <a:spLocks noChangeArrowheads="1"/>
            </p:cNvSpPr>
            <p:nvPr/>
          </p:nvSpPr>
          <p:spPr bwMode="auto">
            <a:xfrm>
              <a:off x="4453" y="3061"/>
              <a:ext cx="204"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latin typeface="Times New Roman" charset="0"/>
                </a:rPr>
                <a:t>150</a:t>
              </a:r>
              <a:endParaRPr lang="en-US">
                <a:latin typeface="Times New Roman" charset="0"/>
              </a:endParaRPr>
            </a:p>
          </p:txBody>
        </p:sp>
        <p:sp>
          <p:nvSpPr>
            <p:cNvPr id="89293" name="Rectangle 185"/>
            <p:cNvSpPr>
              <a:spLocks noChangeArrowheads="1"/>
            </p:cNvSpPr>
            <p:nvPr/>
          </p:nvSpPr>
          <p:spPr bwMode="auto">
            <a:xfrm>
              <a:off x="4882" y="3061"/>
              <a:ext cx="204"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latin typeface="Times New Roman" charset="0"/>
                </a:rPr>
                <a:t>180</a:t>
              </a:r>
              <a:endParaRPr lang="en-US">
                <a:latin typeface="Times New Roman" charset="0"/>
              </a:endParaRPr>
            </a:p>
          </p:txBody>
        </p:sp>
        <p:sp>
          <p:nvSpPr>
            <p:cNvPr id="89294" name="Rectangle 186"/>
            <p:cNvSpPr>
              <a:spLocks noChangeArrowheads="1"/>
            </p:cNvSpPr>
            <p:nvPr/>
          </p:nvSpPr>
          <p:spPr bwMode="auto">
            <a:xfrm>
              <a:off x="5067" y="2882"/>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FF"/>
                  </a:solidFill>
                  <a:latin typeface="Times New Roman" charset="0"/>
                </a:rPr>
                <a:t>0.30</a:t>
              </a:r>
              <a:endParaRPr lang="en-US">
                <a:solidFill>
                  <a:srgbClr val="0000FF"/>
                </a:solidFill>
                <a:latin typeface="Times New Roman" charset="0"/>
              </a:endParaRPr>
            </a:p>
          </p:txBody>
        </p:sp>
        <p:sp>
          <p:nvSpPr>
            <p:cNvPr id="89295" name="Rectangle 187"/>
            <p:cNvSpPr>
              <a:spLocks noChangeArrowheads="1"/>
            </p:cNvSpPr>
            <p:nvPr/>
          </p:nvSpPr>
          <p:spPr bwMode="auto">
            <a:xfrm>
              <a:off x="5067" y="2569"/>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FF"/>
                  </a:solidFill>
                  <a:latin typeface="Times New Roman" charset="0"/>
                </a:rPr>
                <a:t>0.35</a:t>
              </a:r>
              <a:endParaRPr lang="en-US">
                <a:solidFill>
                  <a:srgbClr val="0000FF"/>
                </a:solidFill>
                <a:latin typeface="Times New Roman" charset="0"/>
              </a:endParaRPr>
            </a:p>
          </p:txBody>
        </p:sp>
        <p:sp>
          <p:nvSpPr>
            <p:cNvPr id="89296" name="Rectangle 188"/>
            <p:cNvSpPr>
              <a:spLocks noChangeArrowheads="1"/>
            </p:cNvSpPr>
            <p:nvPr/>
          </p:nvSpPr>
          <p:spPr bwMode="auto">
            <a:xfrm>
              <a:off x="5067" y="2264"/>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FF"/>
                  </a:solidFill>
                  <a:latin typeface="Times New Roman" charset="0"/>
                </a:rPr>
                <a:t>0.40</a:t>
              </a:r>
              <a:endParaRPr lang="en-US">
                <a:solidFill>
                  <a:srgbClr val="0000FF"/>
                </a:solidFill>
                <a:latin typeface="Times New Roman" charset="0"/>
              </a:endParaRPr>
            </a:p>
          </p:txBody>
        </p:sp>
        <p:sp>
          <p:nvSpPr>
            <p:cNvPr id="89297" name="Rectangle 189"/>
            <p:cNvSpPr>
              <a:spLocks noChangeArrowheads="1"/>
            </p:cNvSpPr>
            <p:nvPr/>
          </p:nvSpPr>
          <p:spPr bwMode="auto">
            <a:xfrm>
              <a:off x="5067" y="1952"/>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FF"/>
                  </a:solidFill>
                  <a:latin typeface="Times New Roman" charset="0"/>
                </a:rPr>
                <a:t>0.45</a:t>
              </a:r>
              <a:endParaRPr lang="en-US">
                <a:solidFill>
                  <a:srgbClr val="0000FF"/>
                </a:solidFill>
                <a:latin typeface="Times New Roman" charset="0"/>
              </a:endParaRPr>
            </a:p>
          </p:txBody>
        </p:sp>
        <p:sp>
          <p:nvSpPr>
            <p:cNvPr id="89298" name="Rectangle 190"/>
            <p:cNvSpPr>
              <a:spLocks noChangeArrowheads="1"/>
            </p:cNvSpPr>
            <p:nvPr/>
          </p:nvSpPr>
          <p:spPr bwMode="auto">
            <a:xfrm>
              <a:off x="5067" y="1646"/>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FF"/>
                  </a:solidFill>
                  <a:latin typeface="Times New Roman" charset="0"/>
                </a:rPr>
                <a:t>0.50</a:t>
              </a:r>
              <a:endParaRPr lang="en-US">
                <a:solidFill>
                  <a:srgbClr val="0000FF"/>
                </a:solidFill>
                <a:latin typeface="Times New Roman" charset="0"/>
              </a:endParaRPr>
            </a:p>
          </p:txBody>
        </p:sp>
        <p:sp>
          <p:nvSpPr>
            <p:cNvPr id="89299" name="Rectangle 191"/>
            <p:cNvSpPr>
              <a:spLocks noChangeArrowheads="1"/>
            </p:cNvSpPr>
            <p:nvPr/>
          </p:nvSpPr>
          <p:spPr bwMode="auto">
            <a:xfrm>
              <a:off x="5067" y="1334"/>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FF"/>
                  </a:solidFill>
                  <a:latin typeface="Times New Roman" charset="0"/>
                </a:rPr>
                <a:t>0.55</a:t>
              </a:r>
              <a:endParaRPr lang="en-US">
                <a:solidFill>
                  <a:srgbClr val="0000FF"/>
                </a:solidFill>
                <a:latin typeface="Times New Roman" charset="0"/>
              </a:endParaRPr>
            </a:p>
          </p:txBody>
        </p:sp>
        <p:grpSp>
          <p:nvGrpSpPr>
            <p:cNvPr id="89300" name="Group 192"/>
            <p:cNvGrpSpPr>
              <a:grpSpLocks/>
            </p:cNvGrpSpPr>
            <p:nvPr/>
          </p:nvGrpSpPr>
          <p:grpSpPr bwMode="auto">
            <a:xfrm>
              <a:off x="2450" y="1176"/>
              <a:ext cx="394" cy="357"/>
              <a:chOff x="1490" y="837"/>
              <a:chExt cx="448" cy="406"/>
            </a:xfrm>
          </p:grpSpPr>
          <p:sp>
            <p:nvSpPr>
              <p:cNvPr id="89324" name="Text Box 193"/>
              <p:cNvSpPr txBox="1">
                <a:spLocks noChangeArrowheads="1"/>
              </p:cNvSpPr>
              <p:nvPr/>
            </p:nvSpPr>
            <p:spPr bwMode="auto">
              <a:xfrm>
                <a:off x="1490" y="837"/>
                <a:ext cx="447" cy="241"/>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(031)</a:t>
                </a:r>
              </a:p>
            </p:txBody>
          </p:sp>
          <p:sp>
            <p:nvSpPr>
              <p:cNvPr id="89325" name="Line 194"/>
              <p:cNvSpPr>
                <a:spLocks noChangeShapeType="1"/>
              </p:cNvSpPr>
              <p:nvPr/>
            </p:nvSpPr>
            <p:spPr bwMode="auto">
              <a:xfrm>
                <a:off x="1548" y="1031"/>
                <a:ext cx="333" cy="0"/>
              </a:xfrm>
              <a:prstGeom prst="line">
                <a:avLst/>
              </a:prstGeom>
              <a:noFill/>
              <a:ln w="25400">
                <a:solidFill>
                  <a:schemeClr val="tx1"/>
                </a:solidFill>
                <a:round/>
                <a:headEnd/>
                <a:tailEnd/>
              </a:ln>
            </p:spPr>
            <p:txBody>
              <a:bodyPr>
                <a:prstTxWarp prst="textNoShape">
                  <a:avLst/>
                </a:prstTxWarp>
              </a:bodyPr>
              <a:lstStyle/>
              <a:p>
                <a:endParaRPr lang="en-US"/>
              </a:p>
            </p:txBody>
          </p:sp>
          <p:grpSp>
            <p:nvGrpSpPr>
              <p:cNvPr id="89326" name="Group 195"/>
              <p:cNvGrpSpPr>
                <a:grpSpLocks/>
              </p:cNvGrpSpPr>
              <p:nvPr/>
            </p:nvGrpSpPr>
            <p:grpSpPr bwMode="auto">
              <a:xfrm>
                <a:off x="1491" y="1002"/>
                <a:ext cx="447" cy="241"/>
                <a:chOff x="1491" y="1002"/>
                <a:chExt cx="447" cy="241"/>
              </a:xfrm>
            </p:grpSpPr>
            <p:sp>
              <p:nvSpPr>
                <p:cNvPr id="89327" name="Text Box 196"/>
                <p:cNvSpPr txBox="1">
                  <a:spLocks noChangeArrowheads="1"/>
                </p:cNvSpPr>
                <p:nvPr/>
              </p:nvSpPr>
              <p:spPr bwMode="auto">
                <a:xfrm>
                  <a:off x="1491" y="1002"/>
                  <a:ext cx="447" cy="241"/>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(031)</a:t>
                  </a:r>
                </a:p>
              </p:txBody>
            </p:sp>
            <p:sp>
              <p:nvSpPr>
                <p:cNvPr id="89328" name="Line 197"/>
                <p:cNvSpPr>
                  <a:spLocks noChangeShapeType="1"/>
                </p:cNvSpPr>
                <p:nvPr/>
              </p:nvSpPr>
              <p:spPr bwMode="auto">
                <a:xfrm>
                  <a:off x="1748" y="1056"/>
                  <a:ext cx="57" cy="0"/>
                </a:xfrm>
                <a:prstGeom prst="line">
                  <a:avLst/>
                </a:prstGeom>
                <a:noFill/>
                <a:ln w="19050">
                  <a:solidFill>
                    <a:schemeClr val="tx1"/>
                  </a:solidFill>
                  <a:round/>
                  <a:headEnd/>
                  <a:tailEnd/>
                </a:ln>
              </p:spPr>
              <p:txBody>
                <a:bodyPr>
                  <a:prstTxWarp prst="textNoShape">
                    <a:avLst/>
                  </a:prstTxWarp>
                </a:bodyPr>
                <a:lstStyle/>
                <a:p>
                  <a:endParaRPr lang="en-US"/>
                </a:p>
              </p:txBody>
            </p:sp>
          </p:grpSp>
        </p:grpSp>
        <p:grpSp>
          <p:nvGrpSpPr>
            <p:cNvPr id="89301" name="Group 198"/>
            <p:cNvGrpSpPr>
              <a:grpSpLocks/>
            </p:cNvGrpSpPr>
            <p:nvPr/>
          </p:nvGrpSpPr>
          <p:grpSpPr bwMode="auto">
            <a:xfrm>
              <a:off x="3483" y="946"/>
              <a:ext cx="393" cy="366"/>
              <a:chOff x="1169" y="618"/>
              <a:chExt cx="447" cy="417"/>
            </a:xfrm>
          </p:grpSpPr>
          <p:sp>
            <p:nvSpPr>
              <p:cNvPr id="89322" name="Text Box 199"/>
              <p:cNvSpPr txBox="1">
                <a:spLocks noChangeArrowheads="1"/>
              </p:cNvSpPr>
              <p:nvPr/>
            </p:nvSpPr>
            <p:spPr bwMode="auto">
              <a:xfrm>
                <a:off x="1169" y="618"/>
                <a:ext cx="447" cy="417"/>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(001)</a:t>
                </a:r>
              </a:p>
              <a:p>
                <a:pPr algn="ctr" eaLnBrk="1" hangingPunct="1"/>
                <a:r>
                  <a:rPr lang="en-US" sz="1600" b="1">
                    <a:latin typeface="Times New Roman" charset="0"/>
                  </a:rPr>
                  <a:t>(034)</a:t>
                </a:r>
              </a:p>
            </p:txBody>
          </p:sp>
          <p:sp>
            <p:nvSpPr>
              <p:cNvPr id="89323" name="Line 200"/>
              <p:cNvSpPr>
                <a:spLocks noChangeShapeType="1"/>
              </p:cNvSpPr>
              <p:nvPr/>
            </p:nvSpPr>
            <p:spPr bwMode="auto">
              <a:xfrm>
                <a:off x="1227" y="812"/>
                <a:ext cx="333" cy="0"/>
              </a:xfrm>
              <a:prstGeom prst="line">
                <a:avLst/>
              </a:prstGeom>
              <a:noFill/>
              <a:ln w="25400">
                <a:solidFill>
                  <a:schemeClr val="tx1"/>
                </a:solidFill>
                <a:round/>
                <a:headEnd/>
                <a:tailEnd/>
              </a:ln>
            </p:spPr>
            <p:txBody>
              <a:bodyPr>
                <a:prstTxWarp prst="textNoShape">
                  <a:avLst/>
                </a:prstTxWarp>
              </a:bodyPr>
              <a:lstStyle/>
              <a:p>
                <a:endParaRPr lang="en-US"/>
              </a:p>
            </p:txBody>
          </p:sp>
        </p:grpSp>
        <p:sp>
          <p:nvSpPr>
            <p:cNvPr id="89302" name="Line 201"/>
            <p:cNvSpPr>
              <a:spLocks noChangeShapeType="1"/>
            </p:cNvSpPr>
            <p:nvPr/>
          </p:nvSpPr>
          <p:spPr bwMode="auto">
            <a:xfrm>
              <a:off x="3672" y="1273"/>
              <a:ext cx="40" cy="259"/>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sp>
          <p:nvSpPr>
            <p:cNvPr id="89303" name="Line 202"/>
            <p:cNvSpPr>
              <a:spLocks noChangeShapeType="1"/>
            </p:cNvSpPr>
            <p:nvPr/>
          </p:nvSpPr>
          <p:spPr bwMode="auto">
            <a:xfrm flipH="1">
              <a:off x="4230" y="1247"/>
              <a:ext cx="44" cy="223"/>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grpSp>
          <p:nvGrpSpPr>
            <p:cNvPr id="89304" name="Group 203"/>
            <p:cNvGrpSpPr>
              <a:grpSpLocks/>
            </p:cNvGrpSpPr>
            <p:nvPr/>
          </p:nvGrpSpPr>
          <p:grpSpPr bwMode="auto">
            <a:xfrm>
              <a:off x="4093" y="944"/>
              <a:ext cx="393" cy="366"/>
              <a:chOff x="3358" y="573"/>
              <a:chExt cx="447" cy="416"/>
            </a:xfrm>
          </p:grpSpPr>
          <p:grpSp>
            <p:nvGrpSpPr>
              <p:cNvPr id="89318" name="Group 204"/>
              <p:cNvGrpSpPr>
                <a:grpSpLocks/>
              </p:cNvGrpSpPr>
              <p:nvPr/>
            </p:nvGrpSpPr>
            <p:grpSpPr bwMode="auto">
              <a:xfrm>
                <a:off x="3358" y="573"/>
                <a:ext cx="447" cy="416"/>
                <a:chOff x="1169" y="618"/>
                <a:chExt cx="447" cy="416"/>
              </a:xfrm>
            </p:grpSpPr>
            <p:sp>
              <p:nvSpPr>
                <p:cNvPr id="89320" name="Text Box 205"/>
                <p:cNvSpPr txBox="1">
                  <a:spLocks noChangeArrowheads="1"/>
                </p:cNvSpPr>
                <p:nvPr/>
              </p:nvSpPr>
              <p:spPr bwMode="auto">
                <a:xfrm>
                  <a:off x="1169" y="618"/>
                  <a:ext cx="447" cy="416"/>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(034)</a:t>
                  </a:r>
                </a:p>
                <a:p>
                  <a:pPr algn="ctr" eaLnBrk="1" hangingPunct="1"/>
                  <a:r>
                    <a:rPr lang="en-US" sz="1600" b="1">
                      <a:latin typeface="Times New Roman" charset="0"/>
                    </a:rPr>
                    <a:t>(001)</a:t>
                  </a:r>
                </a:p>
              </p:txBody>
            </p:sp>
            <p:sp>
              <p:nvSpPr>
                <p:cNvPr id="89321" name="Line 206"/>
                <p:cNvSpPr>
                  <a:spLocks noChangeShapeType="1"/>
                </p:cNvSpPr>
                <p:nvPr/>
              </p:nvSpPr>
              <p:spPr bwMode="auto">
                <a:xfrm>
                  <a:off x="1227" y="812"/>
                  <a:ext cx="333" cy="0"/>
                </a:xfrm>
                <a:prstGeom prst="line">
                  <a:avLst/>
                </a:prstGeom>
                <a:noFill/>
                <a:ln w="25400">
                  <a:solidFill>
                    <a:schemeClr val="tx1"/>
                  </a:solidFill>
                  <a:round/>
                  <a:headEnd/>
                  <a:tailEnd/>
                </a:ln>
              </p:spPr>
              <p:txBody>
                <a:bodyPr>
                  <a:prstTxWarp prst="textNoShape">
                    <a:avLst/>
                  </a:prstTxWarp>
                </a:bodyPr>
                <a:lstStyle/>
                <a:p>
                  <a:endParaRPr lang="en-US"/>
                </a:p>
              </p:txBody>
            </p:sp>
          </p:grpSp>
          <p:sp>
            <p:nvSpPr>
              <p:cNvPr id="89319" name="Line 207"/>
              <p:cNvSpPr>
                <a:spLocks noChangeShapeType="1"/>
              </p:cNvSpPr>
              <p:nvPr/>
            </p:nvSpPr>
            <p:spPr bwMode="auto">
              <a:xfrm>
                <a:off x="3554" y="621"/>
                <a:ext cx="57" cy="0"/>
              </a:xfrm>
              <a:prstGeom prst="line">
                <a:avLst/>
              </a:prstGeom>
              <a:noFill/>
              <a:ln w="19050">
                <a:solidFill>
                  <a:schemeClr val="tx1"/>
                </a:solidFill>
                <a:round/>
                <a:headEnd/>
                <a:tailEnd/>
              </a:ln>
            </p:spPr>
            <p:txBody>
              <a:bodyPr>
                <a:prstTxWarp prst="textNoShape">
                  <a:avLst/>
                </a:prstTxWarp>
              </a:bodyPr>
              <a:lstStyle/>
              <a:p>
                <a:endParaRPr lang="en-US"/>
              </a:p>
            </p:txBody>
          </p:sp>
        </p:grpSp>
        <p:grpSp>
          <p:nvGrpSpPr>
            <p:cNvPr id="89305" name="Group 208"/>
            <p:cNvGrpSpPr>
              <a:grpSpLocks/>
            </p:cNvGrpSpPr>
            <p:nvPr/>
          </p:nvGrpSpPr>
          <p:grpSpPr bwMode="auto">
            <a:xfrm>
              <a:off x="3762" y="1205"/>
              <a:ext cx="393" cy="366"/>
              <a:chOff x="3358" y="573"/>
              <a:chExt cx="447" cy="416"/>
            </a:xfrm>
          </p:grpSpPr>
          <p:grpSp>
            <p:nvGrpSpPr>
              <p:cNvPr id="89314" name="Group 209"/>
              <p:cNvGrpSpPr>
                <a:grpSpLocks/>
              </p:cNvGrpSpPr>
              <p:nvPr/>
            </p:nvGrpSpPr>
            <p:grpSpPr bwMode="auto">
              <a:xfrm>
                <a:off x="3358" y="573"/>
                <a:ext cx="447" cy="416"/>
                <a:chOff x="1169" y="618"/>
                <a:chExt cx="447" cy="416"/>
              </a:xfrm>
            </p:grpSpPr>
            <p:sp>
              <p:nvSpPr>
                <p:cNvPr id="89316" name="Text Box 210"/>
                <p:cNvSpPr txBox="1">
                  <a:spLocks noChangeArrowheads="1"/>
                </p:cNvSpPr>
                <p:nvPr/>
              </p:nvSpPr>
              <p:spPr bwMode="auto">
                <a:xfrm>
                  <a:off x="1169" y="618"/>
                  <a:ext cx="447" cy="416"/>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(013)</a:t>
                  </a:r>
                </a:p>
                <a:p>
                  <a:pPr algn="ctr" eaLnBrk="1" hangingPunct="1"/>
                  <a:r>
                    <a:rPr lang="en-US" sz="1600" b="1">
                      <a:latin typeface="Times New Roman" charset="0"/>
                    </a:rPr>
                    <a:t>(013)</a:t>
                  </a:r>
                </a:p>
              </p:txBody>
            </p:sp>
            <p:sp>
              <p:nvSpPr>
                <p:cNvPr id="89317" name="Line 211"/>
                <p:cNvSpPr>
                  <a:spLocks noChangeShapeType="1"/>
                </p:cNvSpPr>
                <p:nvPr/>
              </p:nvSpPr>
              <p:spPr bwMode="auto">
                <a:xfrm>
                  <a:off x="1227" y="812"/>
                  <a:ext cx="333" cy="0"/>
                </a:xfrm>
                <a:prstGeom prst="line">
                  <a:avLst/>
                </a:prstGeom>
                <a:noFill/>
                <a:ln w="25400">
                  <a:solidFill>
                    <a:schemeClr val="tx1"/>
                  </a:solidFill>
                  <a:round/>
                  <a:headEnd/>
                  <a:tailEnd/>
                </a:ln>
              </p:spPr>
              <p:txBody>
                <a:bodyPr>
                  <a:prstTxWarp prst="textNoShape">
                    <a:avLst/>
                  </a:prstTxWarp>
                </a:bodyPr>
                <a:lstStyle/>
                <a:p>
                  <a:endParaRPr lang="en-US"/>
                </a:p>
              </p:txBody>
            </p:sp>
          </p:grpSp>
          <p:sp>
            <p:nvSpPr>
              <p:cNvPr id="89315" name="Line 212"/>
              <p:cNvSpPr>
                <a:spLocks noChangeShapeType="1"/>
              </p:cNvSpPr>
              <p:nvPr/>
            </p:nvSpPr>
            <p:spPr bwMode="auto">
              <a:xfrm>
                <a:off x="3554" y="621"/>
                <a:ext cx="57" cy="0"/>
              </a:xfrm>
              <a:prstGeom prst="line">
                <a:avLst/>
              </a:prstGeom>
              <a:noFill/>
              <a:ln w="19050">
                <a:solidFill>
                  <a:schemeClr val="tx1"/>
                </a:solidFill>
                <a:round/>
                <a:headEnd/>
                <a:tailEnd/>
              </a:ln>
            </p:spPr>
            <p:txBody>
              <a:bodyPr>
                <a:prstTxWarp prst="textNoShape">
                  <a:avLst/>
                </a:prstTxWarp>
              </a:bodyPr>
              <a:lstStyle/>
              <a:p>
                <a:endParaRPr lang="en-US"/>
              </a:p>
            </p:txBody>
          </p:sp>
        </p:grpSp>
        <p:sp>
          <p:nvSpPr>
            <p:cNvPr id="89306" name="Line 213"/>
            <p:cNvSpPr>
              <a:spLocks noChangeShapeType="1"/>
            </p:cNvSpPr>
            <p:nvPr/>
          </p:nvSpPr>
          <p:spPr bwMode="auto">
            <a:xfrm flipH="1">
              <a:off x="3935" y="1557"/>
              <a:ext cx="20" cy="515"/>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sp>
          <p:nvSpPr>
            <p:cNvPr id="89307" name="Line 214"/>
            <p:cNvSpPr>
              <a:spLocks noChangeShapeType="1"/>
            </p:cNvSpPr>
            <p:nvPr/>
          </p:nvSpPr>
          <p:spPr bwMode="auto">
            <a:xfrm flipH="1">
              <a:off x="4577" y="1386"/>
              <a:ext cx="44" cy="222"/>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grpSp>
          <p:nvGrpSpPr>
            <p:cNvPr id="89308" name="Group 215"/>
            <p:cNvGrpSpPr>
              <a:grpSpLocks/>
            </p:cNvGrpSpPr>
            <p:nvPr/>
          </p:nvGrpSpPr>
          <p:grpSpPr bwMode="auto">
            <a:xfrm>
              <a:off x="4436" y="1087"/>
              <a:ext cx="397" cy="359"/>
              <a:chOff x="4171" y="360"/>
              <a:chExt cx="452" cy="409"/>
            </a:xfrm>
          </p:grpSpPr>
          <p:sp>
            <p:nvSpPr>
              <p:cNvPr id="89309" name="Text Box 216"/>
              <p:cNvSpPr txBox="1">
                <a:spLocks noChangeArrowheads="1"/>
              </p:cNvSpPr>
              <p:nvPr/>
            </p:nvSpPr>
            <p:spPr bwMode="auto">
              <a:xfrm>
                <a:off x="4171" y="360"/>
                <a:ext cx="447" cy="242"/>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(021)</a:t>
                </a:r>
              </a:p>
            </p:txBody>
          </p:sp>
          <p:sp>
            <p:nvSpPr>
              <p:cNvPr id="89310" name="Line 217"/>
              <p:cNvSpPr>
                <a:spLocks noChangeShapeType="1"/>
              </p:cNvSpPr>
              <p:nvPr/>
            </p:nvSpPr>
            <p:spPr bwMode="auto">
              <a:xfrm>
                <a:off x="4230" y="554"/>
                <a:ext cx="333" cy="0"/>
              </a:xfrm>
              <a:prstGeom prst="line">
                <a:avLst/>
              </a:prstGeom>
              <a:noFill/>
              <a:ln w="25400">
                <a:solidFill>
                  <a:schemeClr val="tx1"/>
                </a:solidFill>
                <a:round/>
                <a:headEnd/>
                <a:tailEnd/>
              </a:ln>
            </p:spPr>
            <p:txBody>
              <a:bodyPr>
                <a:prstTxWarp prst="textNoShape">
                  <a:avLst/>
                </a:prstTxWarp>
              </a:bodyPr>
              <a:lstStyle/>
              <a:p>
                <a:endParaRPr lang="en-US"/>
              </a:p>
            </p:txBody>
          </p:sp>
          <p:sp>
            <p:nvSpPr>
              <p:cNvPr id="89311" name="Text Box 218"/>
              <p:cNvSpPr txBox="1">
                <a:spLocks noChangeArrowheads="1"/>
              </p:cNvSpPr>
              <p:nvPr/>
            </p:nvSpPr>
            <p:spPr bwMode="auto">
              <a:xfrm>
                <a:off x="4176" y="527"/>
                <a:ext cx="447" cy="242"/>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(012)</a:t>
                </a:r>
              </a:p>
            </p:txBody>
          </p:sp>
          <p:sp>
            <p:nvSpPr>
              <p:cNvPr id="89312" name="Line 219"/>
              <p:cNvSpPr>
                <a:spLocks noChangeShapeType="1"/>
              </p:cNvSpPr>
              <p:nvPr/>
            </p:nvSpPr>
            <p:spPr bwMode="auto">
              <a:xfrm>
                <a:off x="4364" y="579"/>
                <a:ext cx="57"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89313" name="Line 220"/>
              <p:cNvSpPr>
                <a:spLocks noChangeShapeType="1"/>
              </p:cNvSpPr>
              <p:nvPr/>
            </p:nvSpPr>
            <p:spPr bwMode="auto">
              <a:xfrm>
                <a:off x="4367" y="411"/>
                <a:ext cx="57" cy="0"/>
              </a:xfrm>
              <a:prstGeom prst="line">
                <a:avLst/>
              </a:prstGeom>
              <a:noFill/>
              <a:ln w="19050">
                <a:solidFill>
                  <a:schemeClr val="tx1"/>
                </a:solidFill>
                <a:round/>
                <a:headEnd/>
                <a:tailEnd/>
              </a:ln>
            </p:spPr>
            <p:txBody>
              <a:bodyPr>
                <a:prstTxWarp prst="textNoShape">
                  <a:avLst/>
                </a:prstTxWarp>
              </a:bodyPr>
              <a:lstStyle/>
              <a:p>
                <a:endParaRPr lang="en-US"/>
              </a:p>
            </p:txBody>
          </p:sp>
        </p:grpSp>
      </p:grpSp>
      <p:sp>
        <p:nvSpPr>
          <p:cNvPr id="89092" name="Text Box 221"/>
          <p:cNvSpPr txBox="1">
            <a:spLocks noChangeArrowheads="1"/>
          </p:cNvSpPr>
          <p:nvPr/>
        </p:nvSpPr>
        <p:spPr bwMode="auto">
          <a:xfrm>
            <a:off x="972933" y="196850"/>
            <a:ext cx="7409067" cy="646331"/>
          </a:xfrm>
          <a:prstGeom prst="rect">
            <a:avLst/>
          </a:prstGeom>
          <a:noFill/>
          <a:ln w="9525">
            <a:noFill/>
            <a:miter lim="800000"/>
            <a:headEnd/>
            <a:tailEnd/>
          </a:ln>
        </p:spPr>
        <p:txBody>
          <a:bodyPr wrap="none">
            <a:prstTxWarp prst="textNoShape">
              <a:avLst/>
            </a:prstTxWarp>
            <a:spAutoFit/>
          </a:bodyPr>
          <a:lstStyle/>
          <a:p>
            <a:pPr algn="ctr"/>
            <a:r>
              <a:rPr lang="en-US" sz="3600" i="1" dirty="0">
                <a:solidFill>
                  <a:srgbClr val="0211A6"/>
                </a:solidFill>
                <a:latin typeface="Symbol" charset="2"/>
                <a:cs typeface="Symbol" charset="2"/>
              </a:rPr>
              <a:t>S</a:t>
            </a:r>
            <a:r>
              <a:rPr lang="en-US" sz="3600" i="1" dirty="0">
                <a:solidFill>
                  <a:srgbClr val="0211A6"/>
                </a:solidFill>
                <a:latin typeface="+mj-lt"/>
              </a:rPr>
              <a:t>5 (37°/[100]) tilt boundaries in </a:t>
            </a:r>
            <a:r>
              <a:rPr lang="en-US" sz="3600" i="1" dirty="0" err="1">
                <a:solidFill>
                  <a:srgbClr val="0211A6"/>
                </a:solidFill>
                <a:latin typeface="+mj-lt"/>
              </a:rPr>
              <a:t>MgO</a:t>
            </a:r>
            <a:r>
              <a:rPr lang="en-US" sz="3600" i="1" dirty="0">
                <a:solidFill>
                  <a:srgbClr val="0211A6"/>
                </a:solidFill>
                <a:latin typeface="+mj-lt"/>
              </a:rPr>
              <a:t> </a:t>
            </a:r>
          </a:p>
        </p:txBody>
      </p:sp>
      <p:sp>
        <p:nvSpPr>
          <p:cNvPr id="60638" name="Text Box 222"/>
          <p:cNvSpPr txBox="1">
            <a:spLocks noChangeArrowheads="1"/>
          </p:cNvSpPr>
          <p:nvPr/>
        </p:nvSpPr>
        <p:spPr bwMode="auto">
          <a:xfrm>
            <a:off x="593725" y="6135688"/>
            <a:ext cx="7685088" cy="457200"/>
          </a:xfrm>
          <a:prstGeom prst="rect">
            <a:avLst/>
          </a:prstGeom>
          <a:noFill/>
          <a:ln w="9525">
            <a:noFill/>
            <a:miter lim="800000"/>
            <a:headEnd/>
            <a:tailEnd/>
          </a:ln>
        </p:spPr>
        <p:txBody>
          <a:bodyPr wrap="none">
            <a:prstTxWarp prst="textNoShape">
              <a:avLst/>
            </a:prstTxWarp>
            <a:spAutoFit/>
          </a:bodyPr>
          <a:lstStyle/>
          <a:p>
            <a:r>
              <a:rPr lang="en-US" b="1"/>
              <a:t>The energy-population correlation is not one-to-one</a:t>
            </a:r>
          </a:p>
        </p:txBody>
      </p:sp>
      <p:pic>
        <p:nvPicPr>
          <p:cNvPr id="89094" name="Picture 223"/>
          <p:cNvPicPr>
            <a:picLocks noChangeAspect="1" noChangeArrowheads="1"/>
          </p:cNvPicPr>
          <p:nvPr/>
        </p:nvPicPr>
        <p:blipFill>
          <a:blip r:embed="rId3"/>
          <a:srcRect l="6705" r="5867"/>
          <a:stretch>
            <a:fillRect/>
          </a:stretch>
        </p:blipFill>
        <p:spPr bwMode="auto">
          <a:xfrm>
            <a:off x="279400" y="1390650"/>
            <a:ext cx="2649538" cy="2271713"/>
          </a:xfrm>
          <a:prstGeom prst="rect">
            <a:avLst/>
          </a:prstGeom>
          <a:noFill/>
          <a:ln w="9525">
            <a:noFill/>
            <a:miter lim="800000"/>
            <a:headEnd/>
            <a:tailEnd/>
          </a:ln>
        </p:spPr>
      </p:pic>
      <p:pic>
        <p:nvPicPr>
          <p:cNvPr id="89095" name="Picture 224"/>
          <p:cNvPicPr>
            <a:picLocks noChangeAspect="1" noChangeArrowheads="1"/>
          </p:cNvPicPr>
          <p:nvPr/>
        </p:nvPicPr>
        <p:blipFill>
          <a:blip r:embed="rId4"/>
          <a:srcRect t="6537" b="6537"/>
          <a:stretch>
            <a:fillRect/>
          </a:stretch>
        </p:blipFill>
        <p:spPr bwMode="auto">
          <a:xfrm>
            <a:off x="268288" y="3697288"/>
            <a:ext cx="2563812" cy="2228850"/>
          </a:xfrm>
          <a:prstGeom prst="rect">
            <a:avLst/>
          </a:prstGeom>
          <a:noFill/>
          <a:ln w="9525">
            <a:noFill/>
            <a:miter lim="800000"/>
            <a:headEnd/>
            <a:tailEnd/>
          </a:ln>
        </p:spPr>
      </p:pic>
      <p:sp>
        <p:nvSpPr>
          <p:cNvPr id="89096" name="Line 225"/>
          <p:cNvSpPr>
            <a:spLocks noChangeShapeType="1"/>
          </p:cNvSpPr>
          <p:nvPr/>
        </p:nvSpPr>
        <p:spPr bwMode="auto">
          <a:xfrm>
            <a:off x="1397000" y="889000"/>
            <a:ext cx="0" cy="546100"/>
          </a:xfrm>
          <a:prstGeom prst="line">
            <a:avLst/>
          </a:prstGeom>
          <a:noFill/>
          <a:ln w="76200">
            <a:solidFill>
              <a:srgbClr val="B700FF"/>
            </a:solidFill>
            <a:round/>
            <a:headEnd/>
            <a:tailEnd type="triangle" w="med" len="med"/>
          </a:ln>
        </p:spPr>
        <p:txBody>
          <a:bodyPr wrap="none" anchor="ctr">
            <a:prstTxWarp prst="textNoShape">
              <a:avLst/>
            </a:prstTxWarp>
          </a:bodyPr>
          <a:lstStyle/>
          <a:p>
            <a:endParaRPr lang="en-US"/>
          </a:p>
        </p:txBody>
      </p:sp>
      <p:sp>
        <p:nvSpPr>
          <p:cNvPr id="89097" name="Text Box 226"/>
          <p:cNvSpPr txBox="1">
            <a:spLocks noChangeArrowheads="1"/>
          </p:cNvSpPr>
          <p:nvPr/>
        </p:nvSpPr>
        <p:spPr bwMode="auto">
          <a:xfrm>
            <a:off x="441325" y="969963"/>
            <a:ext cx="407988" cy="579437"/>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l</a:t>
            </a:r>
          </a:p>
        </p:txBody>
      </p:sp>
      <p:sp>
        <p:nvSpPr>
          <p:cNvPr id="89098" name="Text Box 227"/>
          <p:cNvSpPr txBox="1">
            <a:spLocks noChangeArrowheads="1"/>
          </p:cNvSpPr>
          <p:nvPr/>
        </p:nvSpPr>
        <p:spPr bwMode="auto">
          <a:xfrm>
            <a:off x="441325" y="3408363"/>
            <a:ext cx="350838" cy="579437"/>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p>
        </p:txBody>
      </p:sp>
      <p:grpSp>
        <p:nvGrpSpPr>
          <p:cNvPr id="89099" name="Group 228"/>
          <p:cNvGrpSpPr>
            <a:grpSpLocks/>
          </p:cNvGrpSpPr>
          <p:nvPr/>
        </p:nvGrpSpPr>
        <p:grpSpPr bwMode="auto">
          <a:xfrm>
            <a:off x="1749425" y="1701800"/>
            <a:ext cx="790575" cy="862013"/>
            <a:chOff x="4566" y="2488"/>
            <a:chExt cx="498" cy="543"/>
          </a:xfrm>
        </p:grpSpPr>
        <p:sp>
          <p:nvSpPr>
            <p:cNvPr id="89108" name="Oval 229"/>
            <p:cNvSpPr>
              <a:spLocks noChangeAspect="1" noChangeArrowheads="1"/>
            </p:cNvSpPr>
            <p:nvPr/>
          </p:nvSpPr>
          <p:spPr bwMode="auto">
            <a:xfrm>
              <a:off x="4566" y="2709"/>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9109" name="AutoShape 230"/>
            <p:cNvSpPr>
              <a:spLocks noChangeAspect="1" noChangeArrowheads="1"/>
            </p:cNvSpPr>
            <p:nvPr/>
          </p:nvSpPr>
          <p:spPr bwMode="auto">
            <a:xfrm>
              <a:off x="4576" y="2710"/>
              <a:ext cx="64" cy="64"/>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89110" name="Oval 231"/>
            <p:cNvSpPr>
              <a:spLocks noChangeAspect="1" noChangeArrowheads="1"/>
            </p:cNvSpPr>
            <p:nvPr/>
          </p:nvSpPr>
          <p:spPr bwMode="auto">
            <a:xfrm>
              <a:off x="4790" y="248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9111" name="Line 232"/>
            <p:cNvSpPr>
              <a:spLocks noChangeAspect="1" noChangeShapeType="1"/>
            </p:cNvSpPr>
            <p:nvPr/>
          </p:nvSpPr>
          <p:spPr bwMode="auto">
            <a:xfrm rot="-5400000">
              <a:off x="4833" y="2489"/>
              <a:ext cx="0" cy="8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9112" name="Oval 233"/>
            <p:cNvSpPr>
              <a:spLocks noChangeAspect="1" noChangeArrowheads="1"/>
            </p:cNvSpPr>
            <p:nvPr/>
          </p:nvSpPr>
          <p:spPr bwMode="auto">
            <a:xfrm>
              <a:off x="4980" y="294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9113" name="Line 234"/>
            <p:cNvSpPr>
              <a:spLocks noChangeAspect="1" noChangeShapeType="1"/>
            </p:cNvSpPr>
            <p:nvPr/>
          </p:nvSpPr>
          <p:spPr bwMode="auto">
            <a:xfrm rot="-5400000">
              <a:off x="5023" y="2949"/>
              <a:ext cx="0" cy="82"/>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9114" name="Line 235"/>
            <p:cNvSpPr>
              <a:spLocks noChangeAspect="1" noChangeShapeType="1"/>
            </p:cNvSpPr>
            <p:nvPr/>
          </p:nvSpPr>
          <p:spPr bwMode="auto">
            <a:xfrm>
              <a:off x="5022" y="2948"/>
              <a:ext cx="0" cy="83"/>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nvGrpSpPr>
          <p:cNvPr id="89100" name="Group 236"/>
          <p:cNvGrpSpPr>
            <a:grpSpLocks/>
          </p:cNvGrpSpPr>
          <p:nvPr/>
        </p:nvGrpSpPr>
        <p:grpSpPr bwMode="auto">
          <a:xfrm>
            <a:off x="1749425" y="4013200"/>
            <a:ext cx="790575" cy="862013"/>
            <a:chOff x="4566" y="2488"/>
            <a:chExt cx="498" cy="543"/>
          </a:xfrm>
        </p:grpSpPr>
        <p:sp>
          <p:nvSpPr>
            <p:cNvPr id="89101" name="Oval 237"/>
            <p:cNvSpPr>
              <a:spLocks noChangeAspect="1" noChangeArrowheads="1"/>
            </p:cNvSpPr>
            <p:nvPr/>
          </p:nvSpPr>
          <p:spPr bwMode="auto">
            <a:xfrm>
              <a:off x="4566" y="2709"/>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9102" name="AutoShape 238"/>
            <p:cNvSpPr>
              <a:spLocks noChangeAspect="1" noChangeArrowheads="1"/>
            </p:cNvSpPr>
            <p:nvPr/>
          </p:nvSpPr>
          <p:spPr bwMode="auto">
            <a:xfrm>
              <a:off x="4576" y="2710"/>
              <a:ext cx="64" cy="64"/>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89103" name="Oval 239"/>
            <p:cNvSpPr>
              <a:spLocks noChangeAspect="1" noChangeArrowheads="1"/>
            </p:cNvSpPr>
            <p:nvPr/>
          </p:nvSpPr>
          <p:spPr bwMode="auto">
            <a:xfrm>
              <a:off x="4790" y="248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9104" name="Line 240"/>
            <p:cNvSpPr>
              <a:spLocks noChangeAspect="1" noChangeShapeType="1"/>
            </p:cNvSpPr>
            <p:nvPr/>
          </p:nvSpPr>
          <p:spPr bwMode="auto">
            <a:xfrm rot="-5400000">
              <a:off x="4833" y="2489"/>
              <a:ext cx="0" cy="8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9105" name="Oval 241"/>
            <p:cNvSpPr>
              <a:spLocks noChangeAspect="1" noChangeArrowheads="1"/>
            </p:cNvSpPr>
            <p:nvPr/>
          </p:nvSpPr>
          <p:spPr bwMode="auto">
            <a:xfrm>
              <a:off x="4980" y="294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9106" name="Line 242"/>
            <p:cNvSpPr>
              <a:spLocks noChangeAspect="1" noChangeShapeType="1"/>
            </p:cNvSpPr>
            <p:nvPr/>
          </p:nvSpPr>
          <p:spPr bwMode="auto">
            <a:xfrm rot="-5400000">
              <a:off x="5023" y="2949"/>
              <a:ext cx="0" cy="82"/>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9107" name="Line 243"/>
            <p:cNvSpPr>
              <a:spLocks noChangeAspect="1" noChangeShapeType="1"/>
            </p:cNvSpPr>
            <p:nvPr/>
          </p:nvSpPr>
          <p:spPr bwMode="auto">
            <a:xfrm>
              <a:off x="5022" y="2948"/>
              <a:ext cx="0" cy="83"/>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6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38"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p:cNvSpPr>
            <a:spLocks noGrp="1"/>
          </p:cNvSpPr>
          <p:nvPr>
            <p:ph type="sldNum" sz="quarter" idx="12"/>
          </p:nvPr>
        </p:nvSpPr>
        <p:spPr>
          <a:noFill/>
        </p:spPr>
        <p:txBody>
          <a:bodyPr/>
          <a:lstStyle/>
          <a:p>
            <a:fld id="{9A1E5356-267D-0848-91F5-AEF268291E94}" type="slidenum">
              <a:rPr lang="en-US" smtClean="0"/>
              <a:pPr/>
              <a:t>79</a:t>
            </a:fld>
            <a:endParaRPr lang="en-US" smtClean="0"/>
          </a:p>
        </p:txBody>
      </p:sp>
      <p:sp>
        <p:nvSpPr>
          <p:cNvPr id="120836" name="Text Box 3"/>
          <p:cNvSpPr txBox="1">
            <a:spLocks noChangeArrowheads="1"/>
          </p:cNvSpPr>
          <p:nvPr/>
        </p:nvSpPr>
        <p:spPr bwMode="auto">
          <a:xfrm>
            <a:off x="695325" y="2041525"/>
            <a:ext cx="7150100" cy="4154488"/>
          </a:xfrm>
          <a:prstGeom prst="rect">
            <a:avLst/>
          </a:prstGeom>
          <a:noFill/>
          <a:ln w="9525">
            <a:noFill/>
            <a:miter lim="800000"/>
            <a:headEnd/>
            <a:tailEnd/>
          </a:ln>
        </p:spPr>
        <p:txBody>
          <a:bodyPr>
            <a:prstTxWarp prst="textNoShape">
              <a:avLst/>
            </a:prstTxWarp>
            <a:spAutoFit/>
          </a:bodyPr>
          <a:lstStyle/>
          <a:p>
            <a:pPr marL="406400" indent="-406400">
              <a:buFontTx/>
              <a:buChar char="•"/>
            </a:pPr>
            <a:r>
              <a:rPr lang="en-US"/>
              <a:t>From the PhD thesis project of Jason Gruber.</a:t>
            </a:r>
          </a:p>
          <a:p>
            <a:pPr marL="406400" indent="-406400">
              <a:buFontTx/>
              <a:buChar char="•"/>
            </a:pPr>
            <a:r>
              <a:rPr lang="en-US"/>
              <a:t>MgO-like grain boundary properties were incorporated into a finite element model of grain growth, i.e. minima in energy for any boundary with a {100} plane on either side.</a:t>
            </a:r>
          </a:p>
          <a:p>
            <a:pPr marL="406400" indent="-406400">
              <a:buFontTx/>
              <a:buChar char="•"/>
            </a:pPr>
            <a:r>
              <a:rPr lang="en-US"/>
              <a:t>Simulated grain growth leads to the development of a g.b. population that mimics the experimental observations very closely.</a:t>
            </a:r>
          </a:p>
          <a:p>
            <a:pPr marL="406400" indent="-406400">
              <a:buFontTx/>
              <a:buChar char="•"/>
            </a:pPr>
            <a:r>
              <a:rPr lang="en-US"/>
              <a:t>The result demonstrates that it is reasonable to expect that an anisotropic GB energy will lead to a stable population of GB types (GBCD).</a:t>
            </a:r>
          </a:p>
        </p:txBody>
      </p:sp>
      <p:sp>
        <p:nvSpPr>
          <p:cNvPr id="5" name="Rectangle 2"/>
          <p:cNvSpPr txBox="1">
            <a:spLocks noChangeArrowheads="1"/>
          </p:cNvSpPr>
          <p:nvPr/>
        </p:nvSpPr>
        <p:spPr bwMode="auto">
          <a:xfrm>
            <a:off x="685800" y="228600"/>
            <a:ext cx="7772400" cy="1524000"/>
          </a:xfrm>
          <a:prstGeom prst="rect">
            <a:avLst/>
          </a:prstGeom>
          <a:noFill/>
          <a:ln w="9525">
            <a:noFill/>
            <a:miter lim="800000"/>
            <a:headEnd/>
            <a:tailEnd/>
          </a:ln>
        </p:spPr>
        <p:txBody>
          <a:bodyPr anchor="ctr">
            <a:prstTxWarp prst="textNoShape">
              <a:avLst/>
            </a:prstTxWarp>
          </a:bodyPr>
          <a:lstStyle/>
          <a:p>
            <a:pPr algn="ctr" eaLnBrk="1" hangingPunct="1">
              <a:defRPr/>
            </a:pPr>
            <a:r>
              <a:rPr lang="en-US" sz="4400" i="1" kern="0" dirty="0">
                <a:solidFill>
                  <a:srgbClr val="0805BA"/>
                </a:solidFill>
                <a:latin typeface="+mj-lt"/>
                <a:ea typeface="+mj-ea"/>
                <a:cs typeface="+mj-cs"/>
              </a:rPr>
              <a:t>Computer Simulation of </a:t>
            </a:r>
            <a:br>
              <a:rPr lang="en-US" sz="4400" i="1" kern="0" dirty="0">
                <a:solidFill>
                  <a:srgbClr val="0805BA"/>
                </a:solidFill>
                <a:latin typeface="+mj-lt"/>
                <a:ea typeface="+mj-ea"/>
                <a:cs typeface="+mj-cs"/>
              </a:rPr>
            </a:br>
            <a:r>
              <a:rPr lang="en-US" sz="4400" i="1" kern="0" dirty="0">
                <a:solidFill>
                  <a:srgbClr val="0805BA"/>
                </a:solidFill>
                <a:latin typeface="+mj-lt"/>
                <a:ea typeface="+mj-ea"/>
                <a:cs typeface="+mj-cs"/>
              </a:rPr>
              <a:t>Grain Growth</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p:spPr>
        <p:txBody>
          <a:bodyPr/>
          <a:lstStyle/>
          <a:p>
            <a:fld id="{DEE2DDA3-0604-B341-91ED-9DFF935ECD47}" type="slidenum">
              <a:rPr lang="en-US" smtClean="0"/>
              <a:pPr/>
              <a:t>8</a:t>
            </a:fld>
            <a:endParaRPr lang="en-US" smtClean="0"/>
          </a:p>
        </p:txBody>
      </p:sp>
      <p:sp>
        <p:nvSpPr>
          <p:cNvPr id="28675" name="Rectangle 2"/>
          <p:cNvSpPr>
            <a:spLocks noGrp="1" noChangeArrowheads="1"/>
          </p:cNvSpPr>
          <p:nvPr>
            <p:ph type="title"/>
          </p:nvPr>
        </p:nvSpPr>
        <p:spPr>
          <a:xfrm>
            <a:off x="4648200" y="304800"/>
            <a:ext cx="4114800" cy="838200"/>
          </a:xfrm>
        </p:spPr>
        <p:txBody>
          <a:bodyPr/>
          <a:lstStyle/>
          <a:p>
            <a:pPr eaLnBrk="1" hangingPunct="1"/>
            <a:r>
              <a:rPr lang="en-US" sz="4000"/>
              <a:t>Grain Boundary Sliding</a:t>
            </a:r>
          </a:p>
        </p:txBody>
      </p:sp>
      <p:sp>
        <p:nvSpPr>
          <p:cNvPr id="28676" name="Rectangle 3"/>
          <p:cNvSpPr>
            <a:spLocks noGrp="1" noChangeArrowheads="1"/>
          </p:cNvSpPr>
          <p:nvPr>
            <p:ph type="body" idx="1"/>
          </p:nvPr>
        </p:nvSpPr>
        <p:spPr>
          <a:xfrm>
            <a:off x="533400" y="2209800"/>
            <a:ext cx="3886200" cy="3581400"/>
          </a:xfrm>
        </p:spPr>
        <p:txBody>
          <a:bodyPr/>
          <a:lstStyle/>
          <a:p>
            <a:pPr eaLnBrk="1" hangingPunct="1">
              <a:lnSpc>
                <a:spcPct val="90000"/>
              </a:lnSpc>
            </a:pPr>
            <a:r>
              <a:rPr lang="en-US" sz="2000"/>
              <a:t>Grain boundary sliding should be very structure dependent.  Reasonable therefore that Biscondi’s results show that the rate at which boundaries slide is highly dependent on misorientation; in fact there is a threshold effect with no sliding below a certain misorientation at a given temperature. </a:t>
            </a:r>
          </a:p>
        </p:txBody>
      </p:sp>
      <p:pic>
        <p:nvPicPr>
          <p:cNvPr id="28677" name="Picture 4"/>
          <p:cNvPicPr>
            <a:picLocks noChangeAspect="1" noChangeArrowheads="1"/>
          </p:cNvPicPr>
          <p:nvPr/>
        </p:nvPicPr>
        <p:blipFill>
          <a:blip r:embed="rId3"/>
          <a:srcRect/>
          <a:stretch>
            <a:fillRect/>
          </a:stretch>
        </p:blipFill>
        <p:spPr bwMode="auto">
          <a:xfrm>
            <a:off x="4572000" y="1581150"/>
            <a:ext cx="4497388" cy="4743450"/>
          </a:xfrm>
          <a:prstGeom prst="rect">
            <a:avLst/>
          </a:prstGeom>
          <a:noFill/>
          <a:ln w="9525">
            <a:noFill/>
            <a:miter lim="800000"/>
            <a:headEnd/>
            <a:tailEnd/>
          </a:ln>
        </p:spPr>
      </p:pic>
      <p:sp>
        <p:nvSpPr>
          <p:cNvPr id="28678" name="Text Box 5"/>
          <p:cNvSpPr txBox="1">
            <a:spLocks noChangeArrowheads="1"/>
          </p:cNvSpPr>
          <p:nvPr/>
        </p:nvSpPr>
        <p:spPr bwMode="auto">
          <a:xfrm>
            <a:off x="457200" y="6172200"/>
            <a:ext cx="8534400" cy="584776"/>
          </a:xfrm>
          <a:prstGeom prst="rect">
            <a:avLst/>
          </a:prstGeom>
          <a:noFill/>
          <a:ln w="9525">
            <a:noFill/>
            <a:miter lim="800000"/>
            <a:headEnd/>
            <a:tailEnd/>
          </a:ln>
        </p:spPr>
        <p:txBody>
          <a:bodyPr wrap="square">
            <a:prstTxWarp prst="textNoShape">
              <a:avLst/>
            </a:prstTxWarp>
            <a:spAutoFit/>
          </a:bodyPr>
          <a:lstStyle/>
          <a:p>
            <a:r>
              <a:rPr lang="en-US" sz="1600" dirty="0" err="1">
                <a:solidFill>
                  <a:srgbClr val="660066"/>
                </a:solidFill>
              </a:rPr>
              <a:t>Biscondi</a:t>
            </a:r>
            <a:r>
              <a:rPr lang="en-US" sz="1600" dirty="0">
                <a:solidFill>
                  <a:srgbClr val="660066"/>
                </a:solidFill>
              </a:rPr>
              <a:t>, M. and C. </a:t>
            </a:r>
            <a:r>
              <a:rPr lang="en-US" sz="1600" dirty="0" err="1">
                <a:solidFill>
                  <a:srgbClr val="660066"/>
                </a:solidFill>
              </a:rPr>
              <a:t>Goux</a:t>
            </a:r>
            <a:r>
              <a:rPr lang="en-US" sz="1600" dirty="0">
                <a:solidFill>
                  <a:srgbClr val="660066"/>
                </a:solidFill>
              </a:rPr>
              <a:t> (1968</a:t>
            </a:r>
            <a:r>
              <a:rPr lang="en-US" sz="1600" dirty="0" smtClean="0">
                <a:solidFill>
                  <a:srgbClr val="660066"/>
                </a:solidFill>
              </a:rPr>
              <a:t>), "</a:t>
            </a:r>
            <a:r>
              <a:rPr lang="en-US" sz="1600" dirty="0" err="1">
                <a:solidFill>
                  <a:srgbClr val="660066"/>
                </a:solidFill>
              </a:rPr>
              <a:t>Fluage</a:t>
            </a:r>
            <a:r>
              <a:rPr lang="en-US" sz="1600" dirty="0">
                <a:solidFill>
                  <a:srgbClr val="660066"/>
                </a:solidFill>
              </a:rPr>
              <a:t> </a:t>
            </a:r>
            <a:r>
              <a:rPr lang="en-US" sz="1600" dirty="0" err="1">
                <a:solidFill>
                  <a:srgbClr val="660066"/>
                </a:solidFill>
              </a:rPr>
              <a:t>intergranulaire</a:t>
            </a:r>
            <a:r>
              <a:rPr lang="en-US" sz="1600" dirty="0">
                <a:solidFill>
                  <a:srgbClr val="660066"/>
                </a:solidFill>
              </a:rPr>
              <a:t> de </a:t>
            </a:r>
            <a:r>
              <a:rPr lang="en-US" sz="1600" dirty="0" err="1" smtClean="0">
                <a:solidFill>
                  <a:srgbClr val="660066"/>
                </a:solidFill>
              </a:rPr>
              <a:t>bicristaux</a:t>
            </a:r>
            <a:r>
              <a:rPr lang="en-US" sz="1600" dirty="0" smtClean="0">
                <a:solidFill>
                  <a:srgbClr val="660066"/>
                </a:solidFill>
              </a:rPr>
              <a:t> </a:t>
            </a:r>
            <a:r>
              <a:rPr lang="en-US" sz="1600" dirty="0" err="1">
                <a:solidFill>
                  <a:srgbClr val="660066"/>
                </a:solidFill>
              </a:rPr>
              <a:t>orientés</a:t>
            </a:r>
            <a:r>
              <a:rPr lang="en-US" sz="1600" dirty="0">
                <a:solidFill>
                  <a:srgbClr val="660066"/>
                </a:solidFill>
              </a:rPr>
              <a:t> </a:t>
            </a:r>
            <a:r>
              <a:rPr lang="en-US" sz="1600" dirty="0" err="1" smtClean="0">
                <a:solidFill>
                  <a:srgbClr val="660066"/>
                </a:solidFill>
              </a:rPr>
              <a:t>d'aluminium</a:t>
            </a:r>
            <a:r>
              <a:rPr lang="en-US" sz="1600" dirty="0" smtClean="0">
                <a:solidFill>
                  <a:srgbClr val="660066"/>
                </a:solidFill>
              </a:rPr>
              <a:t>”, </a:t>
            </a:r>
            <a:r>
              <a:rPr lang="en-US" sz="1600" i="1" u="sng" dirty="0" err="1">
                <a:solidFill>
                  <a:srgbClr val="660066"/>
                </a:solidFill>
              </a:rPr>
              <a:t>Mémoires</a:t>
            </a:r>
            <a:r>
              <a:rPr lang="en-US" sz="1600" i="1" u="sng" dirty="0">
                <a:solidFill>
                  <a:srgbClr val="660066"/>
                </a:solidFill>
              </a:rPr>
              <a:t> </a:t>
            </a:r>
            <a:r>
              <a:rPr lang="en-US" sz="1600" i="1" u="sng" dirty="0" err="1">
                <a:solidFill>
                  <a:srgbClr val="660066"/>
                </a:solidFill>
              </a:rPr>
              <a:t>Scientifiques</a:t>
            </a:r>
            <a:r>
              <a:rPr lang="en-US" sz="1600" i="1" u="sng" dirty="0">
                <a:solidFill>
                  <a:srgbClr val="660066"/>
                </a:solidFill>
              </a:rPr>
              <a:t> Revue de </a:t>
            </a:r>
            <a:r>
              <a:rPr lang="en-US" sz="1600" i="1" u="sng" dirty="0" err="1">
                <a:solidFill>
                  <a:srgbClr val="660066"/>
                </a:solidFill>
              </a:rPr>
              <a:t>Métallurgie</a:t>
            </a:r>
            <a:r>
              <a:rPr lang="en-US" sz="1600" dirty="0">
                <a:solidFill>
                  <a:srgbClr val="660066"/>
                </a:solidFill>
              </a:rPr>
              <a:t> </a:t>
            </a:r>
            <a:r>
              <a:rPr lang="en-US" sz="1600" b="1" dirty="0" smtClean="0">
                <a:solidFill>
                  <a:srgbClr val="660066"/>
                </a:solidFill>
              </a:rPr>
              <a:t>55</a:t>
            </a:r>
            <a:r>
              <a:rPr lang="en-US" sz="1600" dirty="0" smtClean="0">
                <a:solidFill>
                  <a:srgbClr val="660066"/>
                </a:solidFill>
              </a:rPr>
              <a:t> </a:t>
            </a:r>
            <a:r>
              <a:rPr lang="en-US" sz="1600" dirty="0">
                <a:solidFill>
                  <a:srgbClr val="660066"/>
                </a:solidFill>
              </a:rPr>
              <a:t>167-179.</a:t>
            </a:r>
          </a:p>
        </p:txBody>
      </p:sp>
      <p:pic>
        <p:nvPicPr>
          <p:cNvPr id="28679" name="Picture 6"/>
          <p:cNvPicPr>
            <a:picLocks noChangeAspect="1" noChangeArrowheads="1"/>
          </p:cNvPicPr>
          <p:nvPr/>
        </p:nvPicPr>
        <p:blipFill>
          <a:blip r:embed="rId4"/>
          <a:srcRect/>
          <a:stretch>
            <a:fillRect/>
          </a:stretch>
        </p:blipFill>
        <p:spPr bwMode="auto">
          <a:xfrm>
            <a:off x="304800" y="457200"/>
            <a:ext cx="4071938" cy="1697038"/>
          </a:xfrm>
          <a:prstGeom prst="rect">
            <a:avLst/>
          </a:prstGeom>
          <a:noFill/>
          <a:ln w="9525">
            <a:noFill/>
            <a:miter lim="800000"/>
            <a:headEnd/>
            <a:tailEnd/>
          </a:ln>
        </p:spPr>
      </p:pic>
      <p:sp>
        <p:nvSpPr>
          <p:cNvPr id="28680" name="Rectangle 7"/>
          <p:cNvSpPr>
            <a:spLocks noChangeArrowheads="1"/>
          </p:cNvSpPr>
          <p:nvPr/>
        </p:nvSpPr>
        <p:spPr bwMode="auto">
          <a:xfrm>
            <a:off x="7696200" y="3429000"/>
            <a:ext cx="685800" cy="1524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28681" name="Rectangle 8"/>
          <p:cNvSpPr>
            <a:spLocks noChangeArrowheads="1"/>
          </p:cNvSpPr>
          <p:nvPr/>
        </p:nvSpPr>
        <p:spPr bwMode="auto">
          <a:xfrm>
            <a:off x="7848600" y="3581400"/>
            <a:ext cx="685800" cy="152400"/>
          </a:xfrm>
          <a:prstGeom prst="rect">
            <a:avLst/>
          </a:prstGeom>
          <a:solidFill>
            <a:srgbClr val="CC0000"/>
          </a:solidFill>
          <a:ln w="9525">
            <a:solidFill>
              <a:schemeClr val="tx1"/>
            </a:solidFill>
            <a:miter lim="800000"/>
            <a:headEnd/>
            <a:tailEnd/>
          </a:ln>
        </p:spPr>
        <p:txBody>
          <a:bodyPr wrap="none" anchor="ctr">
            <a:prstTxWarp prst="textNoShape">
              <a:avLst/>
            </a:prstTxWarp>
          </a:bodyPr>
          <a:lstStyle/>
          <a:p>
            <a:endParaRPr lang="en-US"/>
          </a:p>
        </p:txBody>
      </p:sp>
      <p:sp>
        <p:nvSpPr>
          <p:cNvPr id="28682" name="AutoShape 9"/>
          <p:cNvSpPr>
            <a:spLocks noChangeArrowheads="1"/>
          </p:cNvSpPr>
          <p:nvPr/>
        </p:nvSpPr>
        <p:spPr bwMode="auto">
          <a:xfrm>
            <a:off x="7543800" y="3124200"/>
            <a:ext cx="457200" cy="152400"/>
          </a:xfrm>
          <a:prstGeom prst="leftArrow">
            <a:avLst>
              <a:gd name="adj1" fmla="val 50000"/>
              <a:gd name="adj2" fmla="val 75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28683" name="AutoShape 10"/>
          <p:cNvSpPr>
            <a:spLocks noChangeArrowheads="1"/>
          </p:cNvSpPr>
          <p:nvPr/>
        </p:nvSpPr>
        <p:spPr bwMode="auto">
          <a:xfrm flipH="1">
            <a:off x="8382000" y="3810000"/>
            <a:ext cx="457200" cy="152400"/>
          </a:xfrm>
          <a:prstGeom prst="leftArrow">
            <a:avLst>
              <a:gd name="adj1" fmla="val 50000"/>
              <a:gd name="adj2" fmla="val 75000"/>
            </a:avLst>
          </a:prstGeom>
          <a:solidFill>
            <a:srgbClr val="CC0000"/>
          </a:solidFill>
          <a:ln w="9525">
            <a:solidFill>
              <a:schemeClr val="tx1"/>
            </a:solidFill>
            <a:miter lim="800000"/>
            <a:headEnd/>
            <a:tailEnd/>
          </a:ln>
        </p:spPr>
        <p:txBody>
          <a:bodyPr wrap="none" anchor="ctr">
            <a:prstTxWarp prst="textNoShape">
              <a:avLst/>
            </a:prstTxWarp>
          </a:bodyPr>
          <a:lstStyle/>
          <a:p>
            <a:endParaRPr lang="en-US"/>
          </a:p>
        </p:txBody>
      </p:sp>
      <p:sp>
        <p:nvSpPr>
          <p:cNvPr id="28684" name="Text Box 11"/>
          <p:cNvSpPr txBox="1">
            <a:spLocks noChangeArrowheads="1"/>
          </p:cNvSpPr>
          <p:nvPr/>
        </p:nvSpPr>
        <p:spPr bwMode="auto">
          <a:xfrm>
            <a:off x="7186613" y="1960563"/>
            <a:ext cx="1035050" cy="457200"/>
          </a:xfrm>
          <a:prstGeom prst="rect">
            <a:avLst/>
          </a:prstGeom>
          <a:noFill/>
          <a:ln w="9525">
            <a:noFill/>
            <a:miter lim="800000"/>
            <a:headEnd/>
            <a:tailEnd/>
          </a:ln>
        </p:spPr>
        <p:txBody>
          <a:bodyPr wrap="none">
            <a:prstTxWarp prst="textNoShape">
              <a:avLst/>
            </a:prstTxWarp>
            <a:spAutoFit/>
          </a:bodyPr>
          <a:lstStyle/>
          <a:p>
            <a:r>
              <a:rPr lang="en-US" i="1"/>
              <a:t>640°C</a:t>
            </a:r>
          </a:p>
        </p:txBody>
      </p:sp>
      <p:sp>
        <p:nvSpPr>
          <p:cNvPr id="28685" name="Text Box 12"/>
          <p:cNvSpPr txBox="1">
            <a:spLocks noChangeArrowheads="1"/>
          </p:cNvSpPr>
          <p:nvPr/>
        </p:nvSpPr>
        <p:spPr bwMode="auto">
          <a:xfrm>
            <a:off x="7620000" y="2493963"/>
            <a:ext cx="1035050" cy="457200"/>
          </a:xfrm>
          <a:prstGeom prst="rect">
            <a:avLst/>
          </a:prstGeom>
          <a:noFill/>
          <a:ln w="9525">
            <a:noFill/>
            <a:miter lim="800000"/>
            <a:headEnd/>
            <a:tailEnd/>
          </a:ln>
        </p:spPr>
        <p:txBody>
          <a:bodyPr wrap="none">
            <a:prstTxWarp prst="textNoShape">
              <a:avLst/>
            </a:prstTxWarp>
            <a:spAutoFit/>
          </a:bodyPr>
          <a:lstStyle/>
          <a:p>
            <a:r>
              <a:rPr lang="en-US" i="1"/>
              <a:t>600°C</a:t>
            </a:r>
          </a:p>
        </p:txBody>
      </p:sp>
      <p:sp>
        <p:nvSpPr>
          <p:cNvPr id="28686" name="Text Box 13"/>
          <p:cNvSpPr txBox="1">
            <a:spLocks noChangeArrowheads="1"/>
          </p:cNvSpPr>
          <p:nvPr/>
        </p:nvSpPr>
        <p:spPr bwMode="auto">
          <a:xfrm>
            <a:off x="7620000" y="4017963"/>
            <a:ext cx="1035050" cy="457200"/>
          </a:xfrm>
          <a:prstGeom prst="rect">
            <a:avLst/>
          </a:prstGeom>
          <a:noFill/>
          <a:ln w="9525">
            <a:noFill/>
            <a:miter lim="800000"/>
            <a:headEnd/>
            <a:tailEnd/>
          </a:ln>
        </p:spPr>
        <p:txBody>
          <a:bodyPr wrap="none">
            <a:prstTxWarp prst="textNoShape">
              <a:avLst/>
            </a:prstTxWarp>
            <a:spAutoFit/>
          </a:bodyPr>
          <a:lstStyle/>
          <a:p>
            <a:r>
              <a:rPr lang="en-US" i="1"/>
              <a:t>500°C</a:t>
            </a: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3"/>
          <p:cNvSpPr>
            <a:spLocks noGrp="1"/>
          </p:cNvSpPr>
          <p:nvPr>
            <p:ph type="sldNum" sz="quarter" idx="12"/>
          </p:nvPr>
        </p:nvSpPr>
        <p:spPr>
          <a:noFill/>
        </p:spPr>
        <p:txBody>
          <a:bodyPr/>
          <a:lstStyle/>
          <a:p>
            <a:fld id="{6D774BBE-155E-F24C-9DD3-D3E0329EC8AB}" type="slidenum">
              <a:rPr lang="en-US" smtClean="0"/>
              <a:pPr/>
              <a:t>80</a:t>
            </a:fld>
            <a:endParaRPr lang="en-US" smtClean="0"/>
          </a:p>
        </p:txBody>
      </p:sp>
      <p:sp>
        <p:nvSpPr>
          <p:cNvPr id="122884" name="Text Box 4"/>
          <p:cNvSpPr txBox="1">
            <a:spLocks noChangeArrowheads="1"/>
          </p:cNvSpPr>
          <p:nvPr/>
        </p:nvSpPr>
        <p:spPr bwMode="auto">
          <a:xfrm>
            <a:off x="152400" y="822325"/>
            <a:ext cx="8839200" cy="701675"/>
          </a:xfrm>
          <a:prstGeom prst="rect">
            <a:avLst/>
          </a:prstGeom>
          <a:noFill/>
          <a:ln w="9525">
            <a:noFill/>
            <a:miter lim="800000"/>
            <a:headEnd/>
            <a:tailEnd/>
          </a:ln>
        </p:spPr>
        <p:txBody>
          <a:bodyPr>
            <a:prstTxWarp prst="textNoShape">
              <a:avLst/>
            </a:prstTxWarp>
            <a:spAutoFit/>
          </a:bodyPr>
          <a:lstStyle/>
          <a:p>
            <a:r>
              <a:rPr lang="en-US" sz="2000" dirty="0">
                <a:solidFill>
                  <a:srgbClr val="660066"/>
                </a:solidFill>
              </a:rPr>
              <a:t>A.P. </a:t>
            </a:r>
            <a:r>
              <a:rPr lang="en-US" sz="2000" dirty="0" err="1">
                <a:solidFill>
                  <a:srgbClr val="660066"/>
                </a:solidFill>
              </a:rPr>
              <a:t>Kuprat</a:t>
            </a:r>
            <a:r>
              <a:rPr lang="en-US" sz="2000" dirty="0">
                <a:solidFill>
                  <a:srgbClr val="660066"/>
                </a:solidFill>
              </a:rPr>
              <a:t>: </a:t>
            </a:r>
            <a:r>
              <a:rPr lang="en-US" sz="2000" i="1" dirty="0">
                <a:solidFill>
                  <a:srgbClr val="660066"/>
                </a:solidFill>
              </a:rPr>
              <a:t>SIAM J. Sci. </a:t>
            </a:r>
            <a:r>
              <a:rPr lang="en-US" sz="2000" i="1" dirty="0" err="1">
                <a:solidFill>
                  <a:srgbClr val="660066"/>
                </a:solidFill>
              </a:rPr>
              <a:t>Comput</a:t>
            </a:r>
            <a:r>
              <a:rPr lang="en-US" sz="2000" dirty="0">
                <a:solidFill>
                  <a:srgbClr val="660066"/>
                </a:solidFill>
              </a:rPr>
              <a:t>. </a:t>
            </a:r>
            <a:r>
              <a:rPr lang="en-US" sz="2000" b="1" dirty="0">
                <a:solidFill>
                  <a:srgbClr val="660066"/>
                </a:solidFill>
              </a:rPr>
              <a:t>22</a:t>
            </a:r>
            <a:r>
              <a:rPr lang="en-US" sz="2000" dirty="0">
                <a:solidFill>
                  <a:srgbClr val="660066"/>
                </a:solidFill>
              </a:rPr>
              <a:t> (2000) 535</a:t>
            </a:r>
            <a:r>
              <a:rPr lang="en-US" sz="2000" dirty="0"/>
              <a:t>.  </a:t>
            </a:r>
            <a:r>
              <a:rPr lang="en-US" sz="2000" b="1" dirty="0"/>
              <a:t>G</a:t>
            </a:r>
            <a:r>
              <a:rPr lang="en-US" sz="2000" dirty="0"/>
              <a:t>radient </a:t>
            </a:r>
            <a:r>
              <a:rPr lang="en-US" sz="2000" b="1" dirty="0"/>
              <a:t>W</a:t>
            </a:r>
            <a:r>
              <a:rPr lang="en-US" sz="2000" dirty="0"/>
              <a:t>eighted </a:t>
            </a:r>
            <a:r>
              <a:rPr lang="en-US" sz="2000" b="1" dirty="0"/>
              <a:t>M</a:t>
            </a:r>
            <a:r>
              <a:rPr lang="en-US" sz="2000" dirty="0"/>
              <a:t>oving </a:t>
            </a:r>
            <a:r>
              <a:rPr lang="en-US" sz="2000" b="1" dirty="0"/>
              <a:t>F</a:t>
            </a:r>
            <a:r>
              <a:rPr lang="en-US" sz="2000" dirty="0"/>
              <a:t>inite </a:t>
            </a:r>
            <a:r>
              <a:rPr lang="en-US" sz="2000" b="1" dirty="0"/>
              <a:t>E</a:t>
            </a:r>
            <a:r>
              <a:rPr lang="en-US" sz="2000" dirty="0"/>
              <a:t>lements (LANL); PhD by Jason Gruber</a:t>
            </a:r>
          </a:p>
        </p:txBody>
      </p:sp>
      <p:pic>
        <p:nvPicPr>
          <p:cNvPr id="122885" name="Picture 5" descr="initial_mesh_edges"/>
          <p:cNvPicPr>
            <a:picLocks noChangeAspect="1" noChangeArrowheads="1"/>
          </p:cNvPicPr>
          <p:nvPr/>
        </p:nvPicPr>
        <p:blipFill>
          <a:blip r:embed="rId3"/>
          <a:srcRect/>
          <a:stretch>
            <a:fillRect/>
          </a:stretch>
        </p:blipFill>
        <p:spPr bwMode="auto">
          <a:xfrm>
            <a:off x="533400" y="1600200"/>
            <a:ext cx="3951288" cy="4140200"/>
          </a:xfrm>
          <a:prstGeom prst="rect">
            <a:avLst/>
          </a:prstGeom>
          <a:noFill/>
          <a:ln w="9525">
            <a:noFill/>
            <a:miter lim="800000"/>
            <a:headEnd/>
            <a:tailEnd/>
          </a:ln>
        </p:spPr>
      </p:pic>
      <p:sp>
        <p:nvSpPr>
          <p:cNvPr id="122886" name="Text Box 6"/>
          <p:cNvSpPr txBox="1">
            <a:spLocks noChangeArrowheads="1"/>
          </p:cNvSpPr>
          <p:nvPr/>
        </p:nvSpPr>
        <p:spPr bwMode="auto">
          <a:xfrm>
            <a:off x="4572000" y="2895600"/>
            <a:ext cx="3795713" cy="1187450"/>
          </a:xfrm>
          <a:prstGeom prst="rect">
            <a:avLst/>
          </a:prstGeom>
          <a:noFill/>
          <a:ln w="9525">
            <a:noFill/>
            <a:miter lim="800000"/>
            <a:headEnd/>
            <a:tailEnd/>
          </a:ln>
        </p:spPr>
        <p:txBody>
          <a:bodyPr>
            <a:prstTxWarp prst="textNoShape">
              <a:avLst/>
            </a:prstTxWarp>
            <a:spAutoFit/>
          </a:bodyPr>
          <a:lstStyle/>
          <a:p>
            <a:r>
              <a:rPr lang="en-US"/>
              <a:t>Initial mesh: 2,578 grains, random grain orientations (16 x 2,578 = 41,248)</a:t>
            </a:r>
          </a:p>
        </p:txBody>
      </p:sp>
      <p:sp>
        <p:nvSpPr>
          <p:cNvPr id="122887" name="Text Box 7"/>
          <p:cNvSpPr txBox="1">
            <a:spLocks noChangeArrowheads="1"/>
          </p:cNvSpPr>
          <p:nvPr/>
        </p:nvSpPr>
        <p:spPr bwMode="auto">
          <a:xfrm>
            <a:off x="4572000" y="1676400"/>
            <a:ext cx="3962400" cy="1187450"/>
          </a:xfrm>
          <a:prstGeom prst="rect">
            <a:avLst/>
          </a:prstGeom>
          <a:noFill/>
          <a:ln w="9525">
            <a:noFill/>
            <a:miter lim="800000"/>
            <a:headEnd/>
            <a:tailEnd/>
          </a:ln>
        </p:spPr>
        <p:txBody>
          <a:bodyPr>
            <a:prstTxWarp prst="textNoShape">
              <a:avLst/>
            </a:prstTxWarp>
            <a:spAutoFit/>
          </a:bodyPr>
          <a:lstStyle/>
          <a:p>
            <a:r>
              <a:rPr lang="en-US"/>
              <a:t>Elements move with a velocity that is proportional to the mean curvature</a:t>
            </a:r>
          </a:p>
        </p:txBody>
      </p:sp>
      <p:pic>
        <p:nvPicPr>
          <p:cNvPr id="122888" name="Picture 8" descr="mgo_en"/>
          <p:cNvPicPr>
            <a:picLocks noChangeAspect="1" noChangeArrowheads="1"/>
          </p:cNvPicPr>
          <p:nvPr/>
        </p:nvPicPr>
        <p:blipFill>
          <a:blip r:embed="rId4"/>
          <a:srcRect/>
          <a:stretch>
            <a:fillRect/>
          </a:stretch>
        </p:blipFill>
        <p:spPr bwMode="auto">
          <a:xfrm>
            <a:off x="6400800" y="4343400"/>
            <a:ext cx="2514600" cy="2514600"/>
          </a:xfrm>
          <a:prstGeom prst="rect">
            <a:avLst/>
          </a:prstGeom>
          <a:noFill/>
          <a:ln w="9525">
            <a:noFill/>
            <a:miter lim="800000"/>
            <a:headEnd/>
            <a:tailEnd/>
          </a:ln>
        </p:spPr>
      </p:pic>
      <p:sp>
        <p:nvSpPr>
          <p:cNvPr id="122889" name="Text Box 9"/>
          <p:cNvSpPr txBox="1">
            <a:spLocks noChangeArrowheads="1"/>
          </p:cNvSpPr>
          <p:nvPr/>
        </p:nvSpPr>
        <p:spPr bwMode="auto">
          <a:xfrm>
            <a:off x="373063" y="5791200"/>
            <a:ext cx="5951537" cy="822325"/>
          </a:xfrm>
          <a:prstGeom prst="rect">
            <a:avLst/>
          </a:prstGeom>
          <a:noFill/>
          <a:ln w="9525">
            <a:noFill/>
            <a:miter lim="800000"/>
            <a:headEnd/>
            <a:tailEnd/>
          </a:ln>
        </p:spPr>
        <p:txBody>
          <a:bodyPr>
            <a:prstTxWarp prst="textNoShape">
              <a:avLst/>
            </a:prstTxWarp>
            <a:spAutoFit/>
          </a:bodyPr>
          <a:lstStyle/>
          <a:p>
            <a:r>
              <a:rPr lang="en-US"/>
              <a:t>Energy anisotropy modeled after that observed for magnesia: minima on {100}.</a:t>
            </a:r>
          </a:p>
        </p:txBody>
      </p:sp>
      <p:sp>
        <p:nvSpPr>
          <p:cNvPr id="10" name="Rectangle 2"/>
          <p:cNvSpPr txBox="1">
            <a:spLocks noChangeArrowheads="1"/>
          </p:cNvSpPr>
          <p:nvPr/>
        </p:nvSpPr>
        <p:spPr bwMode="auto">
          <a:xfrm>
            <a:off x="685800" y="0"/>
            <a:ext cx="7772400" cy="838200"/>
          </a:xfrm>
          <a:prstGeom prst="rect">
            <a:avLst/>
          </a:prstGeom>
          <a:noFill/>
          <a:ln w="9525">
            <a:noFill/>
            <a:miter lim="800000"/>
            <a:headEnd/>
            <a:tailEnd/>
          </a:ln>
        </p:spPr>
        <p:txBody>
          <a:bodyPr anchor="ctr">
            <a:prstTxWarp prst="textNoShape">
              <a:avLst/>
            </a:prstTxWarp>
          </a:bodyPr>
          <a:lstStyle/>
          <a:p>
            <a:pPr algn="ctr" eaLnBrk="1" hangingPunct="1">
              <a:defRPr/>
            </a:pPr>
            <a:r>
              <a:rPr lang="en-US" sz="4400" i="1" kern="0" dirty="0">
                <a:solidFill>
                  <a:srgbClr val="0805BA"/>
                </a:solidFill>
                <a:latin typeface="+mj-lt"/>
                <a:ea typeface="+mj-ea"/>
                <a:cs typeface="+mj-cs"/>
              </a:rPr>
              <a:t>Moving Finite Element Method</a:t>
            </a: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3"/>
          <p:cNvSpPr>
            <a:spLocks noGrp="1"/>
          </p:cNvSpPr>
          <p:nvPr>
            <p:ph type="sldNum" sz="quarter" idx="12"/>
          </p:nvPr>
        </p:nvSpPr>
        <p:spPr>
          <a:noFill/>
        </p:spPr>
        <p:txBody>
          <a:bodyPr/>
          <a:lstStyle/>
          <a:p>
            <a:fld id="{A367DA74-AC7D-704C-9F50-945752801D09}" type="slidenum">
              <a:rPr lang="en-US" smtClean="0"/>
              <a:pPr/>
              <a:t>81</a:t>
            </a:fld>
            <a:endParaRPr lang="en-US" smtClean="0"/>
          </a:p>
        </p:txBody>
      </p:sp>
      <p:sp>
        <p:nvSpPr>
          <p:cNvPr id="124932" name="Rectangle 3"/>
          <p:cNvSpPr>
            <a:spLocks noChangeArrowheads="1"/>
          </p:cNvSpPr>
          <p:nvPr/>
        </p:nvSpPr>
        <p:spPr bwMode="auto">
          <a:xfrm rot="-5400000">
            <a:off x="80963" y="4216400"/>
            <a:ext cx="881062" cy="274638"/>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Symbol" charset="2"/>
                <a:sym typeface="Symbol" charset="2"/>
              </a:rPr>
              <a:t>l (</a:t>
            </a:r>
            <a:r>
              <a:rPr lang="en-US" sz="1800" b="1">
                <a:solidFill>
                  <a:srgbClr val="000000"/>
                </a:solidFill>
                <a:latin typeface="Times" charset="0"/>
                <a:sym typeface="Symbol" charset="2"/>
              </a:rPr>
              <a:t>MRD</a:t>
            </a:r>
            <a:r>
              <a:rPr lang="en-US" sz="1800" b="1">
                <a:solidFill>
                  <a:srgbClr val="000000"/>
                </a:solidFill>
                <a:latin typeface="Symbol" charset="2"/>
                <a:sym typeface="Symbol" charset="2"/>
              </a:rPr>
              <a:t>)</a:t>
            </a:r>
            <a:endParaRPr lang="en-US">
              <a:latin typeface="Times" charset="0"/>
            </a:endParaRPr>
          </a:p>
        </p:txBody>
      </p:sp>
      <p:sp>
        <p:nvSpPr>
          <p:cNvPr id="124933" name="Text Box 4"/>
          <p:cNvSpPr txBox="1">
            <a:spLocks noChangeArrowheads="1"/>
          </p:cNvSpPr>
          <p:nvPr/>
        </p:nvSpPr>
        <p:spPr bwMode="auto">
          <a:xfrm>
            <a:off x="530225" y="852488"/>
            <a:ext cx="5111750" cy="1006475"/>
          </a:xfrm>
          <a:prstGeom prst="rect">
            <a:avLst/>
          </a:prstGeom>
          <a:noFill/>
          <a:ln w="9525">
            <a:noFill/>
            <a:miter lim="800000"/>
            <a:headEnd/>
            <a:tailEnd/>
          </a:ln>
        </p:spPr>
        <p:txBody>
          <a:bodyPr>
            <a:prstTxWarp prst="textNoShape">
              <a:avLst/>
            </a:prstTxWarp>
            <a:spAutoFit/>
          </a:bodyPr>
          <a:lstStyle/>
          <a:p>
            <a:r>
              <a:rPr lang="en-US" sz="2000"/>
              <a:t>• Input energy modeled after MgO</a:t>
            </a:r>
          </a:p>
          <a:p>
            <a:r>
              <a:rPr lang="en-US" sz="2000"/>
              <a:t>• Steady state population develops that correlates (inversely) with energy.</a:t>
            </a:r>
          </a:p>
        </p:txBody>
      </p:sp>
      <p:grpSp>
        <p:nvGrpSpPr>
          <p:cNvPr id="124934" name="Group 5"/>
          <p:cNvGrpSpPr>
            <a:grpSpLocks/>
          </p:cNvGrpSpPr>
          <p:nvPr/>
        </p:nvGrpSpPr>
        <p:grpSpPr bwMode="auto">
          <a:xfrm>
            <a:off x="739775" y="2619079"/>
            <a:ext cx="5189538" cy="3684587"/>
            <a:chOff x="466" y="1757"/>
            <a:chExt cx="3269" cy="2321"/>
          </a:xfrm>
        </p:grpSpPr>
        <p:sp>
          <p:nvSpPr>
            <p:cNvPr id="125105" name="Freeform 6"/>
            <p:cNvSpPr>
              <a:spLocks/>
            </p:cNvSpPr>
            <p:nvPr/>
          </p:nvSpPr>
          <p:spPr bwMode="auto">
            <a:xfrm>
              <a:off x="779" y="3366"/>
              <a:ext cx="2180" cy="386"/>
            </a:xfrm>
            <a:custGeom>
              <a:avLst/>
              <a:gdLst>
                <a:gd name="T0" fmla="*/ 0 w 2180"/>
                <a:gd name="T1" fmla="*/ 0 h 386"/>
                <a:gd name="T2" fmla="*/ 112 w 2180"/>
                <a:gd name="T3" fmla="*/ 225 h 386"/>
                <a:gd name="T4" fmla="*/ 224 w 2180"/>
                <a:gd name="T5" fmla="*/ 267 h 386"/>
                <a:gd name="T6" fmla="*/ 329 w 2180"/>
                <a:gd name="T7" fmla="*/ 295 h 386"/>
                <a:gd name="T8" fmla="*/ 441 w 2180"/>
                <a:gd name="T9" fmla="*/ 309 h 386"/>
                <a:gd name="T10" fmla="*/ 547 w 2180"/>
                <a:gd name="T11" fmla="*/ 323 h 386"/>
                <a:gd name="T12" fmla="*/ 659 w 2180"/>
                <a:gd name="T13" fmla="*/ 337 h 386"/>
                <a:gd name="T14" fmla="*/ 764 w 2180"/>
                <a:gd name="T15" fmla="*/ 330 h 386"/>
                <a:gd name="T16" fmla="*/ 876 w 2180"/>
                <a:gd name="T17" fmla="*/ 337 h 386"/>
                <a:gd name="T18" fmla="*/ 981 w 2180"/>
                <a:gd name="T19" fmla="*/ 337 h 386"/>
                <a:gd name="T20" fmla="*/ 1093 w 2180"/>
                <a:gd name="T21" fmla="*/ 344 h 386"/>
                <a:gd name="T22" fmla="*/ 1199 w 2180"/>
                <a:gd name="T23" fmla="*/ 351 h 386"/>
                <a:gd name="T24" fmla="*/ 1311 w 2180"/>
                <a:gd name="T25" fmla="*/ 351 h 386"/>
                <a:gd name="T26" fmla="*/ 1416 w 2180"/>
                <a:gd name="T27" fmla="*/ 365 h 386"/>
                <a:gd name="T28" fmla="*/ 1528 w 2180"/>
                <a:gd name="T29" fmla="*/ 358 h 386"/>
                <a:gd name="T30" fmla="*/ 1633 w 2180"/>
                <a:gd name="T31" fmla="*/ 358 h 386"/>
                <a:gd name="T32" fmla="*/ 1746 w 2180"/>
                <a:gd name="T33" fmla="*/ 351 h 386"/>
                <a:gd name="T34" fmla="*/ 1851 w 2180"/>
                <a:gd name="T35" fmla="*/ 372 h 386"/>
                <a:gd name="T36" fmla="*/ 1963 w 2180"/>
                <a:gd name="T37" fmla="*/ 386 h 386"/>
                <a:gd name="T38" fmla="*/ 2068 w 2180"/>
                <a:gd name="T39" fmla="*/ 365 h 386"/>
                <a:gd name="T40" fmla="*/ 2180 w 2180"/>
                <a:gd name="T41" fmla="*/ 365 h 3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80"/>
                <a:gd name="T64" fmla="*/ 0 h 386"/>
                <a:gd name="T65" fmla="*/ 2180 w 2180"/>
                <a:gd name="T66" fmla="*/ 386 h 3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80" h="386">
                  <a:moveTo>
                    <a:pt x="0" y="0"/>
                  </a:moveTo>
                  <a:lnTo>
                    <a:pt x="112" y="225"/>
                  </a:lnTo>
                  <a:lnTo>
                    <a:pt x="224" y="267"/>
                  </a:lnTo>
                  <a:lnTo>
                    <a:pt x="329" y="295"/>
                  </a:lnTo>
                  <a:lnTo>
                    <a:pt x="441" y="309"/>
                  </a:lnTo>
                  <a:lnTo>
                    <a:pt x="547" y="323"/>
                  </a:lnTo>
                  <a:lnTo>
                    <a:pt x="659" y="337"/>
                  </a:lnTo>
                  <a:lnTo>
                    <a:pt x="764" y="330"/>
                  </a:lnTo>
                  <a:lnTo>
                    <a:pt x="876" y="337"/>
                  </a:lnTo>
                  <a:lnTo>
                    <a:pt x="981" y="337"/>
                  </a:lnTo>
                  <a:lnTo>
                    <a:pt x="1093" y="344"/>
                  </a:lnTo>
                  <a:lnTo>
                    <a:pt x="1199" y="351"/>
                  </a:lnTo>
                  <a:lnTo>
                    <a:pt x="1311" y="351"/>
                  </a:lnTo>
                  <a:lnTo>
                    <a:pt x="1416" y="365"/>
                  </a:lnTo>
                  <a:lnTo>
                    <a:pt x="1528" y="358"/>
                  </a:lnTo>
                  <a:lnTo>
                    <a:pt x="1633" y="358"/>
                  </a:lnTo>
                  <a:lnTo>
                    <a:pt x="1746" y="351"/>
                  </a:lnTo>
                  <a:lnTo>
                    <a:pt x="1851" y="372"/>
                  </a:lnTo>
                  <a:lnTo>
                    <a:pt x="1963" y="386"/>
                  </a:lnTo>
                  <a:lnTo>
                    <a:pt x="2068" y="365"/>
                  </a:lnTo>
                  <a:lnTo>
                    <a:pt x="2180" y="365"/>
                  </a:lnTo>
                </a:path>
              </a:pathLst>
            </a:custGeom>
            <a:noFill/>
            <a:ln w="33338">
              <a:solidFill>
                <a:srgbClr val="FF0705"/>
              </a:solidFill>
              <a:round/>
              <a:headEnd/>
              <a:tailEnd/>
            </a:ln>
          </p:spPr>
          <p:txBody>
            <a:bodyPr>
              <a:prstTxWarp prst="textNoShape">
                <a:avLst/>
              </a:prstTxWarp>
            </a:bodyPr>
            <a:lstStyle/>
            <a:p>
              <a:endParaRPr lang="en-US"/>
            </a:p>
          </p:txBody>
        </p:sp>
        <p:sp>
          <p:nvSpPr>
            <p:cNvPr id="125106" name="Freeform 7"/>
            <p:cNvSpPr>
              <a:spLocks/>
            </p:cNvSpPr>
            <p:nvPr/>
          </p:nvSpPr>
          <p:spPr bwMode="auto">
            <a:xfrm>
              <a:off x="779" y="2736"/>
              <a:ext cx="2180" cy="595"/>
            </a:xfrm>
            <a:custGeom>
              <a:avLst/>
              <a:gdLst>
                <a:gd name="T0" fmla="*/ 0 w 2180"/>
                <a:gd name="T1" fmla="*/ 595 h 595"/>
                <a:gd name="T2" fmla="*/ 112 w 2180"/>
                <a:gd name="T3" fmla="*/ 238 h 595"/>
                <a:gd name="T4" fmla="*/ 224 w 2180"/>
                <a:gd name="T5" fmla="*/ 147 h 595"/>
                <a:gd name="T6" fmla="*/ 329 w 2180"/>
                <a:gd name="T7" fmla="*/ 105 h 595"/>
                <a:gd name="T8" fmla="*/ 441 w 2180"/>
                <a:gd name="T9" fmla="*/ 91 h 595"/>
                <a:gd name="T10" fmla="*/ 547 w 2180"/>
                <a:gd name="T11" fmla="*/ 70 h 595"/>
                <a:gd name="T12" fmla="*/ 659 w 2180"/>
                <a:gd name="T13" fmla="*/ 42 h 595"/>
                <a:gd name="T14" fmla="*/ 764 w 2180"/>
                <a:gd name="T15" fmla="*/ 28 h 595"/>
                <a:gd name="T16" fmla="*/ 876 w 2180"/>
                <a:gd name="T17" fmla="*/ 21 h 595"/>
                <a:gd name="T18" fmla="*/ 981 w 2180"/>
                <a:gd name="T19" fmla="*/ 21 h 595"/>
                <a:gd name="T20" fmla="*/ 1093 w 2180"/>
                <a:gd name="T21" fmla="*/ 14 h 595"/>
                <a:gd name="T22" fmla="*/ 1199 w 2180"/>
                <a:gd name="T23" fmla="*/ 14 h 595"/>
                <a:gd name="T24" fmla="*/ 1311 w 2180"/>
                <a:gd name="T25" fmla="*/ 7 h 595"/>
                <a:gd name="T26" fmla="*/ 1416 w 2180"/>
                <a:gd name="T27" fmla="*/ 0 h 595"/>
                <a:gd name="T28" fmla="*/ 1528 w 2180"/>
                <a:gd name="T29" fmla="*/ 14 h 595"/>
                <a:gd name="T30" fmla="*/ 1633 w 2180"/>
                <a:gd name="T31" fmla="*/ 7 h 595"/>
                <a:gd name="T32" fmla="*/ 1746 w 2180"/>
                <a:gd name="T33" fmla="*/ 7 h 595"/>
                <a:gd name="T34" fmla="*/ 1851 w 2180"/>
                <a:gd name="T35" fmla="*/ 7 h 595"/>
                <a:gd name="T36" fmla="*/ 1963 w 2180"/>
                <a:gd name="T37" fmla="*/ 14 h 595"/>
                <a:gd name="T38" fmla="*/ 2068 w 2180"/>
                <a:gd name="T39" fmla="*/ 21 h 595"/>
                <a:gd name="T40" fmla="*/ 2180 w 2180"/>
                <a:gd name="T41" fmla="*/ 14 h 5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80"/>
                <a:gd name="T64" fmla="*/ 0 h 595"/>
                <a:gd name="T65" fmla="*/ 2180 w 2180"/>
                <a:gd name="T66" fmla="*/ 595 h 5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80" h="595">
                  <a:moveTo>
                    <a:pt x="0" y="595"/>
                  </a:moveTo>
                  <a:lnTo>
                    <a:pt x="112" y="238"/>
                  </a:lnTo>
                  <a:lnTo>
                    <a:pt x="224" y="147"/>
                  </a:lnTo>
                  <a:lnTo>
                    <a:pt x="329" y="105"/>
                  </a:lnTo>
                  <a:lnTo>
                    <a:pt x="441" y="91"/>
                  </a:lnTo>
                  <a:lnTo>
                    <a:pt x="547" y="70"/>
                  </a:lnTo>
                  <a:lnTo>
                    <a:pt x="659" y="42"/>
                  </a:lnTo>
                  <a:lnTo>
                    <a:pt x="764" y="28"/>
                  </a:lnTo>
                  <a:lnTo>
                    <a:pt x="876" y="21"/>
                  </a:lnTo>
                  <a:lnTo>
                    <a:pt x="981" y="21"/>
                  </a:lnTo>
                  <a:lnTo>
                    <a:pt x="1093" y="14"/>
                  </a:lnTo>
                  <a:lnTo>
                    <a:pt x="1199" y="14"/>
                  </a:lnTo>
                  <a:lnTo>
                    <a:pt x="1311" y="7"/>
                  </a:lnTo>
                  <a:lnTo>
                    <a:pt x="1416" y="0"/>
                  </a:lnTo>
                  <a:lnTo>
                    <a:pt x="1528" y="14"/>
                  </a:lnTo>
                  <a:lnTo>
                    <a:pt x="1633" y="7"/>
                  </a:lnTo>
                  <a:lnTo>
                    <a:pt x="1746" y="7"/>
                  </a:lnTo>
                  <a:lnTo>
                    <a:pt x="1851" y="7"/>
                  </a:lnTo>
                  <a:lnTo>
                    <a:pt x="1963" y="14"/>
                  </a:lnTo>
                  <a:lnTo>
                    <a:pt x="2068" y="21"/>
                  </a:lnTo>
                  <a:lnTo>
                    <a:pt x="2180" y="14"/>
                  </a:lnTo>
                </a:path>
              </a:pathLst>
            </a:custGeom>
            <a:noFill/>
            <a:ln w="33338">
              <a:solidFill>
                <a:srgbClr val="0000D4"/>
              </a:solidFill>
              <a:round/>
              <a:headEnd/>
              <a:tailEnd/>
            </a:ln>
          </p:spPr>
          <p:txBody>
            <a:bodyPr>
              <a:prstTxWarp prst="textNoShape">
                <a:avLst/>
              </a:prstTxWarp>
            </a:bodyPr>
            <a:lstStyle/>
            <a:p>
              <a:endParaRPr lang="en-US"/>
            </a:p>
          </p:txBody>
        </p:sp>
        <p:grpSp>
          <p:nvGrpSpPr>
            <p:cNvPr id="125107" name="Group 8"/>
            <p:cNvGrpSpPr>
              <a:grpSpLocks/>
            </p:cNvGrpSpPr>
            <p:nvPr/>
          </p:nvGrpSpPr>
          <p:grpSpPr bwMode="auto">
            <a:xfrm>
              <a:off x="779" y="2161"/>
              <a:ext cx="2159" cy="1149"/>
              <a:chOff x="779" y="2161"/>
              <a:chExt cx="2159" cy="1149"/>
            </a:xfrm>
          </p:grpSpPr>
          <p:sp>
            <p:nvSpPr>
              <p:cNvPr id="125338" name="Line 9"/>
              <p:cNvSpPr>
                <a:spLocks noChangeShapeType="1"/>
              </p:cNvSpPr>
              <p:nvPr/>
            </p:nvSpPr>
            <p:spPr bwMode="auto">
              <a:xfrm flipV="1">
                <a:off x="779" y="3254"/>
                <a:ext cx="14" cy="56"/>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39" name="Line 10"/>
              <p:cNvSpPr>
                <a:spLocks noChangeShapeType="1"/>
              </p:cNvSpPr>
              <p:nvPr/>
            </p:nvSpPr>
            <p:spPr bwMode="auto">
              <a:xfrm flipV="1">
                <a:off x="800" y="3142"/>
                <a:ext cx="14" cy="56"/>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40" name="Line 11"/>
              <p:cNvSpPr>
                <a:spLocks noChangeShapeType="1"/>
              </p:cNvSpPr>
              <p:nvPr/>
            </p:nvSpPr>
            <p:spPr bwMode="auto">
              <a:xfrm flipV="1">
                <a:off x="821" y="3030"/>
                <a:ext cx="7" cy="56"/>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41" name="Line 12"/>
              <p:cNvSpPr>
                <a:spLocks noChangeShapeType="1"/>
              </p:cNvSpPr>
              <p:nvPr/>
            </p:nvSpPr>
            <p:spPr bwMode="auto">
              <a:xfrm flipV="1">
                <a:off x="835" y="2918"/>
                <a:ext cx="14" cy="56"/>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42" name="Line 13"/>
              <p:cNvSpPr>
                <a:spLocks noChangeShapeType="1"/>
              </p:cNvSpPr>
              <p:nvPr/>
            </p:nvSpPr>
            <p:spPr bwMode="auto">
              <a:xfrm flipV="1">
                <a:off x="856" y="2806"/>
                <a:ext cx="7" cy="56"/>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43" name="Line 14"/>
              <p:cNvSpPr>
                <a:spLocks noChangeShapeType="1"/>
              </p:cNvSpPr>
              <p:nvPr/>
            </p:nvSpPr>
            <p:spPr bwMode="auto">
              <a:xfrm flipV="1">
                <a:off x="877" y="2693"/>
                <a:ext cx="7" cy="57"/>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44" name="Line 15"/>
              <p:cNvSpPr>
                <a:spLocks noChangeShapeType="1"/>
              </p:cNvSpPr>
              <p:nvPr/>
            </p:nvSpPr>
            <p:spPr bwMode="auto">
              <a:xfrm flipV="1">
                <a:off x="912" y="2581"/>
                <a:ext cx="35" cy="56"/>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45" name="Freeform 16"/>
              <p:cNvSpPr>
                <a:spLocks/>
              </p:cNvSpPr>
              <p:nvPr/>
            </p:nvSpPr>
            <p:spPr bwMode="auto">
              <a:xfrm>
                <a:off x="982" y="2476"/>
                <a:ext cx="49" cy="49"/>
              </a:xfrm>
              <a:custGeom>
                <a:avLst/>
                <a:gdLst>
                  <a:gd name="T0" fmla="*/ 0 w 49"/>
                  <a:gd name="T1" fmla="*/ 49 h 49"/>
                  <a:gd name="T2" fmla="*/ 21 w 49"/>
                  <a:gd name="T3" fmla="*/ 21 h 49"/>
                  <a:gd name="T4" fmla="*/ 49 w 49"/>
                  <a:gd name="T5" fmla="*/ 0 h 49"/>
                  <a:gd name="T6" fmla="*/ 0 60000 65536"/>
                  <a:gd name="T7" fmla="*/ 0 60000 65536"/>
                  <a:gd name="T8" fmla="*/ 0 60000 65536"/>
                  <a:gd name="T9" fmla="*/ 0 w 49"/>
                  <a:gd name="T10" fmla="*/ 0 h 49"/>
                  <a:gd name="T11" fmla="*/ 49 w 49"/>
                  <a:gd name="T12" fmla="*/ 49 h 49"/>
                </a:gdLst>
                <a:ahLst/>
                <a:cxnLst>
                  <a:cxn ang="T6">
                    <a:pos x="T0" y="T1"/>
                  </a:cxn>
                  <a:cxn ang="T7">
                    <a:pos x="T2" y="T3"/>
                  </a:cxn>
                  <a:cxn ang="T8">
                    <a:pos x="T4" y="T5"/>
                  </a:cxn>
                </a:cxnLst>
                <a:rect l="T9" t="T10" r="T11" b="T12"/>
                <a:pathLst>
                  <a:path w="49" h="49">
                    <a:moveTo>
                      <a:pt x="0" y="49"/>
                    </a:moveTo>
                    <a:lnTo>
                      <a:pt x="21" y="21"/>
                    </a:lnTo>
                    <a:lnTo>
                      <a:pt x="49" y="0"/>
                    </a:lnTo>
                  </a:path>
                </a:pathLst>
              </a:custGeom>
              <a:noFill/>
              <a:ln w="33338">
                <a:solidFill>
                  <a:srgbClr val="9816D4"/>
                </a:solidFill>
                <a:round/>
                <a:headEnd/>
                <a:tailEnd/>
              </a:ln>
            </p:spPr>
            <p:txBody>
              <a:bodyPr>
                <a:prstTxWarp prst="textNoShape">
                  <a:avLst/>
                </a:prstTxWarp>
              </a:bodyPr>
              <a:lstStyle/>
              <a:p>
                <a:endParaRPr lang="en-US"/>
              </a:p>
            </p:txBody>
          </p:sp>
          <p:sp>
            <p:nvSpPr>
              <p:cNvPr id="125346" name="Freeform 17"/>
              <p:cNvSpPr>
                <a:spLocks/>
              </p:cNvSpPr>
              <p:nvPr/>
            </p:nvSpPr>
            <p:spPr bwMode="auto">
              <a:xfrm>
                <a:off x="1087" y="2399"/>
                <a:ext cx="56" cy="35"/>
              </a:xfrm>
              <a:custGeom>
                <a:avLst/>
                <a:gdLst>
                  <a:gd name="T0" fmla="*/ 0 w 56"/>
                  <a:gd name="T1" fmla="*/ 35 h 35"/>
                  <a:gd name="T2" fmla="*/ 21 w 56"/>
                  <a:gd name="T3" fmla="*/ 21 h 35"/>
                  <a:gd name="T4" fmla="*/ 56 w 56"/>
                  <a:gd name="T5" fmla="*/ 0 h 35"/>
                  <a:gd name="T6" fmla="*/ 0 60000 65536"/>
                  <a:gd name="T7" fmla="*/ 0 60000 65536"/>
                  <a:gd name="T8" fmla="*/ 0 60000 65536"/>
                  <a:gd name="T9" fmla="*/ 0 w 56"/>
                  <a:gd name="T10" fmla="*/ 0 h 35"/>
                  <a:gd name="T11" fmla="*/ 56 w 56"/>
                  <a:gd name="T12" fmla="*/ 35 h 35"/>
                </a:gdLst>
                <a:ahLst/>
                <a:cxnLst>
                  <a:cxn ang="T6">
                    <a:pos x="T0" y="T1"/>
                  </a:cxn>
                  <a:cxn ang="T7">
                    <a:pos x="T2" y="T3"/>
                  </a:cxn>
                  <a:cxn ang="T8">
                    <a:pos x="T4" y="T5"/>
                  </a:cxn>
                </a:cxnLst>
                <a:rect l="T9" t="T10" r="T11" b="T12"/>
                <a:pathLst>
                  <a:path w="56" h="35">
                    <a:moveTo>
                      <a:pt x="0" y="35"/>
                    </a:moveTo>
                    <a:lnTo>
                      <a:pt x="21" y="21"/>
                    </a:lnTo>
                    <a:lnTo>
                      <a:pt x="56" y="0"/>
                    </a:lnTo>
                  </a:path>
                </a:pathLst>
              </a:custGeom>
              <a:noFill/>
              <a:ln w="33338">
                <a:solidFill>
                  <a:srgbClr val="9816D4"/>
                </a:solidFill>
                <a:round/>
                <a:headEnd/>
                <a:tailEnd/>
              </a:ln>
            </p:spPr>
            <p:txBody>
              <a:bodyPr>
                <a:prstTxWarp prst="textNoShape">
                  <a:avLst/>
                </a:prstTxWarp>
              </a:bodyPr>
              <a:lstStyle/>
              <a:p>
                <a:endParaRPr lang="en-US"/>
              </a:p>
            </p:txBody>
          </p:sp>
          <p:sp>
            <p:nvSpPr>
              <p:cNvPr id="125347" name="Freeform 18"/>
              <p:cNvSpPr>
                <a:spLocks/>
              </p:cNvSpPr>
              <p:nvPr/>
            </p:nvSpPr>
            <p:spPr bwMode="auto">
              <a:xfrm>
                <a:off x="1199" y="2350"/>
                <a:ext cx="56" cy="21"/>
              </a:xfrm>
              <a:custGeom>
                <a:avLst/>
                <a:gdLst>
                  <a:gd name="T0" fmla="*/ 0 w 56"/>
                  <a:gd name="T1" fmla="*/ 21 h 21"/>
                  <a:gd name="T2" fmla="*/ 21 w 56"/>
                  <a:gd name="T3" fmla="*/ 14 h 21"/>
                  <a:gd name="T4" fmla="*/ 56 w 56"/>
                  <a:gd name="T5" fmla="*/ 0 h 21"/>
                  <a:gd name="T6" fmla="*/ 0 60000 65536"/>
                  <a:gd name="T7" fmla="*/ 0 60000 65536"/>
                  <a:gd name="T8" fmla="*/ 0 60000 65536"/>
                  <a:gd name="T9" fmla="*/ 0 w 56"/>
                  <a:gd name="T10" fmla="*/ 0 h 21"/>
                  <a:gd name="T11" fmla="*/ 56 w 56"/>
                  <a:gd name="T12" fmla="*/ 21 h 21"/>
                </a:gdLst>
                <a:ahLst/>
                <a:cxnLst>
                  <a:cxn ang="T6">
                    <a:pos x="T0" y="T1"/>
                  </a:cxn>
                  <a:cxn ang="T7">
                    <a:pos x="T2" y="T3"/>
                  </a:cxn>
                  <a:cxn ang="T8">
                    <a:pos x="T4" y="T5"/>
                  </a:cxn>
                </a:cxnLst>
                <a:rect l="T9" t="T10" r="T11" b="T12"/>
                <a:pathLst>
                  <a:path w="56" h="21">
                    <a:moveTo>
                      <a:pt x="0" y="21"/>
                    </a:moveTo>
                    <a:lnTo>
                      <a:pt x="21" y="14"/>
                    </a:lnTo>
                    <a:lnTo>
                      <a:pt x="56" y="0"/>
                    </a:lnTo>
                  </a:path>
                </a:pathLst>
              </a:custGeom>
              <a:noFill/>
              <a:ln w="33338">
                <a:solidFill>
                  <a:srgbClr val="9816D4"/>
                </a:solidFill>
                <a:round/>
                <a:headEnd/>
                <a:tailEnd/>
              </a:ln>
            </p:spPr>
            <p:txBody>
              <a:bodyPr>
                <a:prstTxWarp prst="textNoShape">
                  <a:avLst/>
                </a:prstTxWarp>
              </a:bodyPr>
              <a:lstStyle/>
              <a:p>
                <a:endParaRPr lang="en-US"/>
              </a:p>
            </p:txBody>
          </p:sp>
          <p:sp>
            <p:nvSpPr>
              <p:cNvPr id="125348" name="Freeform 19"/>
              <p:cNvSpPr>
                <a:spLocks/>
              </p:cNvSpPr>
              <p:nvPr/>
            </p:nvSpPr>
            <p:spPr bwMode="auto">
              <a:xfrm>
                <a:off x="1312" y="2308"/>
                <a:ext cx="56" cy="28"/>
              </a:xfrm>
              <a:custGeom>
                <a:avLst/>
                <a:gdLst>
                  <a:gd name="T0" fmla="*/ 0 w 56"/>
                  <a:gd name="T1" fmla="*/ 28 h 28"/>
                  <a:gd name="T2" fmla="*/ 14 w 56"/>
                  <a:gd name="T3" fmla="*/ 21 h 28"/>
                  <a:gd name="T4" fmla="*/ 56 w 56"/>
                  <a:gd name="T5" fmla="*/ 0 h 28"/>
                  <a:gd name="T6" fmla="*/ 0 60000 65536"/>
                  <a:gd name="T7" fmla="*/ 0 60000 65536"/>
                  <a:gd name="T8" fmla="*/ 0 60000 65536"/>
                  <a:gd name="T9" fmla="*/ 0 w 56"/>
                  <a:gd name="T10" fmla="*/ 0 h 28"/>
                  <a:gd name="T11" fmla="*/ 56 w 56"/>
                  <a:gd name="T12" fmla="*/ 28 h 28"/>
                </a:gdLst>
                <a:ahLst/>
                <a:cxnLst>
                  <a:cxn ang="T6">
                    <a:pos x="T0" y="T1"/>
                  </a:cxn>
                  <a:cxn ang="T7">
                    <a:pos x="T2" y="T3"/>
                  </a:cxn>
                  <a:cxn ang="T8">
                    <a:pos x="T4" y="T5"/>
                  </a:cxn>
                </a:cxnLst>
                <a:rect l="T9" t="T10" r="T11" b="T12"/>
                <a:pathLst>
                  <a:path w="56" h="28">
                    <a:moveTo>
                      <a:pt x="0" y="28"/>
                    </a:moveTo>
                    <a:lnTo>
                      <a:pt x="14" y="21"/>
                    </a:lnTo>
                    <a:lnTo>
                      <a:pt x="56" y="0"/>
                    </a:lnTo>
                  </a:path>
                </a:pathLst>
              </a:custGeom>
              <a:noFill/>
              <a:ln w="33338">
                <a:solidFill>
                  <a:srgbClr val="9816D4"/>
                </a:solidFill>
                <a:round/>
                <a:headEnd/>
                <a:tailEnd/>
              </a:ln>
            </p:spPr>
            <p:txBody>
              <a:bodyPr>
                <a:prstTxWarp prst="textNoShape">
                  <a:avLst/>
                </a:prstTxWarp>
              </a:bodyPr>
              <a:lstStyle/>
              <a:p>
                <a:endParaRPr lang="en-US"/>
              </a:p>
            </p:txBody>
          </p:sp>
          <p:sp>
            <p:nvSpPr>
              <p:cNvPr id="125349" name="Freeform 20"/>
              <p:cNvSpPr>
                <a:spLocks/>
              </p:cNvSpPr>
              <p:nvPr/>
            </p:nvSpPr>
            <p:spPr bwMode="auto">
              <a:xfrm>
                <a:off x="1424" y="2273"/>
                <a:ext cx="56" cy="7"/>
              </a:xfrm>
              <a:custGeom>
                <a:avLst/>
                <a:gdLst>
                  <a:gd name="T0" fmla="*/ 0 w 56"/>
                  <a:gd name="T1" fmla="*/ 7 h 7"/>
                  <a:gd name="T2" fmla="*/ 14 w 56"/>
                  <a:gd name="T3" fmla="*/ 0 h 7"/>
                  <a:gd name="T4" fmla="*/ 56 w 56"/>
                  <a:gd name="T5" fmla="*/ 0 h 7"/>
                  <a:gd name="T6" fmla="*/ 0 60000 65536"/>
                  <a:gd name="T7" fmla="*/ 0 60000 65536"/>
                  <a:gd name="T8" fmla="*/ 0 60000 65536"/>
                  <a:gd name="T9" fmla="*/ 0 w 56"/>
                  <a:gd name="T10" fmla="*/ 0 h 7"/>
                  <a:gd name="T11" fmla="*/ 56 w 56"/>
                  <a:gd name="T12" fmla="*/ 7 h 7"/>
                </a:gdLst>
                <a:ahLst/>
                <a:cxnLst>
                  <a:cxn ang="T6">
                    <a:pos x="T0" y="T1"/>
                  </a:cxn>
                  <a:cxn ang="T7">
                    <a:pos x="T2" y="T3"/>
                  </a:cxn>
                  <a:cxn ang="T8">
                    <a:pos x="T4" y="T5"/>
                  </a:cxn>
                </a:cxnLst>
                <a:rect l="T9" t="T10" r="T11" b="T12"/>
                <a:pathLst>
                  <a:path w="56" h="7">
                    <a:moveTo>
                      <a:pt x="0" y="7"/>
                    </a:moveTo>
                    <a:lnTo>
                      <a:pt x="14" y="0"/>
                    </a:lnTo>
                    <a:lnTo>
                      <a:pt x="56" y="0"/>
                    </a:lnTo>
                  </a:path>
                </a:pathLst>
              </a:custGeom>
              <a:noFill/>
              <a:ln w="33338">
                <a:solidFill>
                  <a:srgbClr val="9816D4"/>
                </a:solidFill>
                <a:round/>
                <a:headEnd/>
                <a:tailEnd/>
              </a:ln>
            </p:spPr>
            <p:txBody>
              <a:bodyPr>
                <a:prstTxWarp prst="textNoShape">
                  <a:avLst/>
                </a:prstTxWarp>
              </a:bodyPr>
              <a:lstStyle/>
              <a:p>
                <a:endParaRPr lang="en-US"/>
              </a:p>
            </p:txBody>
          </p:sp>
          <p:sp>
            <p:nvSpPr>
              <p:cNvPr id="125350" name="Freeform 21"/>
              <p:cNvSpPr>
                <a:spLocks/>
              </p:cNvSpPr>
              <p:nvPr/>
            </p:nvSpPr>
            <p:spPr bwMode="auto">
              <a:xfrm>
                <a:off x="1536" y="2259"/>
                <a:ext cx="56" cy="7"/>
              </a:xfrm>
              <a:custGeom>
                <a:avLst/>
                <a:gdLst>
                  <a:gd name="T0" fmla="*/ 0 w 56"/>
                  <a:gd name="T1" fmla="*/ 7 h 7"/>
                  <a:gd name="T2" fmla="*/ 7 w 56"/>
                  <a:gd name="T3" fmla="*/ 7 h 7"/>
                  <a:gd name="T4" fmla="*/ 56 w 56"/>
                  <a:gd name="T5" fmla="*/ 0 h 7"/>
                  <a:gd name="T6" fmla="*/ 0 60000 65536"/>
                  <a:gd name="T7" fmla="*/ 0 60000 65536"/>
                  <a:gd name="T8" fmla="*/ 0 60000 65536"/>
                  <a:gd name="T9" fmla="*/ 0 w 56"/>
                  <a:gd name="T10" fmla="*/ 0 h 7"/>
                  <a:gd name="T11" fmla="*/ 56 w 56"/>
                  <a:gd name="T12" fmla="*/ 7 h 7"/>
                </a:gdLst>
                <a:ahLst/>
                <a:cxnLst>
                  <a:cxn ang="T6">
                    <a:pos x="T0" y="T1"/>
                  </a:cxn>
                  <a:cxn ang="T7">
                    <a:pos x="T2" y="T3"/>
                  </a:cxn>
                  <a:cxn ang="T8">
                    <a:pos x="T4" y="T5"/>
                  </a:cxn>
                </a:cxnLst>
                <a:rect l="T9" t="T10" r="T11" b="T12"/>
                <a:pathLst>
                  <a:path w="56" h="7">
                    <a:moveTo>
                      <a:pt x="0" y="7"/>
                    </a:moveTo>
                    <a:lnTo>
                      <a:pt x="7" y="7"/>
                    </a:lnTo>
                    <a:lnTo>
                      <a:pt x="56" y="0"/>
                    </a:lnTo>
                  </a:path>
                </a:pathLst>
              </a:custGeom>
              <a:noFill/>
              <a:ln w="33338">
                <a:solidFill>
                  <a:srgbClr val="9816D4"/>
                </a:solidFill>
                <a:round/>
                <a:headEnd/>
                <a:tailEnd/>
              </a:ln>
            </p:spPr>
            <p:txBody>
              <a:bodyPr>
                <a:prstTxWarp prst="textNoShape">
                  <a:avLst/>
                </a:prstTxWarp>
              </a:bodyPr>
              <a:lstStyle/>
              <a:p>
                <a:endParaRPr lang="en-US"/>
              </a:p>
            </p:txBody>
          </p:sp>
          <p:sp>
            <p:nvSpPr>
              <p:cNvPr id="125351" name="Freeform 22"/>
              <p:cNvSpPr>
                <a:spLocks/>
              </p:cNvSpPr>
              <p:nvPr/>
            </p:nvSpPr>
            <p:spPr bwMode="auto">
              <a:xfrm>
                <a:off x="1648" y="2252"/>
                <a:ext cx="56" cy="1"/>
              </a:xfrm>
              <a:custGeom>
                <a:avLst/>
                <a:gdLst>
                  <a:gd name="T0" fmla="*/ 0 w 56"/>
                  <a:gd name="T1" fmla="*/ 0 h 1"/>
                  <a:gd name="T2" fmla="*/ 7 w 56"/>
                  <a:gd name="T3" fmla="*/ 0 h 1"/>
                  <a:gd name="T4" fmla="*/ 56 w 56"/>
                  <a:gd name="T5" fmla="*/ 0 h 1"/>
                  <a:gd name="T6" fmla="*/ 0 60000 65536"/>
                  <a:gd name="T7" fmla="*/ 0 60000 65536"/>
                  <a:gd name="T8" fmla="*/ 0 60000 65536"/>
                  <a:gd name="T9" fmla="*/ 0 w 56"/>
                  <a:gd name="T10" fmla="*/ 0 h 1"/>
                  <a:gd name="T11" fmla="*/ 56 w 56"/>
                  <a:gd name="T12" fmla="*/ 1 h 1"/>
                </a:gdLst>
                <a:ahLst/>
                <a:cxnLst>
                  <a:cxn ang="T6">
                    <a:pos x="T0" y="T1"/>
                  </a:cxn>
                  <a:cxn ang="T7">
                    <a:pos x="T2" y="T3"/>
                  </a:cxn>
                  <a:cxn ang="T8">
                    <a:pos x="T4" y="T5"/>
                  </a:cxn>
                </a:cxnLst>
                <a:rect l="T9" t="T10" r="T11" b="T12"/>
                <a:pathLst>
                  <a:path w="56" h="1">
                    <a:moveTo>
                      <a:pt x="0" y="0"/>
                    </a:moveTo>
                    <a:lnTo>
                      <a:pt x="7" y="0"/>
                    </a:lnTo>
                    <a:lnTo>
                      <a:pt x="56" y="0"/>
                    </a:lnTo>
                  </a:path>
                </a:pathLst>
              </a:custGeom>
              <a:noFill/>
              <a:ln w="33338">
                <a:solidFill>
                  <a:srgbClr val="9816D4"/>
                </a:solidFill>
                <a:round/>
                <a:headEnd/>
                <a:tailEnd/>
              </a:ln>
            </p:spPr>
            <p:txBody>
              <a:bodyPr>
                <a:prstTxWarp prst="textNoShape">
                  <a:avLst/>
                </a:prstTxWarp>
              </a:bodyPr>
              <a:lstStyle/>
              <a:p>
                <a:endParaRPr lang="en-US"/>
              </a:p>
            </p:txBody>
          </p:sp>
          <p:sp>
            <p:nvSpPr>
              <p:cNvPr id="125352" name="Line 23"/>
              <p:cNvSpPr>
                <a:spLocks noChangeShapeType="1"/>
              </p:cNvSpPr>
              <p:nvPr/>
            </p:nvSpPr>
            <p:spPr bwMode="auto">
              <a:xfrm flipV="1">
                <a:off x="1760" y="2231"/>
                <a:ext cx="56" cy="14"/>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53" name="Line 24"/>
              <p:cNvSpPr>
                <a:spLocks noChangeShapeType="1"/>
              </p:cNvSpPr>
              <p:nvPr/>
            </p:nvSpPr>
            <p:spPr bwMode="auto">
              <a:xfrm flipV="1">
                <a:off x="1872" y="2217"/>
                <a:ext cx="57" cy="7"/>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54" name="Line 25"/>
              <p:cNvSpPr>
                <a:spLocks noChangeShapeType="1"/>
              </p:cNvSpPr>
              <p:nvPr/>
            </p:nvSpPr>
            <p:spPr bwMode="auto">
              <a:xfrm>
                <a:off x="1985" y="2210"/>
                <a:ext cx="56" cy="1"/>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55" name="Line 26"/>
              <p:cNvSpPr>
                <a:spLocks noChangeShapeType="1"/>
              </p:cNvSpPr>
              <p:nvPr/>
            </p:nvSpPr>
            <p:spPr bwMode="auto">
              <a:xfrm flipV="1">
                <a:off x="2097" y="2189"/>
                <a:ext cx="56" cy="21"/>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56" name="Line 27"/>
              <p:cNvSpPr>
                <a:spLocks noChangeShapeType="1"/>
              </p:cNvSpPr>
              <p:nvPr/>
            </p:nvSpPr>
            <p:spPr bwMode="auto">
              <a:xfrm>
                <a:off x="2209" y="2175"/>
                <a:ext cx="56" cy="14"/>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57" name="Line 28"/>
              <p:cNvSpPr>
                <a:spLocks noChangeShapeType="1"/>
              </p:cNvSpPr>
              <p:nvPr/>
            </p:nvSpPr>
            <p:spPr bwMode="auto">
              <a:xfrm>
                <a:off x="2321" y="2196"/>
                <a:ext cx="56" cy="1"/>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58" name="Line 29"/>
              <p:cNvSpPr>
                <a:spLocks noChangeShapeType="1"/>
              </p:cNvSpPr>
              <p:nvPr/>
            </p:nvSpPr>
            <p:spPr bwMode="auto">
              <a:xfrm>
                <a:off x="2433" y="2196"/>
                <a:ext cx="56" cy="7"/>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59" name="Line 30"/>
              <p:cNvSpPr>
                <a:spLocks noChangeShapeType="1"/>
              </p:cNvSpPr>
              <p:nvPr/>
            </p:nvSpPr>
            <p:spPr bwMode="auto">
              <a:xfrm flipV="1">
                <a:off x="2546" y="2182"/>
                <a:ext cx="56" cy="21"/>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60" name="Line 31"/>
              <p:cNvSpPr>
                <a:spLocks noChangeShapeType="1"/>
              </p:cNvSpPr>
              <p:nvPr/>
            </p:nvSpPr>
            <p:spPr bwMode="auto">
              <a:xfrm flipV="1">
                <a:off x="2658" y="2161"/>
                <a:ext cx="56" cy="7"/>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61" name="Line 32"/>
              <p:cNvSpPr>
                <a:spLocks noChangeShapeType="1"/>
              </p:cNvSpPr>
              <p:nvPr/>
            </p:nvSpPr>
            <p:spPr bwMode="auto">
              <a:xfrm>
                <a:off x="2770" y="2168"/>
                <a:ext cx="56" cy="21"/>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62" name="Line 33"/>
              <p:cNvSpPr>
                <a:spLocks noChangeShapeType="1"/>
              </p:cNvSpPr>
              <p:nvPr/>
            </p:nvSpPr>
            <p:spPr bwMode="auto">
              <a:xfrm flipV="1">
                <a:off x="2882" y="2189"/>
                <a:ext cx="56" cy="7"/>
              </a:xfrm>
              <a:prstGeom prst="line">
                <a:avLst/>
              </a:prstGeom>
              <a:noFill/>
              <a:ln w="33338">
                <a:solidFill>
                  <a:srgbClr val="9816D4"/>
                </a:solidFill>
                <a:round/>
                <a:headEnd/>
                <a:tailEnd/>
              </a:ln>
            </p:spPr>
            <p:txBody>
              <a:bodyPr>
                <a:prstTxWarp prst="textNoShape">
                  <a:avLst/>
                </a:prstTxWarp>
              </a:bodyPr>
              <a:lstStyle/>
              <a:p>
                <a:endParaRPr lang="en-US"/>
              </a:p>
            </p:txBody>
          </p:sp>
        </p:grpSp>
        <p:sp>
          <p:nvSpPr>
            <p:cNvPr id="125108" name="Freeform 34"/>
            <p:cNvSpPr>
              <a:spLocks/>
            </p:cNvSpPr>
            <p:nvPr/>
          </p:nvSpPr>
          <p:spPr bwMode="auto">
            <a:xfrm>
              <a:off x="779" y="2287"/>
              <a:ext cx="2180" cy="1507"/>
            </a:xfrm>
            <a:custGeom>
              <a:avLst/>
              <a:gdLst>
                <a:gd name="T0" fmla="*/ 0 w 2180"/>
                <a:gd name="T1" fmla="*/ 0 h 1507"/>
                <a:gd name="T2" fmla="*/ 112 w 2180"/>
                <a:gd name="T3" fmla="*/ 308 h 1507"/>
                <a:gd name="T4" fmla="*/ 224 w 2180"/>
                <a:gd name="T5" fmla="*/ 463 h 1507"/>
                <a:gd name="T6" fmla="*/ 329 w 2180"/>
                <a:gd name="T7" fmla="*/ 582 h 1507"/>
                <a:gd name="T8" fmla="*/ 441 w 2180"/>
                <a:gd name="T9" fmla="*/ 687 h 1507"/>
                <a:gd name="T10" fmla="*/ 547 w 2180"/>
                <a:gd name="T11" fmla="*/ 778 h 1507"/>
                <a:gd name="T12" fmla="*/ 659 w 2180"/>
                <a:gd name="T13" fmla="*/ 876 h 1507"/>
                <a:gd name="T14" fmla="*/ 764 w 2180"/>
                <a:gd name="T15" fmla="*/ 960 h 1507"/>
                <a:gd name="T16" fmla="*/ 876 w 2180"/>
                <a:gd name="T17" fmla="*/ 1030 h 1507"/>
                <a:gd name="T18" fmla="*/ 981 w 2180"/>
                <a:gd name="T19" fmla="*/ 1094 h 1507"/>
                <a:gd name="T20" fmla="*/ 1093 w 2180"/>
                <a:gd name="T21" fmla="*/ 1150 h 1507"/>
                <a:gd name="T22" fmla="*/ 1199 w 2180"/>
                <a:gd name="T23" fmla="*/ 1206 h 1507"/>
                <a:gd name="T24" fmla="*/ 1311 w 2180"/>
                <a:gd name="T25" fmla="*/ 1255 h 1507"/>
                <a:gd name="T26" fmla="*/ 1416 w 2180"/>
                <a:gd name="T27" fmla="*/ 1297 h 1507"/>
                <a:gd name="T28" fmla="*/ 1528 w 2180"/>
                <a:gd name="T29" fmla="*/ 1332 h 1507"/>
                <a:gd name="T30" fmla="*/ 1633 w 2180"/>
                <a:gd name="T31" fmla="*/ 1367 h 1507"/>
                <a:gd name="T32" fmla="*/ 1746 w 2180"/>
                <a:gd name="T33" fmla="*/ 1395 h 1507"/>
                <a:gd name="T34" fmla="*/ 1851 w 2180"/>
                <a:gd name="T35" fmla="*/ 1430 h 1507"/>
                <a:gd name="T36" fmla="*/ 1963 w 2180"/>
                <a:gd name="T37" fmla="*/ 1458 h 1507"/>
                <a:gd name="T38" fmla="*/ 2068 w 2180"/>
                <a:gd name="T39" fmla="*/ 1486 h 1507"/>
                <a:gd name="T40" fmla="*/ 2180 w 2180"/>
                <a:gd name="T41" fmla="*/ 1507 h 15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80"/>
                <a:gd name="T64" fmla="*/ 0 h 1507"/>
                <a:gd name="T65" fmla="*/ 2180 w 2180"/>
                <a:gd name="T66" fmla="*/ 1507 h 15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80" h="1507">
                  <a:moveTo>
                    <a:pt x="0" y="0"/>
                  </a:moveTo>
                  <a:lnTo>
                    <a:pt x="112" y="308"/>
                  </a:lnTo>
                  <a:lnTo>
                    <a:pt x="224" y="463"/>
                  </a:lnTo>
                  <a:lnTo>
                    <a:pt x="329" y="582"/>
                  </a:lnTo>
                  <a:lnTo>
                    <a:pt x="441" y="687"/>
                  </a:lnTo>
                  <a:lnTo>
                    <a:pt x="547" y="778"/>
                  </a:lnTo>
                  <a:lnTo>
                    <a:pt x="659" y="876"/>
                  </a:lnTo>
                  <a:lnTo>
                    <a:pt x="764" y="960"/>
                  </a:lnTo>
                  <a:lnTo>
                    <a:pt x="876" y="1030"/>
                  </a:lnTo>
                  <a:lnTo>
                    <a:pt x="981" y="1094"/>
                  </a:lnTo>
                  <a:lnTo>
                    <a:pt x="1093" y="1150"/>
                  </a:lnTo>
                  <a:lnTo>
                    <a:pt x="1199" y="1206"/>
                  </a:lnTo>
                  <a:lnTo>
                    <a:pt x="1311" y="1255"/>
                  </a:lnTo>
                  <a:lnTo>
                    <a:pt x="1416" y="1297"/>
                  </a:lnTo>
                  <a:lnTo>
                    <a:pt x="1528" y="1332"/>
                  </a:lnTo>
                  <a:lnTo>
                    <a:pt x="1633" y="1367"/>
                  </a:lnTo>
                  <a:lnTo>
                    <a:pt x="1746" y="1395"/>
                  </a:lnTo>
                  <a:lnTo>
                    <a:pt x="1851" y="1430"/>
                  </a:lnTo>
                  <a:lnTo>
                    <a:pt x="1963" y="1458"/>
                  </a:lnTo>
                  <a:lnTo>
                    <a:pt x="2068" y="1486"/>
                  </a:lnTo>
                  <a:lnTo>
                    <a:pt x="2180" y="1507"/>
                  </a:lnTo>
                </a:path>
              </a:pathLst>
            </a:custGeom>
            <a:noFill/>
            <a:ln w="22225">
              <a:solidFill>
                <a:srgbClr val="000000"/>
              </a:solidFill>
              <a:round/>
              <a:headEnd/>
              <a:tailEnd/>
            </a:ln>
          </p:spPr>
          <p:txBody>
            <a:bodyPr>
              <a:prstTxWarp prst="textNoShape">
                <a:avLst/>
              </a:prstTxWarp>
            </a:bodyPr>
            <a:lstStyle/>
            <a:p>
              <a:endParaRPr lang="en-US"/>
            </a:p>
          </p:txBody>
        </p:sp>
        <p:grpSp>
          <p:nvGrpSpPr>
            <p:cNvPr id="125109" name="Group 35"/>
            <p:cNvGrpSpPr>
              <a:grpSpLocks/>
            </p:cNvGrpSpPr>
            <p:nvPr/>
          </p:nvGrpSpPr>
          <p:grpSpPr bwMode="auto">
            <a:xfrm>
              <a:off x="681" y="1852"/>
              <a:ext cx="42" cy="2006"/>
              <a:chOff x="681" y="1852"/>
              <a:chExt cx="42" cy="2006"/>
            </a:xfrm>
          </p:grpSpPr>
          <p:sp>
            <p:nvSpPr>
              <p:cNvPr id="125328" name="Line 36"/>
              <p:cNvSpPr>
                <a:spLocks noChangeShapeType="1"/>
              </p:cNvSpPr>
              <p:nvPr/>
            </p:nvSpPr>
            <p:spPr bwMode="auto">
              <a:xfrm>
                <a:off x="681" y="3857"/>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9" name="Line 37"/>
              <p:cNvSpPr>
                <a:spLocks noChangeShapeType="1"/>
              </p:cNvSpPr>
              <p:nvPr/>
            </p:nvSpPr>
            <p:spPr bwMode="auto">
              <a:xfrm>
                <a:off x="681" y="3359"/>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30" name="Line 38"/>
              <p:cNvSpPr>
                <a:spLocks noChangeShapeType="1"/>
              </p:cNvSpPr>
              <p:nvPr/>
            </p:nvSpPr>
            <p:spPr bwMode="auto">
              <a:xfrm>
                <a:off x="681" y="2855"/>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31" name="Line 39"/>
              <p:cNvSpPr>
                <a:spLocks noChangeShapeType="1"/>
              </p:cNvSpPr>
              <p:nvPr/>
            </p:nvSpPr>
            <p:spPr bwMode="auto">
              <a:xfrm>
                <a:off x="681" y="2357"/>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32" name="Line 40"/>
              <p:cNvSpPr>
                <a:spLocks noChangeShapeType="1"/>
              </p:cNvSpPr>
              <p:nvPr/>
            </p:nvSpPr>
            <p:spPr bwMode="auto">
              <a:xfrm>
                <a:off x="681" y="1852"/>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33" name="Line 41"/>
              <p:cNvSpPr>
                <a:spLocks noChangeShapeType="1"/>
              </p:cNvSpPr>
              <p:nvPr/>
            </p:nvSpPr>
            <p:spPr bwMode="auto">
              <a:xfrm>
                <a:off x="681" y="3605"/>
                <a:ext cx="21"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34" name="Line 42"/>
              <p:cNvSpPr>
                <a:spLocks noChangeShapeType="1"/>
              </p:cNvSpPr>
              <p:nvPr/>
            </p:nvSpPr>
            <p:spPr bwMode="auto">
              <a:xfrm>
                <a:off x="681" y="3107"/>
                <a:ext cx="21"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35" name="Line 43"/>
              <p:cNvSpPr>
                <a:spLocks noChangeShapeType="1"/>
              </p:cNvSpPr>
              <p:nvPr/>
            </p:nvSpPr>
            <p:spPr bwMode="auto">
              <a:xfrm>
                <a:off x="681" y="2855"/>
                <a:ext cx="21"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36" name="Line 44"/>
              <p:cNvSpPr>
                <a:spLocks noChangeShapeType="1"/>
              </p:cNvSpPr>
              <p:nvPr/>
            </p:nvSpPr>
            <p:spPr bwMode="auto">
              <a:xfrm>
                <a:off x="681" y="2602"/>
                <a:ext cx="21"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37" name="Line 45"/>
              <p:cNvSpPr>
                <a:spLocks noChangeShapeType="1"/>
              </p:cNvSpPr>
              <p:nvPr/>
            </p:nvSpPr>
            <p:spPr bwMode="auto">
              <a:xfrm>
                <a:off x="681" y="2105"/>
                <a:ext cx="21" cy="1"/>
              </a:xfrm>
              <a:prstGeom prst="line">
                <a:avLst/>
              </a:prstGeom>
              <a:noFill/>
              <a:ln w="11113">
                <a:solidFill>
                  <a:srgbClr val="0000D4"/>
                </a:solidFill>
                <a:round/>
                <a:headEnd/>
                <a:tailEnd/>
              </a:ln>
            </p:spPr>
            <p:txBody>
              <a:bodyPr>
                <a:prstTxWarp prst="textNoShape">
                  <a:avLst/>
                </a:prstTxWarp>
              </a:bodyPr>
              <a:lstStyle/>
              <a:p>
                <a:endParaRPr lang="en-US"/>
              </a:p>
            </p:txBody>
          </p:sp>
        </p:grpSp>
        <p:grpSp>
          <p:nvGrpSpPr>
            <p:cNvPr id="125110" name="Group 46"/>
            <p:cNvGrpSpPr>
              <a:grpSpLocks/>
            </p:cNvGrpSpPr>
            <p:nvPr/>
          </p:nvGrpSpPr>
          <p:grpSpPr bwMode="auto">
            <a:xfrm>
              <a:off x="3359" y="1852"/>
              <a:ext cx="42" cy="2006"/>
              <a:chOff x="3359" y="1852"/>
              <a:chExt cx="42" cy="2006"/>
            </a:xfrm>
          </p:grpSpPr>
          <p:sp>
            <p:nvSpPr>
              <p:cNvPr id="125319" name="Line 47"/>
              <p:cNvSpPr>
                <a:spLocks noChangeShapeType="1"/>
              </p:cNvSpPr>
              <p:nvPr/>
            </p:nvSpPr>
            <p:spPr bwMode="auto">
              <a:xfrm flipH="1">
                <a:off x="3359" y="3857"/>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0" name="Line 48"/>
              <p:cNvSpPr>
                <a:spLocks noChangeShapeType="1"/>
              </p:cNvSpPr>
              <p:nvPr/>
            </p:nvSpPr>
            <p:spPr bwMode="auto">
              <a:xfrm flipH="1">
                <a:off x="3359" y="3359"/>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1" name="Line 49"/>
              <p:cNvSpPr>
                <a:spLocks noChangeShapeType="1"/>
              </p:cNvSpPr>
              <p:nvPr/>
            </p:nvSpPr>
            <p:spPr bwMode="auto">
              <a:xfrm flipH="1">
                <a:off x="3359" y="2855"/>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2" name="Line 50"/>
              <p:cNvSpPr>
                <a:spLocks noChangeShapeType="1"/>
              </p:cNvSpPr>
              <p:nvPr/>
            </p:nvSpPr>
            <p:spPr bwMode="auto">
              <a:xfrm flipH="1">
                <a:off x="3359" y="2357"/>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3" name="Line 51"/>
              <p:cNvSpPr>
                <a:spLocks noChangeShapeType="1"/>
              </p:cNvSpPr>
              <p:nvPr/>
            </p:nvSpPr>
            <p:spPr bwMode="auto">
              <a:xfrm flipH="1">
                <a:off x="3359" y="1852"/>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4" name="Line 52"/>
              <p:cNvSpPr>
                <a:spLocks noChangeShapeType="1"/>
              </p:cNvSpPr>
              <p:nvPr/>
            </p:nvSpPr>
            <p:spPr bwMode="auto">
              <a:xfrm flipH="1">
                <a:off x="3380" y="3605"/>
                <a:ext cx="21"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5" name="Line 53"/>
              <p:cNvSpPr>
                <a:spLocks noChangeShapeType="1"/>
              </p:cNvSpPr>
              <p:nvPr/>
            </p:nvSpPr>
            <p:spPr bwMode="auto">
              <a:xfrm flipH="1">
                <a:off x="3380" y="3107"/>
                <a:ext cx="21"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6" name="Line 54"/>
              <p:cNvSpPr>
                <a:spLocks noChangeShapeType="1"/>
              </p:cNvSpPr>
              <p:nvPr/>
            </p:nvSpPr>
            <p:spPr bwMode="auto">
              <a:xfrm flipH="1">
                <a:off x="3380" y="2602"/>
                <a:ext cx="21"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7" name="Line 55"/>
              <p:cNvSpPr>
                <a:spLocks noChangeShapeType="1"/>
              </p:cNvSpPr>
              <p:nvPr/>
            </p:nvSpPr>
            <p:spPr bwMode="auto">
              <a:xfrm flipH="1">
                <a:off x="3380" y="2105"/>
                <a:ext cx="21" cy="1"/>
              </a:xfrm>
              <a:prstGeom prst="line">
                <a:avLst/>
              </a:prstGeom>
              <a:noFill/>
              <a:ln w="11113">
                <a:solidFill>
                  <a:srgbClr val="0000D4"/>
                </a:solidFill>
                <a:round/>
                <a:headEnd/>
                <a:tailEnd/>
              </a:ln>
            </p:spPr>
            <p:txBody>
              <a:bodyPr>
                <a:prstTxWarp prst="textNoShape">
                  <a:avLst/>
                </a:prstTxWarp>
              </a:bodyPr>
              <a:lstStyle/>
              <a:p>
                <a:endParaRPr lang="en-US"/>
              </a:p>
            </p:txBody>
          </p:sp>
        </p:grpSp>
        <p:grpSp>
          <p:nvGrpSpPr>
            <p:cNvPr id="125111" name="Group 56"/>
            <p:cNvGrpSpPr>
              <a:grpSpLocks/>
            </p:cNvGrpSpPr>
            <p:nvPr/>
          </p:nvGrpSpPr>
          <p:grpSpPr bwMode="auto">
            <a:xfrm>
              <a:off x="681" y="3815"/>
              <a:ext cx="2721" cy="42"/>
              <a:chOff x="681" y="3815"/>
              <a:chExt cx="2721" cy="42"/>
            </a:xfrm>
          </p:grpSpPr>
          <p:sp>
            <p:nvSpPr>
              <p:cNvPr id="125293" name="Line 57"/>
              <p:cNvSpPr>
                <a:spLocks noChangeShapeType="1"/>
              </p:cNvSpPr>
              <p:nvPr/>
            </p:nvSpPr>
            <p:spPr bwMode="auto">
              <a:xfrm flipV="1">
                <a:off x="681" y="3815"/>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4" name="Line 58"/>
              <p:cNvSpPr>
                <a:spLocks noChangeShapeType="1"/>
              </p:cNvSpPr>
              <p:nvPr/>
            </p:nvSpPr>
            <p:spPr bwMode="auto">
              <a:xfrm flipV="1">
                <a:off x="1227" y="3815"/>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5" name="Line 59"/>
              <p:cNvSpPr>
                <a:spLocks noChangeShapeType="1"/>
              </p:cNvSpPr>
              <p:nvPr/>
            </p:nvSpPr>
            <p:spPr bwMode="auto">
              <a:xfrm flipV="1">
                <a:off x="1767" y="3815"/>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6" name="Line 60"/>
              <p:cNvSpPr>
                <a:spLocks noChangeShapeType="1"/>
              </p:cNvSpPr>
              <p:nvPr/>
            </p:nvSpPr>
            <p:spPr bwMode="auto">
              <a:xfrm flipV="1">
                <a:off x="2314" y="3815"/>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7" name="Line 61"/>
              <p:cNvSpPr>
                <a:spLocks noChangeShapeType="1"/>
              </p:cNvSpPr>
              <p:nvPr/>
            </p:nvSpPr>
            <p:spPr bwMode="auto">
              <a:xfrm flipV="1">
                <a:off x="2854" y="3815"/>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8" name="Line 62"/>
              <p:cNvSpPr>
                <a:spLocks noChangeShapeType="1"/>
              </p:cNvSpPr>
              <p:nvPr/>
            </p:nvSpPr>
            <p:spPr bwMode="auto">
              <a:xfrm flipV="1">
                <a:off x="3401" y="3815"/>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9" name="Line 63"/>
              <p:cNvSpPr>
                <a:spLocks noChangeShapeType="1"/>
              </p:cNvSpPr>
              <p:nvPr/>
            </p:nvSpPr>
            <p:spPr bwMode="auto">
              <a:xfrm flipV="1">
                <a:off x="786"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0" name="Line 64"/>
              <p:cNvSpPr>
                <a:spLocks noChangeShapeType="1"/>
              </p:cNvSpPr>
              <p:nvPr/>
            </p:nvSpPr>
            <p:spPr bwMode="auto">
              <a:xfrm flipV="1">
                <a:off x="898"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1" name="Line 65"/>
              <p:cNvSpPr>
                <a:spLocks noChangeShapeType="1"/>
              </p:cNvSpPr>
              <p:nvPr/>
            </p:nvSpPr>
            <p:spPr bwMode="auto">
              <a:xfrm flipV="1">
                <a:off x="1010"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2" name="Line 66"/>
              <p:cNvSpPr>
                <a:spLocks noChangeShapeType="1"/>
              </p:cNvSpPr>
              <p:nvPr/>
            </p:nvSpPr>
            <p:spPr bwMode="auto">
              <a:xfrm flipV="1">
                <a:off x="1115"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3" name="Line 67"/>
              <p:cNvSpPr>
                <a:spLocks noChangeShapeType="1"/>
              </p:cNvSpPr>
              <p:nvPr/>
            </p:nvSpPr>
            <p:spPr bwMode="auto">
              <a:xfrm flipV="1">
                <a:off x="1333"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4" name="Line 68"/>
              <p:cNvSpPr>
                <a:spLocks noChangeShapeType="1"/>
              </p:cNvSpPr>
              <p:nvPr/>
            </p:nvSpPr>
            <p:spPr bwMode="auto">
              <a:xfrm flipV="1">
                <a:off x="1445"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5" name="Line 69"/>
              <p:cNvSpPr>
                <a:spLocks noChangeShapeType="1"/>
              </p:cNvSpPr>
              <p:nvPr/>
            </p:nvSpPr>
            <p:spPr bwMode="auto">
              <a:xfrm flipV="1">
                <a:off x="1550"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6" name="Line 70"/>
              <p:cNvSpPr>
                <a:spLocks noChangeShapeType="1"/>
              </p:cNvSpPr>
              <p:nvPr/>
            </p:nvSpPr>
            <p:spPr bwMode="auto">
              <a:xfrm flipV="1">
                <a:off x="1662"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7" name="Line 71"/>
              <p:cNvSpPr>
                <a:spLocks noChangeShapeType="1"/>
              </p:cNvSpPr>
              <p:nvPr/>
            </p:nvSpPr>
            <p:spPr bwMode="auto">
              <a:xfrm flipV="1">
                <a:off x="1879"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8" name="Line 72"/>
              <p:cNvSpPr>
                <a:spLocks noChangeShapeType="1"/>
              </p:cNvSpPr>
              <p:nvPr/>
            </p:nvSpPr>
            <p:spPr bwMode="auto">
              <a:xfrm flipV="1">
                <a:off x="1985"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9" name="Line 73"/>
              <p:cNvSpPr>
                <a:spLocks noChangeShapeType="1"/>
              </p:cNvSpPr>
              <p:nvPr/>
            </p:nvSpPr>
            <p:spPr bwMode="auto">
              <a:xfrm flipV="1">
                <a:off x="2097"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0" name="Line 74"/>
              <p:cNvSpPr>
                <a:spLocks noChangeShapeType="1"/>
              </p:cNvSpPr>
              <p:nvPr/>
            </p:nvSpPr>
            <p:spPr bwMode="auto">
              <a:xfrm flipV="1">
                <a:off x="2202"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1" name="Line 75"/>
              <p:cNvSpPr>
                <a:spLocks noChangeShapeType="1"/>
              </p:cNvSpPr>
              <p:nvPr/>
            </p:nvSpPr>
            <p:spPr bwMode="auto">
              <a:xfrm flipV="1">
                <a:off x="2419"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2" name="Line 76"/>
              <p:cNvSpPr>
                <a:spLocks noChangeShapeType="1"/>
              </p:cNvSpPr>
              <p:nvPr/>
            </p:nvSpPr>
            <p:spPr bwMode="auto">
              <a:xfrm flipV="1">
                <a:off x="2532"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3" name="Line 77"/>
              <p:cNvSpPr>
                <a:spLocks noChangeShapeType="1"/>
              </p:cNvSpPr>
              <p:nvPr/>
            </p:nvSpPr>
            <p:spPr bwMode="auto">
              <a:xfrm flipV="1">
                <a:off x="2637"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4" name="Line 78"/>
              <p:cNvSpPr>
                <a:spLocks noChangeShapeType="1"/>
              </p:cNvSpPr>
              <p:nvPr/>
            </p:nvSpPr>
            <p:spPr bwMode="auto">
              <a:xfrm flipV="1">
                <a:off x="2749"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5" name="Line 79"/>
              <p:cNvSpPr>
                <a:spLocks noChangeShapeType="1"/>
              </p:cNvSpPr>
              <p:nvPr/>
            </p:nvSpPr>
            <p:spPr bwMode="auto">
              <a:xfrm flipV="1">
                <a:off x="2966"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6" name="Line 80"/>
              <p:cNvSpPr>
                <a:spLocks noChangeShapeType="1"/>
              </p:cNvSpPr>
              <p:nvPr/>
            </p:nvSpPr>
            <p:spPr bwMode="auto">
              <a:xfrm flipV="1">
                <a:off x="3071"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7" name="Line 81"/>
              <p:cNvSpPr>
                <a:spLocks noChangeShapeType="1"/>
              </p:cNvSpPr>
              <p:nvPr/>
            </p:nvSpPr>
            <p:spPr bwMode="auto">
              <a:xfrm flipV="1">
                <a:off x="3184"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8" name="Line 82"/>
              <p:cNvSpPr>
                <a:spLocks noChangeShapeType="1"/>
              </p:cNvSpPr>
              <p:nvPr/>
            </p:nvSpPr>
            <p:spPr bwMode="auto">
              <a:xfrm flipV="1">
                <a:off x="3289" y="3836"/>
                <a:ext cx="1" cy="21"/>
              </a:xfrm>
              <a:prstGeom prst="line">
                <a:avLst/>
              </a:prstGeom>
              <a:noFill/>
              <a:ln w="11113">
                <a:solidFill>
                  <a:srgbClr val="0000D4"/>
                </a:solidFill>
                <a:round/>
                <a:headEnd/>
                <a:tailEnd/>
              </a:ln>
            </p:spPr>
            <p:txBody>
              <a:bodyPr>
                <a:prstTxWarp prst="textNoShape">
                  <a:avLst/>
                </a:prstTxWarp>
              </a:bodyPr>
              <a:lstStyle/>
              <a:p>
                <a:endParaRPr lang="en-US"/>
              </a:p>
            </p:txBody>
          </p:sp>
        </p:grpSp>
        <p:grpSp>
          <p:nvGrpSpPr>
            <p:cNvPr id="125112" name="Group 83"/>
            <p:cNvGrpSpPr>
              <a:grpSpLocks/>
            </p:cNvGrpSpPr>
            <p:nvPr/>
          </p:nvGrpSpPr>
          <p:grpSpPr bwMode="auto">
            <a:xfrm>
              <a:off x="681" y="1852"/>
              <a:ext cx="2721" cy="42"/>
              <a:chOff x="681" y="1852"/>
              <a:chExt cx="2721" cy="42"/>
            </a:xfrm>
          </p:grpSpPr>
          <p:sp>
            <p:nvSpPr>
              <p:cNvPr id="125267" name="Line 84"/>
              <p:cNvSpPr>
                <a:spLocks noChangeShapeType="1"/>
              </p:cNvSpPr>
              <p:nvPr/>
            </p:nvSpPr>
            <p:spPr bwMode="auto">
              <a:xfrm>
                <a:off x="681" y="1852"/>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68" name="Line 85"/>
              <p:cNvSpPr>
                <a:spLocks noChangeShapeType="1"/>
              </p:cNvSpPr>
              <p:nvPr/>
            </p:nvSpPr>
            <p:spPr bwMode="auto">
              <a:xfrm>
                <a:off x="1227" y="1852"/>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69" name="Line 86"/>
              <p:cNvSpPr>
                <a:spLocks noChangeShapeType="1"/>
              </p:cNvSpPr>
              <p:nvPr/>
            </p:nvSpPr>
            <p:spPr bwMode="auto">
              <a:xfrm>
                <a:off x="1767" y="1852"/>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0" name="Line 87"/>
              <p:cNvSpPr>
                <a:spLocks noChangeShapeType="1"/>
              </p:cNvSpPr>
              <p:nvPr/>
            </p:nvSpPr>
            <p:spPr bwMode="auto">
              <a:xfrm>
                <a:off x="2314" y="1852"/>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1" name="Line 88"/>
              <p:cNvSpPr>
                <a:spLocks noChangeShapeType="1"/>
              </p:cNvSpPr>
              <p:nvPr/>
            </p:nvSpPr>
            <p:spPr bwMode="auto">
              <a:xfrm>
                <a:off x="2854" y="1852"/>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2" name="Line 89"/>
              <p:cNvSpPr>
                <a:spLocks noChangeShapeType="1"/>
              </p:cNvSpPr>
              <p:nvPr/>
            </p:nvSpPr>
            <p:spPr bwMode="auto">
              <a:xfrm>
                <a:off x="3401" y="1852"/>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3" name="Line 90"/>
              <p:cNvSpPr>
                <a:spLocks noChangeShapeType="1"/>
              </p:cNvSpPr>
              <p:nvPr/>
            </p:nvSpPr>
            <p:spPr bwMode="auto">
              <a:xfrm>
                <a:off x="786"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4" name="Line 91"/>
              <p:cNvSpPr>
                <a:spLocks noChangeShapeType="1"/>
              </p:cNvSpPr>
              <p:nvPr/>
            </p:nvSpPr>
            <p:spPr bwMode="auto">
              <a:xfrm>
                <a:off x="898"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5" name="Line 92"/>
              <p:cNvSpPr>
                <a:spLocks noChangeShapeType="1"/>
              </p:cNvSpPr>
              <p:nvPr/>
            </p:nvSpPr>
            <p:spPr bwMode="auto">
              <a:xfrm>
                <a:off x="1010"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6" name="Line 93"/>
              <p:cNvSpPr>
                <a:spLocks noChangeShapeType="1"/>
              </p:cNvSpPr>
              <p:nvPr/>
            </p:nvSpPr>
            <p:spPr bwMode="auto">
              <a:xfrm>
                <a:off x="1115"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7" name="Line 94"/>
              <p:cNvSpPr>
                <a:spLocks noChangeShapeType="1"/>
              </p:cNvSpPr>
              <p:nvPr/>
            </p:nvSpPr>
            <p:spPr bwMode="auto">
              <a:xfrm>
                <a:off x="1333"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8" name="Line 95"/>
              <p:cNvSpPr>
                <a:spLocks noChangeShapeType="1"/>
              </p:cNvSpPr>
              <p:nvPr/>
            </p:nvSpPr>
            <p:spPr bwMode="auto">
              <a:xfrm>
                <a:off x="1445"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9" name="Line 96"/>
              <p:cNvSpPr>
                <a:spLocks noChangeShapeType="1"/>
              </p:cNvSpPr>
              <p:nvPr/>
            </p:nvSpPr>
            <p:spPr bwMode="auto">
              <a:xfrm>
                <a:off x="1550"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0" name="Line 97"/>
              <p:cNvSpPr>
                <a:spLocks noChangeShapeType="1"/>
              </p:cNvSpPr>
              <p:nvPr/>
            </p:nvSpPr>
            <p:spPr bwMode="auto">
              <a:xfrm>
                <a:off x="1662"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1" name="Line 98"/>
              <p:cNvSpPr>
                <a:spLocks noChangeShapeType="1"/>
              </p:cNvSpPr>
              <p:nvPr/>
            </p:nvSpPr>
            <p:spPr bwMode="auto">
              <a:xfrm>
                <a:off x="1879"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2" name="Line 99"/>
              <p:cNvSpPr>
                <a:spLocks noChangeShapeType="1"/>
              </p:cNvSpPr>
              <p:nvPr/>
            </p:nvSpPr>
            <p:spPr bwMode="auto">
              <a:xfrm>
                <a:off x="1985"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3" name="Line 100"/>
              <p:cNvSpPr>
                <a:spLocks noChangeShapeType="1"/>
              </p:cNvSpPr>
              <p:nvPr/>
            </p:nvSpPr>
            <p:spPr bwMode="auto">
              <a:xfrm>
                <a:off x="2097"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4" name="Line 101"/>
              <p:cNvSpPr>
                <a:spLocks noChangeShapeType="1"/>
              </p:cNvSpPr>
              <p:nvPr/>
            </p:nvSpPr>
            <p:spPr bwMode="auto">
              <a:xfrm>
                <a:off x="2202"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5" name="Line 102"/>
              <p:cNvSpPr>
                <a:spLocks noChangeShapeType="1"/>
              </p:cNvSpPr>
              <p:nvPr/>
            </p:nvSpPr>
            <p:spPr bwMode="auto">
              <a:xfrm>
                <a:off x="2419"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6" name="Line 103"/>
              <p:cNvSpPr>
                <a:spLocks noChangeShapeType="1"/>
              </p:cNvSpPr>
              <p:nvPr/>
            </p:nvSpPr>
            <p:spPr bwMode="auto">
              <a:xfrm>
                <a:off x="2532"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7" name="Line 104"/>
              <p:cNvSpPr>
                <a:spLocks noChangeShapeType="1"/>
              </p:cNvSpPr>
              <p:nvPr/>
            </p:nvSpPr>
            <p:spPr bwMode="auto">
              <a:xfrm>
                <a:off x="2637"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8" name="Line 105"/>
              <p:cNvSpPr>
                <a:spLocks noChangeShapeType="1"/>
              </p:cNvSpPr>
              <p:nvPr/>
            </p:nvSpPr>
            <p:spPr bwMode="auto">
              <a:xfrm>
                <a:off x="2749"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9" name="Line 106"/>
              <p:cNvSpPr>
                <a:spLocks noChangeShapeType="1"/>
              </p:cNvSpPr>
              <p:nvPr/>
            </p:nvSpPr>
            <p:spPr bwMode="auto">
              <a:xfrm>
                <a:off x="2966"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0" name="Line 107"/>
              <p:cNvSpPr>
                <a:spLocks noChangeShapeType="1"/>
              </p:cNvSpPr>
              <p:nvPr/>
            </p:nvSpPr>
            <p:spPr bwMode="auto">
              <a:xfrm>
                <a:off x="3071"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1" name="Line 108"/>
              <p:cNvSpPr>
                <a:spLocks noChangeShapeType="1"/>
              </p:cNvSpPr>
              <p:nvPr/>
            </p:nvSpPr>
            <p:spPr bwMode="auto">
              <a:xfrm>
                <a:off x="3184"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2" name="Line 109"/>
              <p:cNvSpPr>
                <a:spLocks noChangeShapeType="1"/>
              </p:cNvSpPr>
              <p:nvPr/>
            </p:nvSpPr>
            <p:spPr bwMode="auto">
              <a:xfrm>
                <a:off x="3289" y="1852"/>
                <a:ext cx="1" cy="21"/>
              </a:xfrm>
              <a:prstGeom prst="line">
                <a:avLst/>
              </a:prstGeom>
              <a:noFill/>
              <a:ln w="11113">
                <a:solidFill>
                  <a:srgbClr val="0000D4"/>
                </a:solidFill>
                <a:round/>
                <a:headEnd/>
                <a:tailEnd/>
              </a:ln>
            </p:spPr>
            <p:txBody>
              <a:bodyPr>
                <a:prstTxWarp prst="textNoShape">
                  <a:avLst/>
                </a:prstTxWarp>
              </a:bodyPr>
              <a:lstStyle/>
              <a:p>
                <a:endParaRPr lang="en-US"/>
              </a:p>
            </p:txBody>
          </p:sp>
        </p:grpSp>
        <p:sp>
          <p:nvSpPr>
            <p:cNvPr id="125113" name="Line 110"/>
            <p:cNvSpPr>
              <a:spLocks noChangeShapeType="1"/>
            </p:cNvSpPr>
            <p:nvPr/>
          </p:nvSpPr>
          <p:spPr bwMode="auto">
            <a:xfrm flipV="1">
              <a:off x="681" y="1852"/>
              <a:ext cx="1" cy="2005"/>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114" name="Line 111"/>
            <p:cNvSpPr>
              <a:spLocks noChangeShapeType="1"/>
            </p:cNvSpPr>
            <p:nvPr/>
          </p:nvSpPr>
          <p:spPr bwMode="auto">
            <a:xfrm flipV="1">
              <a:off x="3401" y="1852"/>
              <a:ext cx="1" cy="2005"/>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115" name="Line 112"/>
            <p:cNvSpPr>
              <a:spLocks noChangeShapeType="1"/>
            </p:cNvSpPr>
            <p:nvPr/>
          </p:nvSpPr>
          <p:spPr bwMode="auto">
            <a:xfrm>
              <a:off x="681" y="3857"/>
              <a:ext cx="2720"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116" name="Line 113"/>
            <p:cNvSpPr>
              <a:spLocks noChangeShapeType="1"/>
            </p:cNvSpPr>
            <p:nvPr/>
          </p:nvSpPr>
          <p:spPr bwMode="auto">
            <a:xfrm>
              <a:off x="681" y="1852"/>
              <a:ext cx="2720"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117" name="Oval 114"/>
            <p:cNvSpPr>
              <a:spLocks noChangeArrowheads="1"/>
            </p:cNvSpPr>
            <p:nvPr/>
          </p:nvSpPr>
          <p:spPr bwMode="auto">
            <a:xfrm>
              <a:off x="751" y="3338"/>
              <a:ext cx="77" cy="78"/>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18" name="Oval 115"/>
            <p:cNvSpPr>
              <a:spLocks noChangeArrowheads="1"/>
            </p:cNvSpPr>
            <p:nvPr/>
          </p:nvSpPr>
          <p:spPr bwMode="auto">
            <a:xfrm>
              <a:off x="863" y="3563"/>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19" name="Oval 116"/>
            <p:cNvSpPr>
              <a:spLocks noChangeArrowheads="1"/>
            </p:cNvSpPr>
            <p:nvPr/>
          </p:nvSpPr>
          <p:spPr bwMode="auto">
            <a:xfrm>
              <a:off x="975" y="3605"/>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0" name="Oval 117"/>
            <p:cNvSpPr>
              <a:spLocks noChangeArrowheads="1"/>
            </p:cNvSpPr>
            <p:nvPr/>
          </p:nvSpPr>
          <p:spPr bwMode="auto">
            <a:xfrm>
              <a:off x="1080" y="3633"/>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1" name="Oval 118"/>
            <p:cNvSpPr>
              <a:spLocks noChangeArrowheads="1"/>
            </p:cNvSpPr>
            <p:nvPr/>
          </p:nvSpPr>
          <p:spPr bwMode="auto">
            <a:xfrm>
              <a:off x="1192" y="3647"/>
              <a:ext cx="78"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2" name="Oval 119"/>
            <p:cNvSpPr>
              <a:spLocks noChangeArrowheads="1"/>
            </p:cNvSpPr>
            <p:nvPr/>
          </p:nvSpPr>
          <p:spPr bwMode="auto">
            <a:xfrm>
              <a:off x="1298" y="3661"/>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3" name="Oval 120"/>
            <p:cNvSpPr>
              <a:spLocks noChangeArrowheads="1"/>
            </p:cNvSpPr>
            <p:nvPr/>
          </p:nvSpPr>
          <p:spPr bwMode="auto">
            <a:xfrm>
              <a:off x="1410" y="3675"/>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4" name="Oval 121"/>
            <p:cNvSpPr>
              <a:spLocks noChangeArrowheads="1"/>
            </p:cNvSpPr>
            <p:nvPr/>
          </p:nvSpPr>
          <p:spPr bwMode="auto">
            <a:xfrm>
              <a:off x="1515" y="3668"/>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5" name="Oval 122"/>
            <p:cNvSpPr>
              <a:spLocks noChangeArrowheads="1"/>
            </p:cNvSpPr>
            <p:nvPr/>
          </p:nvSpPr>
          <p:spPr bwMode="auto">
            <a:xfrm>
              <a:off x="1627" y="3675"/>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6" name="Oval 123"/>
            <p:cNvSpPr>
              <a:spLocks noChangeArrowheads="1"/>
            </p:cNvSpPr>
            <p:nvPr/>
          </p:nvSpPr>
          <p:spPr bwMode="auto">
            <a:xfrm>
              <a:off x="1732" y="3675"/>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7" name="Oval 124"/>
            <p:cNvSpPr>
              <a:spLocks noChangeArrowheads="1"/>
            </p:cNvSpPr>
            <p:nvPr/>
          </p:nvSpPr>
          <p:spPr bwMode="auto">
            <a:xfrm>
              <a:off x="1844" y="3682"/>
              <a:ext cx="78"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8" name="Oval 125"/>
            <p:cNvSpPr>
              <a:spLocks noChangeArrowheads="1"/>
            </p:cNvSpPr>
            <p:nvPr/>
          </p:nvSpPr>
          <p:spPr bwMode="auto">
            <a:xfrm>
              <a:off x="1950" y="3689"/>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9" name="Oval 126"/>
            <p:cNvSpPr>
              <a:spLocks noChangeArrowheads="1"/>
            </p:cNvSpPr>
            <p:nvPr/>
          </p:nvSpPr>
          <p:spPr bwMode="auto">
            <a:xfrm>
              <a:off x="2062" y="3689"/>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0" name="Oval 127"/>
            <p:cNvSpPr>
              <a:spLocks noChangeArrowheads="1"/>
            </p:cNvSpPr>
            <p:nvPr/>
          </p:nvSpPr>
          <p:spPr bwMode="auto">
            <a:xfrm>
              <a:off x="2167" y="3703"/>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1" name="Oval 128"/>
            <p:cNvSpPr>
              <a:spLocks noChangeArrowheads="1"/>
            </p:cNvSpPr>
            <p:nvPr/>
          </p:nvSpPr>
          <p:spPr bwMode="auto">
            <a:xfrm>
              <a:off x="2279" y="3696"/>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2" name="Oval 129"/>
            <p:cNvSpPr>
              <a:spLocks noChangeArrowheads="1"/>
            </p:cNvSpPr>
            <p:nvPr/>
          </p:nvSpPr>
          <p:spPr bwMode="auto">
            <a:xfrm>
              <a:off x="2384" y="3696"/>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3" name="Oval 130"/>
            <p:cNvSpPr>
              <a:spLocks noChangeArrowheads="1"/>
            </p:cNvSpPr>
            <p:nvPr/>
          </p:nvSpPr>
          <p:spPr bwMode="auto">
            <a:xfrm>
              <a:off x="2496" y="3689"/>
              <a:ext cx="78"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4" name="Oval 131"/>
            <p:cNvSpPr>
              <a:spLocks noChangeArrowheads="1"/>
            </p:cNvSpPr>
            <p:nvPr/>
          </p:nvSpPr>
          <p:spPr bwMode="auto">
            <a:xfrm>
              <a:off x="2602" y="3710"/>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5" name="Oval 132"/>
            <p:cNvSpPr>
              <a:spLocks noChangeArrowheads="1"/>
            </p:cNvSpPr>
            <p:nvPr/>
          </p:nvSpPr>
          <p:spPr bwMode="auto">
            <a:xfrm>
              <a:off x="2714" y="3724"/>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6" name="Oval 133"/>
            <p:cNvSpPr>
              <a:spLocks noChangeArrowheads="1"/>
            </p:cNvSpPr>
            <p:nvPr/>
          </p:nvSpPr>
          <p:spPr bwMode="auto">
            <a:xfrm>
              <a:off x="2819" y="3703"/>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7" name="Oval 134"/>
            <p:cNvSpPr>
              <a:spLocks noChangeArrowheads="1"/>
            </p:cNvSpPr>
            <p:nvPr/>
          </p:nvSpPr>
          <p:spPr bwMode="auto">
            <a:xfrm>
              <a:off x="2931" y="3703"/>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8" name="Rectangle 135"/>
            <p:cNvSpPr>
              <a:spLocks noChangeArrowheads="1"/>
            </p:cNvSpPr>
            <p:nvPr/>
          </p:nvSpPr>
          <p:spPr bwMode="auto">
            <a:xfrm>
              <a:off x="751" y="3303"/>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39" name="Rectangle 136"/>
            <p:cNvSpPr>
              <a:spLocks noChangeArrowheads="1"/>
            </p:cNvSpPr>
            <p:nvPr/>
          </p:nvSpPr>
          <p:spPr bwMode="auto">
            <a:xfrm>
              <a:off x="751" y="3303"/>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40" name="Rectangle 137"/>
            <p:cNvSpPr>
              <a:spLocks noChangeArrowheads="1"/>
            </p:cNvSpPr>
            <p:nvPr/>
          </p:nvSpPr>
          <p:spPr bwMode="auto">
            <a:xfrm>
              <a:off x="863" y="2946"/>
              <a:ext cx="77" cy="77"/>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41" name="Rectangle 138"/>
            <p:cNvSpPr>
              <a:spLocks noChangeArrowheads="1"/>
            </p:cNvSpPr>
            <p:nvPr/>
          </p:nvSpPr>
          <p:spPr bwMode="auto">
            <a:xfrm>
              <a:off x="863" y="2946"/>
              <a:ext cx="70" cy="70"/>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42" name="Rectangle 139"/>
            <p:cNvSpPr>
              <a:spLocks noChangeArrowheads="1"/>
            </p:cNvSpPr>
            <p:nvPr/>
          </p:nvSpPr>
          <p:spPr bwMode="auto">
            <a:xfrm>
              <a:off x="975" y="2855"/>
              <a:ext cx="77" cy="77"/>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43" name="Rectangle 140"/>
            <p:cNvSpPr>
              <a:spLocks noChangeArrowheads="1"/>
            </p:cNvSpPr>
            <p:nvPr/>
          </p:nvSpPr>
          <p:spPr bwMode="auto">
            <a:xfrm>
              <a:off x="975" y="2855"/>
              <a:ext cx="70" cy="70"/>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44" name="Rectangle 141"/>
            <p:cNvSpPr>
              <a:spLocks noChangeArrowheads="1"/>
            </p:cNvSpPr>
            <p:nvPr/>
          </p:nvSpPr>
          <p:spPr bwMode="auto">
            <a:xfrm>
              <a:off x="1080" y="2813"/>
              <a:ext cx="77" cy="77"/>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45" name="Rectangle 142"/>
            <p:cNvSpPr>
              <a:spLocks noChangeArrowheads="1"/>
            </p:cNvSpPr>
            <p:nvPr/>
          </p:nvSpPr>
          <p:spPr bwMode="auto">
            <a:xfrm>
              <a:off x="1080" y="2813"/>
              <a:ext cx="70" cy="70"/>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46" name="Rectangle 143"/>
            <p:cNvSpPr>
              <a:spLocks noChangeArrowheads="1"/>
            </p:cNvSpPr>
            <p:nvPr/>
          </p:nvSpPr>
          <p:spPr bwMode="auto">
            <a:xfrm>
              <a:off x="1192" y="2799"/>
              <a:ext cx="78" cy="77"/>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47" name="Rectangle 144"/>
            <p:cNvSpPr>
              <a:spLocks noChangeArrowheads="1"/>
            </p:cNvSpPr>
            <p:nvPr/>
          </p:nvSpPr>
          <p:spPr bwMode="auto">
            <a:xfrm>
              <a:off x="1192" y="2799"/>
              <a:ext cx="71" cy="70"/>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48" name="Rectangle 145"/>
            <p:cNvSpPr>
              <a:spLocks noChangeArrowheads="1"/>
            </p:cNvSpPr>
            <p:nvPr/>
          </p:nvSpPr>
          <p:spPr bwMode="auto">
            <a:xfrm>
              <a:off x="1298" y="2778"/>
              <a:ext cx="77" cy="77"/>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49" name="Rectangle 146"/>
            <p:cNvSpPr>
              <a:spLocks noChangeArrowheads="1"/>
            </p:cNvSpPr>
            <p:nvPr/>
          </p:nvSpPr>
          <p:spPr bwMode="auto">
            <a:xfrm>
              <a:off x="1298" y="2778"/>
              <a:ext cx="70" cy="70"/>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50" name="Rectangle 147"/>
            <p:cNvSpPr>
              <a:spLocks noChangeArrowheads="1"/>
            </p:cNvSpPr>
            <p:nvPr/>
          </p:nvSpPr>
          <p:spPr bwMode="auto">
            <a:xfrm>
              <a:off x="1410" y="2750"/>
              <a:ext cx="77" cy="77"/>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51" name="Rectangle 148"/>
            <p:cNvSpPr>
              <a:spLocks noChangeArrowheads="1"/>
            </p:cNvSpPr>
            <p:nvPr/>
          </p:nvSpPr>
          <p:spPr bwMode="auto">
            <a:xfrm>
              <a:off x="1410" y="2750"/>
              <a:ext cx="70" cy="70"/>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52" name="Rectangle 149"/>
            <p:cNvSpPr>
              <a:spLocks noChangeArrowheads="1"/>
            </p:cNvSpPr>
            <p:nvPr/>
          </p:nvSpPr>
          <p:spPr bwMode="auto">
            <a:xfrm>
              <a:off x="1515" y="2736"/>
              <a:ext cx="77" cy="77"/>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53" name="Rectangle 150"/>
            <p:cNvSpPr>
              <a:spLocks noChangeArrowheads="1"/>
            </p:cNvSpPr>
            <p:nvPr/>
          </p:nvSpPr>
          <p:spPr bwMode="auto">
            <a:xfrm>
              <a:off x="1515" y="2736"/>
              <a:ext cx="70" cy="70"/>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54" name="Rectangle 151"/>
            <p:cNvSpPr>
              <a:spLocks noChangeArrowheads="1"/>
            </p:cNvSpPr>
            <p:nvPr/>
          </p:nvSpPr>
          <p:spPr bwMode="auto">
            <a:xfrm>
              <a:off x="1627" y="2728"/>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55" name="Rectangle 152"/>
            <p:cNvSpPr>
              <a:spLocks noChangeArrowheads="1"/>
            </p:cNvSpPr>
            <p:nvPr/>
          </p:nvSpPr>
          <p:spPr bwMode="auto">
            <a:xfrm>
              <a:off x="1627" y="2728"/>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56" name="Rectangle 153"/>
            <p:cNvSpPr>
              <a:spLocks noChangeArrowheads="1"/>
            </p:cNvSpPr>
            <p:nvPr/>
          </p:nvSpPr>
          <p:spPr bwMode="auto">
            <a:xfrm>
              <a:off x="1732" y="2728"/>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57" name="Rectangle 154"/>
            <p:cNvSpPr>
              <a:spLocks noChangeArrowheads="1"/>
            </p:cNvSpPr>
            <p:nvPr/>
          </p:nvSpPr>
          <p:spPr bwMode="auto">
            <a:xfrm>
              <a:off x="1732" y="2728"/>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58" name="Rectangle 155"/>
            <p:cNvSpPr>
              <a:spLocks noChangeArrowheads="1"/>
            </p:cNvSpPr>
            <p:nvPr/>
          </p:nvSpPr>
          <p:spPr bwMode="auto">
            <a:xfrm>
              <a:off x="1844" y="2721"/>
              <a:ext cx="78"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59" name="Rectangle 156"/>
            <p:cNvSpPr>
              <a:spLocks noChangeArrowheads="1"/>
            </p:cNvSpPr>
            <p:nvPr/>
          </p:nvSpPr>
          <p:spPr bwMode="auto">
            <a:xfrm>
              <a:off x="1844" y="2721"/>
              <a:ext cx="71"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60" name="Rectangle 157"/>
            <p:cNvSpPr>
              <a:spLocks noChangeArrowheads="1"/>
            </p:cNvSpPr>
            <p:nvPr/>
          </p:nvSpPr>
          <p:spPr bwMode="auto">
            <a:xfrm>
              <a:off x="1950" y="2721"/>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61" name="Rectangle 158"/>
            <p:cNvSpPr>
              <a:spLocks noChangeArrowheads="1"/>
            </p:cNvSpPr>
            <p:nvPr/>
          </p:nvSpPr>
          <p:spPr bwMode="auto">
            <a:xfrm>
              <a:off x="1950" y="2721"/>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62" name="Rectangle 159"/>
            <p:cNvSpPr>
              <a:spLocks noChangeArrowheads="1"/>
            </p:cNvSpPr>
            <p:nvPr/>
          </p:nvSpPr>
          <p:spPr bwMode="auto">
            <a:xfrm>
              <a:off x="2062" y="2714"/>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63" name="Rectangle 160"/>
            <p:cNvSpPr>
              <a:spLocks noChangeArrowheads="1"/>
            </p:cNvSpPr>
            <p:nvPr/>
          </p:nvSpPr>
          <p:spPr bwMode="auto">
            <a:xfrm>
              <a:off x="2062" y="2714"/>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64" name="Rectangle 161"/>
            <p:cNvSpPr>
              <a:spLocks noChangeArrowheads="1"/>
            </p:cNvSpPr>
            <p:nvPr/>
          </p:nvSpPr>
          <p:spPr bwMode="auto">
            <a:xfrm>
              <a:off x="2167" y="2707"/>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65" name="Rectangle 162"/>
            <p:cNvSpPr>
              <a:spLocks noChangeArrowheads="1"/>
            </p:cNvSpPr>
            <p:nvPr/>
          </p:nvSpPr>
          <p:spPr bwMode="auto">
            <a:xfrm>
              <a:off x="2167" y="2707"/>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66" name="Rectangle 163"/>
            <p:cNvSpPr>
              <a:spLocks noChangeArrowheads="1"/>
            </p:cNvSpPr>
            <p:nvPr/>
          </p:nvSpPr>
          <p:spPr bwMode="auto">
            <a:xfrm>
              <a:off x="2279" y="2721"/>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67" name="Rectangle 164"/>
            <p:cNvSpPr>
              <a:spLocks noChangeArrowheads="1"/>
            </p:cNvSpPr>
            <p:nvPr/>
          </p:nvSpPr>
          <p:spPr bwMode="auto">
            <a:xfrm>
              <a:off x="2279" y="2721"/>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68" name="Rectangle 165"/>
            <p:cNvSpPr>
              <a:spLocks noChangeArrowheads="1"/>
            </p:cNvSpPr>
            <p:nvPr/>
          </p:nvSpPr>
          <p:spPr bwMode="auto">
            <a:xfrm>
              <a:off x="2384" y="2714"/>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69" name="Rectangle 166"/>
            <p:cNvSpPr>
              <a:spLocks noChangeArrowheads="1"/>
            </p:cNvSpPr>
            <p:nvPr/>
          </p:nvSpPr>
          <p:spPr bwMode="auto">
            <a:xfrm>
              <a:off x="2384" y="2714"/>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70" name="Rectangle 167"/>
            <p:cNvSpPr>
              <a:spLocks noChangeArrowheads="1"/>
            </p:cNvSpPr>
            <p:nvPr/>
          </p:nvSpPr>
          <p:spPr bwMode="auto">
            <a:xfrm>
              <a:off x="2496" y="2714"/>
              <a:ext cx="78"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71" name="Rectangle 168"/>
            <p:cNvSpPr>
              <a:spLocks noChangeArrowheads="1"/>
            </p:cNvSpPr>
            <p:nvPr/>
          </p:nvSpPr>
          <p:spPr bwMode="auto">
            <a:xfrm>
              <a:off x="2496" y="2714"/>
              <a:ext cx="71"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72" name="Rectangle 169"/>
            <p:cNvSpPr>
              <a:spLocks noChangeArrowheads="1"/>
            </p:cNvSpPr>
            <p:nvPr/>
          </p:nvSpPr>
          <p:spPr bwMode="auto">
            <a:xfrm>
              <a:off x="2602" y="2714"/>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73" name="Rectangle 170"/>
            <p:cNvSpPr>
              <a:spLocks noChangeArrowheads="1"/>
            </p:cNvSpPr>
            <p:nvPr/>
          </p:nvSpPr>
          <p:spPr bwMode="auto">
            <a:xfrm>
              <a:off x="2602" y="2714"/>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74" name="Rectangle 171"/>
            <p:cNvSpPr>
              <a:spLocks noChangeArrowheads="1"/>
            </p:cNvSpPr>
            <p:nvPr/>
          </p:nvSpPr>
          <p:spPr bwMode="auto">
            <a:xfrm>
              <a:off x="2714" y="2721"/>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75" name="Rectangle 172"/>
            <p:cNvSpPr>
              <a:spLocks noChangeArrowheads="1"/>
            </p:cNvSpPr>
            <p:nvPr/>
          </p:nvSpPr>
          <p:spPr bwMode="auto">
            <a:xfrm>
              <a:off x="2714" y="2721"/>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76" name="Rectangle 173"/>
            <p:cNvSpPr>
              <a:spLocks noChangeArrowheads="1"/>
            </p:cNvSpPr>
            <p:nvPr/>
          </p:nvSpPr>
          <p:spPr bwMode="auto">
            <a:xfrm>
              <a:off x="2819" y="2728"/>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77" name="Rectangle 174"/>
            <p:cNvSpPr>
              <a:spLocks noChangeArrowheads="1"/>
            </p:cNvSpPr>
            <p:nvPr/>
          </p:nvSpPr>
          <p:spPr bwMode="auto">
            <a:xfrm>
              <a:off x="2819" y="2728"/>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78" name="Rectangle 175"/>
            <p:cNvSpPr>
              <a:spLocks noChangeArrowheads="1"/>
            </p:cNvSpPr>
            <p:nvPr/>
          </p:nvSpPr>
          <p:spPr bwMode="auto">
            <a:xfrm>
              <a:off x="2931" y="2721"/>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79" name="Rectangle 176"/>
            <p:cNvSpPr>
              <a:spLocks noChangeArrowheads="1"/>
            </p:cNvSpPr>
            <p:nvPr/>
          </p:nvSpPr>
          <p:spPr bwMode="auto">
            <a:xfrm>
              <a:off x="2931" y="2721"/>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80" name="Freeform 177"/>
            <p:cNvSpPr>
              <a:spLocks/>
            </p:cNvSpPr>
            <p:nvPr/>
          </p:nvSpPr>
          <p:spPr bwMode="auto">
            <a:xfrm>
              <a:off x="744" y="3275"/>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1" name="Freeform 178"/>
            <p:cNvSpPr>
              <a:spLocks/>
            </p:cNvSpPr>
            <p:nvPr/>
          </p:nvSpPr>
          <p:spPr bwMode="auto">
            <a:xfrm>
              <a:off x="856" y="2630"/>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2" name="Freeform 179"/>
            <p:cNvSpPr>
              <a:spLocks/>
            </p:cNvSpPr>
            <p:nvPr/>
          </p:nvSpPr>
          <p:spPr bwMode="auto">
            <a:xfrm>
              <a:off x="968" y="2462"/>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3" name="Freeform 180"/>
            <p:cNvSpPr>
              <a:spLocks/>
            </p:cNvSpPr>
            <p:nvPr/>
          </p:nvSpPr>
          <p:spPr bwMode="auto">
            <a:xfrm>
              <a:off x="1073" y="2385"/>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4" name="Freeform 181"/>
            <p:cNvSpPr>
              <a:spLocks/>
            </p:cNvSpPr>
            <p:nvPr/>
          </p:nvSpPr>
          <p:spPr bwMode="auto">
            <a:xfrm>
              <a:off x="1185" y="2329"/>
              <a:ext cx="85" cy="84"/>
            </a:xfrm>
            <a:custGeom>
              <a:avLst/>
              <a:gdLst>
                <a:gd name="T0" fmla="*/ 0 w 85"/>
                <a:gd name="T1" fmla="*/ 42 h 84"/>
                <a:gd name="T2" fmla="*/ 42 w 85"/>
                <a:gd name="T3" fmla="*/ 0 h 84"/>
                <a:gd name="T4" fmla="*/ 85 w 85"/>
                <a:gd name="T5" fmla="*/ 42 h 84"/>
                <a:gd name="T6" fmla="*/ 42 w 85"/>
                <a:gd name="T7" fmla="*/ 84 h 84"/>
                <a:gd name="T8" fmla="*/ 0 w 85"/>
                <a:gd name="T9" fmla="*/ 42 h 84"/>
                <a:gd name="T10" fmla="*/ 0 60000 65536"/>
                <a:gd name="T11" fmla="*/ 0 60000 65536"/>
                <a:gd name="T12" fmla="*/ 0 60000 65536"/>
                <a:gd name="T13" fmla="*/ 0 60000 65536"/>
                <a:gd name="T14" fmla="*/ 0 60000 65536"/>
                <a:gd name="T15" fmla="*/ 0 w 85"/>
                <a:gd name="T16" fmla="*/ 0 h 84"/>
                <a:gd name="T17" fmla="*/ 85 w 85"/>
                <a:gd name="T18" fmla="*/ 84 h 84"/>
              </a:gdLst>
              <a:ahLst/>
              <a:cxnLst>
                <a:cxn ang="T10">
                  <a:pos x="T0" y="T1"/>
                </a:cxn>
                <a:cxn ang="T11">
                  <a:pos x="T2" y="T3"/>
                </a:cxn>
                <a:cxn ang="T12">
                  <a:pos x="T4" y="T5"/>
                </a:cxn>
                <a:cxn ang="T13">
                  <a:pos x="T6" y="T7"/>
                </a:cxn>
                <a:cxn ang="T14">
                  <a:pos x="T8" y="T9"/>
                </a:cxn>
              </a:cxnLst>
              <a:rect l="T15" t="T16" r="T17" b="T18"/>
              <a:pathLst>
                <a:path w="85" h="84">
                  <a:moveTo>
                    <a:pt x="0" y="42"/>
                  </a:moveTo>
                  <a:lnTo>
                    <a:pt x="42" y="0"/>
                  </a:lnTo>
                  <a:lnTo>
                    <a:pt x="85"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5" name="Freeform 182"/>
            <p:cNvSpPr>
              <a:spLocks/>
            </p:cNvSpPr>
            <p:nvPr/>
          </p:nvSpPr>
          <p:spPr bwMode="auto">
            <a:xfrm>
              <a:off x="1291" y="2294"/>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6" name="Freeform 183"/>
            <p:cNvSpPr>
              <a:spLocks/>
            </p:cNvSpPr>
            <p:nvPr/>
          </p:nvSpPr>
          <p:spPr bwMode="auto">
            <a:xfrm>
              <a:off x="1403" y="2238"/>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7" name="Freeform 184"/>
            <p:cNvSpPr>
              <a:spLocks/>
            </p:cNvSpPr>
            <p:nvPr/>
          </p:nvSpPr>
          <p:spPr bwMode="auto">
            <a:xfrm>
              <a:off x="1508" y="2231"/>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8" name="Freeform 185"/>
            <p:cNvSpPr>
              <a:spLocks/>
            </p:cNvSpPr>
            <p:nvPr/>
          </p:nvSpPr>
          <p:spPr bwMode="auto">
            <a:xfrm>
              <a:off x="1620" y="2217"/>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9" name="Freeform 186"/>
            <p:cNvSpPr>
              <a:spLocks/>
            </p:cNvSpPr>
            <p:nvPr/>
          </p:nvSpPr>
          <p:spPr bwMode="auto">
            <a:xfrm>
              <a:off x="1725" y="2210"/>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0" name="Freeform 187"/>
            <p:cNvSpPr>
              <a:spLocks/>
            </p:cNvSpPr>
            <p:nvPr/>
          </p:nvSpPr>
          <p:spPr bwMode="auto">
            <a:xfrm>
              <a:off x="1837" y="2189"/>
              <a:ext cx="85" cy="84"/>
            </a:xfrm>
            <a:custGeom>
              <a:avLst/>
              <a:gdLst>
                <a:gd name="T0" fmla="*/ 0 w 85"/>
                <a:gd name="T1" fmla="*/ 42 h 84"/>
                <a:gd name="T2" fmla="*/ 42 w 85"/>
                <a:gd name="T3" fmla="*/ 0 h 84"/>
                <a:gd name="T4" fmla="*/ 85 w 85"/>
                <a:gd name="T5" fmla="*/ 42 h 84"/>
                <a:gd name="T6" fmla="*/ 42 w 85"/>
                <a:gd name="T7" fmla="*/ 84 h 84"/>
                <a:gd name="T8" fmla="*/ 0 w 85"/>
                <a:gd name="T9" fmla="*/ 42 h 84"/>
                <a:gd name="T10" fmla="*/ 0 60000 65536"/>
                <a:gd name="T11" fmla="*/ 0 60000 65536"/>
                <a:gd name="T12" fmla="*/ 0 60000 65536"/>
                <a:gd name="T13" fmla="*/ 0 60000 65536"/>
                <a:gd name="T14" fmla="*/ 0 60000 65536"/>
                <a:gd name="T15" fmla="*/ 0 w 85"/>
                <a:gd name="T16" fmla="*/ 0 h 84"/>
                <a:gd name="T17" fmla="*/ 85 w 85"/>
                <a:gd name="T18" fmla="*/ 84 h 84"/>
              </a:gdLst>
              <a:ahLst/>
              <a:cxnLst>
                <a:cxn ang="T10">
                  <a:pos x="T0" y="T1"/>
                </a:cxn>
                <a:cxn ang="T11">
                  <a:pos x="T2" y="T3"/>
                </a:cxn>
                <a:cxn ang="T12">
                  <a:pos x="T4" y="T5"/>
                </a:cxn>
                <a:cxn ang="T13">
                  <a:pos x="T6" y="T7"/>
                </a:cxn>
                <a:cxn ang="T14">
                  <a:pos x="T8" y="T9"/>
                </a:cxn>
              </a:cxnLst>
              <a:rect l="T15" t="T16" r="T17" b="T18"/>
              <a:pathLst>
                <a:path w="85" h="84">
                  <a:moveTo>
                    <a:pt x="0" y="42"/>
                  </a:moveTo>
                  <a:lnTo>
                    <a:pt x="42" y="0"/>
                  </a:lnTo>
                  <a:lnTo>
                    <a:pt x="85"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1" name="Freeform 188"/>
            <p:cNvSpPr>
              <a:spLocks/>
            </p:cNvSpPr>
            <p:nvPr/>
          </p:nvSpPr>
          <p:spPr bwMode="auto">
            <a:xfrm>
              <a:off x="1943" y="2175"/>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2" name="Freeform 189"/>
            <p:cNvSpPr>
              <a:spLocks/>
            </p:cNvSpPr>
            <p:nvPr/>
          </p:nvSpPr>
          <p:spPr bwMode="auto">
            <a:xfrm>
              <a:off x="2055" y="2175"/>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3" name="Freeform 190"/>
            <p:cNvSpPr>
              <a:spLocks/>
            </p:cNvSpPr>
            <p:nvPr/>
          </p:nvSpPr>
          <p:spPr bwMode="auto">
            <a:xfrm>
              <a:off x="2160" y="2140"/>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4" name="Freeform 191"/>
            <p:cNvSpPr>
              <a:spLocks/>
            </p:cNvSpPr>
            <p:nvPr/>
          </p:nvSpPr>
          <p:spPr bwMode="auto">
            <a:xfrm>
              <a:off x="2272" y="2161"/>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5" name="Freeform 192"/>
            <p:cNvSpPr>
              <a:spLocks/>
            </p:cNvSpPr>
            <p:nvPr/>
          </p:nvSpPr>
          <p:spPr bwMode="auto">
            <a:xfrm>
              <a:off x="2377" y="2161"/>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6" name="Freeform 193"/>
            <p:cNvSpPr>
              <a:spLocks/>
            </p:cNvSpPr>
            <p:nvPr/>
          </p:nvSpPr>
          <p:spPr bwMode="auto">
            <a:xfrm>
              <a:off x="2489" y="2175"/>
              <a:ext cx="85" cy="84"/>
            </a:xfrm>
            <a:custGeom>
              <a:avLst/>
              <a:gdLst>
                <a:gd name="T0" fmla="*/ 0 w 85"/>
                <a:gd name="T1" fmla="*/ 42 h 84"/>
                <a:gd name="T2" fmla="*/ 43 w 85"/>
                <a:gd name="T3" fmla="*/ 0 h 84"/>
                <a:gd name="T4" fmla="*/ 85 w 85"/>
                <a:gd name="T5" fmla="*/ 42 h 84"/>
                <a:gd name="T6" fmla="*/ 43 w 85"/>
                <a:gd name="T7" fmla="*/ 84 h 84"/>
                <a:gd name="T8" fmla="*/ 0 w 85"/>
                <a:gd name="T9" fmla="*/ 42 h 84"/>
                <a:gd name="T10" fmla="*/ 0 60000 65536"/>
                <a:gd name="T11" fmla="*/ 0 60000 65536"/>
                <a:gd name="T12" fmla="*/ 0 60000 65536"/>
                <a:gd name="T13" fmla="*/ 0 60000 65536"/>
                <a:gd name="T14" fmla="*/ 0 60000 65536"/>
                <a:gd name="T15" fmla="*/ 0 w 85"/>
                <a:gd name="T16" fmla="*/ 0 h 84"/>
                <a:gd name="T17" fmla="*/ 85 w 85"/>
                <a:gd name="T18" fmla="*/ 84 h 84"/>
              </a:gdLst>
              <a:ahLst/>
              <a:cxnLst>
                <a:cxn ang="T10">
                  <a:pos x="T0" y="T1"/>
                </a:cxn>
                <a:cxn ang="T11">
                  <a:pos x="T2" y="T3"/>
                </a:cxn>
                <a:cxn ang="T12">
                  <a:pos x="T4" y="T5"/>
                </a:cxn>
                <a:cxn ang="T13">
                  <a:pos x="T6" y="T7"/>
                </a:cxn>
                <a:cxn ang="T14">
                  <a:pos x="T8" y="T9"/>
                </a:cxn>
              </a:cxnLst>
              <a:rect l="T15" t="T16" r="T17" b="T18"/>
              <a:pathLst>
                <a:path w="85" h="84">
                  <a:moveTo>
                    <a:pt x="0" y="42"/>
                  </a:moveTo>
                  <a:lnTo>
                    <a:pt x="43" y="0"/>
                  </a:lnTo>
                  <a:lnTo>
                    <a:pt x="85" y="42"/>
                  </a:lnTo>
                  <a:lnTo>
                    <a:pt x="43"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7" name="Freeform 194"/>
            <p:cNvSpPr>
              <a:spLocks/>
            </p:cNvSpPr>
            <p:nvPr/>
          </p:nvSpPr>
          <p:spPr bwMode="auto">
            <a:xfrm>
              <a:off x="2595" y="2140"/>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8" name="Freeform 195"/>
            <p:cNvSpPr>
              <a:spLocks/>
            </p:cNvSpPr>
            <p:nvPr/>
          </p:nvSpPr>
          <p:spPr bwMode="auto">
            <a:xfrm>
              <a:off x="2707" y="2119"/>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9" name="Freeform 196"/>
            <p:cNvSpPr>
              <a:spLocks/>
            </p:cNvSpPr>
            <p:nvPr/>
          </p:nvSpPr>
          <p:spPr bwMode="auto">
            <a:xfrm>
              <a:off x="2812" y="2161"/>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200" name="Freeform 197"/>
            <p:cNvSpPr>
              <a:spLocks/>
            </p:cNvSpPr>
            <p:nvPr/>
          </p:nvSpPr>
          <p:spPr bwMode="auto">
            <a:xfrm>
              <a:off x="2924" y="2154"/>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201" name="Rectangle 198"/>
            <p:cNvSpPr>
              <a:spLocks noChangeArrowheads="1"/>
            </p:cNvSpPr>
            <p:nvPr/>
          </p:nvSpPr>
          <p:spPr bwMode="auto">
            <a:xfrm>
              <a:off x="751" y="2259"/>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02" name="Rectangle 199"/>
            <p:cNvSpPr>
              <a:spLocks noChangeArrowheads="1"/>
            </p:cNvSpPr>
            <p:nvPr/>
          </p:nvSpPr>
          <p:spPr bwMode="auto">
            <a:xfrm>
              <a:off x="751" y="2259"/>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03" name="Rectangle 200"/>
            <p:cNvSpPr>
              <a:spLocks noChangeArrowheads="1"/>
            </p:cNvSpPr>
            <p:nvPr/>
          </p:nvSpPr>
          <p:spPr bwMode="auto">
            <a:xfrm>
              <a:off x="863" y="2567"/>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04" name="Rectangle 201"/>
            <p:cNvSpPr>
              <a:spLocks noChangeArrowheads="1"/>
            </p:cNvSpPr>
            <p:nvPr/>
          </p:nvSpPr>
          <p:spPr bwMode="auto">
            <a:xfrm>
              <a:off x="863" y="2567"/>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05" name="Rectangle 202"/>
            <p:cNvSpPr>
              <a:spLocks noChangeArrowheads="1"/>
            </p:cNvSpPr>
            <p:nvPr/>
          </p:nvSpPr>
          <p:spPr bwMode="auto">
            <a:xfrm>
              <a:off x="975" y="2721"/>
              <a:ext cx="77" cy="78"/>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06" name="Rectangle 203"/>
            <p:cNvSpPr>
              <a:spLocks noChangeArrowheads="1"/>
            </p:cNvSpPr>
            <p:nvPr/>
          </p:nvSpPr>
          <p:spPr bwMode="auto">
            <a:xfrm>
              <a:off x="975" y="2721"/>
              <a:ext cx="70" cy="71"/>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07" name="Rectangle 204"/>
            <p:cNvSpPr>
              <a:spLocks noChangeArrowheads="1"/>
            </p:cNvSpPr>
            <p:nvPr/>
          </p:nvSpPr>
          <p:spPr bwMode="auto">
            <a:xfrm>
              <a:off x="1080" y="2841"/>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08" name="Rectangle 205"/>
            <p:cNvSpPr>
              <a:spLocks noChangeArrowheads="1"/>
            </p:cNvSpPr>
            <p:nvPr/>
          </p:nvSpPr>
          <p:spPr bwMode="auto">
            <a:xfrm>
              <a:off x="1080" y="2841"/>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09" name="Rectangle 206"/>
            <p:cNvSpPr>
              <a:spLocks noChangeArrowheads="1"/>
            </p:cNvSpPr>
            <p:nvPr/>
          </p:nvSpPr>
          <p:spPr bwMode="auto">
            <a:xfrm>
              <a:off x="1192" y="2946"/>
              <a:ext cx="78"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10" name="Rectangle 207"/>
            <p:cNvSpPr>
              <a:spLocks noChangeArrowheads="1"/>
            </p:cNvSpPr>
            <p:nvPr/>
          </p:nvSpPr>
          <p:spPr bwMode="auto">
            <a:xfrm>
              <a:off x="1192" y="2946"/>
              <a:ext cx="71"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11" name="Rectangle 208"/>
            <p:cNvSpPr>
              <a:spLocks noChangeArrowheads="1"/>
            </p:cNvSpPr>
            <p:nvPr/>
          </p:nvSpPr>
          <p:spPr bwMode="auto">
            <a:xfrm>
              <a:off x="1298" y="3037"/>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12" name="Rectangle 209"/>
            <p:cNvSpPr>
              <a:spLocks noChangeArrowheads="1"/>
            </p:cNvSpPr>
            <p:nvPr/>
          </p:nvSpPr>
          <p:spPr bwMode="auto">
            <a:xfrm>
              <a:off x="1298" y="3037"/>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13" name="Rectangle 210"/>
            <p:cNvSpPr>
              <a:spLocks noChangeArrowheads="1"/>
            </p:cNvSpPr>
            <p:nvPr/>
          </p:nvSpPr>
          <p:spPr bwMode="auto">
            <a:xfrm>
              <a:off x="1410" y="3135"/>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14" name="Rectangle 211"/>
            <p:cNvSpPr>
              <a:spLocks noChangeArrowheads="1"/>
            </p:cNvSpPr>
            <p:nvPr/>
          </p:nvSpPr>
          <p:spPr bwMode="auto">
            <a:xfrm>
              <a:off x="1410" y="3135"/>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15" name="Rectangle 212"/>
            <p:cNvSpPr>
              <a:spLocks noChangeArrowheads="1"/>
            </p:cNvSpPr>
            <p:nvPr/>
          </p:nvSpPr>
          <p:spPr bwMode="auto">
            <a:xfrm>
              <a:off x="1515" y="3219"/>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16" name="Rectangle 213"/>
            <p:cNvSpPr>
              <a:spLocks noChangeArrowheads="1"/>
            </p:cNvSpPr>
            <p:nvPr/>
          </p:nvSpPr>
          <p:spPr bwMode="auto">
            <a:xfrm>
              <a:off x="1515" y="3219"/>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17" name="Rectangle 214"/>
            <p:cNvSpPr>
              <a:spLocks noChangeArrowheads="1"/>
            </p:cNvSpPr>
            <p:nvPr/>
          </p:nvSpPr>
          <p:spPr bwMode="auto">
            <a:xfrm>
              <a:off x="1627" y="3289"/>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18" name="Rectangle 215"/>
            <p:cNvSpPr>
              <a:spLocks noChangeArrowheads="1"/>
            </p:cNvSpPr>
            <p:nvPr/>
          </p:nvSpPr>
          <p:spPr bwMode="auto">
            <a:xfrm>
              <a:off x="1627" y="3289"/>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19" name="Rectangle 216"/>
            <p:cNvSpPr>
              <a:spLocks noChangeArrowheads="1"/>
            </p:cNvSpPr>
            <p:nvPr/>
          </p:nvSpPr>
          <p:spPr bwMode="auto">
            <a:xfrm>
              <a:off x="1732" y="3352"/>
              <a:ext cx="77" cy="78"/>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20" name="Rectangle 217"/>
            <p:cNvSpPr>
              <a:spLocks noChangeArrowheads="1"/>
            </p:cNvSpPr>
            <p:nvPr/>
          </p:nvSpPr>
          <p:spPr bwMode="auto">
            <a:xfrm>
              <a:off x="1732" y="3352"/>
              <a:ext cx="70" cy="71"/>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21" name="Rectangle 218"/>
            <p:cNvSpPr>
              <a:spLocks noChangeArrowheads="1"/>
            </p:cNvSpPr>
            <p:nvPr/>
          </p:nvSpPr>
          <p:spPr bwMode="auto">
            <a:xfrm>
              <a:off x="1844" y="3409"/>
              <a:ext cx="78"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22" name="Rectangle 219"/>
            <p:cNvSpPr>
              <a:spLocks noChangeArrowheads="1"/>
            </p:cNvSpPr>
            <p:nvPr/>
          </p:nvSpPr>
          <p:spPr bwMode="auto">
            <a:xfrm>
              <a:off x="1844" y="3409"/>
              <a:ext cx="71"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23" name="Rectangle 220"/>
            <p:cNvSpPr>
              <a:spLocks noChangeArrowheads="1"/>
            </p:cNvSpPr>
            <p:nvPr/>
          </p:nvSpPr>
          <p:spPr bwMode="auto">
            <a:xfrm>
              <a:off x="1950" y="3465"/>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24" name="Rectangle 221"/>
            <p:cNvSpPr>
              <a:spLocks noChangeArrowheads="1"/>
            </p:cNvSpPr>
            <p:nvPr/>
          </p:nvSpPr>
          <p:spPr bwMode="auto">
            <a:xfrm>
              <a:off x="1950" y="3465"/>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25" name="Rectangle 222"/>
            <p:cNvSpPr>
              <a:spLocks noChangeArrowheads="1"/>
            </p:cNvSpPr>
            <p:nvPr/>
          </p:nvSpPr>
          <p:spPr bwMode="auto">
            <a:xfrm>
              <a:off x="2062" y="3514"/>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26" name="Rectangle 223"/>
            <p:cNvSpPr>
              <a:spLocks noChangeArrowheads="1"/>
            </p:cNvSpPr>
            <p:nvPr/>
          </p:nvSpPr>
          <p:spPr bwMode="auto">
            <a:xfrm>
              <a:off x="2062" y="3514"/>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27" name="Rectangle 224"/>
            <p:cNvSpPr>
              <a:spLocks noChangeArrowheads="1"/>
            </p:cNvSpPr>
            <p:nvPr/>
          </p:nvSpPr>
          <p:spPr bwMode="auto">
            <a:xfrm>
              <a:off x="2167" y="3556"/>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28" name="Rectangle 225"/>
            <p:cNvSpPr>
              <a:spLocks noChangeArrowheads="1"/>
            </p:cNvSpPr>
            <p:nvPr/>
          </p:nvSpPr>
          <p:spPr bwMode="auto">
            <a:xfrm>
              <a:off x="2167" y="3556"/>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29" name="Rectangle 226"/>
            <p:cNvSpPr>
              <a:spLocks noChangeArrowheads="1"/>
            </p:cNvSpPr>
            <p:nvPr/>
          </p:nvSpPr>
          <p:spPr bwMode="auto">
            <a:xfrm>
              <a:off x="2279" y="3591"/>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30" name="Rectangle 227"/>
            <p:cNvSpPr>
              <a:spLocks noChangeArrowheads="1"/>
            </p:cNvSpPr>
            <p:nvPr/>
          </p:nvSpPr>
          <p:spPr bwMode="auto">
            <a:xfrm>
              <a:off x="2279" y="3591"/>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31" name="Rectangle 228"/>
            <p:cNvSpPr>
              <a:spLocks noChangeArrowheads="1"/>
            </p:cNvSpPr>
            <p:nvPr/>
          </p:nvSpPr>
          <p:spPr bwMode="auto">
            <a:xfrm>
              <a:off x="2384" y="3626"/>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32" name="Rectangle 229"/>
            <p:cNvSpPr>
              <a:spLocks noChangeArrowheads="1"/>
            </p:cNvSpPr>
            <p:nvPr/>
          </p:nvSpPr>
          <p:spPr bwMode="auto">
            <a:xfrm>
              <a:off x="2384" y="3626"/>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33" name="Rectangle 230"/>
            <p:cNvSpPr>
              <a:spLocks noChangeArrowheads="1"/>
            </p:cNvSpPr>
            <p:nvPr/>
          </p:nvSpPr>
          <p:spPr bwMode="auto">
            <a:xfrm>
              <a:off x="2496" y="3654"/>
              <a:ext cx="78"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34" name="Rectangle 231"/>
            <p:cNvSpPr>
              <a:spLocks noChangeArrowheads="1"/>
            </p:cNvSpPr>
            <p:nvPr/>
          </p:nvSpPr>
          <p:spPr bwMode="auto">
            <a:xfrm>
              <a:off x="2496" y="3654"/>
              <a:ext cx="71"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35" name="Rectangle 232"/>
            <p:cNvSpPr>
              <a:spLocks noChangeArrowheads="1"/>
            </p:cNvSpPr>
            <p:nvPr/>
          </p:nvSpPr>
          <p:spPr bwMode="auto">
            <a:xfrm>
              <a:off x="2602" y="3689"/>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36" name="Rectangle 233"/>
            <p:cNvSpPr>
              <a:spLocks noChangeArrowheads="1"/>
            </p:cNvSpPr>
            <p:nvPr/>
          </p:nvSpPr>
          <p:spPr bwMode="auto">
            <a:xfrm>
              <a:off x="2602" y="3689"/>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37" name="Rectangle 234"/>
            <p:cNvSpPr>
              <a:spLocks noChangeArrowheads="1"/>
            </p:cNvSpPr>
            <p:nvPr/>
          </p:nvSpPr>
          <p:spPr bwMode="auto">
            <a:xfrm>
              <a:off x="2714" y="3717"/>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38" name="Rectangle 235"/>
            <p:cNvSpPr>
              <a:spLocks noChangeArrowheads="1"/>
            </p:cNvSpPr>
            <p:nvPr/>
          </p:nvSpPr>
          <p:spPr bwMode="auto">
            <a:xfrm>
              <a:off x="2714" y="3717"/>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39" name="Rectangle 236"/>
            <p:cNvSpPr>
              <a:spLocks noChangeArrowheads="1"/>
            </p:cNvSpPr>
            <p:nvPr/>
          </p:nvSpPr>
          <p:spPr bwMode="auto">
            <a:xfrm>
              <a:off x="2819" y="3745"/>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40" name="Rectangle 237"/>
            <p:cNvSpPr>
              <a:spLocks noChangeArrowheads="1"/>
            </p:cNvSpPr>
            <p:nvPr/>
          </p:nvSpPr>
          <p:spPr bwMode="auto">
            <a:xfrm>
              <a:off x="2819" y="3745"/>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41" name="Rectangle 238"/>
            <p:cNvSpPr>
              <a:spLocks noChangeArrowheads="1"/>
            </p:cNvSpPr>
            <p:nvPr/>
          </p:nvSpPr>
          <p:spPr bwMode="auto">
            <a:xfrm>
              <a:off x="2931" y="3766"/>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42" name="Rectangle 239"/>
            <p:cNvSpPr>
              <a:spLocks noChangeArrowheads="1"/>
            </p:cNvSpPr>
            <p:nvPr/>
          </p:nvSpPr>
          <p:spPr bwMode="auto">
            <a:xfrm>
              <a:off x="2931" y="3766"/>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grpSp>
          <p:nvGrpSpPr>
            <p:cNvPr id="125243" name="Group 240"/>
            <p:cNvGrpSpPr>
              <a:grpSpLocks/>
            </p:cNvGrpSpPr>
            <p:nvPr/>
          </p:nvGrpSpPr>
          <p:grpSpPr bwMode="auto">
            <a:xfrm>
              <a:off x="466" y="1778"/>
              <a:ext cx="160" cy="2159"/>
              <a:chOff x="466" y="1778"/>
              <a:chExt cx="160" cy="2159"/>
            </a:xfrm>
          </p:grpSpPr>
          <p:sp>
            <p:nvSpPr>
              <p:cNvPr id="125262" name="Rectangle 241"/>
              <p:cNvSpPr>
                <a:spLocks noChangeArrowheads="1"/>
              </p:cNvSpPr>
              <p:nvPr/>
            </p:nvSpPr>
            <p:spPr bwMode="auto">
              <a:xfrm>
                <a:off x="466" y="3783"/>
                <a:ext cx="160"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0.8</a:t>
                </a:r>
                <a:endParaRPr lang="en-US">
                  <a:latin typeface="Times" charset="0"/>
                </a:endParaRPr>
              </a:p>
            </p:txBody>
          </p:sp>
          <p:sp>
            <p:nvSpPr>
              <p:cNvPr id="125263" name="Rectangle 242"/>
              <p:cNvSpPr>
                <a:spLocks noChangeArrowheads="1"/>
              </p:cNvSpPr>
              <p:nvPr/>
            </p:nvSpPr>
            <p:spPr bwMode="auto">
              <a:xfrm>
                <a:off x="557" y="3286"/>
                <a:ext cx="6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a:t>
                </a:r>
                <a:endParaRPr lang="en-US">
                  <a:latin typeface="Times" charset="0"/>
                </a:endParaRPr>
              </a:p>
            </p:txBody>
          </p:sp>
          <p:sp>
            <p:nvSpPr>
              <p:cNvPr id="125264" name="Rectangle 243"/>
              <p:cNvSpPr>
                <a:spLocks noChangeArrowheads="1"/>
              </p:cNvSpPr>
              <p:nvPr/>
            </p:nvSpPr>
            <p:spPr bwMode="auto">
              <a:xfrm>
                <a:off x="466" y="2781"/>
                <a:ext cx="160"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1.2</a:t>
                </a:r>
                <a:endParaRPr lang="en-US">
                  <a:latin typeface="Times" charset="0"/>
                </a:endParaRPr>
              </a:p>
            </p:txBody>
          </p:sp>
          <p:sp>
            <p:nvSpPr>
              <p:cNvPr id="125265" name="Rectangle 244"/>
              <p:cNvSpPr>
                <a:spLocks noChangeArrowheads="1"/>
              </p:cNvSpPr>
              <p:nvPr/>
            </p:nvSpPr>
            <p:spPr bwMode="auto">
              <a:xfrm>
                <a:off x="466" y="2283"/>
                <a:ext cx="160"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1.4</a:t>
                </a:r>
                <a:endParaRPr lang="en-US">
                  <a:latin typeface="Times" charset="0"/>
                </a:endParaRPr>
              </a:p>
            </p:txBody>
          </p:sp>
          <p:sp>
            <p:nvSpPr>
              <p:cNvPr id="125266" name="Rectangle 245"/>
              <p:cNvSpPr>
                <a:spLocks noChangeArrowheads="1"/>
              </p:cNvSpPr>
              <p:nvPr/>
            </p:nvSpPr>
            <p:spPr bwMode="auto">
              <a:xfrm>
                <a:off x="466" y="1778"/>
                <a:ext cx="160"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1.6</a:t>
                </a:r>
                <a:endParaRPr lang="en-US">
                  <a:latin typeface="Times" charset="0"/>
                </a:endParaRPr>
              </a:p>
            </p:txBody>
          </p:sp>
        </p:grpSp>
        <p:grpSp>
          <p:nvGrpSpPr>
            <p:cNvPr id="125244" name="Group 246"/>
            <p:cNvGrpSpPr>
              <a:grpSpLocks/>
            </p:cNvGrpSpPr>
            <p:nvPr/>
          </p:nvGrpSpPr>
          <p:grpSpPr bwMode="auto">
            <a:xfrm>
              <a:off x="3467" y="1757"/>
              <a:ext cx="268" cy="2180"/>
              <a:chOff x="3467" y="1757"/>
              <a:chExt cx="268" cy="2180"/>
            </a:xfrm>
          </p:grpSpPr>
          <p:sp>
            <p:nvSpPr>
              <p:cNvPr id="125252" name="Rectangle 247"/>
              <p:cNvSpPr>
                <a:spLocks noChangeArrowheads="1"/>
              </p:cNvSpPr>
              <p:nvPr/>
            </p:nvSpPr>
            <p:spPr bwMode="auto">
              <a:xfrm>
                <a:off x="3467" y="3783"/>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1 10</a:t>
                </a:r>
                <a:endParaRPr lang="en-US">
                  <a:latin typeface="Times" charset="0"/>
                </a:endParaRPr>
              </a:p>
            </p:txBody>
          </p:sp>
          <p:sp>
            <p:nvSpPr>
              <p:cNvPr id="125253" name="Rectangle 248"/>
              <p:cNvSpPr>
                <a:spLocks noChangeArrowheads="1"/>
              </p:cNvSpPr>
              <p:nvPr/>
            </p:nvSpPr>
            <p:spPr bwMode="auto">
              <a:xfrm>
                <a:off x="3691" y="3762"/>
                <a:ext cx="44" cy="106"/>
              </a:xfrm>
              <a:prstGeom prst="rect">
                <a:avLst/>
              </a:prstGeom>
              <a:noFill/>
              <a:ln w="9525">
                <a:noFill/>
                <a:miter lim="800000"/>
                <a:headEnd/>
                <a:tailEnd/>
              </a:ln>
            </p:spPr>
            <p:txBody>
              <a:bodyPr wrap="none" lIns="0" tIns="0" rIns="0" bIns="0">
                <a:prstTxWarp prst="textNoShape">
                  <a:avLst/>
                </a:prstTxWarp>
                <a:spAutoFit/>
              </a:bodyPr>
              <a:lstStyle/>
              <a:p>
                <a:r>
                  <a:rPr lang="en-US" sz="1100" b="1">
                    <a:solidFill>
                      <a:srgbClr val="000000"/>
                    </a:solidFill>
                    <a:latin typeface="Times" charset="0"/>
                  </a:rPr>
                  <a:t>4</a:t>
                </a:r>
                <a:endParaRPr lang="en-US">
                  <a:latin typeface="Times" charset="0"/>
                </a:endParaRPr>
              </a:p>
            </p:txBody>
          </p:sp>
          <p:sp>
            <p:nvSpPr>
              <p:cNvPr id="125254" name="Rectangle 249"/>
              <p:cNvSpPr>
                <a:spLocks noChangeArrowheads="1"/>
              </p:cNvSpPr>
              <p:nvPr/>
            </p:nvSpPr>
            <p:spPr bwMode="auto">
              <a:xfrm>
                <a:off x="3467" y="3286"/>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2 10</a:t>
                </a:r>
                <a:endParaRPr lang="en-US">
                  <a:latin typeface="Times" charset="0"/>
                </a:endParaRPr>
              </a:p>
            </p:txBody>
          </p:sp>
          <p:sp>
            <p:nvSpPr>
              <p:cNvPr id="125255" name="Rectangle 250"/>
              <p:cNvSpPr>
                <a:spLocks noChangeArrowheads="1"/>
              </p:cNvSpPr>
              <p:nvPr/>
            </p:nvSpPr>
            <p:spPr bwMode="auto">
              <a:xfrm>
                <a:off x="3691" y="3264"/>
                <a:ext cx="44" cy="106"/>
              </a:xfrm>
              <a:prstGeom prst="rect">
                <a:avLst/>
              </a:prstGeom>
              <a:noFill/>
              <a:ln w="9525">
                <a:noFill/>
                <a:miter lim="800000"/>
                <a:headEnd/>
                <a:tailEnd/>
              </a:ln>
            </p:spPr>
            <p:txBody>
              <a:bodyPr wrap="none" lIns="0" tIns="0" rIns="0" bIns="0">
                <a:prstTxWarp prst="textNoShape">
                  <a:avLst/>
                </a:prstTxWarp>
                <a:spAutoFit/>
              </a:bodyPr>
              <a:lstStyle/>
              <a:p>
                <a:r>
                  <a:rPr lang="en-US" sz="1100" b="1">
                    <a:solidFill>
                      <a:srgbClr val="000000"/>
                    </a:solidFill>
                    <a:latin typeface="Times" charset="0"/>
                  </a:rPr>
                  <a:t>4</a:t>
                </a:r>
                <a:endParaRPr lang="en-US">
                  <a:latin typeface="Times" charset="0"/>
                </a:endParaRPr>
              </a:p>
            </p:txBody>
          </p:sp>
          <p:sp>
            <p:nvSpPr>
              <p:cNvPr id="125256" name="Rectangle 251"/>
              <p:cNvSpPr>
                <a:spLocks noChangeArrowheads="1"/>
              </p:cNvSpPr>
              <p:nvPr/>
            </p:nvSpPr>
            <p:spPr bwMode="auto">
              <a:xfrm>
                <a:off x="3467" y="2781"/>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3 10</a:t>
                </a:r>
                <a:endParaRPr lang="en-US">
                  <a:latin typeface="Times" charset="0"/>
                </a:endParaRPr>
              </a:p>
            </p:txBody>
          </p:sp>
          <p:sp>
            <p:nvSpPr>
              <p:cNvPr id="125257" name="Rectangle 252"/>
              <p:cNvSpPr>
                <a:spLocks noChangeArrowheads="1"/>
              </p:cNvSpPr>
              <p:nvPr/>
            </p:nvSpPr>
            <p:spPr bwMode="auto">
              <a:xfrm>
                <a:off x="3691" y="2760"/>
                <a:ext cx="44" cy="106"/>
              </a:xfrm>
              <a:prstGeom prst="rect">
                <a:avLst/>
              </a:prstGeom>
              <a:noFill/>
              <a:ln w="9525">
                <a:noFill/>
                <a:miter lim="800000"/>
                <a:headEnd/>
                <a:tailEnd/>
              </a:ln>
            </p:spPr>
            <p:txBody>
              <a:bodyPr wrap="none" lIns="0" tIns="0" rIns="0" bIns="0">
                <a:prstTxWarp prst="textNoShape">
                  <a:avLst/>
                </a:prstTxWarp>
                <a:spAutoFit/>
              </a:bodyPr>
              <a:lstStyle/>
              <a:p>
                <a:r>
                  <a:rPr lang="en-US" sz="1100" b="1">
                    <a:solidFill>
                      <a:srgbClr val="000000"/>
                    </a:solidFill>
                    <a:latin typeface="Times" charset="0"/>
                  </a:rPr>
                  <a:t>4</a:t>
                </a:r>
                <a:endParaRPr lang="en-US">
                  <a:latin typeface="Times" charset="0"/>
                </a:endParaRPr>
              </a:p>
            </p:txBody>
          </p:sp>
          <p:sp>
            <p:nvSpPr>
              <p:cNvPr id="125258" name="Rectangle 253"/>
              <p:cNvSpPr>
                <a:spLocks noChangeArrowheads="1"/>
              </p:cNvSpPr>
              <p:nvPr/>
            </p:nvSpPr>
            <p:spPr bwMode="auto">
              <a:xfrm>
                <a:off x="3467" y="2283"/>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4 10</a:t>
                </a:r>
                <a:endParaRPr lang="en-US">
                  <a:latin typeface="Times" charset="0"/>
                </a:endParaRPr>
              </a:p>
            </p:txBody>
          </p:sp>
          <p:sp>
            <p:nvSpPr>
              <p:cNvPr id="125259" name="Rectangle 254"/>
              <p:cNvSpPr>
                <a:spLocks noChangeArrowheads="1"/>
              </p:cNvSpPr>
              <p:nvPr/>
            </p:nvSpPr>
            <p:spPr bwMode="auto">
              <a:xfrm>
                <a:off x="3691" y="2262"/>
                <a:ext cx="44" cy="106"/>
              </a:xfrm>
              <a:prstGeom prst="rect">
                <a:avLst/>
              </a:prstGeom>
              <a:noFill/>
              <a:ln w="9525">
                <a:noFill/>
                <a:miter lim="800000"/>
                <a:headEnd/>
                <a:tailEnd/>
              </a:ln>
            </p:spPr>
            <p:txBody>
              <a:bodyPr wrap="none" lIns="0" tIns="0" rIns="0" bIns="0">
                <a:prstTxWarp prst="textNoShape">
                  <a:avLst/>
                </a:prstTxWarp>
                <a:spAutoFit/>
              </a:bodyPr>
              <a:lstStyle/>
              <a:p>
                <a:r>
                  <a:rPr lang="en-US" sz="1100" b="1">
                    <a:solidFill>
                      <a:srgbClr val="000000"/>
                    </a:solidFill>
                    <a:latin typeface="Times" charset="0"/>
                  </a:rPr>
                  <a:t>4</a:t>
                </a:r>
                <a:endParaRPr lang="en-US">
                  <a:latin typeface="Times" charset="0"/>
                </a:endParaRPr>
              </a:p>
            </p:txBody>
          </p:sp>
          <p:sp>
            <p:nvSpPr>
              <p:cNvPr id="125260" name="Rectangle 255"/>
              <p:cNvSpPr>
                <a:spLocks noChangeArrowheads="1"/>
              </p:cNvSpPr>
              <p:nvPr/>
            </p:nvSpPr>
            <p:spPr bwMode="auto">
              <a:xfrm>
                <a:off x="3467" y="1778"/>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5 10</a:t>
                </a:r>
                <a:endParaRPr lang="en-US">
                  <a:latin typeface="Times" charset="0"/>
                </a:endParaRPr>
              </a:p>
            </p:txBody>
          </p:sp>
          <p:sp>
            <p:nvSpPr>
              <p:cNvPr id="125261" name="Rectangle 256"/>
              <p:cNvSpPr>
                <a:spLocks noChangeArrowheads="1"/>
              </p:cNvSpPr>
              <p:nvPr/>
            </p:nvSpPr>
            <p:spPr bwMode="auto">
              <a:xfrm>
                <a:off x="3691" y="1757"/>
                <a:ext cx="44" cy="106"/>
              </a:xfrm>
              <a:prstGeom prst="rect">
                <a:avLst/>
              </a:prstGeom>
              <a:noFill/>
              <a:ln w="9525">
                <a:noFill/>
                <a:miter lim="800000"/>
                <a:headEnd/>
                <a:tailEnd/>
              </a:ln>
            </p:spPr>
            <p:txBody>
              <a:bodyPr wrap="none" lIns="0" tIns="0" rIns="0" bIns="0">
                <a:prstTxWarp prst="textNoShape">
                  <a:avLst/>
                </a:prstTxWarp>
                <a:spAutoFit/>
              </a:bodyPr>
              <a:lstStyle/>
              <a:p>
                <a:r>
                  <a:rPr lang="en-US" sz="1100" b="1">
                    <a:solidFill>
                      <a:srgbClr val="000000"/>
                    </a:solidFill>
                    <a:latin typeface="Times" charset="0"/>
                  </a:rPr>
                  <a:t>4</a:t>
                </a:r>
                <a:endParaRPr lang="en-US">
                  <a:latin typeface="Times" charset="0"/>
                </a:endParaRPr>
              </a:p>
            </p:txBody>
          </p:sp>
        </p:grpSp>
        <p:grpSp>
          <p:nvGrpSpPr>
            <p:cNvPr id="125245" name="Group 257"/>
            <p:cNvGrpSpPr>
              <a:grpSpLocks/>
            </p:cNvGrpSpPr>
            <p:nvPr/>
          </p:nvGrpSpPr>
          <p:grpSpPr bwMode="auto">
            <a:xfrm>
              <a:off x="656" y="3924"/>
              <a:ext cx="2813" cy="154"/>
              <a:chOff x="656" y="3924"/>
              <a:chExt cx="2813" cy="154"/>
            </a:xfrm>
          </p:grpSpPr>
          <p:sp>
            <p:nvSpPr>
              <p:cNvPr id="125246" name="Rectangle 258"/>
              <p:cNvSpPr>
                <a:spLocks noChangeArrowheads="1"/>
              </p:cNvSpPr>
              <p:nvPr/>
            </p:nvSpPr>
            <p:spPr bwMode="auto">
              <a:xfrm>
                <a:off x="656" y="3924"/>
                <a:ext cx="6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a:t>
                </a:r>
                <a:endParaRPr lang="en-US">
                  <a:latin typeface="Times" charset="0"/>
                </a:endParaRPr>
              </a:p>
            </p:txBody>
          </p:sp>
          <p:sp>
            <p:nvSpPr>
              <p:cNvPr id="125247" name="Rectangle 259"/>
              <p:cNvSpPr>
                <a:spLocks noChangeArrowheads="1"/>
              </p:cNvSpPr>
              <p:nvPr/>
            </p:nvSpPr>
            <p:spPr bwMode="auto">
              <a:xfrm>
                <a:off x="1202" y="3924"/>
                <a:ext cx="6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5</a:t>
                </a:r>
                <a:endParaRPr lang="en-US">
                  <a:latin typeface="Times" charset="0"/>
                </a:endParaRPr>
              </a:p>
            </p:txBody>
          </p:sp>
          <p:sp>
            <p:nvSpPr>
              <p:cNvPr id="125248" name="Rectangle 260"/>
              <p:cNvSpPr>
                <a:spLocks noChangeArrowheads="1"/>
              </p:cNvSpPr>
              <p:nvPr/>
            </p:nvSpPr>
            <p:spPr bwMode="auto">
              <a:xfrm>
                <a:off x="1707" y="3924"/>
                <a:ext cx="128"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10</a:t>
                </a:r>
                <a:endParaRPr lang="en-US">
                  <a:latin typeface="Times" charset="0"/>
                </a:endParaRPr>
              </a:p>
            </p:txBody>
          </p:sp>
          <p:sp>
            <p:nvSpPr>
              <p:cNvPr id="125249" name="Rectangle 261"/>
              <p:cNvSpPr>
                <a:spLocks noChangeArrowheads="1"/>
              </p:cNvSpPr>
              <p:nvPr/>
            </p:nvSpPr>
            <p:spPr bwMode="auto">
              <a:xfrm>
                <a:off x="2254" y="3924"/>
                <a:ext cx="128"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15</a:t>
                </a:r>
                <a:endParaRPr lang="en-US">
                  <a:latin typeface="Times" charset="0"/>
                </a:endParaRPr>
              </a:p>
            </p:txBody>
          </p:sp>
          <p:sp>
            <p:nvSpPr>
              <p:cNvPr id="125250" name="Rectangle 262"/>
              <p:cNvSpPr>
                <a:spLocks noChangeArrowheads="1"/>
              </p:cNvSpPr>
              <p:nvPr/>
            </p:nvSpPr>
            <p:spPr bwMode="auto">
              <a:xfrm>
                <a:off x="2794" y="3924"/>
                <a:ext cx="128"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20</a:t>
                </a:r>
                <a:endParaRPr lang="en-US">
                  <a:latin typeface="Times" charset="0"/>
                </a:endParaRPr>
              </a:p>
            </p:txBody>
          </p:sp>
          <p:sp>
            <p:nvSpPr>
              <p:cNvPr id="125251" name="Rectangle 263"/>
              <p:cNvSpPr>
                <a:spLocks noChangeArrowheads="1"/>
              </p:cNvSpPr>
              <p:nvPr/>
            </p:nvSpPr>
            <p:spPr bwMode="auto">
              <a:xfrm>
                <a:off x="3341" y="3924"/>
                <a:ext cx="128"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25</a:t>
                </a:r>
                <a:endParaRPr lang="en-US">
                  <a:latin typeface="Times" charset="0"/>
                </a:endParaRPr>
              </a:p>
            </p:txBody>
          </p:sp>
        </p:grpSp>
      </p:grpSp>
      <p:sp>
        <p:nvSpPr>
          <p:cNvPr id="124935" name="Rectangle 264"/>
          <p:cNvSpPr>
            <a:spLocks noChangeArrowheads="1"/>
          </p:cNvSpPr>
          <p:nvPr/>
        </p:nvSpPr>
        <p:spPr bwMode="auto">
          <a:xfrm rot="5400000">
            <a:off x="5322094" y="4228306"/>
            <a:ext cx="1689100" cy="274638"/>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number of grains</a:t>
            </a:r>
            <a:endParaRPr lang="en-US" sz="1800">
              <a:latin typeface="Times" charset="0"/>
            </a:endParaRPr>
          </a:p>
        </p:txBody>
      </p:sp>
      <p:sp>
        <p:nvSpPr>
          <p:cNvPr id="124936" name="Rectangle 265"/>
          <p:cNvSpPr>
            <a:spLocks noChangeArrowheads="1"/>
          </p:cNvSpPr>
          <p:nvPr/>
        </p:nvSpPr>
        <p:spPr bwMode="auto">
          <a:xfrm>
            <a:off x="2809875" y="6276975"/>
            <a:ext cx="784225" cy="244475"/>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time step</a:t>
            </a:r>
            <a:endParaRPr lang="en-US">
              <a:latin typeface="Times" charset="0"/>
            </a:endParaRPr>
          </a:p>
        </p:txBody>
      </p:sp>
      <p:grpSp>
        <p:nvGrpSpPr>
          <p:cNvPr id="124937" name="Group 266"/>
          <p:cNvGrpSpPr>
            <a:grpSpLocks/>
          </p:cNvGrpSpPr>
          <p:nvPr/>
        </p:nvGrpSpPr>
        <p:grpSpPr bwMode="auto">
          <a:xfrm>
            <a:off x="3743325" y="4278313"/>
            <a:ext cx="1649413" cy="1228725"/>
            <a:chOff x="4630" y="887"/>
            <a:chExt cx="1039" cy="774"/>
          </a:xfrm>
        </p:grpSpPr>
        <p:sp>
          <p:nvSpPr>
            <p:cNvPr id="125088" name="Line 267"/>
            <p:cNvSpPr>
              <a:spLocks noChangeShapeType="1"/>
            </p:cNvSpPr>
            <p:nvPr/>
          </p:nvSpPr>
          <p:spPr bwMode="auto">
            <a:xfrm>
              <a:off x="4630" y="1544"/>
              <a:ext cx="256"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grpSp>
          <p:nvGrpSpPr>
            <p:cNvPr id="125089" name="Group 268"/>
            <p:cNvGrpSpPr>
              <a:grpSpLocks/>
            </p:cNvGrpSpPr>
            <p:nvPr/>
          </p:nvGrpSpPr>
          <p:grpSpPr bwMode="auto">
            <a:xfrm>
              <a:off x="4646" y="887"/>
              <a:ext cx="1023" cy="546"/>
              <a:chOff x="4646" y="887"/>
              <a:chExt cx="1023" cy="546"/>
            </a:xfrm>
          </p:grpSpPr>
          <p:sp>
            <p:nvSpPr>
              <p:cNvPr id="125092" name="Line 269"/>
              <p:cNvSpPr>
                <a:spLocks noChangeShapeType="1"/>
              </p:cNvSpPr>
              <p:nvPr/>
            </p:nvSpPr>
            <p:spPr bwMode="auto">
              <a:xfrm>
                <a:off x="4646" y="959"/>
                <a:ext cx="234" cy="1"/>
              </a:xfrm>
              <a:prstGeom prst="line">
                <a:avLst/>
              </a:prstGeom>
              <a:noFill/>
              <a:ln w="38100">
                <a:solidFill>
                  <a:srgbClr val="FF0705"/>
                </a:solidFill>
                <a:round/>
                <a:headEnd/>
                <a:tailEnd/>
              </a:ln>
            </p:spPr>
            <p:txBody>
              <a:bodyPr>
                <a:prstTxWarp prst="textNoShape">
                  <a:avLst/>
                </a:prstTxWarp>
              </a:bodyPr>
              <a:lstStyle/>
              <a:p>
                <a:endParaRPr lang="en-US"/>
              </a:p>
            </p:txBody>
          </p:sp>
          <p:sp>
            <p:nvSpPr>
              <p:cNvPr id="125093" name="Oval 270"/>
              <p:cNvSpPr>
                <a:spLocks noChangeArrowheads="1"/>
              </p:cNvSpPr>
              <p:nvPr/>
            </p:nvSpPr>
            <p:spPr bwMode="auto">
              <a:xfrm>
                <a:off x="4735" y="931"/>
                <a:ext cx="76" cy="76"/>
              </a:xfrm>
              <a:prstGeom prst="ellipse">
                <a:avLst/>
              </a:prstGeom>
              <a:solidFill>
                <a:srgbClr val="FF0705"/>
              </a:solidFill>
              <a:ln w="12700">
                <a:solidFill>
                  <a:srgbClr val="FF0705"/>
                </a:solidFill>
                <a:round/>
                <a:headEnd/>
                <a:tailEnd/>
              </a:ln>
            </p:spPr>
            <p:txBody>
              <a:bodyPr>
                <a:prstTxWarp prst="textNoShape">
                  <a:avLst/>
                </a:prstTxWarp>
              </a:bodyPr>
              <a:lstStyle/>
              <a:p>
                <a:endParaRPr lang="en-US"/>
              </a:p>
            </p:txBody>
          </p:sp>
          <p:sp>
            <p:nvSpPr>
              <p:cNvPr id="125094" name="Rectangle 271"/>
              <p:cNvSpPr>
                <a:spLocks noChangeArrowheads="1"/>
              </p:cNvSpPr>
              <p:nvPr/>
            </p:nvSpPr>
            <p:spPr bwMode="auto">
              <a:xfrm>
                <a:off x="4931" y="887"/>
                <a:ext cx="348"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FF0705"/>
                    </a:solidFill>
                    <a:latin typeface="Symbol" charset="2"/>
                  </a:rPr>
                  <a:t>l</a:t>
                </a:r>
                <a:r>
                  <a:rPr lang="en-US" sz="1600" b="1">
                    <a:solidFill>
                      <a:srgbClr val="FF0705"/>
                    </a:solidFill>
                    <a:latin typeface="Times" charset="0"/>
                  </a:rPr>
                  <a:t>(111)</a:t>
                </a:r>
                <a:endParaRPr lang="en-US" sz="1600" b="1">
                  <a:latin typeface="Times" charset="0"/>
                </a:endParaRPr>
              </a:p>
            </p:txBody>
          </p:sp>
          <p:grpSp>
            <p:nvGrpSpPr>
              <p:cNvPr id="125095" name="Group 272"/>
              <p:cNvGrpSpPr>
                <a:grpSpLocks/>
              </p:cNvGrpSpPr>
              <p:nvPr/>
            </p:nvGrpSpPr>
            <p:grpSpPr bwMode="auto">
              <a:xfrm>
                <a:off x="4646" y="1303"/>
                <a:ext cx="234" cy="82"/>
                <a:chOff x="1088" y="912"/>
                <a:chExt cx="272" cy="96"/>
              </a:xfrm>
            </p:grpSpPr>
            <p:sp>
              <p:nvSpPr>
                <p:cNvPr id="125101" name="Line 273"/>
                <p:cNvSpPr>
                  <a:spLocks noChangeShapeType="1"/>
                </p:cNvSpPr>
                <p:nvPr/>
              </p:nvSpPr>
              <p:spPr bwMode="auto">
                <a:xfrm>
                  <a:off x="1088" y="952"/>
                  <a:ext cx="64" cy="1"/>
                </a:xfrm>
                <a:prstGeom prst="line">
                  <a:avLst/>
                </a:prstGeom>
                <a:noFill/>
                <a:ln w="38100">
                  <a:solidFill>
                    <a:srgbClr val="9816D4"/>
                  </a:solidFill>
                  <a:round/>
                  <a:headEnd/>
                  <a:tailEnd/>
                </a:ln>
              </p:spPr>
              <p:txBody>
                <a:bodyPr>
                  <a:prstTxWarp prst="textNoShape">
                    <a:avLst/>
                  </a:prstTxWarp>
                </a:bodyPr>
                <a:lstStyle/>
                <a:p>
                  <a:endParaRPr lang="en-US"/>
                </a:p>
              </p:txBody>
            </p:sp>
            <p:sp>
              <p:nvSpPr>
                <p:cNvPr id="125102" name="Line 274"/>
                <p:cNvSpPr>
                  <a:spLocks noChangeShapeType="1"/>
                </p:cNvSpPr>
                <p:nvPr/>
              </p:nvSpPr>
              <p:spPr bwMode="auto">
                <a:xfrm>
                  <a:off x="1216" y="952"/>
                  <a:ext cx="64" cy="1"/>
                </a:xfrm>
                <a:prstGeom prst="line">
                  <a:avLst/>
                </a:prstGeom>
                <a:noFill/>
                <a:ln w="38100">
                  <a:solidFill>
                    <a:srgbClr val="9816D4"/>
                  </a:solidFill>
                  <a:round/>
                  <a:headEnd/>
                  <a:tailEnd/>
                </a:ln>
              </p:spPr>
              <p:txBody>
                <a:bodyPr>
                  <a:prstTxWarp prst="textNoShape">
                    <a:avLst/>
                  </a:prstTxWarp>
                </a:bodyPr>
                <a:lstStyle/>
                <a:p>
                  <a:endParaRPr lang="en-US"/>
                </a:p>
              </p:txBody>
            </p:sp>
            <p:sp>
              <p:nvSpPr>
                <p:cNvPr id="125103" name="Line 275"/>
                <p:cNvSpPr>
                  <a:spLocks noChangeShapeType="1"/>
                </p:cNvSpPr>
                <p:nvPr/>
              </p:nvSpPr>
              <p:spPr bwMode="auto">
                <a:xfrm>
                  <a:off x="1344" y="952"/>
                  <a:ext cx="16" cy="1"/>
                </a:xfrm>
                <a:prstGeom prst="line">
                  <a:avLst/>
                </a:prstGeom>
                <a:noFill/>
                <a:ln w="38100">
                  <a:solidFill>
                    <a:srgbClr val="9816D4"/>
                  </a:solidFill>
                  <a:round/>
                  <a:headEnd/>
                  <a:tailEnd/>
                </a:ln>
              </p:spPr>
              <p:txBody>
                <a:bodyPr>
                  <a:prstTxWarp prst="textNoShape">
                    <a:avLst/>
                  </a:prstTxWarp>
                </a:bodyPr>
                <a:lstStyle/>
                <a:p>
                  <a:endParaRPr lang="en-US"/>
                </a:p>
              </p:txBody>
            </p:sp>
            <p:sp>
              <p:nvSpPr>
                <p:cNvPr id="125104" name="Freeform 276"/>
                <p:cNvSpPr>
                  <a:spLocks/>
                </p:cNvSpPr>
                <p:nvPr/>
              </p:nvSpPr>
              <p:spPr bwMode="auto">
                <a:xfrm>
                  <a:off x="1184" y="912"/>
                  <a:ext cx="96" cy="96"/>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0" y="48"/>
                      </a:moveTo>
                      <a:lnTo>
                        <a:pt x="48" y="0"/>
                      </a:lnTo>
                      <a:lnTo>
                        <a:pt x="96" y="48"/>
                      </a:lnTo>
                      <a:lnTo>
                        <a:pt x="48" y="96"/>
                      </a:lnTo>
                      <a:lnTo>
                        <a:pt x="0" y="48"/>
                      </a:lnTo>
                      <a:close/>
                    </a:path>
                  </a:pathLst>
                </a:custGeom>
                <a:solidFill>
                  <a:srgbClr val="9816D4"/>
                </a:solidFill>
                <a:ln w="12700">
                  <a:solidFill>
                    <a:srgbClr val="9816D4"/>
                  </a:solidFill>
                  <a:round/>
                  <a:headEnd/>
                  <a:tailEnd/>
                </a:ln>
              </p:spPr>
              <p:txBody>
                <a:bodyPr>
                  <a:prstTxWarp prst="textNoShape">
                    <a:avLst/>
                  </a:prstTxWarp>
                </a:bodyPr>
                <a:lstStyle/>
                <a:p>
                  <a:endParaRPr lang="en-US"/>
                </a:p>
              </p:txBody>
            </p:sp>
          </p:grpSp>
          <p:sp>
            <p:nvSpPr>
              <p:cNvPr id="125096" name="Line 277"/>
              <p:cNvSpPr>
                <a:spLocks noChangeShapeType="1"/>
              </p:cNvSpPr>
              <p:nvPr/>
            </p:nvSpPr>
            <p:spPr bwMode="auto">
              <a:xfrm>
                <a:off x="4646" y="1124"/>
                <a:ext cx="234" cy="1"/>
              </a:xfrm>
              <a:prstGeom prst="line">
                <a:avLst/>
              </a:prstGeom>
              <a:noFill/>
              <a:ln w="38100">
                <a:solidFill>
                  <a:srgbClr val="0000D4"/>
                </a:solidFill>
                <a:round/>
                <a:headEnd/>
                <a:tailEnd/>
              </a:ln>
            </p:spPr>
            <p:txBody>
              <a:bodyPr>
                <a:prstTxWarp prst="textNoShape">
                  <a:avLst/>
                </a:prstTxWarp>
              </a:bodyPr>
              <a:lstStyle/>
              <a:p>
                <a:endParaRPr lang="en-US"/>
              </a:p>
            </p:txBody>
          </p:sp>
          <p:sp>
            <p:nvSpPr>
              <p:cNvPr id="125097" name="Rectangle 278"/>
              <p:cNvSpPr>
                <a:spLocks noChangeArrowheads="1"/>
              </p:cNvSpPr>
              <p:nvPr/>
            </p:nvSpPr>
            <p:spPr bwMode="auto">
              <a:xfrm>
                <a:off x="4735" y="1096"/>
                <a:ext cx="76" cy="76"/>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098" name="Rectangle 279"/>
              <p:cNvSpPr>
                <a:spLocks noChangeArrowheads="1"/>
              </p:cNvSpPr>
              <p:nvPr/>
            </p:nvSpPr>
            <p:spPr bwMode="auto">
              <a:xfrm>
                <a:off x="4735" y="1096"/>
                <a:ext cx="69" cy="69"/>
              </a:xfrm>
              <a:prstGeom prst="rect">
                <a:avLst/>
              </a:prstGeom>
              <a:noFill/>
              <a:ln w="12700">
                <a:solidFill>
                  <a:srgbClr val="0000D4"/>
                </a:solidFill>
                <a:miter lim="800000"/>
                <a:headEnd/>
                <a:tailEnd/>
              </a:ln>
            </p:spPr>
            <p:txBody>
              <a:bodyPr>
                <a:prstTxWarp prst="textNoShape">
                  <a:avLst/>
                </a:prstTxWarp>
              </a:bodyPr>
              <a:lstStyle/>
              <a:p>
                <a:endParaRPr lang="en-US"/>
              </a:p>
            </p:txBody>
          </p:sp>
          <p:sp>
            <p:nvSpPr>
              <p:cNvPr id="125099" name="Rectangle 280"/>
              <p:cNvSpPr>
                <a:spLocks noChangeArrowheads="1"/>
              </p:cNvSpPr>
              <p:nvPr/>
            </p:nvSpPr>
            <p:spPr bwMode="auto">
              <a:xfrm>
                <a:off x="4925" y="1072"/>
                <a:ext cx="348"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300FF"/>
                    </a:solidFill>
                    <a:latin typeface="Symbol" charset="2"/>
                  </a:rPr>
                  <a:t>l</a:t>
                </a:r>
                <a:r>
                  <a:rPr lang="en-US" sz="1600" b="1">
                    <a:solidFill>
                      <a:srgbClr val="0300FF"/>
                    </a:solidFill>
                    <a:latin typeface="Times" charset="0"/>
                  </a:rPr>
                  <a:t>(100)</a:t>
                </a:r>
              </a:p>
            </p:txBody>
          </p:sp>
          <p:sp>
            <p:nvSpPr>
              <p:cNvPr id="125100" name="Rectangle 281"/>
              <p:cNvSpPr>
                <a:spLocks noChangeArrowheads="1"/>
              </p:cNvSpPr>
              <p:nvPr/>
            </p:nvSpPr>
            <p:spPr bwMode="auto">
              <a:xfrm>
                <a:off x="4938" y="1279"/>
                <a:ext cx="731" cy="154"/>
              </a:xfrm>
              <a:prstGeom prst="rect">
                <a:avLst/>
              </a:prstGeom>
              <a:noFill/>
              <a:ln w="9525">
                <a:noFill/>
                <a:miter lim="800000"/>
                <a:headEnd/>
                <a:tailEnd/>
              </a:ln>
            </p:spPr>
            <p:txBody>
              <a:bodyPr wrap="none" lIns="0" tIns="0" rIns="0" bIns="0">
                <a:prstTxWarp prst="textNoShape">
                  <a:avLst/>
                </a:prstTxWarp>
                <a:spAutoFit/>
              </a:bodyPr>
              <a:lstStyle/>
              <a:p>
                <a:r>
                  <a:rPr lang="en-US" sz="1600" b="1" dirty="0">
                    <a:solidFill>
                      <a:srgbClr val="B200FF"/>
                    </a:solidFill>
                    <a:latin typeface="Symbol" charset="2"/>
                  </a:rPr>
                  <a:t>l</a:t>
                </a:r>
                <a:r>
                  <a:rPr lang="en-US" sz="1600" b="1" dirty="0">
                    <a:solidFill>
                      <a:srgbClr val="B200FF"/>
                    </a:solidFill>
                    <a:latin typeface="Times" charset="0"/>
                  </a:rPr>
                  <a:t>(100)/</a:t>
                </a:r>
                <a:r>
                  <a:rPr lang="en-US" sz="1600" b="1" dirty="0">
                    <a:solidFill>
                      <a:srgbClr val="B200FF"/>
                    </a:solidFill>
                    <a:latin typeface="Symbol" charset="2"/>
                  </a:rPr>
                  <a:t>l</a:t>
                </a:r>
                <a:r>
                  <a:rPr lang="en-US" sz="1600" b="1" dirty="0">
                    <a:solidFill>
                      <a:srgbClr val="B200FF"/>
                    </a:solidFill>
                    <a:latin typeface="Times" charset="0"/>
                  </a:rPr>
                  <a:t>(111)</a:t>
                </a:r>
              </a:p>
            </p:txBody>
          </p:sp>
        </p:grpSp>
        <p:sp>
          <p:nvSpPr>
            <p:cNvPr id="125090" name="Rectangle 282"/>
            <p:cNvSpPr>
              <a:spLocks noChangeArrowheads="1"/>
            </p:cNvSpPr>
            <p:nvPr/>
          </p:nvSpPr>
          <p:spPr bwMode="auto">
            <a:xfrm>
              <a:off x="4716" y="1498"/>
              <a:ext cx="80" cy="88"/>
            </a:xfrm>
            <a:prstGeom prst="rect">
              <a:avLst/>
            </a:prstGeom>
            <a:solidFill>
              <a:schemeClr val="bg1"/>
            </a:solidFill>
            <a:ln w="12700">
              <a:solidFill>
                <a:schemeClr val="tx1"/>
              </a:solidFill>
              <a:miter lim="800000"/>
              <a:headEnd/>
              <a:tailEnd/>
            </a:ln>
          </p:spPr>
          <p:txBody>
            <a:bodyPr wrap="none" anchor="ctr">
              <a:prstTxWarp prst="textNoShape">
                <a:avLst/>
              </a:prstTxWarp>
            </a:bodyPr>
            <a:lstStyle/>
            <a:p>
              <a:endParaRPr lang="en-US"/>
            </a:p>
          </p:txBody>
        </p:sp>
        <p:sp>
          <p:nvSpPr>
            <p:cNvPr id="125091" name="Text Box 283"/>
            <p:cNvSpPr txBox="1">
              <a:spLocks noChangeArrowheads="1"/>
            </p:cNvSpPr>
            <p:nvPr/>
          </p:nvSpPr>
          <p:spPr bwMode="auto">
            <a:xfrm>
              <a:off x="4878" y="1449"/>
              <a:ext cx="493" cy="212"/>
            </a:xfrm>
            <a:prstGeom prst="rect">
              <a:avLst/>
            </a:prstGeom>
            <a:noFill/>
            <a:ln w="9525">
              <a:noFill/>
              <a:miter lim="800000"/>
              <a:headEnd/>
              <a:tailEnd/>
            </a:ln>
          </p:spPr>
          <p:txBody>
            <a:bodyPr wrap="none">
              <a:prstTxWarp prst="textNoShape">
                <a:avLst/>
              </a:prstTxWarp>
              <a:spAutoFit/>
            </a:bodyPr>
            <a:lstStyle/>
            <a:p>
              <a:r>
                <a:rPr lang="en-US" sz="1600" b="1">
                  <a:latin typeface="Times" charset="0"/>
                </a:rPr>
                <a:t>Grains</a:t>
              </a:r>
            </a:p>
          </p:txBody>
        </p:sp>
      </p:grpSp>
      <p:sp>
        <p:nvSpPr>
          <p:cNvPr id="124938" name="Rectangle 284"/>
          <p:cNvSpPr>
            <a:spLocks noChangeArrowheads="1"/>
          </p:cNvSpPr>
          <p:nvPr/>
        </p:nvSpPr>
        <p:spPr bwMode="auto">
          <a:xfrm>
            <a:off x="5673725" y="6423025"/>
            <a:ext cx="184150" cy="457200"/>
          </a:xfrm>
          <a:prstGeom prst="rect">
            <a:avLst/>
          </a:prstGeom>
          <a:noFill/>
          <a:ln w="9525">
            <a:noFill/>
            <a:miter lim="800000"/>
            <a:headEnd/>
            <a:tailEnd/>
          </a:ln>
        </p:spPr>
        <p:txBody>
          <a:bodyPr wrap="none">
            <a:prstTxWarp prst="textNoShape">
              <a:avLst/>
            </a:prstTxWarp>
            <a:spAutoFit/>
          </a:bodyPr>
          <a:lstStyle/>
          <a:p>
            <a:endParaRPr lang="en-US">
              <a:latin typeface="Times" charset="0"/>
            </a:endParaRPr>
          </a:p>
        </p:txBody>
      </p:sp>
      <p:grpSp>
        <p:nvGrpSpPr>
          <p:cNvPr id="124939" name="Group 285"/>
          <p:cNvGrpSpPr>
            <a:grpSpLocks/>
          </p:cNvGrpSpPr>
          <p:nvPr/>
        </p:nvGrpSpPr>
        <p:grpSpPr bwMode="auto">
          <a:xfrm>
            <a:off x="1079500" y="671513"/>
            <a:ext cx="7861300" cy="3571875"/>
            <a:chOff x="680" y="423"/>
            <a:chExt cx="4952" cy="2250"/>
          </a:xfrm>
        </p:grpSpPr>
        <p:sp>
          <p:nvSpPr>
            <p:cNvPr id="125062" name="Text Box 286"/>
            <p:cNvSpPr txBox="1">
              <a:spLocks noChangeArrowheads="1"/>
            </p:cNvSpPr>
            <p:nvPr/>
          </p:nvSpPr>
          <p:spPr bwMode="auto">
            <a:xfrm>
              <a:off x="4563" y="2269"/>
              <a:ext cx="660" cy="404"/>
            </a:xfrm>
            <a:prstGeom prst="rect">
              <a:avLst/>
            </a:prstGeom>
            <a:noFill/>
            <a:ln w="9525">
              <a:noFill/>
              <a:miter lim="800000"/>
              <a:headEnd/>
              <a:tailEnd/>
            </a:ln>
          </p:spPr>
          <p:txBody>
            <a:bodyPr>
              <a:prstTxWarp prst="textNoShape">
                <a:avLst/>
              </a:prstTxWarp>
              <a:spAutoFit/>
            </a:bodyPr>
            <a:lstStyle/>
            <a:p>
              <a:pPr>
                <a:spcBef>
                  <a:spcPct val="50000"/>
                </a:spcBef>
              </a:pPr>
              <a:r>
                <a:rPr lang="en-US" sz="3600">
                  <a:latin typeface="Symbol" charset="2"/>
                </a:rPr>
                <a:t>l</a:t>
              </a:r>
              <a:r>
                <a:rPr lang="en-US" sz="3600">
                  <a:latin typeface="Times" charset="0"/>
                </a:rPr>
                <a:t>(</a:t>
              </a:r>
              <a:r>
                <a:rPr lang="en-US" sz="3600" b="1">
                  <a:latin typeface="Times" charset="0"/>
                </a:rPr>
                <a:t>n</a:t>
              </a:r>
              <a:r>
                <a:rPr lang="en-US" sz="3600">
                  <a:latin typeface="Times" charset="0"/>
                </a:rPr>
                <a:t>)</a:t>
              </a:r>
            </a:p>
          </p:txBody>
        </p:sp>
        <p:sp>
          <p:nvSpPr>
            <p:cNvPr id="125063" name="Text Box 287"/>
            <p:cNvSpPr txBox="1">
              <a:spLocks noChangeArrowheads="1"/>
            </p:cNvSpPr>
            <p:nvPr/>
          </p:nvSpPr>
          <p:spPr bwMode="auto">
            <a:xfrm>
              <a:off x="3694" y="423"/>
              <a:ext cx="422" cy="212"/>
            </a:xfrm>
            <a:prstGeom prst="rect">
              <a:avLst/>
            </a:prstGeom>
            <a:noFill/>
            <a:ln w="9525">
              <a:noFill/>
              <a:miter lim="800000"/>
              <a:headEnd/>
              <a:tailEnd/>
            </a:ln>
          </p:spPr>
          <p:txBody>
            <a:bodyPr wrap="none">
              <a:prstTxWarp prst="textNoShape">
                <a:avLst/>
              </a:prstTxWarp>
              <a:spAutoFit/>
            </a:bodyPr>
            <a:lstStyle/>
            <a:p>
              <a:r>
                <a:rPr lang="en-US" sz="1600" b="1">
                  <a:latin typeface="Times" charset="0"/>
                </a:rPr>
                <a:t>MRD</a:t>
              </a:r>
            </a:p>
          </p:txBody>
        </p:sp>
        <p:grpSp>
          <p:nvGrpSpPr>
            <p:cNvPr id="125064" name="Group 288"/>
            <p:cNvGrpSpPr>
              <a:grpSpLocks/>
            </p:cNvGrpSpPr>
            <p:nvPr/>
          </p:nvGrpSpPr>
          <p:grpSpPr bwMode="auto">
            <a:xfrm>
              <a:off x="680" y="635"/>
              <a:ext cx="4952" cy="1571"/>
              <a:chOff x="680" y="635"/>
              <a:chExt cx="4952" cy="1571"/>
            </a:xfrm>
          </p:grpSpPr>
          <p:grpSp>
            <p:nvGrpSpPr>
              <p:cNvPr id="125065" name="Group 289"/>
              <p:cNvGrpSpPr>
                <a:grpSpLocks/>
              </p:cNvGrpSpPr>
              <p:nvPr/>
            </p:nvGrpSpPr>
            <p:grpSpPr bwMode="auto">
              <a:xfrm>
                <a:off x="680" y="635"/>
                <a:ext cx="4952" cy="1517"/>
                <a:chOff x="696" y="635"/>
                <a:chExt cx="4952" cy="1517"/>
              </a:xfrm>
            </p:grpSpPr>
            <p:pic>
              <p:nvPicPr>
                <p:cNvPr id="125067" name="Picture 290"/>
                <p:cNvPicPr>
                  <a:picLocks noChangeAspect="1" noChangeArrowheads="1"/>
                </p:cNvPicPr>
                <p:nvPr/>
              </p:nvPicPr>
              <p:blipFill>
                <a:blip r:embed="rId3"/>
                <a:srcRect t="9723" b="8334"/>
                <a:stretch>
                  <a:fillRect/>
                </a:stretch>
              </p:blipFill>
              <p:spPr bwMode="auto">
                <a:xfrm>
                  <a:off x="3786" y="638"/>
                  <a:ext cx="1848" cy="1514"/>
                </a:xfrm>
                <a:prstGeom prst="rect">
                  <a:avLst/>
                </a:prstGeom>
                <a:noFill/>
                <a:ln w="9525">
                  <a:noFill/>
                  <a:miter lim="800000"/>
                  <a:headEnd/>
                  <a:tailEnd/>
                </a:ln>
              </p:spPr>
            </p:pic>
            <p:grpSp>
              <p:nvGrpSpPr>
                <p:cNvPr id="125068" name="Group 291"/>
                <p:cNvGrpSpPr>
                  <a:grpSpLocks/>
                </p:cNvGrpSpPr>
                <p:nvPr/>
              </p:nvGrpSpPr>
              <p:grpSpPr bwMode="auto">
                <a:xfrm>
                  <a:off x="696" y="635"/>
                  <a:ext cx="4952" cy="1498"/>
                  <a:chOff x="696" y="635"/>
                  <a:chExt cx="4952" cy="1498"/>
                </a:xfrm>
              </p:grpSpPr>
              <p:grpSp>
                <p:nvGrpSpPr>
                  <p:cNvPr id="125069" name="Group 292"/>
                  <p:cNvGrpSpPr>
                    <a:grpSpLocks/>
                  </p:cNvGrpSpPr>
                  <p:nvPr/>
                </p:nvGrpSpPr>
                <p:grpSpPr bwMode="auto">
                  <a:xfrm>
                    <a:off x="4102" y="635"/>
                    <a:ext cx="1546" cy="1498"/>
                    <a:chOff x="741" y="2587"/>
                    <a:chExt cx="1516" cy="1470"/>
                  </a:xfrm>
                </p:grpSpPr>
                <p:grpSp>
                  <p:nvGrpSpPr>
                    <p:cNvPr id="125071" name="Group 293"/>
                    <p:cNvGrpSpPr>
                      <a:grpSpLocks noChangeAspect="1"/>
                    </p:cNvGrpSpPr>
                    <p:nvPr/>
                  </p:nvGrpSpPr>
                  <p:grpSpPr bwMode="auto">
                    <a:xfrm>
                      <a:off x="741" y="2587"/>
                      <a:ext cx="1471" cy="1470"/>
                      <a:chOff x="336" y="720"/>
                      <a:chExt cx="2304" cy="2304"/>
                    </a:xfrm>
                  </p:grpSpPr>
                  <p:sp>
                    <p:nvSpPr>
                      <p:cNvPr id="125079" name="Oval 294"/>
                      <p:cNvSpPr>
                        <a:spLocks noChangeAspect="1" noChangeArrowheads="1"/>
                      </p:cNvSpPr>
                      <p:nvPr/>
                    </p:nvSpPr>
                    <p:spPr bwMode="auto">
                      <a:xfrm>
                        <a:off x="337" y="721"/>
                        <a:ext cx="2303" cy="2303"/>
                      </a:xfrm>
                      <a:prstGeom prst="ellipse">
                        <a:avLst/>
                      </a:prstGeom>
                      <a:noFill/>
                      <a:ln w="6350">
                        <a:solidFill>
                          <a:schemeClr val="tx1"/>
                        </a:solidFill>
                        <a:round/>
                        <a:headEnd/>
                        <a:tailEnd/>
                      </a:ln>
                    </p:spPr>
                    <p:txBody>
                      <a:bodyPr wrap="none" anchor="ctr">
                        <a:prstTxWarp prst="textNoShape">
                          <a:avLst/>
                        </a:prstTxWarp>
                      </a:bodyPr>
                      <a:lstStyle/>
                      <a:p>
                        <a:endParaRPr lang="en-US"/>
                      </a:p>
                    </p:txBody>
                  </p:sp>
                  <p:sp>
                    <p:nvSpPr>
                      <p:cNvPr id="125080" name="Line 295"/>
                      <p:cNvSpPr>
                        <a:spLocks noChangeAspect="1" noChangeShapeType="1"/>
                      </p:cNvSpPr>
                      <p:nvPr/>
                    </p:nvSpPr>
                    <p:spPr bwMode="auto">
                      <a:xfrm>
                        <a:off x="1488" y="720"/>
                        <a:ext cx="0" cy="2303"/>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81" name="Line 296"/>
                      <p:cNvSpPr>
                        <a:spLocks noChangeAspect="1" noChangeShapeType="1"/>
                      </p:cNvSpPr>
                      <p:nvPr/>
                    </p:nvSpPr>
                    <p:spPr bwMode="auto">
                      <a:xfrm>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82" name="Line 297"/>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83" name="Line 298"/>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84" name="Arc 299"/>
                      <p:cNvSpPr>
                        <a:spLocks noChangeAspect="1"/>
                      </p:cNvSpPr>
                      <p:nvPr/>
                    </p:nvSpPr>
                    <p:spPr bwMode="auto">
                      <a:xfrm rot="27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85" name="Arc 300"/>
                      <p:cNvSpPr>
                        <a:spLocks noChangeAspect="1"/>
                      </p:cNvSpPr>
                      <p:nvPr/>
                    </p:nvSpPr>
                    <p:spPr bwMode="auto">
                      <a:xfrm rot="81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86" name="Arc 301"/>
                      <p:cNvSpPr>
                        <a:spLocks noChangeAspect="1"/>
                      </p:cNvSpPr>
                      <p:nvPr/>
                    </p:nvSpPr>
                    <p:spPr bwMode="auto">
                      <a:xfrm rot="189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87" name="Arc 302"/>
                      <p:cNvSpPr>
                        <a:spLocks noChangeAspect="1"/>
                      </p:cNvSpPr>
                      <p:nvPr/>
                    </p:nvSpPr>
                    <p:spPr bwMode="auto">
                      <a:xfrm rot="135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grpSp>
                <p:sp>
                  <p:nvSpPr>
                    <p:cNvPr id="125072" name="Oval 303"/>
                    <p:cNvSpPr>
                      <a:spLocks noChangeAspect="1" noChangeArrowheads="1"/>
                    </p:cNvSpPr>
                    <p:nvPr/>
                  </p:nvSpPr>
                  <p:spPr bwMode="auto">
                    <a:xfrm>
                      <a:off x="1694" y="2995"/>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73" name="AutoShape 304"/>
                    <p:cNvSpPr>
                      <a:spLocks noChangeAspect="1" noChangeArrowheads="1"/>
                    </p:cNvSpPr>
                    <p:nvPr/>
                  </p:nvSpPr>
                  <p:spPr bwMode="auto">
                    <a:xfrm>
                      <a:off x="1707" y="2997"/>
                      <a:ext cx="80" cy="80"/>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125074" name="Oval 305"/>
                    <p:cNvSpPr>
                      <a:spLocks noChangeAspect="1" noChangeArrowheads="1"/>
                    </p:cNvSpPr>
                    <p:nvPr/>
                  </p:nvSpPr>
                  <p:spPr bwMode="auto">
                    <a:xfrm>
                      <a:off x="1934" y="2744"/>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75" name="Line 306"/>
                    <p:cNvSpPr>
                      <a:spLocks noChangeAspect="1" noChangeShapeType="1"/>
                    </p:cNvSpPr>
                    <p:nvPr/>
                  </p:nvSpPr>
                  <p:spPr bwMode="auto">
                    <a:xfrm rot="-5400000">
                      <a:off x="1988" y="2745"/>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5076" name="Oval 307"/>
                    <p:cNvSpPr>
                      <a:spLocks noChangeAspect="1" noChangeArrowheads="1"/>
                    </p:cNvSpPr>
                    <p:nvPr/>
                  </p:nvSpPr>
                  <p:spPr bwMode="auto">
                    <a:xfrm>
                      <a:off x="2152" y="3272"/>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77" name="Line 308"/>
                    <p:cNvSpPr>
                      <a:spLocks noChangeAspect="1" noChangeShapeType="1"/>
                    </p:cNvSpPr>
                    <p:nvPr/>
                  </p:nvSpPr>
                  <p:spPr bwMode="auto">
                    <a:xfrm rot="-5400000">
                      <a:off x="2206" y="3273"/>
                      <a:ext cx="0" cy="103"/>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5078" name="Line 309"/>
                    <p:cNvSpPr>
                      <a:spLocks noChangeAspect="1" noChangeShapeType="1"/>
                    </p:cNvSpPr>
                    <p:nvPr/>
                  </p:nvSpPr>
                  <p:spPr bwMode="auto">
                    <a:xfrm>
                      <a:off x="2204" y="3272"/>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sp>
                <p:nvSpPr>
                  <p:cNvPr id="125070" name="Line 310"/>
                  <p:cNvSpPr>
                    <a:spLocks noChangeShapeType="1"/>
                  </p:cNvSpPr>
                  <p:nvPr/>
                </p:nvSpPr>
                <p:spPr bwMode="auto">
                  <a:xfrm>
                    <a:off x="696" y="1344"/>
                    <a:ext cx="0" cy="376"/>
                  </a:xfrm>
                  <a:prstGeom prst="line">
                    <a:avLst/>
                  </a:prstGeom>
                  <a:noFill/>
                  <a:ln w="57150">
                    <a:solidFill>
                      <a:srgbClr val="FF020D"/>
                    </a:solidFill>
                    <a:round/>
                    <a:headEnd/>
                    <a:tailEnd type="triangle" w="med" len="med"/>
                  </a:ln>
                </p:spPr>
                <p:txBody>
                  <a:bodyPr wrap="none" anchor="ctr">
                    <a:prstTxWarp prst="textNoShape">
                      <a:avLst/>
                    </a:prstTxWarp>
                  </a:bodyPr>
                  <a:lstStyle/>
                  <a:p>
                    <a:endParaRPr lang="en-US"/>
                  </a:p>
                </p:txBody>
              </p:sp>
            </p:grpSp>
          </p:grpSp>
          <p:sp>
            <p:nvSpPr>
              <p:cNvPr id="125066" name="Text Box 311"/>
              <p:cNvSpPr txBox="1">
                <a:spLocks noChangeArrowheads="1"/>
              </p:cNvSpPr>
              <p:nvPr/>
            </p:nvSpPr>
            <p:spPr bwMode="auto">
              <a:xfrm>
                <a:off x="5230" y="1918"/>
                <a:ext cx="374" cy="288"/>
              </a:xfrm>
              <a:prstGeom prst="rect">
                <a:avLst/>
              </a:prstGeom>
              <a:noFill/>
              <a:ln w="9525">
                <a:noFill/>
                <a:miter lim="800000"/>
                <a:headEnd/>
                <a:tailEnd/>
              </a:ln>
            </p:spPr>
            <p:txBody>
              <a:bodyPr wrap="none">
                <a:prstTxWarp prst="textNoShape">
                  <a:avLst/>
                </a:prstTxWarp>
                <a:spAutoFit/>
              </a:bodyPr>
              <a:lstStyle/>
              <a:p>
                <a:r>
                  <a:rPr lang="en-US">
                    <a:latin typeface="Times" charset="0"/>
                  </a:rPr>
                  <a:t>t=0</a:t>
                </a:r>
              </a:p>
            </p:txBody>
          </p:sp>
        </p:grpSp>
      </p:grpSp>
      <p:grpSp>
        <p:nvGrpSpPr>
          <p:cNvPr id="20" name="Group 312"/>
          <p:cNvGrpSpPr>
            <a:grpSpLocks/>
          </p:cNvGrpSpPr>
          <p:nvPr/>
        </p:nvGrpSpPr>
        <p:grpSpPr bwMode="auto">
          <a:xfrm>
            <a:off x="1257300" y="965200"/>
            <a:ext cx="7670800" cy="2587625"/>
            <a:chOff x="792" y="608"/>
            <a:chExt cx="4832" cy="1630"/>
          </a:xfrm>
        </p:grpSpPr>
        <p:sp>
          <p:nvSpPr>
            <p:cNvPr id="125039" name="Line 313"/>
            <p:cNvSpPr>
              <a:spLocks noChangeShapeType="1"/>
            </p:cNvSpPr>
            <p:nvPr/>
          </p:nvSpPr>
          <p:spPr bwMode="auto">
            <a:xfrm>
              <a:off x="792" y="1344"/>
              <a:ext cx="0" cy="376"/>
            </a:xfrm>
            <a:prstGeom prst="line">
              <a:avLst/>
            </a:prstGeom>
            <a:noFill/>
            <a:ln w="57150">
              <a:solidFill>
                <a:srgbClr val="FF020D"/>
              </a:solidFill>
              <a:round/>
              <a:headEnd/>
              <a:tailEnd type="triangle" w="med" len="med"/>
            </a:ln>
          </p:spPr>
          <p:txBody>
            <a:bodyPr wrap="none" anchor="ctr">
              <a:prstTxWarp prst="textNoShape">
                <a:avLst/>
              </a:prstTxWarp>
            </a:bodyPr>
            <a:lstStyle/>
            <a:p>
              <a:endParaRPr lang="en-US"/>
            </a:p>
          </p:txBody>
        </p:sp>
        <p:grpSp>
          <p:nvGrpSpPr>
            <p:cNvPr id="125040" name="Group 314"/>
            <p:cNvGrpSpPr>
              <a:grpSpLocks/>
            </p:cNvGrpSpPr>
            <p:nvPr/>
          </p:nvGrpSpPr>
          <p:grpSpPr bwMode="auto">
            <a:xfrm>
              <a:off x="3768" y="608"/>
              <a:ext cx="1856" cy="1630"/>
              <a:chOff x="0" y="-600"/>
              <a:chExt cx="1856" cy="1630"/>
            </a:xfrm>
          </p:grpSpPr>
          <p:grpSp>
            <p:nvGrpSpPr>
              <p:cNvPr id="125041" name="Group 315"/>
              <p:cNvGrpSpPr>
                <a:grpSpLocks/>
              </p:cNvGrpSpPr>
              <p:nvPr/>
            </p:nvGrpSpPr>
            <p:grpSpPr bwMode="auto">
              <a:xfrm>
                <a:off x="0" y="-600"/>
                <a:ext cx="1856" cy="1560"/>
                <a:chOff x="3904" y="2608"/>
                <a:chExt cx="1856" cy="1560"/>
              </a:xfrm>
            </p:grpSpPr>
            <p:pic>
              <p:nvPicPr>
                <p:cNvPr id="125043" name="Picture 316" descr="0001"/>
                <p:cNvPicPr>
                  <a:picLocks noChangeAspect="1" noChangeArrowheads="1"/>
                </p:cNvPicPr>
                <p:nvPr/>
              </p:nvPicPr>
              <p:blipFill>
                <a:blip r:embed="rId4"/>
                <a:srcRect t="8224" b="7359"/>
                <a:stretch>
                  <a:fillRect/>
                </a:stretch>
              </p:blipFill>
              <p:spPr bwMode="auto">
                <a:xfrm>
                  <a:off x="3904" y="2608"/>
                  <a:ext cx="1848" cy="1560"/>
                </a:xfrm>
                <a:prstGeom prst="rect">
                  <a:avLst/>
                </a:prstGeom>
                <a:noFill/>
                <a:ln w="9525">
                  <a:noFill/>
                  <a:miter lim="800000"/>
                  <a:headEnd/>
                  <a:tailEnd/>
                </a:ln>
              </p:spPr>
            </p:pic>
            <p:grpSp>
              <p:nvGrpSpPr>
                <p:cNvPr id="125044" name="Group 317"/>
                <p:cNvGrpSpPr>
                  <a:grpSpLocks/>
                </p:cNvGrpSpPr>
                <p:nvPr/>
              </p:nvGrpSpPr>
              <p:grpSpPr bwMode="auto">
                <a:xfrm>
                  <a:off x="4214" y="2635"/>
                  <a:ext cx="1546" cy="1498"/>
                  <a:chOff x="741" y="2587"/>
                  <a:chExt cx="1516" cy="1470"/>
                </a:xfrm>
              </p:grpSpPr>
              <p:grpSp>
                <p:nvGrpSpPr>
                  <p:cNvPr id="125045" name="Group 318"/>
                  <p:cNvGrpSpPr>
                    <a:grpSpLocks noChangeAspect="1"/>
                  </p:cNvGrpSpPr>
                  <p:nvPr/>
                </p:nvGrpSpPr>
                <p:grpSpPr bwMode="auto">
                  <a:xfrm>
                    <a:off x="741" y="2587"/>
                    <a:ext cx="1471" cy="1470"/>
                    <a:chOff x="336" y="720"/>
                    <a:chExt cx="2304" cy="2304"/>
                  </a:xfrm>
                </p:grpSpPr>
                <p:sp>
                  <p:nvSpPr>
                    <p:cNvPr id="125053" name="Oval 319"/>
                    <p:cNvSpPr>
                      <a:spLocks noChangeAspect="1" noChangeArrowheads="1"/>
                    </p:cNvSpPr>
                    <p:nvPr/>
                  </p:nvSpPr>
                  <p:spPr bwMode="auto">
                    <a:xfrm>
                      <a:off x="337" y="721"/>
                      <a:ext cx="2303" cy="2303"/>
                    </a:xfrm>
                    <a:prstGeom prst="ellipse">
                      <a:avLst/>
                    </a:prstGeom>
                    <a:noFill/>
                    <a:ln w="6350">
                      <a:solidFill>
                        <a:schemeClr val="tx1"/>
                      </a:solidFill>
                      <a:round/>
                      <a:headEnd/>
                      <a:tailEnd/>
                    </a:ln>
                  </p:spPr>
                  <p:txBody>
                    <a:bodyPr wrap="none" anchor="ctr">
                      <a:prstTxWarp prst="textNoShape">
                        <a:avLst/>
                      </a:prstTxWarp>
                    </a:bodyPr>
                    <a:lstStyle/>
                    <a:p>
                      <a:endParaRPr lang="en-US"/>
                    </a:p>
                  </p:txBody>
                </p:sp>
                <p:sp>
                  <p:nvSpPr>
                    <p:cNvPr id="125054" name="Line 320"/>
                    <p:cNvSpPr>
                      <a:spLocks noChangeAspect="1" noChangeShapeType="1"/>
                    </p:cNvSpPr>
                    <p:nvPr/>
                  </p:nvSpPr>
                  <p:spPr bwMode="auto">
                    <a:xfrm>
                      <a:off x="1488" y="720"/>
                      <a:ext cx="0" cy="2303"/>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55" name="Line 321"/>
                    <p:cNvSpPr>
                      <a:spLocks noChangeAspect="1" noChangeShapeType="1"/>
                    </p:cNvSpPr>
                    <p:nvPr/>
                  </p:nvSpPr>
                  <p:spPr bwMode="auto">
                    <a:xfrm>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56" name="Line 322"/>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57" name="Line 323"/>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58" name="Arc 324"/>
                    <p:cNvSpPr>
                      <a:spLocks noChangeAspect="1"/>
                    </p:cNvSpPr>
                    <p:nvPr/>
                  </p:nvSpPr>
                  <p:spPr bwMode="auto">
                    <a:xfrm rot="27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59" name="Arc 325"/>
                    <p:cNvSpPr>
                      <a:spLocks noChangeAspect="1"/>
                    </p:cNvSpPr>
                    <p:nvPr/>
                  </p:nvSpPr>
                  <p:spPr bwMode="auto">
                    <a:xfrm rot="81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60" name="Arc 326"/>
                    <p:cNvSpPr>
                      <a:spLocks noChangeAspect="1"/>
                    </p:cNvSpPr>
                    <p:nvPr/>
                  </p:nvSpPr>
                  <p:spPr bwMode="auto">
                    <a:xfrm rot="189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61" name="Arc 327"/>
                    <p:cNvSpPr>
                      <a:spLocks noChangeAspect="1"/>
                    </p:cNvSpPr>
                    <p:nvPr/>
                  </p:nvSpPr>
                  <p:spPr bwMode="auto">
                    <a:xfrm rot="135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grpSp>
              <p:sp>
                <p:nvSpPr>
                  <p:cNvPr id="125046" name="Oval 328"/>
                  <p:cNvSpPr>
                    <a:spLocks noChangeAspect="1" noChangeArrowheads="1"/>
                  </p:cNvSpPr>
                  <p:nvPr/>
                </p:nvSpPr>
                <p:spPr bwMode="auto">
                  <a:xfrm>
                    <a:off x="1694" y="2995"/>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47" name="AutoShape 329"/>
                  <p:cNvSpPr>
                    <a:spLocks noChangeAspect="1" noChangeArrowheads="1"/>
                  </p:cNvSpPr>
                  <p:nvPr/>
                </p:nvSpPr>
                <p:spPr bwMode="auto">
                  <a:xfrm>
                    <a:off x="1707" y="2997"/>
                    <a:ext cx="80" cy="80"/>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125048" name="Oval 330"/>
                  <p:cNvSpPr>
                    <a:spLocks noChangeAspect="1" noChangeArrowheads="1"/>
                  </p:cNvSpPr>
                  <p:nvPr/>
                </p:nvSpPr>
                <p:spPr bwMode="auto">
                  <a:xfrm>
                    <a:off x="1934" y="2744"/>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49" name="Line 331"/>
                  <p:cNvSpPr>
                    <a:spLocks noChangeAspect="1" noChangeShapeType="1"/>
                  </p:cNvSpPr>
                  <p:nvPr/>
                </p:nvSpPr>
                <p:spPr bwMode="auto">
                  <a:xfrm rot="-5400000">
                    <a:off x="1988" y="2745"/>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5050" name="Oval 332"/>
                  <p:cNvSpPr>
                    <a:spLocks noChangeAspect="1" noChangeArrowheads="1"/>
                  </p:cNvSpPr>
                  <p:nvPr/>
                </p:nvSpPr>
                <p:spPr bwMode="auto">
                  <a:xfrm>
                    <a:off x="2152" y="3272"/>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51" name="Line 333"/>
                  <p:cNvSpPr>
                    <a:spLocks noChangeAspect="1" noChangeShapeType="1"/>
                  </p:cNvSpPr>
                  <p:nvPr/>
                </p:nvSpPr>
                <p:spPr bwMode="auto">
                  <a:xfrm rot="-5400000">
                    <a:off x="2206" y="3273"/>
                    <a:ext cx="0" cy="103"/>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5052" name="Line 334"/>
                  <p:cNvSpPr>
                    <a:spLocks noChangeAspect="1" noChangeShapeType="1"/>
                  </p:cNvSpPr>
                  <p:nvPr/>
                </p:nvSpPr>
                <p:spPr bwMode="auto">
                  <a:xfrm>
                    <a:off x="2204" y="3272"/>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sp>
            <p:nvSpPr>
              <p:cNvPr id="125042" name="Text Box 335"/>
              <p:cNvSpPr txBox="1">
                <a:spLocks noChangeArrowheads="1"/>
              </p:cNvSpPr>
              <p:nvPr/>
            </p:nvSpPr>
            <p:spPr bwMode="auto">
              <a:xfrm>
                <a:off x="1462" y="742"/>
                <a:ext cx="374" cy="288"/>
              </a:xfrm>
              <a:prstGeom prst="rect">
                <a:avLst/>
              </a:prstGeom>
              <a:noFill/>
              <a:ln w="9525">
                <a:noFill/>
                <a:miter lim="800000"/>
                <a:headEnd/>
                <a:tailEnd/>
              </a:ln>
            </p:spPr>
            <p:txBody>
              <a:bodyPr wrap="none">
                <a:prstTxWarp prst="textNoShape">
                  <a:avLst/>
                </a:prstTxWarp>
                <a:spAutoFit/>
              </a:bodyPr>
              <a:lstStyle/>
              <a:p>
                <a:r>
                  <a:rPr lang="en-US">
                    <a:latin typeface="Times" charset="0"/>
                  </a:rPr>
                  <a:t>t=1</a:t>
                </a:r>
              </a:p>
            </p:txBody>
          </p:sp>
        </p:grpSp>
      </p:grpSp>
      <p:grpSp>
        <p:nvGrpSpPr>
          <p:cNvPr id="25" name="Group 336"/>
          <p:cNvGrpSpPr>
            <a:grpSpLocks/>
          </p:cNvGrpSpPr>
          <p:nvPr/>
        </p:nvGrpSpPr>
        <p:grpSpPr bwMode="auto">
          <a:xfrm>
            <a:off x="1600200" y="990600"/>
            <a:ext cx="7327900" cy="2486025"/>
            <a:chOff x="1008" y="624"/>
            <a:chExt cx="4616" cy="1566"/>
          </a:xfrm>
        </p:grpSpPr>
        <p:sp>
          <p:nvSpPr>
            <p:cNvPr id="125016" name="Line 337"/>
            <p:cNvSpPr>
              <a:spLocks noChangeShapeType="1"/>
            </p:cNvSpPr>
            <p:nvPr/>
          </p:nvSpPr>
          <p:spPr bwMode="auto">
            <a:xfrm>
              <a:off x="1008" y="1344"/>
              <a:ext cx="0" cy="376"/>
            </a:xfrm>
            <a:prstGeom prst="line">
              <a:avLst/>
            </a:prstGeom>
            <a:noFill/>
            <a:ln w="57150">
              <a:solidFill>
                <a:srgbClr val="FF020D"/>
              </a:solidFill>
              <a:round/>
              <a:headEnd/>
              <a:tailEnd type="triangle" w="med" len="med"/>
            </a:ln>
          </p:spPr>
          <p:txBody>
            <a:bodyPr wrap="none" anchor="ctr">
              <a:prstTxWarp prst="textNoShape">
                <a:avLst/>
              </a:prstTxWarp>
            </a:bodyPr>
            <a:lstStyle/>
            <a:p>
              <a:endParaRPr lang="en-US"/>
            </a:p>
          </p:txBody>
        </p:sp>
        <p:grpSp>
          <p:nvGrpSpPr>
            <p:cNvPr id="125017" name="Group 338"/>
            <p:cNvGrpSpPr>
              <a:grpSpLocks/>
            </p:cNvGrpSpPr>
            <p:nvPr/>
          </p:nvGrpSpPr>
          <p:grpSpPr bwMode="auto">
            <a:xfrm>
              <a:off x="3768" y="624"/>
              <a:ext cx="1856" cy="1566"/>
              <a:chOff x="328" y="2424"/>
              <a:chExt cx="1856" cy="1566"/>
            </a:xfrm>
          </p:grpSpPr>
          <p:grpSp>
            <p:nvGrpSpPr>
              <p:cNvPr id="125018" name="Group 339"/>
              <p:cNvGrpSpPr>
                <a:grpSpLocks/>
              </p:cNvGrpSpPr>
              <p:nvPr/>
            </p:nvGrpSpPr>
            <p:grpSpPr bwMode="auto">
              <a:xfrm>
                <a:off x="328" y="2424"/>
                <a:ext cx="1856" cy="1528"/>
                <a:chOff x="3904" y="2632"/>
                <a:chExt cx="1856" cy="1528"/>
              </a:xfrm>
            </p:grpSpPr>
            <p:pic>
              <p:nvPicPr>
                <p:cNvPr id="125020" name="Picture 340" descr="0002"/>
                <p:cNvPicPr>
                  <a:picLocks noChangeAspect="1" noChangeArrowheads="1"/>
                </p:cNvPicPr>
                <p:nvPr/>
              </p:nvPicPr>
              <p:blipFill>
                <a:blip r:embed="rId5"/>
                <a:srcRect t="8261" b="8696"/>
                <a:stretch>
                  <a:fillRect/>
                </a:stretch>
              </p:blipFill>
              <p:spPr bwMode="auto">
                <a:xfrm>
                  <a:off x="3904" y="2632"/>
                  <a:ext cx="1840" cy="1528"/>
                </a:xfrm>
                <a:prstGeom prst="rect">
                  <a:avLst/>
                </a:prstGeom>
                <a:noFill/>
                <a:ln w="9525">
                  <a:noFill/>
                  <a:miter lim="800000"/>
                  <a:headEnd/>
                  <a:tailEnd/>
                </a:ln>
              </p:spPr>
            </p:pic>
            <p:grpSp>
              <p:nvGrpSpPr>
                <p:cNvPr id="125021" name="Group 341"/>
                <p:cNvGrpSpPr>
                  <a:grpSpLocks/>
                </p:cNvGrpSpPr>
                <p:nvPr/>
              </p:nvGrpSpPr>
              <p:grpSpPr bwMode="auto">
                <a:xfrm>
                  <a:off x="4214" y="2646"/>
                  <a:ext cx="1546" cy="1498"/>
                  <a:chOff x="741" y="2587"/>
                  <a:chExt cx="1516" cy="1470"/>
                </a:xfrm>
              </p:grpSpPr>
              <p:grpSp>
                <p:nvGrpSpPr>
                  <p:cNvPr id="125022" name="Group 342"/>
                  <p:cNvGrpSpPr>
                    <a:grpSpLocks noChangeAspect="1"/>
                  </p:cNvGrpSpPr>
                  <p:nvPr/>
                </p:nvGrpSpPr>
                <p:grpSpPr bwMode="auto">
                  <a:xfrm>
                    <a:off x="741" y="2587"/>
                    <a:ext cx="1471" cy="1470"/>
                    <a:chOff x="336" y="720"/>
                    <a:chExt cx="2304" cy="2304"/>
                  </a:xfrm>
                </p:grpSpPr>
                <p:sp>
                  <p:nvSpPr>
                    <p:cNvPr id="125030" name="Oval 343"/>
                    <p:cNvSpPr>
                      <a:spLocks noChangeAspect="1" noChangeArrowheads="1"/>
                    </p:cNvSpPr>
                    <p:nvPr/>
                  </p:nvSpPr>
                  <p:spPr bwMode="auto">
                    <a:xfrm>
                      <a:off x="337" y="721"/>
                      <a:ext cx="2303" cy="2303"/>
                    </a:xfrm>
                    <a:prstGeom prst="ellipse">
                      <a:avLst/>
                    </a:prstGeom>
                    <a:noFill/>
                    <a:ln w="6350">
                      <a:solidFill>
                        <a:schemeClr val="tx1"/>
                      </a:solidFill>
                      <a:round/>
                      <a:headEnd/>
                      <a:tailEnd/>
                    </a:ln>
                  </p:spPr>
                  <p:txBody>
                    <a:bodyPr wrap="none" anchor="ctr">
                      <a:prstTxWarp prst="textNoShape">
                        <a:avLst/>
                      </a:prstTxWarp>
                    </a:bodyPr>
                    <a:lstStyle/>
                    <a:p>
                      <a:endParaRPr lang="en-US"/>
                    </a:p>
                  </p:txBody>
                </p:sp>
                <p:sp>
                  <p:nvSpPr>
                    <p:cNvPr id="125031" name="Line 344"/>
                    <p:cNvSpPr>
                      <a:spLocks noChangeAspect="1" noChangeShapeType="1"/>
                    </p:cNvSpPr>
                    <p:nvPr/>
                  </p:nvSpPr>
                  <p:spPr bwMode="auto">
                    <a:xfrm>
                      <a:off x="1488" y="720"/>
                      <a:ext cx="0" cy="2303"/>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32" name="Line 345"/>
                    <p:cNvSpPr>
                      <a:spLocks noChangeAspect="1" noChangeShapeType="1"/>
                    </p:cNvSpPr>
                    <p:nvPr/>
                  </p:nvSpPr>
                  <p:spPr bwMode="auto">
                    <a:xfrm>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33" name="Line 346"/>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34" name="Line 347"/>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35" name="Arc 348"/>
                    <p:cNvSpPr>
                      <a:spLocks noChangeAspect="1"/>
                    </p:cNvSpPr>
                    <p:nvPr/>
                  </p:nvSpPr>
                  <p:spPr bwMode="auto">
                    <a:xfrm rot="27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36" name="Arc 349"/>
                    <p:cNvSpPr>
                      <a:spLocks noChangeAspect="1"/>
                    </p:cNvSpPr>
                    <p:nvPr/>
                  </p:nvSpPr>
                  <p:spPr bwMode="auto">
                    <a:xfrm rot="81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37" name="Arc 350"/>
                    <p:cNvSpPr>
                      <a:spLocks noChangeAspect="1"/>
                    </p:cNvSpPr>
                    <p:nvPr/>
                  </p:nvSpPr>
                  <p:spPr bwMode="auto">
                    <a:xfrm rot="189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38" name="Arc 351"/>
                    <p:cNvSpPr>
                      <a:spLocks noChangeAspect="1"/>
                    </p:cNvSpPr>
                    <p:nvPr/>
                  </p:nvSpPr>
                  <p:spPr bwMode="auto">
                    <a:xfrm rot="135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grpSp>
              <p:sp>
                <p:nvSpPr>
                  <p:cNvPr id="125023" name="Oval 352"/>
                  <p:cNvSpPr>
                    <a:spLocks noChangeAspect="1" noChangeArrowheads="1"/>
                  </p:cNvSpPr>
                  <p:nvPr/>
                </p:nvSpPr>
                <p:spPr bwMode="auto">
                  <a:xfrm>
                    <a:off x="1694" y="2995"/>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24" name="AutoShape 353"/>
                  <p:cNvSpPr>
                    <a:spLocks noChangeAspect="1" noChangeArrowheads="1"/>
                  </p:cNvSpPr>
                  <p:nvPr/>
                </p:nvSpPr>
                <p:spPr bwMode="auto">
                  <a:xfrm>
                    <a:off x="1707" y="2997"/>
                    <a:ext cx="80" cy="80"/>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125025" name="Oval 354"/>
                  <p:cNvSpPr>
                    <a:spLocks noChangeAspect="1" noChangeArrowheads="1"/>
                  </p:cNvSpPr>
                  <p:nvPr/>
                </p:nvSpPr>
                <p:spPr bwMode="auto">
                  <a:xfrm>
                    <a:off x="1934" y="2744"/>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26" name="Line 355"/>
                  <p:cNvSpPr>
                    <a:spLocks noChangeAspect="1" noChangeShapeType="1"/>
                  </p:cNvSpPr>
                  <p:nvPr/>
                </p:nvSpPr>
                <p:spPr bwMode="auto">
                  <a:xfrm rot="-5400000">
                    <a:off x="1988" y="2745"/>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5027" name="Oval 356"/>
                  <p:cNvSpPr>
                    <a:spLocks noChangeAspect="1" noChangeArrowheads="1"/>
                  </p:cNvSpPr>
                  <p:nvPr/>
                </p:nvSpPr>
                <p:spPr bwMode="auto">
                  <a:xfrm>
                    <a:off x="2152" y="3272"/>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28" name="Line 357"/>
                  <p:cNvSpPr>
                    <a:spLocks noChangeAspect="1" noChangeShapeType="1"/>
                  </p:cNvSpPr>
                  <p:nvPr/>
                </p:nvSpPr>
                <p:spPr bwMode="auto">
                  <a:xfrm rot="-5400000">
                    <a:off x="2206" y="3273"/>
                    <a:ext cx="0" cy="103"/>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5029" name="Line 358"/>
                  <p:cNvSpPr>
                    <a:spLocks noChangeAspect="1" noChangeShapeType="1"/>
                  </p:cNvSpPr>
                  <p:nvPr/>
                </p:nvSpPr>
                <p:spPr bwMode="auto">
                  <a:xfrm>
                    <a:off x="2204" y="3272"/>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sp>
            <p:nvSpPr>
              <p:cNvPr id="125019" name="Text Box 359"/>
              <p:cNvSpPr txBox="1">
                <a:spLocks noChangeArrowheads="1"/>
              </p:cNvSpPr>
              <p:nvPr/>
            </p:nvSpPr>
            <p:spPr bwMode="auto">
              <a:xfrm>
                <a:off x="1798" y="3702"/>
                <a:ext cx="374" cy="288"/>
              </a:xfrm>
              <a:prstGeom prst="rect">
                <a:avLst/>
              </a:prstGeom>
              <a:noFill/>
              <a:ln w="9525">
                <a:noFill/>
                <a:miter lim="800000"/>
                <a:headEnd/>
                <a:tailEnd/>
              </a:ln>
            </p:spPr>
            <p:txBody>
              <a:bodyPr wrap="none">
                <a:prstTxWarp prst="textNoShape">
                  <a:avLst/>
                </a:prstTxWarp>
                <a:spAutoFit/>
              </a:bodyPr>
              <a:lstStyle/>
              <a:p>
                <a:r>
                  <a:rPr lang="en-US">
                    <a:latin typeface="Times" charset="0"/>
                  </a:rPr>
                  <a:t>t=3</a:t>
                </a:r>
              </a:p>
            </p:txBody>
          </p:sp>
        </p:grpSp>
      </p:grpSp>
      <p:grpSp>
        <p:nvGrpSpPr>
          <p:cNvPr id="30" name="Group 360"/>
          <p:cNvGrpSpPr>
            <a:grpSpLocks/>
          </p:cNvGrpSpPr>
          <p:nvPr/>
        </p:nvGrpSpPr>
        <p:grpSpPr bwMode="auto">
          <a:xfrm>
            <a:off x="1930400" y="920750"/>
            <a:ext cx="7023100" cy="2559050"/>
            <a:chOff x="1216" y="580"/>
            <a:chExt cx="4424" cy="1612"/>
          </a:xfrm>
        </p:grpSpPr>
        <p:sp>
          <p:nvSpPr>
            <p:cNvPr id="124993" name="Line 361"/>
            <p:cNvSpPr>
              <a:spLocks noChangeShapeType="1"/>
            </p:cNvSpPr>
            <p:nvPr/>
          </p:nvSpPr>
          <p:spPr bwMode="auto">
            <a:xfrm>
              <a:off x="1216" y="1344"/>
              <a:ext cx="0" cy="376"/>
            </a:xfrm>
            <a:prstGeom prst="line">
              <a:avLst/>
            </a:prstGeom>
            <a:noFill/>
            <a:ln w="57150">
              <a:solidFill>
                <a:srgbClr val="FF020D"/>
              </a:solidFill>
              <a:round/>
              <a:headEnd/>
              <a:tailEnd type="triangle" w="med" len="med"/>
            </a:ln>
          </p:spPr>
          <p:txBody>
            <a:bodyPr wrap="none" anchor="ctr">
              <a:prstTxWarp prst="textNoShape">
                <a:avLst/>
              </a:prstTxWarp>
            </a:bodyPr>
            <a:lstStyle/>
            <a:p>
              <a:endParaRPr lang="en-US"/>
            </a:p>
          </p:txBody>
        </p:sp>
        <p:grpSp>
          <p:nvGrpSpPr>
            <p:cNvPr id="124994" name="Group 362"/>
            <p:cNvGrpSpPr>
              <a:grpSpLocks/>
            </p:cNvGrpSpPr>
            <p:nvPr/>
          </p:nvGrpSpPr>
          <p:grpSpPr bwMode="auto">
            <a:xfrm>
              <a:off x="3754" y="580"/>
              <a:ext cx="1886" cy="1612"/>
              <a:chOff x="-414" y="1884"/>
              <a:chExt cx="1886" cy="1612"/>
            </a:xfrm>
          </p:grpSpPr>
          <p:grpSp>
            <p:nvGrpSpPr>
              <p:cNvPr id="124995" name="Group 363"/>
              <p:cNvGrpSpPr>
                <a:grpSpLocks/>
              </p:cNvGrpSpPr>
              <p:nvPr/>
            </p:nvGrpSpPr>
            <p:grpSpPr bwMode="auto">
              <a:xfrm>
                <a:off x="-414" y="1884"/>
                <a:ext cx="1886" cy="1572"/>
                <a:chOff x="-924" y="1654"/>
                <a:chExt cx="1161" cy="968"/>
              </a:xfrm>
            </p:grpSpPr>
            <p:pic>
              <p:nvPicPr>
                <p:cNvPr id="124997" name="Picture 364"/>
                <p:cNvPicPr>
                  <a:picLocks noChangeAspect="1" noChangeArrowheads="1"/>
                </p:cNvPicPr>
                <p:nvPr/>
              </p:nvPicPr>
              <p:blipFill>
                <a:blip r:embed="rId6"/>
                <a:srcRect t="7639" b="8333"/>
                <a:stretch>
                  <a:fillRect/>
                </a:stretch>
              </p:blipFill>
              <p:spPr bwMode="auto">
                <a:xfrm>
                  <a:off x="-924" y="1654"/>
                  <a:ext cx="1152" cy="968"/>
                </a:xfrm>
                <a:prstGeom prst="rect">
                  <a:avLst/>
                </a:prstGeom>
                <a:noFill/>
                <a:ln w="9525">
                  <a:noFill/>
                  <a:miter lim="800000"/>
                  <a:headEnd/>
                  <a:tailEnd/>
                </a:ln>
              </p:spPr>
            </p:pic>
            <p:grpSp>
              <p:nvGrpSpPr>
                <p:cNvPr id="124998" name="Group 365"/>
                <p:cNvGrpSpPr>
                  <a:grpSpLocks/>
                </p:cNvGrpSpPr>
                <p:nvPr/>
              </p:nvGrpSpPr>
              <p:grpSpPr bwMode="auto">
                <a:xfrm>
                  <a:off x="-727" y="1683"/>
                  <a:ext cx="964" cy="934"/>
                  <a:chOff x="741" y="2587"/>
                  <a:chExt cx="1516" cy="1470"/>
                </a:xfrm>
              </p:grpSpPr>
              <p:grpSp>
                <p:nvGrpSpPr>
                  <p:cNvPr id="124999" name="Group 366"/>
                  <p:cNvGrpSpPr>
                    <a:grpSpLocks noChangeAspect="1"/>
                  </p:cNvGrpSpPr>
                  <p:nvPr/>
                </p:nvGrpSpPr>
                <p:grpSpPr bwMode="auto">
                  <a:xfrm>
                    <a:off x="741" y="2587"/>
                    <a:ext cx="1471" cy="1470"/>
                    <a:chOff x="336" y="720"/>
                    <a:chExt cx="2304" cy="2304"/>
                  </a:xfrm>
                </p:grpSpPr>
                <p:sp>
                  <p:nvSpPr>
                    <p:cNvPr id="125007" name="Oval 367"/>
                    <p:cNvSpPr>
                      <a:spLocks noChangeAspect="1" noChangeArrowheads="1"/>
                    </p:cNvSpPr>
                    <p:nvPr/>
                  </p:nvSpPr>
                  <p:spPr bwMode="auto">
                    <a:xfrm>
                      <a:off x="337" y="721"/>
                      <a:ext cx="2303" cy="2303"/>
                    </a:xfrm>
                    <a:prstGeom prst="ellipse">
                      <a:avLst/>
                    </a:prstGeom>
                    <a:noFill/>
                    <a:ln w="6350">
                      <a:solidFill>
                        <a:schemeClr val="tx1"/>
                      </a:solidFill>
                      <a:round/>
                      <a:headEnd/>
                      <a:tailEnd/>
                    </a:ln>
                  </p:spPr>
                  <p:txBody>
                    <a:bodyPr wrap="none" anchor="ctr">
                      <a:prstTxWarp prst="textNoShape">
                        <a:avLst/>
                      </a:prstTxWarp>
                    </a:bodyPr>
                    <a:lstStyle/>
                    <a:p>
                      <a:endParaRPr lang="en-US"/>
                    </a:p>
                  </p:txBody>
                </p:sp>
                <p:sp>
                  <p:nvSpPr>
                    <p:cNvPr id="125008" name="Line 368"/>
                    <p:cNvSpPr>
                      <a:spLocks noChangeAspect="1" noChangeShapeType="1"/>
                    </p:cNvSpPr>
                    <p:nvPr/>
                  </p:nvSpPr>
                  <p:spPr bwMode="auto">
                    <a:xfrm>
                      <a:off x="1488" y="720"/>
                      <a:ext cx="0" cy="2303"/>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09" name="Line 369"/>
                    <p:cNvSpPr>
                      <a:spLocks noChangeAspect="1" noChangeShapeType="1"/>
                    </p:cNvSpPr>
                    <p:nvPr/>
                  </p:nvSpPr>
                  <p:spPr bwMode="auto">
                    <a:xfrm>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10" name="Line 370"/>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11" name="Line 371"/>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12" name="Arc 372"/>
                    <p:cNvSpPr>
                      <a:spLocks noChangeAspect="1"/>
                    </p:cNvSpPr>
                    <p:nvPr/>
                  </p:nvSpPr>
                  <p:spPr bwMode="auto">
                    <a:xfrm rot="27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13" name="Arc 373"/>
                    <p:cNvSpPr>
                      <a:spLocks noChangeAspect="1"/>
                    </p:cNvSpPr>
                    <p:nvPr/>
                  </p:nvSpPr>
                  <p:spPr bwMode="auto">
                    <a:xfrm rot="81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14" name="Arc 374"/>
                    <p:cNvSpPr>
                      <a:spLocks noChangeAspect="1"/>
                    </p:cNvSpPr>
                    <p:nvPr/>
                  </p:nvSpPr>
                  <p:spPr bwMode="auto">
                    <a:xfrm rot="189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15" name="Arc 375"/>
                    <p:cNvSpPr>
                      <a:spLocks noChangeAspect="1"/>
                    </p:cNvSpPr>
                    <p:nvPr/>
                  </p:nvSpPr>
                  <p:spPr bwMode="auto">
                    <a:xfrm rot="135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grpSp>
              <p:sp>
                <p:nvSpPr>
                  <p:cNvPr id="125000" name="Oval 376"/>
                  <p:cNvSpPr>
                    <a:spLocks noChangeAspect="1" noChangeArrowheads="1"/>
                  </p:cNvSpPr>
                  <p:nvPr/>
                </p:nvSpPr>
                <p:spPr bwMode="auto">
                  <a:xfrm>
                    <a:off x="1694" y="2995"/>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01" name="AutoShape 377"/>
                  <p:cNvSpPr>
                    <a:spLocks noChangeAspect="1" noChangeArrowheads="1"/>
                  </p:cNvSpPr>
                  <p:nvPr/>
                </p:nvSpPr>
                <p:spPr bwMode="auto">
                  <a:xfrm>
                    <a:off x="1707" y="2997"/>
                    <a:ext cx="80" cy="80"/>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125002" name="Oval 378"/>
                  <p:cNvSpPr>
                    <a:spLocks noChangeAspect="1" noChangeArrowheads="1"/>
                  </p:cNvSpPr>
                  <p:nvPr/>
                </p:nvSpPr>
                <p:spPr bwMode="auto">
                  <a:xfrm>
                    <a:off x="1934" y="2744"/>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03" name="Line 379"/>
                  <p:cNvSpPr>
                    <a:spLocks noChangeAspect="1" noChangeShapeType="1"/>
                  </p:cNvSpPr>
                  <p:nvPr/>
                </p:nvSpPr>
                <p:spPr bwMode="auto">
                  <a:xfrm rot="-5400000">
                    <a:off x="1988" y="2745"/>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5004" name="Oval 380"/>
                  <p:cNvSpPr>
                    <a:spLocks noChangeAspect="1" noChangeArrowheads="1"/>
                  </p:cNvSpPr>
                  <p:nvPr/>
                </p:nvSpPr>
                <p:spPr bwMode="auto">
                  <a:xfrm>
                    <a:off x="2152" y="3272"/>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05" name="Line 381"/>
                  <p:cNvSpPr>
                    <a:spLocks noChangeAspect="1" noChangeShapeType="1"/>
                  </p:cNvSpPr>
                  <p:nvPr/>
                </p:nvSpPr>
                <p:spPr bwMode="auto">
                  <a:xfrm rot="-5400000">
                    <a:off x="2206" y="3273"/>
                    <a:ext cx="0" cy="103"/>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5006" name="Line 382"/>
                  <p:cNvSpPr>
                    <a:spLocks noChangeAspect="1" noChangeShapeType="1"/>
                  </p:cNvSpPr>
                  <p:nvPr/>
                </p:nvSpPr>
                <p:spPr bwMode="auto">
                  <a:xfrm>
                    <a:off x="2204" y="3272"/>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sp>
            <p:nvSpPr>
              <p:cNvPr id="124996" name="Text Box 383"/>
              <p:cNvSpPr txBox="1">
                <a:spLocks noChangeArrowheads="1"/>
              </p:cNvSpPr>
              <p:nvPr/>
            </p:nvSpPr>
            <p:spPr bwMode="auto">
              <a:xfrm>
                <a:off x="1094" y="3208"/>
                <a:ext cx="374" cy="288"/>
              </a:xfrm>
              <a:prstGeom prst="rect">
                <a:avLst/>
              </a:prstGeom>
              <a:noFill/>
              <a:ln w="9525">
                <a:noFill/>
                <a:miter lim="800000"/>
                <a:headEnd/>
                <a:tailEnd/>
              </a:ln>
            </p:spPr>
            <p:txBody>
              <a:bodyPr wrap="none">
                <a:prstTxWarp prst="textNoShape">
                  <a:avLst/>
                </a:prstTxWarp>
                <a:spAutoFit/>
              </a:bodyPr>
              <a:lstStyle/>
              <a:p>
                <a:r>
                  <a:rPr lang="en-US">
                    <a:latin typeface="Times" charset="0"/>
                  </a:rPr>
                  <a:t>t=5</a:t>
                </a:r>
              </a:p>
            </p:txBody>
          </p:sp>
        </p:grpSp>
      </p:grpSp>
      <p:grpSp>
        <p:nvGrpSpPr>
          <p:cNvPr id="119988" name="Group 384"/>
          <p:cNvGrpSpPr>
            <a:grpSpLocks/>
          </p:cNvGrpSpPr>
          <p:nvPr/>
        </p:nvGrpSpPr>
        <p:grpSpPr bwMode="auto">
          <a:xfrm>
            <a:off x="2806700" y="947738"/>
            <a:ext cx="6148388" cy="2570162"/>
            <a:chOff x="1768" y="597"/>
            <a:chExt cx="3873" cy="1619"/>
          </a:xfrm>
        </p:grpSpPr>
        <p:sp>
          <p:nvSpPr>
            <p:cNvPr id="124970" name="Line 385"/>
            <p:cNvSpPr>
              <a:spLocks noChangeShapeType="1"/>
            </p:cNvSpPr>
            <p:nvPr/>
          </p:nvSpPr>
          <p:spPr bwMode="auto">
            <a:xfrm>
              <a:off x="1768" y="1344"/>
              <a:ext cx="0" cy="376"/>
            </a:xfrm>
            <a:prstGeom prst="line">
              <a:avLst/>
            </a:prstGeom>
            <a:noFill/>
            <a:ln w="57150">
              <a:solidFill>
                <a:srgbClr val="FF020D"/>
              </a:solidFill>
              <a:round/>
              <a:headEnd/>
              <a:tailEnd type="triangle" w="med" len="med"/>
            </a:ln>
          </p:spPr>
          <p:txBody>
            <a:bodyPr wrap="none" anchor="ctr">
              <a:prstTxWarp prst="textNoShape">
                <a:avLst/>
              </a:prstTxWarp>
            </a:bodyPr>
            <a:lstStyle/>
            <a:p>
              <a:endParaRPr lang="en-US"/>
            </a:p>
          </p:txBody>
        </p:sp>
        <p:grpSp>
          <p:nvGrpSpPr>
            <p:cNvPr id="124971" name="Group 386"/>
            <p:cNvGrpSpPr>
              <a:grpSpLocks/>
            </p:cNvGrpSpPr>
            <p:nvPr/>
          </p:nvGrpSpPr>
          <p:grpSpPr bwMode="auto">
            <a:xfrm>
              <a:off x="3769" y="597"/>
              <a:ext cx="1872" cy="1619"/>
              <a:chOff x="3897" y="2485"/>
              <a:chExt cx="1872" cy="1619"/>
            </a:xfrm>
          </p:grpSpPr>
          <p:grpSp>
            <p:nvGrpSpPr>
              <p:cNvPr id="124972" name="Group 387"/>
              <p:cNvGrpSpPr>
                <a:grpSpLocks/>
              </p:cNvGrpSpPr>
              <p:nvPr/>
            </p:nvGrpSpPr>
            <p:grpSpPr bwMode="auto">
              <a:xfrm>
                <a:off x="3897" y="2485"/>
                <a:ext cx="1863" cy="1563"/>
                <a:chOff x="3897" y="2613"/>
                <a:chExt cx="1863" cy="1563"/>
              </a:xfrm>
            </p:grpSpPr>
            <p:pic>
              <p:nvPicPr>
                <p:cNvPr id="124974" name="Picture 388" descr="0010"/>
                <p:cNvPicPr>
                  <a:picLocks noChangeAspect="1" noChangeArrowheads="1"/>
                </p:cNvPicPr>
                <p:nvPr/>
              </p:nvPicPr>
              <p:blipFill>
                <a:blip r:embed="rId7"/>
                <a:srcRect t="7379" b="7813"/>
                <a:stretch>
                  <a:fillRect/>
                </a:stretch>
              </p:blipFill>
              <p:spPr bwMode="auto">
                <a:xfrm>
                  <a:off x="3897" y="2613"/>
                  <a:ext cx="1843" cy="1563"/>
                </a:xfrm>
                <a:prstGeom prst="rect">
                  <a:avLst/>
                </a:prstGeom>
                <a:noFill/>
                <a:ln w="9525">
                  <a:noFill/>
                  <a:miter lim="800000"/>
                  <a:headEnd/>
                  <a:tailEnd/>
                </a:ln>
              </p:spPr>
            </p:pic>
            <p:grpSp>
              <p:nvGrpSpPr>
                <p:cNvPr id="124975" name="Group 389"/>
                <p:cNvGrpSpPr>
                  <a:grpSpLocks/>
                </p:cNvGrpSpPr>
                <p:nvPr/>
              </p:nvGrpSpPr>
              <p:grpSpPr bwMode="auto">
                <a:xfrm>
                  <a:off x="4202" y="2640"/>
                  <a:ext cx="1558" cy="1509"/>
                  <a:chOff x="741" y="2587"/>
                  <a:chExt cx="1516" cy="1470"/>
                </a:xfrm>
              </p:grpSpPr>
              <p:grpSp>
                <p:nvGrpSpPr>
                  <p:cNvPr id="124976" name="Group 390"/>
                  <p:cNvGrpSpPr>
                    <a:grpSpLocks noChangeAspect="1"/>
                  </p:cNvGrpSpPr>
                  <p:nvPr/>
                </p:nvGrpSpPr>
                <p:grpSpPr bwMode="auto">
                  <a:xfrm>
                    <a:off x="741" y="2587"/>
                    <a:ext cx="1471" cy="1470"/>
                    <a:chOff x="336" y="720"/>
                    <a:chExt cx="2304" cy="2304"/>
                  </a:xfrm>
                </p:grpSpPr>
                <p:sp>
                  <p:nvSpPr>
                    <p:cNvPr id="124984" name="Oval 391"/>
                    <p:cNvSpPr>
                      <a:spLocks noChangeAspect="1" noChangeArrowheads="1"/>
                    </p:cNvSpPr>
                    <p:nvPr/>
                  </p:nvSpPr>
                  <p:spPr bwMode="auto">
                    <a:xfrm>
                      <a:off x="337" y="721"/>
                      <a:ext cx="2303" cy="2303"/>
                    </a:xfrm>
                    <a:prstGeom prst="ellipse">
                      <a:avLst/>
                    </a:prstGeom>
                    <a:noFill/>
                    <a:ln w="6350">
                      <a:solidFill>
                        <a:schemeClr val="tx1"/>
                      </a:solidFill>
                      <a:round/>
                      <a:headEnd/>
                      <a:tailEnd/>
                    </a:ln>
                  </p:spPr>
                  <p:txBody>
                    <a:bodyPr wrap="none" anchor="ctr">
                      <a:prstTxWarp prst="textNoShape">
                        <a:avLst/>
                      </a:prstTxWarp>
                    </a:bodyPr>
                    <a:lstStyle/>
                    <a:p>
                      <a:endParaRPr lang="en-US"/>
                    </a:p>
                  </p:txBody>
                </p:sp>
                <p:sp>
                  <p:nvSpPr>
                    <p:cNvPr id="124985" name="Line 392"/>
                    <p:cNvSpPr>
                      <a:spLocks noChangeAspect="1" noChangeShapeType="1"/>
                    </p:cNvSpPr>
                    <p:nvPr/>
                  </p:nvSpPr>
                  <p:spPr bwMode="auto">
                    <a:xfrm>
                      <a:off x="1488" y="720"/>
                      <a:ext cx="0" cy="2303"/>
                    </a:xfrm>
                    <a:prstGeom prst="line">
                      <a:avLst/>
                    </a:prstGeom>
                    <a:noFill/>
                    <a:ln w="6350">
                      <a:solidFill>
                        <a:schemeClr val="tx1"/>
                      </a:solidFill>
                      <a:round/>
                      <a:headEnd/>
                      <a:tailEnd/>
                    </a:ln>
                  </p:spPr>
                  <p:txBody>
                    <a:bodyPr>
                      <a:prstTxWarp prst="textNoShape">
                        <a:avLst/>
                      </a:prstTxWarp>
                    </a:bodyPr>
                    <a:lstStyle/>
                    <a:p>
                      <a:endParaRPr lang="en-US"/>
                    </a:p>
                  </p:txBody>
                </p:sp>
                <p:sp>
                  <p:nvSpPr>
                    <p:cNvPr id="124986" name="Line 393"/>
                    <p:cNvSpPr>
                      <a:spLocks noChangeAspect="1" noChangeShapeType="1"/>
                    </p:cNvSpPr>
                    <p:nvPr/>
                  </p:nvSpPr>
                  <p:spPr bwMode="auto">
                    <a:xfrm>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4987" name="Line 394"/>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4988" name="Line 395"/>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4989" name="Arc 396"/>
                    <p:cNvSpPr>
                      <a:spLocks noChangeAspect="1"/>
                    </p:cNvSpPr>
                    <p:nvPr/>
                  </p:nvSpPr>
                  <p:spPr bwMode="auto">
                    <a:xfrm rot="27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4990" name="Arc 397"/>
                    <p:cNvSpPr>
                      <a:spLocks noChangeAspect="1"/>
                    </p:cNvSpPr>
                    <p:nvPr/>
                  </p:nvSpPr>
                  <p:spPr bwMode="auto">
                    <a:xfrm rot="81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4991" name="Arc 398"/>
                    <p:cNvSpPr>
                      <a:spLocks noChangeAspect="1"/>
                    </p:cNvSpPr>
                    <p:nvPr/>
                  </p:nvSpPr>
                  <p:spPr bwMode="auto">
                    <a:xfrm rot="189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4992" name="Arc 399"/>
                    <p:cNvSpPr>
                      <a:spLocks noChangeAspect="1"/>
                    </p:cNvSpPr>
                    <p:nvPr/>
                  </p:nvSpPr>
                  <p:spPr bwMode="auto">
                    <a:xfrm rot="135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grpSp>
              <p:sp>
                <p:nvSpPr>
                  <p:cNvPr id="124977" name="Oval 400"/>
                  <p:cNvSpPr>
                    <a:spLocks noChangeAspect="1" noChangeArrowheads="1"/>
                  </p:cNvSpPr>
                  <p:nvPr/>
                </p:nvSpPr>
                <p:spPr bwMode="auto">
                  <a:xfrm>
                    <a:off x="1694" y="2995"/>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4978" name="AutoShape 401"/>
                  <p:cNvSpPr>
                    <a:spLocks noChangeAspect="1" noChangeArrowheads="1"/>
                  </p:cNvSpPr>
                  <p:nvPr/>
                </p:nvSpPr>
                <p:spPr bwMode="auto">
                  <a:xfrm>
                    <a:off x="1707" y="2997"/>
                    <a:ext cx="80" cy="80"/>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124979" name="Oval 402"/>
                  <p:cNvSpPr>
                    <a:spLocks noChangeAspect="1" noChangeArrowheads="1"/>
                  </p:cNvSpPr>
                  <p:nvPr/>
                </p:nvSpPr>
                <p:spPr bwMode="auto">
                  <a:xfrm>
                    <a:off x="1934" y="2744"/>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4980" name="Line 403"/>
                  <p:cNvSpPr>
                    <a:spLocks noChangeAspect="1" noChangeShapeType="1"/>
                  </p:cNvSpPr>
                  <p:nvPr/>
                </p:nvSpPr>
                <p:spPr bwMode="auto">
                  <a:xfrm rot="-5400000">
                    <a:off x="1988" y="2745"/>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4981" name="Oval 404"/>
                  <p:cNvSpPr>
                    <a:spLocks noChangeAspect="1" noChangeArrowheads="1"/>
                  </p:cNvSpPr>
                  <p:nvPr/>
                </p:nvSpPr>
                <p:spPr bwMode="auto">
                  <a:xfrm>
                    <a:off x="2152" y="3272"/>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4982" name="Line 405"/>
                  <p:cNvSpPr>
                    <a:spLocks noChangeAspect="1" noChangeShapeType="1"/>
                  </p:cNvSpPr>
                  <p:nvPr/>
                </p:nvSpPr>
                <p:spPr bwMode="auto">
                  <a:xfrm rot="-5400000">
                    <a:off x="2206" y="3273"/>
                    <a:ext cx="0" cy="103"/>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4983" name="Line 406"/>
                  <p:cNvSpPr>
                    <a:spLocks noChangeAspect="1" noChangeShapeType="1"/>
                  </p:cNvSpPr>
                  <p:nvPr/>
                </p:nvSpPr>
                <p:spPr bwMode="auto">
                  <a:xfrm>
                    <a:off x="2204" y="3272"/>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sp>
            <p:nvSpPr>
              <p:cNvPr id="124973" name="Text Box 407"/>
              <p:cNvSpPr txBox="1">
                <a:spLocks noChangeArrowheads="1"/>
              </p:cNvSpPr>
              <p:nvPr/>
            </p:nvSpPr>
            <p:spPr bwMode="auto">
              <a:xfrm>
                <a:off x="5299" y="3816"/>
                <a:ext cx="470" cy="288"/>
              </a:xfrm>
              <a:prstGeom prst="rect">
                <a:avLst/>
              </a:prstGeom>
              <a:noFill/>
              <a:ln w="9525">
                <a:noFill/>
                <a:miter lim="800000"/>
                <a:headEnd/>
                <a:tailEnd/>
              </a:ln>
            </p:spPr>
            <p:txBody>
              <a:bodyPr wrap="none">
                <a:prstTxWarp prst="textNoShape">
                  <a:avLst/>
                </a:prstTxWarp>
                <a:spAutoFit/>
              </a:bodyPr>
              <a:lstStyle/>
              <a:p>
                <a:r>
                  <a:rPr lang="en-US">
                    <a:latin typeface="Times" charset="0"/>
                  </a:rPr>
                  <a:t>t=10</a:t>
                </a:r>
              </a:p>
            </p:txBody>
          </p:sp>
        </p:grpSp>
      </p:grpSp>
      <p:grpSp>
        <p:nvGrpSpPr>
          <p:cNvPr id="70657" name="Group 408"/>
          <p:cNvGrpSpPr>
            <a:grpSpLocks/>
          </p:cNvGrpSpPr>
          <p:nvPr/>
        </p:nvGrpSpPr>
        <p:grpSpPr bwMode="auto">
          <a:xfrm>
            <a:off x="3670300" y="909638"/>
            <a:ext cx="5283200" cy="2620962"/>
            <a:chOff x="2312" y="573"/>
            <a:chExt cx="3328" cy="1651"/>
          </a:xfrm>
        </p:grpSpPr>
        <p:sp>
          <p:nvSpPr>
            <p:cNvPr id="124947" name="Line 409"/>
            <p:cNvSpPr>
              <a:spLocks noChangeShapeType="1"/>
            </p:cNvSpPr>
            <p:nvPr/>
          </p:nvSpPr>
          <p:spPr bwMode="auto">
            <a:xfrm>
              <a:off x="2312" y="1344"/>
              <a:ext cx="0" cy="376"/>
            </a:xfrm>
            <a:prstGeom prst="line">
              <a:avLst/>
            </a:prstGeom>
            <a:noFill/>
            <a:ln w="57150">
              <a:solidFill>
                <a:srgbClr val="FF020D"/>
              </a:solidFill>
              <a:round/>
              <a:headEnd/>
              <a:tailEnd type="triangle" w="med" len="med"/>
            </a:ln>
          </p:spPr>
          <p:txBody>
            <a:bodyPr wrap="none" anchor="ctr">
              <a:prstTxWarp prst="textNoShape">
                <a:avLst/>
              </a:prstTxWarp>
            </a:bodyPr>
            <a:lstStyle/>
            <a:p>
              <a:endParaRPr lang="en-US"/>
            </a:p>
          </p:txBody>
        </p:sp>
        <p:grpSp>
          <p:nvGrpSpPr>
            <p:cNvPr id="124948" name="Group 410"/>
            <p:cNvGrpSpPr>
              <a:grpSpLocks/>
            </p:cNvGrpSpPr>
            <p:nvPr/>
          </p:nvGrpSpPr>
          <p:grpSpPr bwMode="auto">
            <a:xfrm>
              <a:off x="3745" y="573"/>
              <a:ext cx="1895" cy="1651"/>
              <a:chOff x="3865" y="2597"/>
              <a:chExt cx="1895" cy="1651"/>
            </a:xfrm>
          </p:grpSpPr>
          <p:grpSp>
            <p:nvGrpSpPr>
              <p:cNvPr id="124949" name="Group 411"/>
              <p:cNvGrpSpPr>
                <a:grpSpLocks/>
              </p:cNvGrpSpPr>
              <p:nvPr/>
            </p:nvGrpSpPr>
            <p:grpSpPr bwMode="auto">
              <a:xfrm>
                <a:off x="3865" y="2597"/>
                <a:ext cx="1895" cy="1606"/>
                <a:chOff x="3836" y="2621"/>
                <a:chExt cx="1161" cy="984"/>
              </a:xfrm>
            </p:grpSpPr>
            <p:pic>
              <p:nvPicPr>
                <p:cNvPr id="124951" name="Picture 412"/>
                <p:cNvPicPr>
                  <a:picLocks noChangeAspect="1" noChangeArrowheads="1"/>
                </p:cNvPicPr>
                <p:nvPr/>
              </p:nvPicPr>
              <p:blipFill>
                <a:blip r:embed="rId8"/>
                <a:srcRect t="7639" b="6944"/>
                <a:stretch>
                  <a:fillRect/>
                </a:stretch>
              </p:blipFill>
              <p:spPr bwMode="auto">
                <a:xfrm>
                  <a:off x="3836" y="2621"/>
                  <a:ext cx="1152" cy="984"/>
                </a:xfrm>
                <a:prstGeom prst="rect">
                  <a:avLst/>
                </a:prstGeom>
                <a:noFill/>
                <a:ln w="9525">
                  <a:noFill/>
                  <a:miter lim="800000"/>
                  <a:headEnd/>
                  <a:tailEnd/>
                </a:ln>
              </p:spPr>
            </p:pic>
            <p:grpSp>
              <p:nvGrpSpPr>
                <p:cNvPr id="124952" name="Group 413"/>
                <p:cNvGrpSpPr>
                  <a:grpSpLocks/>
                </p:cNvGrpSpPr>
                <p:nvPr/>
              </p:nvGrpSpPr>
              <p:grpSpPr bwMode="auto">
                <a:xfrm>
                  <a:off x="4033" y="2641"/>
                  <a:ext cx="964" cy="934"/>
                  <a:chOff x="741" y="2587"/>
                  <a:chExt cx="1516" cy="1470"/>
                </a:xfrm>
              </p:grpSpPr>
              <p:grpSp>
                <p:nvGrpSpPr>
                  <p:cNvPr id="124953" name="Group 414"/>
                  <p:cNvGrpSpPr>
                    <a:grpSpLocks noChangeAspect="1"/>
                  </p:cNvGrpSpPr>
                  <p:nvPr/>
                </p:nvGrpSpPr>
                <p:grpSpPr bwMode="auto">
                  <a:xfrm>
                    <a:off x="741" y="2587"/>
                    <a:ext cx="1471" cy="1470"/>
                    <a:chOff x="336" y="720"/>
                    <a:chExt cx="2304" cy="2304"/>
                  </a:xfrm>
                </p:grpSpPr>
                <p:sp>
                  <p:nvSpPr>
                    <p:cNvPr id="124961" name="Oval 415"/>
                    <p:cNvSpPr>
                      <a:spLocks noChangeAspect="1" noChangeArrowheads="1"/>
                    </p:cNvSpPr>
                    <p:nvPr/>
                  </p:nvSpPr>
                  <p:spPr bwMode="auto">
                    <a:xfrm>
                      <a:off x="337" y="721"/>
                      <a:ext cx="2303" cy="2303"/>
                    </a:xfrm>
                    <a:prstGeom prst="ellipse">
                      <a:avLst/>
                    </a:prstGeom>
                    <a:noFill/>
                    <a:ln w="6350">
                      <a:solidFill>
                        <a:schemeClr val="tx1"/>
                      </a:solidFill>
                      <a:round/>
                      <a:headEnd/>
                      <a:tailEnd/>
                    </a:ln>
                  </p:spPr>
                  <p:txBody>
                    <a:bodyPr wrap="none" anchor="ctr">
                      <a:prstTxWarp prst="textNoShape">
                        <a:avLst/>
                      </a:prstTxWarp>
                    </a:bodyPr>
                    <a:lstStyle/>
                    <a:p>
                      <a:endParaRPr lang="en-US"/>
                    </a:p>
                  </p:txBody>
                </p:sp>
                <p:sp>
                  <p:nvSpPr>
                    <p:cNvPr id="124962" name="Line 416"/>
                    <p:cNvSpPr>
                      <a:spLocks noChangeAspect="1" noChangeShapeType="1"/>
                    </p:cNvSpPr>
                    <p:nvPr/>
                  </p:nvSpPr>
                  <p:spPr bwMode="auto">
                    <a:xfrm>
                      <a:off x="1488" y="720"/>
                      <a:ext cx="0" cy="2303"/>
                    </a:xfrm>
                    <a:prstGeom prst="line">
                      <a:avLst/>
                    </a:prstGeom>
                    <a:noFill/>
                    <a:ln w="6350">
                      <a:solidFill>
                        <a:schemeClr val="tx1"/>
                      </a:solidFill>
                      <a:round/>
                      <a:headEnd/>
                      <a:tailEnd/>
                    </a:ln>
                  </p:spPr>
                  <p:txBody>
                    <a:bodyPr>
                      <a:prstTxWarp prst="textNoShape">
                        <a:avLst/>
                      </a:prstTxWarp>
                    </a:bodyPr>
                    <a:lstStyle/>
                    <a:p>
                      <a:endParaRPr lang="en-US"/>
                    </a:p>
                  </p:txBody>
                </p:sp>
                <p:sp>
                  <p:nvSpPr>
                    <p:cNvPr id="124963" name="Line 417"/>
                    <p:cNvSpPr>
                      <a:spLocks noChangeAspect="1" noChangeShapeType="1"/>
                    </p:cNvSpPr>
                    <p:nvPr/>
                  </p:nvSpPr>
                  <p:spPr bwMode="auto">
                    <a:xfrm>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4964" name="Line 418"/>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4965" name="Line 419"/>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4966" name="Arc 420"/>
                    <p:cNvSpPr>
                      <a:spLocks noChangeAspect="1"/>
                    </p:cNvSpPr>
                    <p:nvPr/>
                  </p:nvSpPr>
                  <p:spPr bwMode="auto">
                    <a:xfrm rot="27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4967" name="Arc 421"/>
                    <p:cNvSpPr>
                      <a:spLocks noChangeAspect="1"/>
                    </p:cNvSpPr>
                    <p:nvPr/>
                  </p:nvSpPr>
                  <p:spPr bwMode="auto">
                    <a:xfrm rot="81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4968" name="Arc 422"/>
                    <p:cNvSpPr>
                      <a:spLocks noChangeAspect="1"/>
                    </p:cNvSpPr>
                    <p:nvPr/>
                  </p:nvSpPr>
                  <p:spPr bwMode="auto">
                    <a:xfrm rot="189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4969" name="Arc 423"/>
                    <p:cNvSpPr>
                      <a:spLocks noChangeAspect="1"/>
                    </p:cNvSpPr>
                    <p:nvPr/>
                  </p:nvSpPr>
                  <p:spPr bwMode="auto">
                    <a:xfrm rot="135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grpSp>
              <p:sp>
                <p:nvSpPr>
                  <p:cNvPr id="124954" name="Oval 424"/>
                  <p:cNvSpPr>
                    <a:spLocks noChangeAspect="1" noChangeArrowheads="1"/>
                  </p:cNvSpPr>
                  <p:nvPr/>
                </p:nvSpPr>
                <p:spPr bwMode="auto">
                  <a:xfrm>
                    <a:off x="1694" y="2995"/>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4955" name="AutoShape 425"/>
                  <p:cNvSpPr>
                    <a:spLocks noChangeAspect="1" noChangeArrowheads="1"/>
                  </p:cNvSpPr>
                  <p:nvPr/>
                </p:nvSpPr>
                <p:spPr bwMode="auto">
                  <a:xfrm>
                    <a:off x="1707" y="2997"/>
                    <a:ext cx="80" cy="80"/>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124956" name="Oval 426"/>
                  <p:cNvSpPr>
                    <a:spLocks noChangeAspect="1" noChangeArrowheads="1"/>
                  </p:cNvSpPr>
                  <p:nvPr/>
                </p:nvSpPr>
                <p:spPr bwMode="auto">
                  <a:xfrm>
                    <a:off x="1934" y="2744"/>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4957" name="Line 427"/>
                  <p:cNvSpPr>
                    <a:spLocks noChangeAspect="1" noChangeShapeType="1"/>
                  </p:cNvSpPr>
                  <p:nvPr/>
                </p:nvSpPr>
                <p:spPr bwMode="auto">
                  <a:xfrm rot="-5400000">
                    <a:off x="1988" y="2745"/>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4958" name="Oval 428"/>
                  <p:cNvSpPr>
                    <a:spLocks noChangeAspect="1" noChangeArrowheads="1"/>
                  </p:cNvSpPr>
                  <p:nvPr/>
                </p:nvSpPr>
                <p:spPr bwMode="auto">
                  <a:xfrm>
                    <a:off x="2152" y="3272"/>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4959" name="Line 429"/>
                  <p:cNvSpPr>
                    <a:spLocks noChangeAspect="1" noChangeShapeType="1"/>
                  </p:cNvSpPr>
                  <p:nvPr/>
                </p:nvSpPr>
                <p:spPr bwMode="auto">
                  <a:xfrm rot="-5400000">
                    <a:off x="2206" y="3273"/>
                    <a:ext cx="0" cy="103"/>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4960" name="Line 430"/>
                  <p:cNvSpPr>
                    <a:spLocks noChangeAspect="1" noChangeShapeType="1"/>
                  </p:cNvSpPr>
                  <p:nvPr/>
                </p:nvSpPr>
                <p:spPr bwMode="auto">
                  <a:xfrm>
                    <a:off x="2204" y="3272"/>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sp>
            <p:nvSpPr>
              <p:cNvPr id="124950" name="Text Box 431"/>
              <p:cNvSpPr txBox="1">
                <a:spLocks noChangeArrowheads="1"/>
              </p:cNvSpPr>
              <p:nvPr/>
            </p:nvSpPr>
            <p:spPr bwMode="auto">
              <a:xfrm>
                <a:off x="5282" y="3960"/>
                <a:ext cx="470" cy="288"/>
              </a:xfrm>
              <a:prstGeom prst="rect">
                <a:avLst/>
              </a:prstGeom>
              <a:noFill/>
              <a:ln w="9525">
                <a:noFill/>
                <a:miter lim="800000"/>
                <a:headEnd/>
                <a:tailEnd/>
              </a:ln>
            </p:spPr>
            <p:txBody>
              <a:bodyPr wrap="none">
                <a:prstTxWarp prst="textNoShape">
                  <a:avLst/>
                </a:prstTxWarp>
                <a:spAutoFit/>
              </a:bodyPr>
              <a:lstStyle/>
              <a:p>
                <a:r>
                  <a:rPr lang="en-US">
                    <a:latin typeface="Times" charset="0"/>
                  </a:rPr>
                  <a:t>t=15</a:t>
                </a:r>
              </a:p>
            </p:txBody>
          </p:sp>
        </p:grpSp>
      </p:grpSp>
      <p:pic>
        <p:nvPicPr>
          <p:cNvPr id="71088" name="Picture 432"/>
          <p:cNvPicPr>
            <a:picLocks noChangeAspect="1" noChangeArrowheads="1"/>
          </p:cNvPicPr>
          <p:nvPr/>
        </p:nvPicPr>
        <p:blipFill>
          <a:blip r:embed="rId9"/>
          <a:srcRect/>
          <a:stretch>
            <a:fillRect/>
          </a:stretch>
        </p:blipFill>
        <p:spPr bwMode="auto">
          <a:xfrm>
            <a:off x="6311900" y="4381500"/>
            <a:ext cx="2832100" cy="2125663"/>
          </a:xfrm>
          <a:prstGeom prst="rect">
            <a:avLst/>
          </a:prstGeom>
          <a:noFill/>
          <a:ln w="9525">
            <a:noFill/>
            <a:miter lim="800000"/>
            <a:headEnd/>
            <a:tailEnd/>
          </a:ln>
        </p:spPr>
      </p:pic>
      <p:sp>
        <p:nvSpPr>
          <p:cNvPr id="434" name="Rectangle 2"/>
          <p:cNvSpPr txBox="1">
            <a:spLocks noChangeArrowheads="1"/>
          </p:cNvSpPr>
          <p:nvPr/>
        </p:nvSpPr>
        <p:spPr bwMode="auto">
          <a:xfrm>
            <a:off x="685800" y="0"/>
            <a:ext cx="7772400" cy="838200"/>
          </a:xfrm>
          <a:prstGeom prst="rect">
            <a:avLst/>
          </a:prstGeom>
          <a:noFill/>
          <a:ln w="9525">
            <a:noFill/>
            <a:miter lim="800000"/>
            <a:headEnd/>
            <a:tailEnd/>
          </a:ln>
        </p:spPr>
        <p:txBody>
          <a:bodyPr anchor="ctr">
            <a:prstTxWarp prst="textNoShape">
              <a:avLst/>
            </a:prstTxWarp>
          </a:bodyPr>
          <a:lstStyle/>
          <a:p>
            <a:pPr algn="ctr" eaLnBrk="1" hangingPunct="1">
              <a:defRPr/>
            </a:pPr>
            <a:r>
              <a:rPr lang="en-US" sz="4400" i="1" kern="0" dirty="0">
                <a:solidFill>
                  <a:srgbClr val="0805BA"/>
                </a:solidFill>
                <a:latin typeface="+mj-lt"/>
                <a:ea typeface="+mj-ea"/>
                <a:cs typeface="+mj-cs"/>
              </a:rPr>
              <a:t>GWMFE Results</a:t>
            </a:r>
          </a:p>
        </p:txBody>
      </p:sp>
      <p:sp>
        <p:nvSpPr>
          <p:cNvPr id="2" name="Rectangle 1"/>
          <p:cNvSpPr/>
          <p:nvPr/>
        </p:nvSpPr>
        <p:spPr>
          <a:xfrm>
            <a:off x="4267199" y="6414785"/>
            <a:ext cx="4843479" cy="430887"/>
          </a:xfrm>
          <a:prstGeom prst="rect">
            <a:avLst/>
          </a:prstGeom>
        </p:spPr>
        <p:txBody>
          <a:bodyPr wrap="square">
            <a:spAutoFit/>
          </a:bodyPr>
          <a:lstStyle/>
          <a:p>
            <a:pPr algn="r"/>
            <a:r>
              <a:rPr lang="en-US" sz="1050" dirty="0">
                <a:solidFill>
                  <a:srgbClr val="660066"/>
                </a:solidFill>
              </a:rPr>
              <a:t>“Effect of anisotropic grain boundary properties on grain boundary plane </a:t>
            </a:r>
            <a:r>
              <a:rPr lang="en-US" sz="1000" dirty="0">
                <a:solidFill>
                  <a:srgbClr val="660066"/>
                </a:solidFill>
              </a:rPr>
              <a:t>distributions</a:t>
            </a:r>
            <a:r>
              <a:rPr lang="en-US" sz="1050" dirty="0">
                <a:solidFill>
                  <a:srgbClr val="660066"/>
                </a:solidFill>
              </a:rPr>
              <a:t> during grain growth”, J. </a:t>
            </a:r>
            <a:r>
              <a:rPr lang="en-US" sz="1050" dirty="0" smtClean="0">
                <a:solidFill>
                  <a:srgbClr val="660066"/>
                </a:solidFill>
              </a:rPr>
              <a:t>Gruber</a:t>
            </a:r>
            <a:r>
              <a:rPr lang="en-US" sz="1050" dirty="0">
                <a:solidFill>
                  <a:srgbClr val="660066"/>
                </a:solidFill>
              </a:rPr>
              <a:t> </a:t>
            </a:r>
            <a:r>
              <a:rPr lang="en-US" sz="1050" dirty="0" smtClean="0">
                <a:solidFill>
                  <a:srgbClr val="660066"/>
                </a:solidFill>
              </a:rPr>
              <a:t>et al., </a:t>
            </a:r>
            <a:r>
              <a:rPr lang="en-US" sz="1050" i="1" dirty="0" err="1">
                <a:solidFill>
                  <a:srgbClr val="660066"/>
                </a:solidFill>
              </a:rPr>
              <a:t>Scripta</a:t>
            </a:r>
            <a:r>
              <a:rPr lang="en-US" sz="1050" i="1" dirty="0">
                <a:solidFill>
                  <a:srgbClr val="660066"/>
                </a:solidFill>
              </a:rPr>
              <a:t> </a:t>
            </a:r>
            <a:r>
              <a:rPr lang="en-US" sz="1050" i="1" dirty="0" smtClean="0">
                <a:solidFill>
                  <a:srgbClr val="660066"/>
                </a:solidFill>
              </a:rPr>
              <a:t>Mater.</a:t>
            </a:r>
            <a:r>
              <a:rPr lang="en-US" sz="1050" dirty="0" smtClean="0">
                <a:solidFill>
                  <a:srgbClr val="660066"/>
                </a:solidFill>
              </a:rPr>
              <a:t> </a:t>
            </a:r>
            <a:r>
              <a:rPr lang="en-US" sz="1050" b="1" dirty="0" smtClean="0">
                <a:solidFill>
                  <a:srgbClr val="660066"/>
                </a:solidFill>
              </a:rPr>
              <a:t>53</a:t>
            </a:r>
            <a:r>
              <a:rPr lang="en-US" sz="1050" dirty="0" smtClean="0">
                <a:solidFill>
                  <a:srgbClr val="660066"/>
                </a:solidFill>
              </a:rPr>
              <a:t> 351 (</a:t>
            </a:r>
            <a:r>
              <a:rPr lang="en-US" sz="1050" dirty="0">
                <a:solidFill>
                  <a:srgbClr val="660066"/>
                </a:solidFill>
              </a:rPr>
              <a:t>2005).</a:t>
            </a:r>
            <a:endParaRPr lang="en-US" sz="1050" b="1" dirty="0">
              <a:solidFill>
                <a:srgbClr val="660066"/>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199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706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71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Slide Number Placeholder 3"/>
          <p:cNvSpPr>
            <a:spLocks noGrp="1"/>
          </p:cNvSpPr>
          <p:nvPr>
            <p:ph type="sldNum" sz="quarter" idx="12"/>
          </p:nvPr>
        </p:nvSpPr>
        <p:spPr>
          <a:noFill/>
        </p:spPr>
        <p:txBody>
          <a:bodyPr/>
          <a:lstStyle/>
          <a:p>
            <a:fld id="{39A9CBA9-FAC3-8B42-9591-8093D6520526}" type="slidenum">
              <a:rPr lang="en-US" smtClean="0"/>
              <a:pPr/>
              <a:t>82</a:t>
            </a:fld>
            <a:endParaRPr lang="en-US" smtClean="0"/>
          </a:p>
        </p:txBody>
      </p:sp>
      <p:sp>
        <p:nvSpPr>
          <p:cNvPr id="126981" name="Text Box 3"/>
          <p:cNvSpPr txBox="1">
            <a:spLocks noChangeArrowheads="1"/>
          </p:cNvSpPr>
          <p:nvPr/>
        </p:nvSpPr>
        <p:spPr bwMode="auto">
          <a:xfrm>
            <a:off x="5318125" y="1216025"/>
            <a:ext cx="3825875" cy="822325"/>
          </a:xfrm>
          <a:prstGeom prst="rect">
            <a:avLst/>
          </a:prstGeom>
          <a:noFill/>
          <a:ln w="9525">
            <a:noFill/>
            <a:miter lim="800000"/>
            <a:headEnd/>
            <a:tailEnd/>
          </a:ln>
        </p:spPr>
        <p:txBody>
          <a:bodyPr>
            <a:prstTxWarp prst="textNoShape">
              <a:avLst/>
            </a:prstTxWarp>
            <a:spAutoFit/>
          </a:bodyPr>
          <a:lstStyle/>
          <a:p>
            <a:r>
              <a:rPr lang="en-US">
                <a:latin typeface="Times New Roman" charset="0"/>
              </a:rPr>
              <a:t>Simulated data:</a:t>
            </a:r>
          </a:p>
          <a:p>
            <a:r>
              <a:rPr lang="en-US">
                <a:latin typeface="Times New Roman" charset="0"/>
              </a:rPr>
              <a:t>Moving finite elements</a:t>
            </a:r>
          </a:p>
        </p:txBody>
      </p:sp>
      <p:grpSp>
        <p:nvGrpSpPr>
          <p:cNvPr id="126982" name="Group 4"/>
          <p:cNvGrpSpPr>
            <a:grpSpLocks/>
          </p:cNvGrpSpPr>
          <p:nvPr/>
        </p:nvGrpSpPr>
        <p:grpSpPr bwMode="auto">
          <a:xfrm>
            <a:off x="4508500" y="2136775"/>
            <a:ext cx="4551363" cy="3387725"/>
            <a:chOff x="2840" y="1346"/>
            <a:chExt cx="2867" cy="2134"/>
          </a:xfrm>
        </p:grpSpPr>
        <p:grpSp>
          <p:nvGrpSpPr>
            <p:cNvPr id="127124" name="Group 5"/>
            <p:cNvGrpSpPr>
              <a:grpSpLocks/>
            </p:cNvGrpSpPr>
            <p:nvPr/>
          </p:nvGrpSpPr>
          <p:grpSpPr bwMode="auto">
            <a:xfrm>
              <a:off x="3178" y="1392"/>
              <a:ext cx="35" cy="1645"/>
              <a:chOff x="1485" y="955"/>
              <a:chExt cx="48" cy="2697"/>
            </a:xfrm>
          </p:grpSpPr>
          <p:sp>
            <p:nvSpPr>
              <p:cNvPr id="127287" name="Line 6"/>
              <p:cNvSpPr>
                <a:spLocks noChangeShapeType="1"/>
              </p:cNvSpPr>
              <p:nvPr/>
            </p:nvSpPr>
            <p:spPr bwMode="auto">
              <a:xfrm>
                <a:off x="1485" y="3411"/>
                <a:ext cx="48"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8" name="Line 7"/>
              <p:cNvSpPr>
                <a:spLocks noChangeShapeType="1"/>
              </p:cNvSpPr>
              <p:nvPr/>
            </p:nvSpPr>
            <p:spPr bwMode="auto">
              <a:xfrm>
                <a:off x="1485" y="2795"/>
                <a:ext cx="48"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9" name="Line 8"/>
              <p:cNvSpPr>
                <a:spLocks noChangeShapeType="1"/>
              </p:cNvSpPr>
              <p:nvPr/>
            </p:nvSpPr>
            <p:spPr bwMode="auto">
              <a:xfrm>
                <a:off x="1485" y="2179"/>
                <a:ext cx="48"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0" name="Line 9"/>
              <p:cNvSpPr>
                <a:spLocks noChangeShapeType="1"/>
              </p:cNvSpPr>
              <p:nvPr/>
            </p:nvSpPr>
            <p:spPr bwMode="auto">
              <a:xfrm>
                <a:off x="1485" y="1571"/>
                <a:ext cx="48"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1" name="Line 10"/>
              <p:cNvSpPr>
                <a:spLocks noChangeShapeType="1"/>
              </p:cNvSpPr>
              <p:nvPr/>
            </p:nvSpPr>
            <p:spPr bwMode="auto">
              <a:xfrm>
                <a:off x="1485" y="955"/>
                <a:ext cx="48"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2" name="Line 11"/>
              <p:cNvSpPr>
                <a:spLocks noChangeShapeType="1"/>
              </p:cNvSpPr>
              <p:nvPr/>
            </p:nvSpPr>
            <p:spPr bwMode="auto">
              <a:xfrm>
                <a:off x="1485" y="3651"/>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3" name="Line 12"/>
              <p:cNvSpPr>
                <a:spLocks noChangeShapeType="1"/>
              </p:cNvSpPr>
              <p:nvPr/>
            </p:nvSpPr>
            <p:spPr bwMode="auto">
              <a:xfrm>
                <a:off x="1485" y="3531"/>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4" name="Line 13"/>
              <p:cNvSpPr>
                <a:spLocks noChangeShapeType="1"/>
              </p:cNvSpPr>
              <p:nvPr/>
            </p:nvSpPr>
            <p:spPr bwMode="auto">
              <a:xfrm>
                <a:off x="1485" y="3283"/>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5" name="Line 14"/>
              <p:cNvSpPr>
                <a:spLocks noChangeShapeType="1"/>
              </p:cNvSpPr>
              <p:nvPr/>
            </p:nvSpPr>
            <p:spPr bwMode="auto">
              <a:xfrm>
                <a:off x="1485" y="3163"/>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6" name="Line 15"/>
              <p:cNvSpPr>
                <a:spLocks noChangeShapeType="1"/>
              </p:cNvSpPr>
              <p:nvPr/>
            </p:nvSpPr>
            <p:spPr bwMode="auto">
              <a:xfrm>
                <a:off x="1485" y="3043"/>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7" name="Line 16"/>
              <p:cNvSpPr>
                <a:spLocks noChangeShapeType="1"/>
              </p:cNvSpPr>
              <p:nvPr/>
            </p:nvSpPr>
            <p:spPr bwMode="auto">
              <a:xfrm>
                <a:off x="1485" y="2915"/>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8" name="Line 17"/>
              <p:cNvSpPr>
                <a:spLocks noChangeShapeType="1"/>
              </p:cNvSpPr>
              <p:nvPr/>
            </p:nvSpPr>
            <p:spPr bwMode="auto">
              <a:xfrm>
                <a:off x="1485" y="2675"/>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9" name="Line 18"/>
              <p:cNvSpPr>
                <a:spLocks noChangeShapeType="1"/>
              </p:cNvSpPr>
              <p:nvPr/>
            </p:nvSpPr>
            <p:spPr bwMode="auto">
              <a:xfrm>
                <a:off x="1485" y="2547"/>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0" name="Line 19"/>
              <p:cNvSpPr>
                <a:spLocks noChangeShapeType="1"/>
              </p:cNvSpPr>
              <p:nvPr/>
            </p:nvSpPr>
            <p:spPr bwMode="auto">
              <a:xfrm>
                <a:off x="1485" y="2427"/>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1" name="Line 20"/>
              <p:cNvSpPr>
                <a:spLocks noChangeShapeType="1"/>
              </p:cNvSpPr>
              <p:nvPr/>
            </p:nvSpPr>
            <p:spPr bwMode="auto">
              <a:xfrm>
                <a:off x="1485" y="2307"/>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2" name="Line 21"/>
              <p:cNvSpPr>
                <a:spLocks noChangeShapeType="1"/>
              </p:cNvSpPr>
              <p:nvPr/>
            </p:nvSpPr>
            <p:spPr bwMode="auto">
              <a:xfrm>
                <a:off x="1485" y="2059"/>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3" name="Line 22"/>
              <p:cNvSpPr>
                <a:spLocks noChangeShapeType="1"/>
              </p:cNvSpPr>
              <p:nvPr/>
            </p:nvSpPr>
            <p:spPr bwMode="auto">
              <a:xfrm>
                <a:off x="1485" y="1939"/>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4" name="Line 23"/>
              <p:cNvSpPr>
                <a:spLocks noChangeShapeType="1"/>
              </p:cNvSpPr>
              <p:nvPr/>
            </p:nvSpPr>
            <p:spPr bwMode="auto">
              <a:xfrm>
                <a:off x="1485" y="1811"/>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5" name="Line 24"/>
              <p:cNvSpPr>
                <a:spLocks noChangeShapeType="1"/>
              </p:cNvSpPr>
              <p:nvPr/>
            </p:nvSpPr>
            <p:spPr bwMode="auto">
              <a:xfrm>
                <a:off x="1485" y="1691"/>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6" name="Line 25"/>
              <p:cNvSpPr>
                <a:spLocks noChangeShapeType="1"/>
              </p:cNvSpPr>
              <p:nvPr/>
            </p:nvSpPr>
            <p:spPr bwMode="auto">
              <a:xfrm>
                <a:off x="1485" y="1443"/>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7" name="Line 26"/>
              <p:cNvSpPr>
                <a:spLocks noChangeShapeType="1"/>
              </p:cNvSpPr>
              <p:nvPr/>
            </p:nvSpPr>
            <p:spPr bwMode="auto">
              <a:xfrm>
                <a:off x="1485" y="1323"/>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8" name="Line 27"/>
              <p:cNvSpPr>
                <a:spLocks noChangeShapeType="1"/>
              </p:cNvSpPr>
              <p:nvPr/>
            </p:nvSpPr>
            <p:spPr bwMode="auto">
              <a:xfrm>
                <a:off x="1485" y="1203"/>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9" name="Line 28"/>
              <p:cNvSpPr>
                <a:spLocks noChangeShapeType="1"/>
              </p:cNvSpPr>
              <p:nvPr/>
            </p:nvSpPr>
            <p:spPr bwMode="auto">
              <a:xfrm>
                <a:off x="1485" y="1075"/>
                <a:ext cx="24" cy="1"/>
              </a:xfrm>
              <a:prstGeom prst="line">
                <a:avLst/>
              </a:prstGeom>
              <a:noFill/>
              <a:ln w="12700">
                <a:solidFill>
                  <a:schemeClr val="tx1"/>
                </a:solidFill>
                <a:round/>
                <a:headEnd/>
                <a:tailEnd/>
              </a:ln>
            </p:spPr>
            <p:txBody>
              <a:bodyPr>
                <a:prstTxWarp prst="textNoShape">
                  <a:avLst/>
                </a:prstTxWarp>
              </a:bodyPr>
              <a:lstStyle/>
              <a:p>
                <a:endParaRPr lang="en-US"/>
              </a:p>
            </p:txBody>
          </p:sp>
        </p:grpSp>
        <p:grpSp>
          <p:nvGrpSpPr>
            <p:cNvPr id="127125" name="Group 29"/>
            <p:cNvGrpSpPr>
              <a:grpSpLocks/>
            </p:cNvGrpSpPr>
            <p:nvPr/>
          </p:nvGrpSpPr>
          <p:grpSpPr bwMode="auto">
            <a:xfrm>
              <a:off x="3178" y="3046"/>
              <a:ext cx="2392" cy="29"/>
              <a:chOff x="1485" y="3667"/>
              <a:chExt cx="3225" cy="48"/>
            </a:xfrm>
          </p:grpSpPr>
          <p:sp>
            <p:nvSpPr>
              <p:cNvPr id="127261" name="Line 30"/>
              <p:cNvSpPr>
                <a:spLocks noChangeShapeType="1"/>
              </p:cNvSpPr>
              <p:nvPr/>
            </p:nvSpPr>
            <p:spPr bwMode="auto">
              <a:xfrm flipV="1">
                <a:off x="1485" y="3667"/>
                <a:ext cx="1" cy="4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62" name="Line 31"/>
              <p:cNvSpPr>
                <a:spLocks noChangeShapeType="1"/>
              </p:cNvSpPr>
              <p:nvPr/>
            </p:nvSpPr>
            <p:spPr bwMode="auto">
              <a:xfrm flipV="1">
                <a:off x="2133" y="3667"/>
                <a:ext cx="1" cy="4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63" name="Line 32"/>
              <p:cNvSpPr>
                <a:spLocks noChangeShapeType="1"/>
              </p:cNvSpPr>
              <p:nvPr/>
            </p:nvSpPr>
            <p:spPr bwMode="auto">
              <a:xfrm flipV="1">
                <a:off x="2773" y="3667"/>
                <a:ext cx="1" cy="4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64" name="Line 33"/>
              <p:cNvSpPr>
                <a:spLocks noChangeShapeType="1"/>
              </p:cNvSpPr>
              <p:nvPr/>
            </p:nvSpPr>
            <p:spPr bwMode="auto">
              <a:xfrm flipV="1">
                <a:off x="3421" y="3667"/>
                <a:ext cx="1" cy="4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65" name="Line 34"/>
              <p:cNvSpPr>
                <a:spLocks noChangeShapeType="1"/>
              </p:cNvSpPr>
              <p:nvPr/>
            </p:nvSpPr>
            <p:spPr bwMode="auto">
              <a:xfrm flipV="1">
                <a:off x="4061" y="3667"/>
                <a:ext cx="1" cy="4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66" name="Line 35"/>
              <p:cNvSpPr>
                <a:spLocks noChangeShapeType="1"/>
              </p:cNvSpPr>
              <p:nvPr/>
            </p:nvSpPr>
            <p:spPr bwMode="auto">
              <a:xfrm flipV="1">
                <a:off x="4709" y="3667"/>
                <a:ext cx="1" cy="4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67" name="Line 36"/>
              <p:cNvSpPr>
                <a:spLocks noChangeShapeType="1"/>
              </p:cNvSpPr>
              <p:nvPr/>
            </p:nvSpPr>
            <p:spPr bwMode="auto">
              <a:xfrm flipV="1">
                <a:off x="1613"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68" name="Line 37"/>
              <p:cNvSpPr>
                <a:spLocks noChangeShapeType="1"/>
              </p:cNvSpPr>
              <p:nvPr/>
            </p:nvSpPr>
            <p:spPr bwMode="auto">
              <a:xfrm flipV="1">
                <a:off x="1741"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69" name="Line 38"/>
              <p:cNvSpPr>
                <a:spLocks noChangeShapeType="1"/>
              </p:cNvSpPr>
              <p:nvPr/>
            </p:nvSpPr>
            <p:spPr bwMode="auto">
              <a:xfrm flipV="1">
                <a:off x="1869"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0" name="Line 39"/>
              <p:cNvSpPr>
                <a:spLocks noChangeShapeType="1"/>
              </p:cNvSpPr>
              <p:nvPr/>
            </p:nvSpPr>
            <p:spPr bwMode="auto">
              <a:xfrm flipV="1">
                <a:off x="1997"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1" name="Line 40"/>
              <p:cNvSpPr>
                <a:spLocks noChangeShapeType="1"/>
              </p:cNvSpPr>
              <p:nvPr/>
            </p:nvSpPr>
            <p:spPr bwMode="auto">
              <a:xfrm flipV="1">
                <a:off x="2261"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2" name="Line 41"/>
              <p:cNvSpPr>
                <a:spLocks noChangeShapeType="1"/>
              </p:cNvSpPr>
              <p:nvPr/>
            </p:nvSpPr>
            <p:spPr bwMode="auto">
              <a:xfrm flipV="1">
                <a:off x="2389"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3" name="Line 42"/>
              <p:cNvSpPr>
                <a:spLocks noChangeShapeType="1"/>
              </p:cNvSpPr>
              <p:nvPr/>
            </p:nvSpPr>
            <p:spPr bwMode="auto">
              <a:xfrm flipV="1">
                <a:off x="2517"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4" name="Line 43"/>
              <p:cNvSpPr>
                <a:spLocks noChangeShapeType="1"/>
              </p:cNvSpPr>
              <p:nvPr/>
            </p:nvSpPr>
            <p:spPr bwMode="auto">
              <a:xfrm flipV="1">
                <a:off x="2645"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5" name="Line 44"/>
              <p:cNvSpPr>
                <a:spLocks noChangeShapeType="1"/>
              </p:cNvSpPr>
              <p:nvPr/>
            </p:nvSpPr>
            <p:spPr bwMode="auto">
              <a:xfrm flipV="1">
                <a:off x="2901"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6" name="Line 45"/>
              <p:cNvSpPr>
                <a:spLocks noChangeShapeType="1"/>
              </p:cNvSpPr>
              <p:nvPr/>
            </p:nvSpPr>
            <p:spPr bwMode="auto">
              <a:xfrm flipV="1">
                <a:off x="3029"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7" name="Line 46"/>
              <p:cNvSpPr>
                <a:spLocks noChangeShapeType="1"/>
              </p:cNvSpPr>
              <p:nvPr/>
            </p:nvSpPr>
            <p:spPr bwMode="auto">
              <a:xfrm flipV="1">
                <a:off x="3165"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8" name="Line 47"/>
              <p:cNvSpPr>
                <a:spLocks noChangeShapeType="1"/>
              </p:cNvSpPr>
              <p:nvPr/>
            </p:nvSpPr>
            <p:spPr bwMode="auto">
              <a:xfrm flipV="1">
                <a:off x="3293"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9" name="Line 48"/>
              <p:cNvSpPr>
                <a:spLocks noChangeShapeType="1"/>
              </p:cNvSpPr>
              <p:nvPr/>
            </p:nvSpPr>
            <p:spPr bwMode="auto">
              <a:xfrm flipV="1">
                <a:off x="3549"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0" name="Line 49"/>
              <p:cNvSpPr>
                <a:spLocks noChangeShapeType="1"/>
              </p:cNvSpPr>
              <p:nvPr/>
            </p:nvSpPr>
            <p:spPr bwMode="auto">
              <a:xfrm flipV="1">
                <a:off x="3677"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1" name="Line 50"/>
              <p:cNvSpPr>
                <a:spLocks noChangeShapeType="1"/>
              </p:cNvSpPr>
              <p:nvPr/>
            </p:nvSpPr>
            <p:spPr bwMode="auto">
              <a:xfrm flipV="1">
                <a:off x="3805"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2" name="Line 51"/>
              <p:cNvSpPr>
                <a:spLocks noChangeShapeType="1"/>
              </p:cNvSpPr>
              <p:nvPr/>
            </p:nvSpPr>
            <p:spPr bwMode="auto">
              <a:xfrm flipV="1">
                <a:off x="3933"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3" name="Line 52"/>
              <p:cNvSpPr>
                <a:spLocks noChangeShapeType="1"/>
              </p:cNvSpPr>
              <p:nvPr/>
            </p:nvSpPr>
            <p:spPr bwMode="auto">
              <a:xfrm flipV="1">
                <a:off x="4197"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4" name="Line 53"/>
              <p:cNvSpPr>
                <a:spLocks noChangeShapeType="1"/>
              </p:cNvSpPr>
              <p:nvPr/>
            </p:nvSpPr>
            <p:spPr bwMode="auto">
              <a:xfrm flipV="1">
                <a:off x="4325"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5" name="Line 54"/>
              <p:cNvSpPr>
                <a:spLocks noChangeShapeType="1"/>
              </p:cNvSpPr>
              <p:nvPr/>
            </p:nvSpPr>
            <p:spPr bwMode="auto">
              <a:xfrm flipV="1">
                <a:off x="4453"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6" name="Line 55"/>
              <p:cNvSpPr>
                <a:spLocks noChangeShapeType="1"/>
              </p:cNvSpPr>
              <p:nvPr/>
            </p:nvSpPr>
            <p:spPr bwMode="auto">
              <a:xfrm flipV="1">
                <a:off x="4581" y="3691"/>
                <a:ext cx="1" cy="24"/>
              </a:xfrm>
              <a:prstGeom prst="line">
                <a:avLst/>
              </a:prstGeom>
              <a:noFill/>
              <a:ln w="12700">
                <a:solidFill>
                  <a:schemeClr val="tx1"/>
                </a:solidFill>
                <a:round/>
                <a:headEnd/>
                <a:tailEnd/>
              </a:ln>
            </p:spPr>
            <p:txBody>
              <a:bodyPr>
                <a:prstTxWarp prst="textNoShape">
                  <a:avLst/>
                </a:prstTxWarp>
              </a:bodyPr>
              <a:lstStyle/>
              <a:p>
                <a:endParaRPr lang="en-US"/>
              </a:p>
            </p:txBody>
          </p:sp>
        </p:grpSp>
        <p:sp>
          <p:nvSpPr>
            <p:cNvPr id="127126" name="Line 56"/>
            <p:cNvSpPr>
              <a:spLocks noChangeShapeType="1"/>
            </p:cNvSpPr>
            <p:nvPr/>
          </p:nvSpPr>
          <p:spPr bwMode="auto">
            <a:xfrm flipV="1">
              <a:off x="3178" y="1392"/>
              <a:ext cx="0" cy="1683"/>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127" name="Line 57"/>
            <p:cNvSpPr>
              <a:spLocks noChangeShapeType="1"/>
            </p:cNvSpPr>
            <p:nvPr/>
          </p:nvSpPr>
          <p:spPr bwMode="auto">
            <a:xfrm flipV="1">
              <a:off x="5569" y="1392"/>
              <a:ext cx="1" cy="1683"/>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128" name="Line 58"/>
            <p:cNvSpPr>
              <a:spLocks noChangeShapeType="1"/>
            </p:cNvSpPr>
            <p:nvPr/>
          </p:nvSpPr>
          <p:spPr bwMode="auto">
            <a:xfrm>
              <a:off x="3178" y="3075"/>
              <a:ext cx="2391"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129" name="Rectangle 59"/>
            <p:cNvSpPr>
              <a:spLocks noChangeArrowheads="1"/>
            </p:cNvSpPr>
            <p:nvPr/>
          </p:nvSpPr>
          <p:spPr bwMode="auto">
            <a:xfrm>
              <a:off x="3278" y="1500"/>
              <a:ext cx="89" cy="73"/>
            </a:xfrm>
            <a:prstGeom prst="rect">
              <a:avLst/>
            </a:prstGeom>
            <a:solidFill>
              <a:schemeClr val="tx1"/>
            </a:solidFill>
            <a:ln w="19050">
              <a:solidFill>
                <a:srgbClr val="FF0000"/>
              </a:solidFill>
              <a:miter lim="800000"/>
              <a:headEnd/>
              <a:tailEnd/>
            </a:ln>
          </p:spPr>
          <p:txBody>
            <a:bodyPr>
              <a:prstTxWarp prst="textNoShape">
                <a:avLst/>
              </a:prstTxWarp>
            </a:bodyPr>
            <a:lstStyle/>
            <a:p>
              <a:endParaRPr lang="en-US"/>
            </a:p>
          </p:txBody>
        </p:sp>
        <p:sp>
          <p:nvSpPr>
            <p:cNvPr id="127130" name="Rectangle 60"/>
            <p:cNvSpPr>
              <a:spLocks noChangeArrowheads="1"/>
            </p:cNvSpPr>
            <p:nvPr/>
          </p:nvSpPr>
          <p:spPr bwMode="auto">
            <a:xfrm>
              <a:off x="3373" y="1519"/>
              <a:ext cx="89" cy="73"/>
            </a:xfrm>
            <a:prstGeom prst="rect">
              <a:avLst/>
            </a:prstGeom>
            <a:solidFill>
              <a:schemeClr val="tx1"/>
            </a:solidFill>
            <a:ln w="19050">
              <a:solidFill>
                <a:srgbClr val="FF0000"/>
              </a:solidFill>
              <a:miter lim="800000"/>
              <a:headEnd/>
              <a:tailEnd/>
            </a:ln>
          </p:spPr>
          <p:txBody>
            <a:bodyPr>
              <a:prstTxWarp prst="textNoShape">
                <a:avLst/>
              </a:prstTxWarp>
            </a:bodyPr>
            <a:lstStyle/>
            <a:p>
              <a:endParaRPr lang="en-US"/>
            </a:p>
          </p:txBody>
        </p:sp>
        <p:sp>
          <p:nvSpPr>
            <p:cNvPr id="127131" name="Line 61"/>
            <p:cNvSpPr>
              <a:spLocks noChangeShapeType="1"/>
            </p:cNvSpPr>
            <p:nvPr/>
          </p:nvSpPr>
          <p:spPr bwMode="auto">
            <a:xfrm>
              <a:off x="3183" y="1558"/>
              <a:ext cx="84"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32" name="Line 62"/>
            <p:cNvSpPr>
              <a:spLocks noChangeShapeType="1"/>
            </p:cNvSpPr>
            <p:nvPr/>
          </p:nvSpPr>
          <p:spPr bwMode="auto">
            <a:xfrm>
              <a:off x="3278" y="1583"/>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33" name="Line 63"/>
            <p:cNvSpPr>
              <a:spLocks noChangeShapeType="1"/>
            </p:cNvSpPr>
            <p:nvPr/>
          </p:nvSpPr>
          <p:spPr bwMode="auto">
            <a:xfrm>
              <a:off x="3373" y="1602"/>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34" name="Line 64"/>
            <p:cNvSpPr>
              <a:spLocks noChangeShapeType="1"/>
            </p:cNvSpPr>
            <p:nvPr/>
          </p:nvSpPr>
          <p:spPr bwMode="auto">
            <a:xfrm>
              <a:off x="3468" y="1636"/>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35" name="Line 65"/>
            <p:cNvSpPr>
              <a:spLocks noChangeShapeType="1"/>
            </p:cNvSpPr>
            <p:nvPr/>
          </p:nvSpPr>
          <p:spPr bwMode="auto">
            <a:xfrm>
              <a:off x="3664" y="1807"/>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36" name="Line 66"/>
            <p:cNvSpPr>
              <a:spLocks noChangeShapeType="1"/>
            </p:cNvSpPr>
            <p:nvPr/>
          </p:nvSpPr>
          <p:spPr bwMode="auto">
            <a:xfrm>
              <a:off x="3759" y="1861"/>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37" name="Line 67"/>
            <p:cNvSpPr>
              <a:spLocks noChangeShapeType="1"/>
            </p:cNvSpPr>
            <p:nvPr/>
          </p:nvSpPr>
          <p:spPr bwMode="auto">
            <a:xfrm>
              <a:off x="3854" y="1924"/>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38" name="Line 68"/>
            <p:cNvSpPr>
              <a:spLocks noChangeShapeType="1"/>
            </p:cNvSpPr>
            <p:nvPr/>
          </p:nvSpPr>
          <p:spPr bwMode="auto">
            <a:xfrm>
              <a:off x="3949" y="1983"/>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39" name="Line 69"/>
            <p:cNvSpPr>
              <a:spLocks noChangeShapeType="1"/>
            </p:cNvSpPr>
            <p:nvPr/>
          </p:nvSpPr>
          <p:spPr bwMode="auto">
            <a:xfrm>
              <a:off x="4044" y="2041"/>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0" name="Line 70"/>
            <p:cNvSpPr>
              <a:spLocks noChangeShapeType="1"/>
            </p:cNvSpPr>
            <p:nvPr/>
          </p:nvSpPr>
          <p:spPr bwMode="auto">
            <a:xfrm>
              <a:off x="4139" y="2100"/>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1" name="Line 71"/>
            <p:cNvSpPr>
              <a:spLocks noChangeShapeType="1"/>
            </p:cNvSpPr>
            <p:nvPr/>
          </p:nvSpPr>
          <p:spPr bwMode="auto">
            <a:xfrm>
              <a:off x="4234" y="2158"/>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2" name="Line 72"/>
            <p:cNvSpPr>
              <a:spLocks noChangeShapeType="1"/>
            </p:cNvSpPr>
            <p:nvPr/>
          </p:nvSpPr>
          <p:spPr bwMode="auto">
            <a:xfrm>
              <a:off x="4335" y="2222"/>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3" name="Line 73"/>
            <p:cNvSpPr>
              <a:spLocks noChangeShapeType="1"/>
            </p:cNvSpPr>
            <p:nvPr/>
          </p:nvSpPr>
          <p:spPr bwMode="auto">
            <a:xfrm>
              <a:off x="4430" y="2275"/>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4" name="Line 74"/>
            <p:cNvSpPr>
              <a:spLocks noChangeShapeType="1"/>
            </p:cNvSpPr>
            <p:nvPr/>
          </p:nvSpPr>
          <p:spPr bwMode="auto">
            <a:xfrm>
              <a:off x="4525" y="2334"/>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5" name="Line 75"/>
            <p:cNvSpPr>
              <a:spLocks noChangeShapeType="1"/>
            </p:cNvSpPr>
            <p:nvPr/>
          </p:nvSpPr>
          <p:spPr bwMode="auto">
            <a:xfrm>
              <a:off x="4620" y="2417"/>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6" name="Line 76"/>
            <p:cNvSpPr>
              <a:spLocks noChangeShapeType="1"/>
            </p:cNvSpPr>
            <p:nvPr/>
          </p:nvSpPr>
          <p:spPr bwMode="auto">
            <a:xfrm>
              <a:off x="4714" y="2431"/>
              <a:ext cx="84"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7" name="Line 77"/>
            <p:cNvSpPr>
              <a:spLocks noChangeShapeType="1"/>
            </p:cNvSpPr>
            <p:nvPr/>
          </p:nvSpPr>
          <p:spPr bwMode="auto">
            <a:xfrm>
              <a:off x="4809" y="2490"/>
              <a:ext cx="84"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8" name="Line 78"/>
            <p:cNvSpPr>
              <a:spLocks noChangeShapeType="1"/>
            </p:cNvSpPr>
            <p:nvPr/>
          </p:nvSpPr>
          <p:spPr bwMode="auto">
            <a:xfrm>
              <a:off x="4904" y="2563"/>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9" name="Line 79"/>
            <p:cNvSpPr>
              <a:spLocks noChangeShapeType="1"/>
            </p:cNvSpPr>
            <p:nvPr/>
          </p:nvSpPr>
          <p:spPr bwMode="auto">
            <a:xfrm>
              <a:off x="4999" y="2651"/>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0" name="Line 80"/>
            <p:cNvSpPr>
              <a:spLocks noChangeShapeType="1"/>
            </p:cNvSpPr>
            <p:nvPr/>
          </p:nvSpPr>
          <p:spPr bwMode="auto">
            <a:xfrm>
              <a:off x="5094" y="2695"/>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1" name="Line 81"/>
            <p:cNvSpPr>
              <a:spLocks noChangeShapeType="1"/>
            </p:cNvSpPr>
            <p:nvPr/>
          </p:nvSpPr>
          <p:spPr bwMode="auto">
            <a:xfrm>
              <a:off x="5195" y="2802"/>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2" name="Line 82"/>
            <p:cNvSpPr>
              <a:spLocks noChangeShapeType="1"/>
            </p:cNvSpPr>
            <p:nvPr/>
          </p:nvSpPr>
          <p:spPr bwMode="auto">
            <a:xfrm>
              <a:off x="5290" y="2978"/>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3" name="Line 83"/>
            <p:cNvSpPr>
              <a:spLocks noChangeShapeType="1"/>
            </p:cNvSpPr>
            <p:nvPr/>
          </p:nvSpPr>
          <p:spPr bwMode="auto">
            <a:xfrm>
              <a:off x="3183" y="1466"/>
              <a:ext cx="84"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4" name="Line 84"/>
            <p:cNvSpPr>
              <a:spLocks noChangeShapeType="1"/>
            </p:cNvSpPr>
            <p:nvPr/>
          </p:nvSpPr>
          <p:spPr bwMode="auto">
            <a:xfrm>
              <a:off x="3278" y="1490"/>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5" name="Line 85"/>
            <p:cNvSpPr>
              <a:spLocks noChangeShapeType="1"/>
            </p:cNvSpPr>
            <p:nvPr/>
          </p:nvSpPr>
          <p:spPr bwMode="auto">
            <a:xfrm>
              <a:off x="3373" y="1509"/>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6" name="Line 86"/>
            <p:cNvSpPr>
              <a:spLocks noChangeShapeType="1"/>
            </p:cNvSpPr>
            <p:nvPr/>
          </p:nvSpPr>
          <p:spPr bwMode="auto">
            <a:xfrm>
              <a:off x="3468" y="1534"/>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7" name="Line 87"/>
            <p:cNvSpPr>
              <a:spLocks noChangeShapeType="1"/>
            </p:cNvSpPr>
            <p:nvPr/>
          </p:nvSpPr>
          <p:spPr bwMode="auto">
            <a:xfrm>
              <a:off x="3569" y="1558"/>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8" name="Line 88"/>
            <p:cNvSpPr>
              <a:spLocks noChangeShapeType="1"/>
            </p:cNvSpPr>
            <p:nvPr/>
          </p:nvSpPr>
          <p:spPr bwMode="auto">
            <a:xfrm>
              <a:off x="3664" y="1602"/>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9" name="Line 89"/>
            <p:cNvSpPr>
              <a:spLocks noChangeShapeType="1"/>
            </p:cNvSpPr>
            <p:nvPr/>
          </p:nvSpPr>
          <p:spPr bwMode="auto">
            <a:xfrm>
              <a:off x="3759" y="1641"/>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0" name="Line 90"/>
            <p:cNvSpPr>
              <a:spLocks noChangeShapeType="1"/>
            </p:cNvSpPr>
            <p:nvPr/>
          </p:nvSpPr>
          <p:spPr bwMode="auto">
            <a:xfrm>
              <a:off x="3854" y="1685"/>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1" name="Line 91"/>
            <p:cNvSpPr>
              <a:spLocks noChangeShapeType="1"/>
            </p:cNvSpPr>
            <p:nvPr/>
          </p:nvSpPr>
          <p:spPr bwMode="auto">
            <a:xfrm>
              <a:off x="3949" y="1729"/>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2" name="Line 92"/>
            <p:cNvSpPr>
              <a:spLocks noChangeShapeType="1"/>
            </p:cNvSpPr>
            <p:nvPr/>
          </p:nvSpPr>
          <p:spPr bwMode="auto">
            <a:xfrm>
              <a:off x="4044" y="1768"/>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3" name="Line 93"/>
            <p:cNvSpPr>
              <a:spLocks noChangeShapeType="1"/>
            </p:cNvSpPr>
            <p:nvPr/>
          </p:nvSpPr>
          <p:spPr bwMode="auto">
            <a:xfrm>
              <a:off x="4139" y="1822"/>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4" name="Line 94"/>
            <p:cNvSpPr>
              <a:spLocks noChangeShapeType="1"/>
            </p:cNvSpPr>
            <p:nvPr/>
          </p:nvSpPr>
          <p:spPr bwMode="auto">
            <a:xfrm>
              <a:off x="4234" y="1870"/>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5" name="Line 95"/>
            <p:cNvSpPr>
              <a:spLocks noChangeShapeType="1"/>
            </p:cNvSpPr>
            <p:nvPr/>
          </p:nvSpPr>
          <p:spPr bwMode="auto">
            <a:xfrm>
              <a:off x="4335" y="1914"/>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6" name="Line 96"/>
            <p:cNvSpPr>
              <a:spLocks noChangeShapeType="1"/>
            </p:cNvSpPr>
            <p:nvPr/>
          </p:nvSpPr>
          <p:spPr bwMode="auto">
            <a:xfrm>
              <a:off x="4430" y="1973"/>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7" name="Line 97"/>
            <p:cNvSpPr>
              <a:spLocks noChangeShapeType="1"/>
            </p:cNvSpPr>
            <p:nvPr/>
          </p:nvSpPr>
          <p:spPr bwMode="auto">
            <a:xfrm>
              <a:off x="4525" y="2017"/>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8" name="Line 98"/>
            <p:cNvSpPr>
              <a:spLocks noChangeShapeType="1"/>
            </p:cNvSpPr>
            <p:nvPr/>
          </p:nvSpPr>
          <p:spPr bwMode="auto">
            <a:xfrm>
              <a:off x="4620" y="2075"/>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9" name="Line 99"/>
            <p:cNvSpPr>
              <a:spLocks noChangeShapeType="1"/>
            </p:cNvSpPr>
            <p:nvPr/>
          </p:nvSpPr>
          <p:spPr bwMode="auto">
            <a:xfrm>
              <a:off x="4714" y="2129"/>
              <a:ext cx="84"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70" name="Line 100"/>
            <p:cNvSpPr>
              <a:spLocks noChangeShapeType="1"/>
            </p:cNvSpPr>
            <p:nvPr/>
          </p:nvSpPr>
          <p:spPr bwMode="auto">
            <a:xfrm>
              <a:off x="4809" y="2183"/>
              <a:ext cx="84"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71" name="Line 101"/>
            <p:cNvSpPr>
              <a:spLocks noChangeShapeType="1"/>
            </p:cNvSpPr>
            <p:nvPr/>
          </p:nvSpPr>
          <p:spPr bwMode="auto">
            <a:xfrm>
              <a:off x="4904" y="2261"/>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72" name="Line 102"/>
            <p:cNvSpPr>
              <a:spLocks noChangeShapeType="1"/>
            </p:cNvSpPr>
            <p:nvPr/>
          </p:nvSpPr>
          <p:spPr bwMode="auto">
            <a:xfrm>
              <a:off x="4999" y="2319"/>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73" name="Line 103"/>
            <p:cNvSpPr>
              <a:spLocks noChangeShapeType="1"/>
            </p:cNvSpPr>
            <p:nvPr/>
          </p:nvSpPr>
          <p:spPr bwMode="auto">
            <a:xfrm>
              <a:off x="5094" y="2402"/>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74" name="Line 104"/>
            <p:cNvSpPr>
              <a:spLocks noChangeShapeType="1"/>
            </p:cNvSpPr>
            <p:nvPr/>
          </p:nvSpPr>
          <p:spPr bwMode="auto">
            <a:xfrm>
              <a:off x="5195" y="2514"/>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75" name="Line 105"/>
            <p:cNvSpPr>
              <a:spLocks noChangeShapeType="1"/>
            </p:cNvSpPr>
            <p:nvPr/>
          </p:nvSpPr>
          <p:spPr bwMode="auto">
            <a:xfrm>
              <a:off x="5290" y="2690"/>
              <a:ext cx="83" cy="1"/>
            </a:xfrm>
            <a:prstGeom prst="line">
              <a:avLst/>
            </a:prstGeom>
            <a:noFill/>
            <a:ln w="19050">
              <a:solidFill>
                <a:srgbClr val="FF0000"/>
              </a:solidFill>
              <a:round/>
              <a:headEnd/>
              <a:tailEnd/>
            </a:ln>
          </p:spPr>
          <p:txBody>
            <a:bodyPr>
              <a:prstTxWarp prst="textNoShape">
                <a:avLst/>
              </a:prstTxWarp>
            </a:bodyPr>
            <a:lstStyle/>
            <a:p>
              <a:endParaRPr lang="en-US"/>
            </a:p>
          </p:txBody>
        </p:sp>
        <p:grpSp>
          <p:nvGrpSpPr>
            <p:cNvPr id="127176" name="Group 106"/>
            <p:cNvGrpSpPr>
              <a:grpSpLocks/>
            </p:cNvGrpSpPr>
            <p:nvPr/>
          </p:nvGrpSpPr>
          <p:grpSpPr bwMode="auto">
            <a:xfrm>
              <a:off x="3044" y="1346"/>
              <a:ext cx="107" cy="1652"/>
              <a:chOff x="1305" y="879"/>
              <a:chExt cx="144" cy="2709"/>
            </a:xfrm>
          </p:grpSpPr>
          <p:sp>
            <p:nvSpPr>
              <p:cNvPr id="127256" name="Rectangle 107"/>
              <p:cNvSpPr>
                <a:spLocks noChangeArrowheads="1"/>
              </p:cNvSpPr>
              <p:nvPr/>
            </p:nvSpPr>
            <p:spPr bwMode="auto">
              <a:xfrm>
                <a:off x="1305" y="3336"/>
                <a:ext cx="144"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-3</a:t>
                </a:r>
                <a:endParaRPr lang="en-US" sz="1600">
                  <a:latin typeface="Times" charset="0"/>
                </a:endParaRPr>
              </a:p>
            </p:txBody>
          </p:sp>
          <p:sp>
            <p:nvSpPr>
              <p:cNvPr id="127257" name="Rectangle 108"/>
              <p:cNvSpPr>
                <a:spLocks noChangeArrowheads="1"/>
              </p:cNvSpPr>
              <p:nvPr/>
            </p:nvSpPr>
            <p:spPr bwMode="auto">
              <a:xfrm>
                <a:off x="1305" y="2719"/>
                <a:ext cx="144"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-2</a:t>
                </a:r>
                <a:endParaRPr lang="en-US" sz="1600">
                  <a:latin typeface="Times" charset="0"/>
                </a:endParaRPr>
              </a:p>
            </p:txBody>
          </p:sp>
          <p:sp>
            <p:nvSpPr>
              <p:cNvPr id="127258" name="Rectangle 109"/>
              <p:cNvSpPr>
                <a:spLocks noChangeArrowheads="1"/>
              </p:cNvSpPr>
              <p:nvPr/>
            </p:nvSpPr>
            <p:spPr bwMode="auto">
              <a:xfrm>
                <a:off x="1305" y="2104"/>
                <a:ext cx="144" cy="253"/>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a:t>
                </a:r>
                <a:endParaRPr lang="en-US" sz="1600">
                  <a:latin typeface="Times" charset="0"/>
                </a:endParaRPr>
              </a:p>
            </p:txBody>
          </p:sp>
          <p:sp>
            <p:nvSpPr>
              <p:cNvPr id="127259" name="Rectangle 110"/>
              <p:cNvSpPr>
                <a:spLocks noChangeArrowheads="1"/>
              </p:cNvSpPr>
              <p:nvPr/>
            </p:nvSpPr>
            <p:spPr bwMode="auto">
              <a:xfrm>
                <a:off x="1345" y="1496"/>
                <a:ext cx="87"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a:t>
                </a:r>
                <a:endParaRPr lang="en-US" sz="1600">
                  <a:latin typeface="Times" charset="0"/>
                </a:endParaRPr>
              </a:p>
            </p:txBody>
          </p:sp>
          <p:sp>
            <p:nvSpPr>
              <p:cNvPr id="127260" name="Rectangle 111"/>
              <p:cNvSpPr>
                <a:spLocks noChangeArrowheads="1"/>
              </p:cNvSpPr>
              <p:nvPr/>
            </p:nvSpPr>
            <p:spPr bwMode="auto">
              <a:xfrm>
                <a:off x="1345" y="879"/>
                <a:ext cx="87" cy="253"/>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a:t>
                </a:r>
                <a:endParaRPr lang="en-US" sz="1600">
                  <a:latin typeface="Times" charset="0"/>
                </a:endParaRPr>
              </a:p>
            </p:txBody>
          </p:sp>
        </p:grpSp>
        <p:grpSp>
          <p:nvGrpSpPr>
            <p:cNvPr id="127177" name="Group 112"/>
            <p:cNvGrpSpPr>
              <a:grpSpLocks/>
            </p:cNvGrpSpPr>
            <p:nvPr/>
          </p:nvGrpSpPr>
          <p:grpSpPr bwMode="auto">
            <a:xfrm>
              <a:off x="3157" y="3107"/>
              <a:ext cx="2550" cy="155"/>
              <a:chOff x="1457" y="3767"/>
              <a:chExt cx="3438" cy="254"/>
            </a:xfrm>
          </p:grpSpPr>
          <p:sp>
            <p:nvSpPr>
              <p:cNvPr id="127250" name="Rectangle 113"/>
              <p:cNvSpPr>
                <a:spLocks noChangeArrowheads="1"/>
              </p:cNvSpPr>
              <p:nvPr/>
            </p:nvSpPr>
            <p:spPr bwMode="auto">
              <a:xfrm>
                <a:off x="1457" y="3767"/>
                <a:ext cx="86"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a:t>
                </a:r>
                <a:endParaRPr lang="en-US" sz="1600">
                  <a:latin typeface="Times" charset="0"/>
                </a:endParaRPr>
              </a:p>
            </p:txBody>
          </p:sp>
          <p:sp>
            <p:nvSpPr>
              <p:cNvPr id="127251" name="Rectangle 114"/>
              <p:cNvSpPr>
                <a:spLocks noChangeArrowheads="1"/>
              </p:cNvSpPr>
              <p:nvPr/>
            </p:nvSpPr>
            <p:spPr bwMode="auto">
              <a:xfrm>
                <a:off x="2018" y="3767"/>
                <a:ext cx="302"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1.05</a:t>
                </a:r>
                <a:endParaRPr lang="en-US" sz="1600">
                  <a:latin typeface="Times" charset="0"/>
                </a:endParaRPr>
              </a:p>
            </p:txBody>
          </p:sp>
          <p:sp>
            <p:nvSpPr>
              <p:cNvPr id="127252" name="Rectangle 115"/>
              <p:cNvSpPr>
                <a:spLocks noChangeArrowheads="1"/>
              </p:cNvSpPr>
              <p:nvPr/>
            </p:nvSpPr>
            <p:spPr bwMode="auto">
              <a:xfrm>
                <a:off x="2690" y="3767"/>
                <a:ext cx="216"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1.1</a:t>
                </a:r>
                <a:endParaRPr lang="en-US" sz="1600">
                  <a:latin typeface="Times" charset="0"/>
                </a:endParaRPr>
              </a:p>
            </p:txBody>
          </p:sp>
          <p:sp>
            <p:nvSpPr>
              <p:cNvPr id="127253" name="Rectangle 116"/>
              <p:cNvSpPr>
                <a:spLocks noChangeArrowheads="1"/>
              </p:cNvSpPr>
              <p:nvPr/>
            </p:nvSpPr>
            <p:spPr bwMode="auto">
              <a:xfrm>
                <a:off x="3305" y="3767"/>
                <a:ext cx="302"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1.15</a:t>
                </a:r>
                <a:endParaRPr lang="en-US" sz="1600">
                  <a:latin typeface="Times" charset="0"/>
                </a:endParaRPr>
              </a:p>
            </p:txBody>
          </p:sp>
          <p:sp>
            <p:nvSpPr>
              <p:cNvPr id="127254" name="Rectangle 117"/>
              <p:cNvSpPr>
                <a:spLocks noChangeArrowheads="1"/>
              </p:cNvSpPr>
              <p:nvPr/>
            </p:nvSpPr>
            <p:spPr bwMode="auto">
              <a:xfrm>
                <a:off x="3977" y="3767"/>
                <a:ext cx="216"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1.2</a:t>
                </a:r>
                <a:endParaRPr lang="en-US" sz="1600">
                  <a:latin typeface="Times" charset="0"/>
                </a:endParaRPr>
              </a:p>
            </p:txBody>
          </p:sp>
          <p:sp>
            <p:nvSpPr>
              <p:cNvPr id="127255" name="Rectangle 118"/>
              <p:cNvSpPr>
                <a:spLocks noChangeArrowheads="1"/>
              </p:cNvSpPr>
              <p:nvPr/>
            </p:nvSpPr>
            <p:spPr bwMode="auto">
              <a:xfrm>
                <a:off x="4593" y="3769"/>
                <a:ext cx="302"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1.25</a:t>
                </a:r>
                <a:endParaRPr lang="en-US" sz="1600">
                  <a:latin typeface="Times" charset="0"/>
                </a:endParaRPr>
              </a:p>
            </p:txBody>
          </p:sp>
        </p:grpSp>
        <p:sp>
          <p:nvSpPr>
            <p:cNvPr id="127178" name="Line 119"/>
            <p:cNvSpPr>
              <a:spLocks noChangeShapeType="1"/>
            </p:cNvSpPr>
            <p:nvPr/>
          </p:nvSpPr>
          <p:spPr bwMode="auto">
            <a:xfrm flipV="1">
              <a:off x="3224" y="1464"/>
              <a:ext cx="0" cy="9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79" name="Line 120"/>
            <p:cNvSpPr>
              <a:spLocks noChangeShapeType="1"/>
            </p:cNvSpPr>
            <p:nvPr/>
          </p:nvSpPr>
          <p:spPr bwMode="auto">
            <a:xfrm flipV="1">
              <a:off x="3319" y="1488"/>
              <a:ext cx="0" cy="9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0" name="Line 121"/>
            <p:cNvSpPr>
              <a:spLocks noChangeShapeType="1"/>
            </p:cNvSpPr>
            <p:nvPr/>
          </p:nvSpPr>
          <p:spPr bwMode="auto">
            <a:xfrm flipV="1">
              <a:off x="3414" y="1512"/>
              <a:ext cx="0" cy="93"/>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1" name="Line 122"/>
            <p:cNvSpPr>
              <a:spLocks noChangeShapeType="1"/>
            </p:cNvSpPr>
            <p:nvPr/>
          </p:nvSpPr>
          <p:spPr bwMode="auto">
            <a:xfrm flipV="1">
              <a:off x="3509" y="1537"/>
              <a:ext cx="0" cy="1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2" name="Line 123"/>
            <p:cNvSpPr>
              <a:spLocks noChangeShapeType="1"/>
            </p:cNvSpPr>
            <p:nvPr/>
          </p:nvSpPr>
          <p:spPr bwMode="auto">
            <a:xfrm flipV="1">
              <a:off x="3607" y="1561"/>
              <a:ext cx="0" cy="154"/>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3" name="Line 124"/>
            <p:cNvSpPr>
              <a:spLocks noChangeShapeType="1"/>
            </p:cNvSpPr>
            <p:nvPr/>
          </p:nvSpPr>
          <p:spPr bwMode="auto">
            <a:xfrm flipV="1">
              <a:off x="3705" y="1605"/>
              <a:ext cx="0" cy="2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4" name="Line 125"/>
            <p:cNvSpPr>
              <a:spLocks noChangeShapeType="1"/>
            </p:cNvSpPr>
            <p:nvPr/>
          </p:nvSpPr>
          <p:spPr bwMode="auto">
            <a:xfrm flipV="1">
              <a:off x="3800" y="1644"/>
              <a:ext cx="0" cy="21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5" name="Line 126"/>
            <p:cNvSpPr>
              <a:spLocks noChangeShapeType="1"/>
            </p:cNvSpPr>
            <p:nvPr/>
          </p:nvSpPr>
          <p:spPr bwMode="auto">
            <a:xfrm flipV="1">
              <a:off x="3895" y="1683"/>
              <a:ext cx="0" cy="242"/>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6" name="Line 127"/>
            <p:cNvSpPr>
              <a:spLocks noChangeShapeType="1"/>
            </p:cNvSpPr>
            <p:nvPr/>
          </p:nvSpPr>
          <p:spPr bwMode="auto">
            <a:xfrm flipH="1" flipV="1">
              <a:off x="3990" y="1732"/>
              <a:ext cx="3" cy="249"/>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7" name="Line 128"/>
            <p:cNvSpPr>
              <a:spLocks noChangeShapeType="1"/>
            </p:cNvSpPr>
            <p:nvPr/>
          </p:nvSpPr>
          <p:spPr bwMode="auto">
            <a:xfrm flipH="1" flipV="1">
              <a:off x="4082" y="1769"/>
              <a:ext cx="3" cy="27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8" name="Line 129"/>
            <p:cNvSpPr>
              <a:spLocks noChangeShapeType="1"/>
            </p:cNvSpPr>
            <p:nvPr/>
          </p:nvSpPr>
          <p:spPr bwMode="auto">
            <a:xfrm flipH="1" flipV="1">
              <a:off x="4177" y="1825"/>
              <a:ext cx="3" cy="27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9" name="Line 130"/>
            <p:cNvSpPr>
              <a:spLocks noChangeShapeType="1"/>
            </p:cNvSpPr>
            <p:nvPr/>
          </p:nvSpPr>
          <p:spPr bwMode="auto">
            <a:xfrm flipH="1" flipV="1">
              <a:off x="4272" y="1878"/>
              <a:ext cx="0" cy="278"/>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0" name="Line 131"/>
            <p:cNvSpPr>
              <a:spLocks noChangeShapeType="1"/>
            </p:cNvSpPr>
            <p:nvPr/>
          </p:nvSpPr>
          <p:spPr bwMode="auto">
            <a:xfrm flipH="1" flipV="1">
              <a:off x="4373" y="1917"/>
              <a:ext cx="0" cy="30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1" name="Line 132"/>
            <p:cNvSpPr>
              <a:spLocks noChangeShapeType="1"/>
            </p:cNvSpPr>
            <p:nvPr/>
          </p:nvSpPr>
          <p:spPr bwMode="auto">
            <a:xfrm flipH="1" flipV="1">
              <a:off x="4470" y="1973"/>
              <a:ext cx="0" cy="30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2" name="Line 133"/>
            <p:cNvSpPr>
              <a:spLocks noChangeShapeType="1"/>
            </p:cNvSpPr>
            <p:nvPr/>
          </p:nvSpPr>
          <p:spPr bwMode="auto">
            <a:xfrm flipH="1" flipV="1">
              <a:off x="4565" y="2020"/>
              <a:ext cx="0" cy="317"/>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3" name="Line 134"/>
            <p:cNvSpPr>
              <a:spLocks noChangeShapeType="1"/>
            </p:cNvSpPr>
            <p:nvPr/>
          </p:nvSpPr>
          <p:spPr bwMode="auto">
            <a:xfrm flipH="1" flipV="1">
              <a:off x="4660" y="2078"/>
              <a:ext cx="0" cy="337"/>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4" name="Line 135"/>
            <p:cNvSpPr>
              <a:spLocks noChangeShapeType="1"/>
            </p:cNvSpPr>
            <p:nvPr/>
          </p:nvSpPr>
          <p:spPr bwMode="auto">
            <a:xfrm flipV="1">
              <a:off x="4752" y="2134"/>
              <a:ext cx="3" cy="296"/>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5" name="Line 136"/>
            <p:cNvSpPr>
              <a:spLocks noChangeShapeType="1"/>
            </p:cNvSpPr>
            <p:nvPr/>
          </p:nvSpPr>
          <p:spPr bwMode="auto">
            <a:xfrm flipV="1">
              <a:off x="4847" y="2186"/>
              <a:ext cx="3" cy="30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6" name="Line 137"/>
            <p:cNvSpPr>
              <a:spLocks noChangeShapeType="1"/>
            </p:cNvSpPr>
            <p:nvPr/>
          </p:nvSpPr>
          <p:spPr bwMode="auto">
            <a:xfrm flipV="1">
              <a:off x="4942" y="2261"/>
              <a:ext cx="3" cy="3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7" name="Line 138"/>
            <p:cNvSpPr>
              <a:spLocks noChangeShapeType="1"/>
            </p:cNvSpPr>
            <p:nvPr/>
          </p:nvSpPr>
          <p:spPr bwMode="auto">
            <a:xfrm flipV="1">
              <a:off x="5040" y="2320"/>
              <a:ext cx="0" cy="332"/>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8" name="Line 139"/>
            <p:cNvSpPr>
              <a:spLocks noChangeShapeType="1"/>
            </p:cNvSpPr>
            <p:nvPr/>
          </p:nvSpPr>
          <p:spPr bwMode="auto">
            <a:xfrm flipV="1">
              <a:off x="5129" y="2405"/>
              <a:ext cx="3" cy="286"/>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9" name="Line 140"/>
            <p:cNvSpPr>
              <a:spLocks noChangeShapeType="1"/>
            </p:cNvSpPr>
            <p:nvPr/>
          </p:nvSpPr>
          <p:spPr bwMode="auto">
            <a:xfrm flipV="1">
              <a:off x="5233" y="2517"/>
              <a:ext cx="3" cy="286"/>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200" name="Line 141"/>
            <p:cNvSpPr>
              <a:spLocks noChangeShapeType="1"/>
            </p:cNvSpPr>
            <p:nvPr/>
          </p:nvSpPr>
          <p:spPr bwMode="auto">
            <a:xfrm flipV="1">
              <a:off x="5328" y="2693"/>
              <a:ext cx="3" cy="28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201" name="Text Box 142"/>
            <p:cNvSpPr txBox="1">
              <a:spLocks noChangeArrowheads="1"/>
            </p:cNvSpPr>
            <p:nvPr/>
          </p:nvSpPr>
          <p:spPr bwMode="auto">
            <a:xfrm rot="-5400000">
              <a:off x="2750" y="2162"/>
              <a:ext cx="411" cy="231"/>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ln(</a:t>
              </a:r>
              <a:r>
                <a:rPr lang="en-US" sz="1800" b="1">
                  <a:latin typeface="Symbol" charset="2"/>
                </a:rPr>
                <a:t>l</a:t>
              </a:r>
              <a:r>
                <a:rPr lang="en-US" sz="1800" b="1">
                  <a:latin typeface="Times" charset="0"/>
                </a:rPr>
                <a:t>)</a:t>
              </a:r>
            </a:p>
          </p:txBody>
        </p:sp>
        <p:sp>
          <p:nvSpPr>
            <p:cNvPr id="127202" name="Text Box 143"/>
            <p:cNvSpPr txBox="1">
              <a:spLocks noChangeArrowheads="1"/>
            </p:cNvSpPr>
            <p:nvPr/>
          </p:nvSpPr>
          <p:spPr bwMode="auto">
            <a:xfrm>
              <a:off x="4074" y="3249"/>
              <a:ext cx="633" cy="231"/>
            </a:xfrm>
            <a:prstGeom prst="rect">
              <a:avLst/>
            </a:prstGeom>
            <a:noFill/>
            <a:ln w="9525">
              <a:noFill/>
              <a:miter lim="800000"/>
              <a:headEnd/>
              <a:tailEnd/>
            </a:ln>
          </p:spPr>
          <p:txBody>
            <a:bodyPr wrap="none">
              <a:prstTxWarp prst="textNoShape">
                <a:avLst/>
              </a:prstTxWarp>
              <a:spAutoFit/>
            </a:bodyPr>
            <a:lstStyle/>
            <a:p>
              <a:r>
                <a:rPr lang="en-US" sz="1800" b="1">
                  <a:latin typeface="Symbol" charset="2"/>
                </a:rPr>
                <a:t>g</a:t>
              </a:r>
              <a:r>
                <a:rPr lang="en-US" sz="1800" b="1" baseline="-25000">
                  <a:latin typeface="Times" charset="0"/>
                </a:rPr>
                <a:t>gb</a:t>
              </a:r>
              <a:r>
                <a:rPr lang="en-US" sz="1800" b="1">
                  <a:latin typeface="Times" charset="0"/>
                </a:rPr>
                <a:t> (a.u.)</a:t>
              </a:r>
            </a:p>
          </p:txBody>
        </p:sp>
        <p:sp>
          <p:nvSpPr>
            <p:cNvPr id="127203" name="Text Box 144"/>
            <p:cNvSpPr txBox="1">
              <a:spLocks noChangeArrowheads="1"/>
            </p:cNvSpPr>
            <p:nvPr/>
          </p:nvSpPr>
          <p:spPr bwMode="auto">
            <a:xfrm>
              <a:off x="5198" y="1382"/>
              <a:ext cx="340" cy="288"/>
            </a:xfrm>
            <a:prstGeom prst="rect">
              <a:avLst/>
            </a:prstGeom>
            <a:noFill/>
            <a:ln w="9525">
              <a:noFill/>
              <a:miter lim="800000"/>
              <a:headEnd/>
              <a:tailEnd/>
            </a:ln>
          </p:spPr>
          <p:txBody>
            <a:bodyPr wrap="none">
              <a:prstTxWarp prst="textNoShape">
                <a:avLst/>
              </a:prstTxWarp>
              <a:spAutoFit/>
            </a:bodyPr>
            <a:lstStyle/>
            <a:p>
              <a:r>
                <a:rPr lang="en-US">
                  <a:latin typeface="Times" charset="0"/>
                </a:rPr>
                <a:t>(b)</a:t>
              </a:r>
            </a:p>
          </p:txBody>
        </p:sp>
        <p:grpSp>
          <p:nvGrpSpPr>
            <p:cNvPr id="127204" name="Group 145"/>
            <p:cNvGrpSpPr>
              <a:grpSpLocks/>
            </p:cNvGrpSpPr>
            <p:nvPr/>
          </p:nvGrpSpPr>
          <p:grpSpPr bwMode="auto">
            <a:xfrm>
              <a:off x="3183" y="1475"/>
              <a:ext cx="2196" cy="1371"/>
              <a:chOff x="3183" y="1475"/>
              <a:chExt cx="2196" cy="1371"/>
            </a:xfrm>
          </p:grpSpPr>
          <p:sp>
            <p:nvSpPr>
              <p:cNvPr id="127205" name="Rectangle 146"/>
              <p:cNvSpPr>
                <a:spLocks noChangeArrowheads="1"/>
              </p:cNvSpPr>
              <p:nvPr/>
            </p:nvSpPr>
            <p:spPr bwMode="auto">
              <a:xfrm>
                <a:off x="3183" y="1475"/>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06" name="Rectangle 147"/>
              <p:cNvSpPr>
                <a:spLocks noChangeArrowheads="1"/>
              </p:cNvSpPr>
              <p:nvPr/>
            </p:nvSpPr>
            <p:spPr bwMode="auto">
              <a:xfrm>
                <a:off x="3183" y="1475"/>
                <a:ext cx="84" cy="69"/>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07" name="Rectangle 148"/>
              <p:cNvSpPr>
                <a:spLocks noChangeArrowheads="1"/>
              </p:cNvSpPr>
              <p:nvPr/>
            </p:nvSpPr>
            <p:spPr bwMode="auto">
              <a:xfrm>
                <a:off x="3278" y="1500"/>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08" name="Rectangle 149"/>
              <p:cNvSpPr>
                <a:spLocks noChangeArrowheads="1"/>
              </p:cNvSpPr>
              <p:nvPr/>
            </p:nvSpPr>
            <p:spPr bwMode="auto">
              <a:xfrm>
                <a:off x="3373" y="1519"/>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09" name="Rectangle 150"/>
              <p:cNvSpPr>
                <a:spLocks noChangeArrowheads="1"/>
              </p:cNvSpPr>
              <p:nvPr/>
            </p:nvSpPr>
            <p:spPr bwMode="auto">
              <a:xfrm>
                <a:off x="3468" y="1544"/>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0" name="Rectangle 151"/>
              <p:cNvSpPr>
                <a:spLocks noChangeArrowheads="1"/>
              </p:cNvSpPr>
              <p:nvPr/>
            </p:nvSpPr>
            <p:spPr bwMode="auto">
              <a:xfrm>
                <a:off x="3468" y="1544"/>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1" name="Rectangle 152"/>
              <p:cNvSpPr>
                <a:spLocks noChangeArrowheads="1"/>
              </p:cNvSpPr>
              <p:nvPr/>
            </p:nvSpPr>
            <p:spPr bwMode="auto">
              <a:xfrm>
                <a:off x="3569" y="1592"/>
                <a:ext cx="89" cy="74"/>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2" name="Rectangle 153"/>
              <p:cNvSpPr>
                <a:spLocks noChangeArrowheads="1"/>
              </p:cNvSpPr>
              <p:nvPr/>
            </p:nvSpPr>
            <p:spPr bwMode="auto">
              <a:xfrm>
                <a:off x="3569" y="1592"/>
                <a:ext cx="83" cy="69"/>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3" name="Rectangle 154"/>
              <p:cNvSpPr>
                <a:spLocks noChangeArrowheads="1"/>
              </p:cNvSpPr>
              <p:nvPr/>
            </p:nvSpPr>
            <p:spPr bwMode="auto">
              <a:xfrm>
                <a:off x="3664" y="1656"/>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4" name="Rectangle 155"/>
              <p:cNvSpPr>
                <a:spLocks noChangeArrowheads="1"/>
              </p:cNvSpPr>
              <p:nvPr/>
            </p:nvSpPr>
            <p:spPr bwMode="auto">
              <a:xfrm>
                <a:off x="3664" y="1656"/>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5" name="Rectangle 156"/>
              <p:cNvSpPr>
                <a:spLocks noChangeArrowheads="1"/>
              </p:cNvSpPr>
              <p:nvPr/>
            </p:nvSpPr>
            <p:spPr bwMode="auto">
              <a:xfrm>
                <a:off x="3759" y="1700"/>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6" name="Rectangle 157"/>
              <p:cNvSpPr>
                <a:spLocks noChangeArrowheads="1"/>
              </p:cNvSpPr>
              <p:nvPr/>
            </p:nvSpPr>
            <p:spPr bwMode="auto">
              <a:xfrm>
                <a:off x="3759" y="1700"/>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7" name="Rectangle 158"/>
              <p:cNvSpPr>
                <a:spLocks noChangeArrowheads="1"/>
              </p:cNvSpPr>
              <p:nvPr/>
            </p:nvSpPr>
            <p:spPr bwMode="auto">
              <a:xfrm>
                <a:off x="3854" y="1748"/>
                <a:ext cx="89" cy="74"/>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8" name="Rectangle 159"/>
              <p:cNvSpPr>
                <a:spLocks noChangeArrowheads="1"/>
              </p:cNvSpPr>
              <p:nvPr/>
            </p:nvSpPr>
            <p:spPr bwMode="auto">
              <a:xfrm>
                <a:off x="3854" y="1748"/>
                <a:ext cx="83" cy="69"/>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9" name="Rectangle 160"/>
              <p:cNvSpPr>
                <a:spLocks noChangeArrowheads="1"/>
              </p:cNvSpPr>
              <p:nvPr/>
            </p:nvSpPr>
            <p:spPr bwMode="auto">
              <a:xfrm>
                <a:off x="3949" y="1802"/>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0" name="Rectangle 161"/>
              <p:cNvSpPr>
                <a:spLocks noChangeArrowheads="1"/>
              </p:cNvSpPr>
              <p:nvPr/>
            </p:nvSpPr>
            <p:spPr bwMode="auto">
              <a:xfrm>
                <a:off x="3949" y="1802"/>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1" name="Rectangle 162"/>
              <p:cNvSpPr>
                <a:spLocks noChangeArrowheads="1"/>
              </p:cNvSpPr>
              <p:nvPr/>
            </p:nvSpPr>
            <p:spPr bwMode="auto">
              <a:xfrm>
                <a:off x="4044" y="1846"/>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2" name="Rectangle 163"/>
              <p:cNvSpPr>
                <a:spLocks noChangeArrowheads="1"/>
              </p:cNvSpPr>
              <p:nvPr/>
            </p:nvSpPr>
            <p:spPr bwMode="auto">
              <a:xfrm>
                <a:off x="4044" y="1846"/>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3" name="Rectangle 164"/>
              <p:cNvSpPr>
                <a:spLocks noChangeArrowheads="1"/>
              </p:cNvSpPr>
              <p:nvPr/>
            </p:nvSpPr>
            <p:spPr bwMode="auto">
              <a:xfrm>
                <a:off x="4139" y="1905"/>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4" name="Rectangle 165"/>
              <p:cNvSpPr>
                <a:spLocks noChangeArrowheads="1"/>
              </p:cNvSpPr>
              <p:nvPr/>
            </p:nvSpPr>
            <p:spPr bwMode="auto">
              <a:xfrm>
                <a:off x="4139" y="1905"/>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5" name="Rectangle 166"/>
              <p:cNvSpPr>
                <a:spLocks noChangeArrowheads="1"/>
              </p:cNvSpPr>
              <p:nvPr/>
            </p:nvSpPr>
            <p:spPr bwMode="auto">
              <a:xfrm>
                <a:off x="4234" y="1953"/>
                <a:ext cx="89" cy="74"/>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6" name="Rectangle 167"/>
              <p:cNvSpPr>
                <a:spLocks noChangeArrowheads="1"/>
              </p:cNvSpPr>
              <p:nvPr/>
            </p:nvSpPr>
            <p:spPr bwMode="auto">
              <a:xfrm>
                <a:off x="4234" y="1953"/>
                <a:ext cx="83" cy="69"/>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7" name="Rectangle 168"/>
              <p:cNvSpPr>
                <a:spLocks noChangeArrowheads="1"/>
              </p:cNvSpPr>
              <p:nvPr/>
            </p:nvSpPr>
            <p:spPr bwMode="auto">
              <a:xfrm>
                <a:off x="4335" y="2007"/>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8" name="Rectangle 169"/>
              <p:cNvSpPr>
                <a:spLocks noChangeArrowheads="1"/>
              </p:cNvSpPr>
              <p:nvPr/>
            </p:nvSpPr>
            <p:spPr bwMode="auto">
              <a:xfrm>
                <a:off x="4335" y="2007"/>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9" name="Rectangle 170"/>
              <p:cNvSpPr>
                <a:spLocks noChangeArrowheads="1"/>
              </p:cNvSpPr>
              <p:nvPr/>
            </p:nvSpPr>
            <p:spPr bwMode="auto">
              <a:xfrm>
                <a:off x="4430" y="2061"/>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0" name="Rectangle 171"/>
              <p:cNvSpPr>
                <a:spLocks noChangeArrowheads="1"/>
              </p:cNvSpPr>
              <p:nvPr/>
            </p:nvSpPr>
            <p:spPr bwMode="auto">
              <a:xfrm>
                <a:off x="4430" y="2061"/>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1" name="Rectangle 172"/>
              <p:cNvSpPr>
                <a:spLocks noChangeArrowheads="1"/>
              </p:cNvSpPr>
              <p:nvPr/>
            </p:nvSpPr>
            <p:spPr bwMode="auto">
              <a:xfrm>
                <a:off x="4525" y="2109"/>
                <a:ext cx="89" cy="74"/>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2" name="Rectangle 173"/>
              <p:cNvSpPr>
                <a:spLocks noChangeArrowheads="1"/>
              </p:cNvSpPr>
              <p:nvPr/>
            </p:nvSpPr>
            <p:spPr bwMode="auto">
              <a:xfrm>
                <a:off x="4525" y="2109"/>
                <a:ext cx="83" cy="69"/>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3" name="Rectangle 174"/>
              <p:cNvSpPr>
                <a:spLocks noChangeArrowheads="1"/>
              </p:cNvSpPr>
              <p:nvPr/>
            </p:nvSpPr>
            <p:spPr bwMode="auto">
              <a:xfrm>
                <a:off x="4620" y="2178"/>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4" name="Rectangle 175"/>
              <p:cNvSpPr>
                <a:spLocks noChangeArrowheads="1"/>
              </p:cNvSpPr>
              <p:nvPr/>
            </p:nvSpPr>
            <p:spPr bwMode="auto">
              <a:xfrm>
                <a:off x="4620" y="2178"/>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5" name="Rectangle 176"/>
              <p:cNvSpPr>
                <a:spLocks noChangeArrowheads="1"/>
              </p:cNvSpPr>
              <p:nvPr/>
            </p:nvSpPr>
            <p:spPr bwMode="auto">
              <a:xfrm>
                <a:off x="4714" y="2217"/>
                <a:ext cx="90"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6" name="Rectangle 177"/>
              <p:cNvSpPr>
                <a:spLocks noChangeArrowheads="1"/>
              </p:cNvSpPr>
              <p:nvPr/>
            </p:nvSpPr>
            <p:spPr bwMode="auto">
              <a:xfrm>
                <a:off x="4714" y="2217"/>
                <a:ext cx="84"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7" name="Rectangle 178"/>
              <p:cNvSpPr>
                <a:spLocks noChangeArrowheads="1"/>
              </p:cNvSpPr>
              <p:nvPr/>
            </p:nvSpPr>
            <p:spPr bwMode="auto">
              <a:xfrm>
                <a:off x="4809" y="2270"/>
                <a:ext cx="89" cy="74"/>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8" name="Rectangle 179"/>
              <p:cNvSpPr>
                <a:spLocks noChangeArrowheads="1"/>
              </p:cNvSpPr>
              <p:nvPr/>
            </p:nvSpPr>
            <p:spPr bwMode="auto">
              <a:xfrm>
                <a:off x="4809" y="2270"/>
                <a:ext cx="84" cy="69"/>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9" name="Rectangle 180"/>
              <p:cNvSpPr>
                <a:spLocks noChangeArrowheads="1"/>
              </p:cNvSpPr>
              <p:nvPr/>
            </p:nvSpPr>
            <p:spPr bwMode="auto">
              <a:xfrm>
                <a:off x="4904" y="2344"/>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0" name="Rectangle 181"/>
              <p:cNvSpPr>
                <a:spLocks noChangeArrowheads="1"/>
              </p:cNvSpPr>
              <p:nvPr/>
            </p:nvSpPr>
            <p:spPr bwMode="auto">
              <a:xfrm>
                <a:off x="4904" y="2344"/>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1" name="Rectangle 182"/>
              <p:cNvSpPr>
                <a:spLocks noChangeArrowheads="1"/>
              </p:cNvSpPr>
              <p:nvPr/>
            </p:nvSpPr>
            <p:spPr bwMode="auto">
              <a:xfrm>
                <a:off x="4999" y="2417"/>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2" name="Rectangle 183"/>
              <p:cNvSpPr>
                <a:spLocks noChangeArrowheads="1"/>
              </p:cNvSpPr>
              <p:nvPr/>
            </p:nvSpPr>
            <p:spPr bwMode="auto">
              <a:xfrm>
                <a:off x="4999" y="2417"/>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3" name="Rectangle 184"/>
              <p:cNvSpPr>
                <a:spLocks noChangeArrowheads="1"/>
              </p:cNvSpPr>
              <p:nvPr/>
            </p:nvSpPr>
            <p:spPr bwMode="auto">
              <a:xfrm>
                <a:off x="5094" y="2485"/>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4" name="Rectangle 185"/>
              <p:cNvSpPr>
                <a:spLocks noChangeArrowheads="1"/>
              </p:cNvSpPr>
              <p:nvPr/>
            </p:nvSpPr>
            <p:spPr bwMode="auto">
              <a:xfrm>
                <a:off x="5094" y="2485"/>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5" name="Rectangle 186"/>
              <p:cNvSpPr>
                <a:spLocks noChangeArrowheads="1"/>
              </p:cNvSpPr>
              <p:nvPr/>
            </p:nvSpPr>
            <p:spPr bwMode="auto">
              <a:xfrm>
                <a:off x="5195" y="2597"/>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6" name="Rectangle 187"/>
              <p:cNvSpPr>
                <a:spLocks noChangeArrowheads="1"/>
              </p:cNvSpPr>
              <p:nvPr/>
            </p:nvSpPr>
            <p:spPr bwMode="auto">
              <a:xfrm>
                <a:off x="5195" y="2597"/>
                <a:ext cx="83" cy="69"/>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7" name="Rectangle 188"/>
              <p:cNvSpPr>
                <a:spLocks noChangeArrowheads="1"/>
              </p:cNvSpPr>
              <p:nvPr/>
            </p:nvSpPr>
            <p:spPr bwMode="auto">
              <a:xfrm>
                <a:off x="5290" y="2773"/>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8" name="Rectangle 189"/>
              <p:cNvSpPr>
                <a:spLocks noChangeArrowheads="1"/>
              </p:cNvSpPr>
              <p:nvPr/>
            </p:nvSpPr>
            <p:spPr bwMode="auto">
              <a:xfrm>
                <a:off x="5290" y="2773"/>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9" name="Line 190"/>
              <p:cNvSpPr>
                <a:spLocks noChangeShapeType="1"/>
              </p:cNvSpPr>
              <p:nvPr/>
            </p:nvSpPr>
            <p:spPr bwMode="auto">
              <a:xfrm>
                <a:off x="3569" y="1709"/>
                <a:ext cx="83" cy="1"/>
              </a:xfrm>
              <a:prstGeom prst="line">
                <a:avLst/>
              </a:prstGeom>
              <a:noFill/>
              <a:ln w="19050">
                <a:solidFill>
                  <a:srgbClr val="FF0000"/>
                </a:solidFill>
                <a:round/>
                <a:headEnd/>
                <a:tailEnd/>
              </a:ln>
            </p:spPr>
            <p:txBody>
              <a:bodyPr>
                <a:prstTxWarp prst="textNoShape">
                  <a:avLst/>
                </a:prstTxWarp>
              </a:bodyPr>
              <a:lstStyle/>
              <a:p>
                <a:endParaRPr lang="en-US"/>
              </a:p>
            </p:txBody>
          </p:sp>
        </p:grpSp>
      </p:grpSp>
      <p:sp>
        <p:nvSpPr>
          <p:cNvPr id="126983" name="Text Box 191"/>
          <p:cNvSpPr txBox="1">
            <a:spLocks noChangeArrowheads="1"/>
          </p:cNvSpPr>
          <p:nvPr/>
        </p:nvSpPr>
        <p:spPr bwMode="auto">
          <a:xfrm>
            <a:off x="2035175" y="5556250"/>
            <a:ext cx="6702425" cy="1187450"/>
          </a:xfrm>
          <a:prstGeom prst="rect">
            <a:avLst/>
          </a:prstGeom>
          <a:noFill/>
          <a:ln w="9525">
            <a:noFill/>
            <a:miter lim="800000"/>
            <a:headEnd/>
            <a:tailEnd/>
          </a:ln>
        </p:spPr>
        <p:txBody>
          <a:bodyPr>
            <a:prstTxWarp prst="textNoShape">
              <a:avLst/>
            </a:prstTxWarp>
            <a:spAutoFit/>
          </a:bodyPr>
          <a:lstStyle/>
          <a:p>
            <a:r>
              <a:rPr lang="en-US" b="1">
                <a:latin typeface="Times New Roman" charset="0"/>
              </a:rPr>
              <a:t>Energy and population are strongly correlated in both experimental results and simulated results.</a:t>
            </a:r>
          </a:p>
          <a:p>
            <a:r>
              <a:rPr lang="en-US" b="1">
                <a:latin typeface="Times New Roman" charset="0"/>
              </a:rPr>
              <a:t>Is there a universal relationship?</a:t>
            </a:r>
          </a:p>
        </p:txBody>
      </p:sp>
      <p:grpSp>
        <p:nvGrpSpPr>
          <p:cNvPr id="126984" name="Group 193"/>
          <p:cNvGrpSpPr>
            <a:grpSpLocks/>
          </p:cNvGrpSpPr>
          <p:nvPr/>
        </p:nvGrpSpPr>
        <p:grpSpPr bwMode="auto">
          <a:xfrm>
            <a:off x="50800" y="1628775"/>
            <a:ext cx="4597400" cy="3898900"/>
            <a:chOff x="32" y="1026"/>
            <a:chExt cx="2896" cy="2456"/>
          </a:xfrm>
        </p:grpSpPr>
        <p:sp>
          <p:nvSpPr>
            <p:cNvPr id="126986" name="Line 194"/>
            <p:cNvSpPr>
              <a:spLocks noChangeShapeType="1"/>
            </p:cNvSpPr>
            <p:nvPr/>
          </p:nvSpPr>
          <p:spPr bwMode="auto">
            <a:xfrm>
              <a:off x="388" y="3070"/>
              <a:ext cx="36"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87" name="Line 195"/>
            <p:cNvSpPr>
              <a:spLocks noChangeShapeType="1"/>
            </p:cNvSpPr>
            <p:nvPr/>
          </p:nvSpPr>
          <p:spPr bwMode="auto">
            <a:xfrm>
              <a:off x="388" y="2794"/>
              <a:ext cx="36" cy="0"/>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88" name="Line 196"/>
            <p:cNvSpPr>
              <a:spLocks noChangeShapeType="1"/>
            </p:cNvSpPr>
            <p:nvPr/>
          </p:nvSpPr>
          <p:spPr bwMode="auto">
            <a:xfrm>
              <a:off x="388" y="2517"/>
              <a:ext cx="36"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89" name="Line 197"/>
            <p:cNvSpPr>
              <a:spLocks noChangeShapeType="1"/>
            </p:cNvSpPr>
            <p:nvPr/>
          </p:nvSpPr>
          <p:spPr bwMode="auto">
            <a:xfrm>
              <a:off x="388" y="2247"/>
              <a:ext cx="36"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0" name="Line 198"/>
            <p:cNvSpPr>
              <a:spLocks noChangeShapeType="1"/>
            </p:cNvSpPr>
            <p:nvPr/>
          </p:nvSpPr>
          <p:spPr bwMode="auto">
            <a:xfrm>
              <a:off x="388" y="1971"/>
              <a:ext cx="36" cy="0"/>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1" name="Line 199"/>
            <p:cNvSpPr>
              <a:spLocks noChangeShapeType="1"/>
            </p:cNvSpPr>
            <p:nvPr/>
          </p:nvSpPr>
          <p:spPr bwMode="auto">
            <a:xfrm>
              <a:off x="388" y="1694"/>
              <a:ext cx="36"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2" name="Line 200"/>
            <p:cNvSpPr>
              <a:spLocks noChangeShapeType="1"/>
            </p:cNvSpPr>
            <p:nvPr/>
          </p:nvSpPr>
          <p:spPr bwMode="auto">
            <a:xfrm>
              <a:off x="388" y="1418"/>
              <a:ext cx="36"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3" name="Line 201"/>
            <p:cNvSpPr>
              <a:spLocks noChangeShapeType="1"/>
            </p:cNvSpPr>
            <p:nvPr/>
          </p:nvSpPr>
          <p:spPr bwMode="auto">
            <a:xfrm flipV="1">
              <a:off x="731" y="3034"/>
              <a:ext cx="0" cy="3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4" name="Line 202"/>
            <p:cNvSpPr>
              <a:spLocks noChangeShapeType="1"/>
            </p:cNvSpPr>
            <p:nvPr/>
          </p:nvSpPr>
          <p:spPr bwMode="auto">
            <a:xfrm flipV="1">
              <a:off x="1073" y="3034"/>
              <a:ext cx="1" cy="3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5" name="Line 203"/>
            <p:cNvSpPr>
              <a:spLocks noChangeShapeType="1"/>
            </p:cNvSpPr>
            <p:nvPr/>
          </p:nvSpPr>
          <p:spPr bwMode="auto">
            <a:xfrm flipV="1">
              <a:off x="1415" y="3034"/>
              <a:ext cx="1" cy="3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6" name="Line 204"/>
            <p:cNvSpPr>
              <a:spLocks noChangeShapeType="1"/>
            </p:cNvSpPr>
            <p:nvPr/>
          </p:nvSpPr>
          <p:spPr bwMode="auto">
            <a:xfrm flipV="1">
              <a:off x="1764" y="3034"/>
              <a:ext cx="1" cy="3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7" name="Line 205"/>
            <p:cNvSpPr>
              <a:spLocks noChangeShapeType="1"/>
            </p:cNvSpPr>
            <p:nvPr/>
          </p:nvSpPr>
          <p:spPr bwMode="auto">
            <a:xfrm flipV="1">
              <a:off x="2106" y="3034"/>
              <a:ext cx="1" cy="3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8" name="Line 206"/>
            <p:cNvSpPr>
              <a:spLocks noChangeShapeType="1"/>
            </p:cNvSpPr>
            <p:nvPr/>
          </p:nvSpPr>
          <p:spPr bwMode="auto">
            <a:xfrm flipV="1">
              <a:off x="2448" y="3034"/>
              <a:ext cx="1" cy="3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9" name="Line 207"/>
            <p:cNvSpPr>
              <a:spLocks noChangeShapeType="1"/>
            </p:cNvSpPr>
            <p:nvPr/>
          </p:nvSpPr>
          <p:spPr bwMode="auto">
            <a:xfrm flipV="1">
              <a:off x="2791" y="3034"/>
              <a:ext cx="1" cy="3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000" name="Line 208"/>
            <p:cNvSpPr>
              <a:spLocks noChangeShapeType="1"/>
            </p:cNvSpPr>
            <p:nvPr/>
          </p:nvSpPr>
          <p:spPr bwMode="auto">
            <a:xfrm flipV="1">
              <a:off x="380" y="1418"/>
              <a:ext cx="1" cy="1652"/>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001" name="Line 209"/>
            <p:cNvSpPr>
              <a:spLocks noChangeShapeType="1"/>
            </p:cNvSpPr>
            <p:nvPr/>
          </p:nvSpPr>
          <p:spPr bwMode="auto">
            <a:xfrm flipV="1">
              <a:off x="2791" y="1430"/>
              <a:ext cx="1" cy="1652"/>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002" name="Line 210"/>
            <p:cNvSpPr>
              <a:spLocks noChangeShapeType="1"/>
            </p:cNvSpPr>
            <p:nvPr/>
          </p:nvSpPr>
          <p:spPr bwMode="auto">
            <a:xfrm>
              <a:off x="388" y="3070"/>
              <a:ext cx="2403"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003" name="Rectangle 211"/>
            <p:cNvSpPr>
              <a:spLocks noChangeArrowheads="1"/>
            </p:cNvSpPr>
            <p:nvPr/>
          </p:nvSpPr>
          <p:spPr bwMode="auto">
            <a:xfrm>
              <a:off x="1409" y="2265"/>
              <a:ext cx="60" cy="60"/>
            </a:xfrm>
            <a:prstGeom prst="rect">
              <a:avLst/>
            </a:prstGeom>
            <a:solidFill>
              <a:srgbClr val="FF0000"/>
            </a:solidFill>
            <a:ln w="28575">
              <a:solidFill>
                <a:srgbClr val="FF0000"/>
              </a:solidFill>
              <a:miter lim="800000"/>
              <a:headEnd/>
              <a:tailEnd/>
            </a:ln>
          </p:spPr>
          <p:txBody>
            <a:bodyPr>
              <a:prstTxWarp prst="textNoShape">
                <a:avLst/>
              </a:prstTxWarp>
            </a:bodyPr>
            <a:lstStyle/>
            <a:p>
              <a:endParaRPr lang="en-US"/>
            </a:p>
          </p:txBody>
        </p:sp>
        <p:sp>
          <p:nvSpPr>
            <p:cNvPr id="127004" name="Rectangle 212"/>
            <p:cNvSpPr>
              <a:spLocks noChangeArrowheads="1"/>
            </p:cNvSpPr>
            <p:nvPr/>
          </p:nvSpPr>
          <p:spPr bwMode="auto">
            <a:xfrm>
              <a:off x="1854" y="2565"/>
              <a:ext cx="60" cy="60"/>
            </a:xfrm>
            <a:prstGeom prst="rect">
              <a:avLst/>
            </a:prstGeom>
            <a:solidFill>
              <a:srgbClr val="FF0000"/>
            </a:solidFill>
            <a:ln w="28575">
              <a:solidFill>
                <a:srgbClr val="FF0000"/>
              </a:solidFill>
              <a:miter lim="800000"/>
              <a:headEnd/>
              <a:tailEnd/>
            </a:ln>
          </p:spPr>
          <p:txBody>
            <a:bodyPr>
              <a:prstTxWarp prst="textNoShape">
                <a:avLst/>
              </a:prstTxWarp>
            </a:bodyPr>
            <a:lstStyle/>
            <a:p>
              <a:endParaRPr lang="en-US"/>
            </a:p>
          </p:txBody>
        </p:sp>
        <p:sp>
          <p:nvSpPr>
            <p:cNvPr id="127005" name="Rectangle 213"/>
            <p:cNvSpPr>
              <a:spLocks noChangeArrowheads="1"/>
            </p:cNvSpPr>
            <p:nvPr/>
          </p:nvSpPr>
          <p:spPr bwMode="auto">
            <a:xfrm>
              <a:off x="1962" y="2583"/>
              <a:ext cx="60" cy="60"/>
            </a:xfrm>
            <a:prstGeom prst="rect">
              <a:avLst/>
            </a:prstGeom>
            <a:solidFill>
              <a:srgbClr val="FF0000"/>
            </a:solidFill>
            <a:ln w="28575">
              <a:solidFill>
                <a:srgbClr val="FF0000"/>
              </a:solidFill>
              <a:miter lim="800000"/>
              <a:headEnd/>
              <a:tailEnd/>
            </a:ln>
          </p:spPr>
          <p:txBody>
            <a:bodyPr>
              <a:prstTxWarp prst="textNoShape">
                <a:avLst/>
              </a:prstTxWarp>
            </a:bodyPr>
            <a:lstStyle/>
            <a:p>
              <a:endParaRPr lang="en-US"/>
            </a:p>
          </p:txBody>
        </p:sp>
        <p:sp>
          <p:nvSpPr>
            <p:cNvPr id="127006" name="Rectangle 214"/>
            <p:cNvSpPr>
              <a:spLocks noChangeArrowheads="1"/>
            </p:cNvSpPr>
            <p:nvPr/>
          </p:nvSpPr>
          <p:spPr bwMode="auto">
            <a:xfrm>
              <a:off x="2076" y="2583"/>
              <a:ext cx="60" cy="60"/>
            </a:xfrm>
            <a:prstGeom prst="rect">
              <a:avLst/>
            </a:prstGeom>
            <a:solidFill>
              <a:srgbClr val="FF0000"/>
            </a:solidFill>
            <a:ln w="28575">
              <a:solidFill>
                <a:srgbClr val="FF0000"/>
              </a:solidFill>
              <a:miter lim="800000"/>
              <a:headEnd/>
              <a:tailEnd/>
            </a:ln>
          </p:spPr>
          <p:txBody>
            <a:bodyPr>
              <a:prstTxWarp prst="textNoShape">
                <a:avLst/>
              </a:prstTxWarp>
            </a:bodyPr>
            <a:lstStyle/>
            <a:p>
              <a:endParaRPr lang="en-US"/>
            </a:p>
          </p:txBody>
        </p:sp>
        <p:sp>
          <p:nvSpPr>
            <p:cNvPr id="127007" name="Rectangle 215"/>
            <p:cNvSpPr>
              <a:spLocks noChangeArrowheads="1"/>
            </p:cNvSpPr>
            <p:nvPr/>
          </p:nvSpPr>
          <p:spPr bwMode="auto">
            <a:xfrm>
              <a:off x="2184" y="2619"/>
              <a:ext cx="60" cy="60"/>
            </a:xfrm>
            <a:prstGeom prst="rect">
              <a:avLst/>
            </a:prstGeom>
            <a:solidFill>
              <a:srgbClr val="FF0000"/>
            </a:solidFill>
            <a:ln w="28575">
              <a:solidFill>
                <a:srgbClr val="FF0000"/>
              </a:solidFill>
              <a:miter lim="800000"/>
              <a:headEnd/>
              <a:tailEnd/>
            </a:ln>
          </p:spPr>
          <p:txBody>
            <a:bodyPr>
              <a:prstTxWarp prst="textNoShape">
                <a:avLst/>
              </a:prstTxWarp>
            </a:bodyPr>
            <a:lstStyle/>
            <a:p>
              <a:endParaRPr lang="en-US"/>
            </a:p>
          </p:txBody>
        </p:sp>
        <p:sp>
          <p:nvSpPr>
            <p:cNvPr id="127008" name="Rectangle 216"/>
            <p:cNvSpPr>
              <a:spLocks noChangeArrowheads="1"/>
            </p:cNvSpPr>
            <p:nvPr/>
          </p:nvSpPr>
          <p:spPr bwMode="auto">
            <a:xfrm>
              <a:off x="2298" y="2661"/>
              <a:ext cx="60" cy="61"/>
            </a:xfrm>
            <a:prstGeom prst="rect">
              <a:avLst/>
            </a:prstGeom>
            <a:solidFill>
              <a:srgbClr val="FF0000"/>
            </a:solidFill>
            <a:ln w="28575">
              <a:solidFill>
                <a:srgbClr val="FF0000"/>
              </a:solidFill>
              <a:miter lim="800000"/>
              <a:headEnd/>
              <a:tailEnd/>
            </a:ln>
          </p:spPr>
          <p:txBody>
            <a:bodyPr>
              <a:prstTxWarp prst="textNoShape">
                <a:avLst/>
              </a:prstTxWarp>
            </a:bodyPr>
            <a:lstStyle/>
            <a:p>
              <a:endParaRPr lang="en-US"/>
            </a:p>
          </p:txBody>
        </p:sp>
        <p:sp>
          <p:nvSpPr>
            <p:cNvPr id="127009" name="Rectangle 217"/>
            <p:cNvSpPr>
              <a:spLocks noChangeArrowheads="1"/>
            </p:cNvSpPr>
            <p:nvPr/>
          </p:nvSpPr>
          <p:spPr bwMode="auto">
            <a:xfrm>
              <a:off x="2406" y="2685"/>
              <a:ext cx="61" cy="61"/>
            </a:xfrm>
            <a:prstGeom prst="rect">
              <a:avLst/>
            </a:prstGeom>
            <a:solidFill>
              <a:srgbClr val="FF0000"/>
            </a:solidFill>
            <a:ln w="28575">
              <a:solidFill>
                <a:srgbClr val="FF0000"/>
              </a:solidFill>
              <a:miter lim="800000"/>
              <a:headEnd/>
              <a:tailEnd/>
            </a:ln>
          </p:spPr>
          <p:txBody>
            <a:bodyPr>
              <a:prstTxWarp prst="textNoShape">
                <a:avLst/>
              </a:prstTxWarp>
            </a:bodyPr>
            <a:lstStyle/>
            <a:p>
              <a:endParaRPr lang="en-US"/>
            </a:p>
          </p:txBody>
        </p:sp>
        <p:sp>
          <p:nvSpPr>
            <p:cNvPr id="127010" name="Line 218"/>
            <p:cNvSpPr>
              <a:spLocks noChangeShapeType="1"/>
            </p:cNvSpPr>
            <p:nvPr/>
          </p:nvSpPr>
          <p:spPr bwMode="auto">
            <a:xfrm>
              <a:off x="412" y="1508"/>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11" name="Line 219"/>
            <p:cNvSpPr>
              <a:spLocks noChangeShapeType="1"/>
            </p:cNvSpPr>
            <p:nvPr/>
          </p:nvSpPr>
          <p:spPr bwMode="auto">
            <a:xfrm>
              <a:off x="527" y="1532"/>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12" name="Line 220"/>
            <p:cNvSpPr>
              <a:spLocks noChangeShapeType="1"/>
            </p:cNvSpPr>
            <p:nvPr/>
          </p:nvSpPr>
          <p:spPr bwMode="auto">
            <a:xfrm>
              <a:off x="635" y="1568"/>
              <a:ext cx="60"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013" name="Line 221"/>
            <p:cNvSpPr>
              <a:spLocks noChangeShapeType="1"/>
            </p:cNvSpPr>
            <p:nvPr/>
          </p:nvSpPr>
          <p:spPr bwMode="auto">
            <a:xfrm>
              <a:off x="749" y="1664"/>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14" name="Line 222"/>
            <p:cNvSpPr>
              <a:spLocks noChangeShapeType="1"/>
            </p:cNvSpPr>
            <p:nvPr/>
          </p:nvSpPr>
          <p:spPr bwMode="auto">
            <a:xfrm>
              <a:off x="857" y="1893"/>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15" name="Line 223"/>
            <p:cNvSpPr>
              <a:spLocks noChangeShapeType="1"/>
            </p:cNvSpPr>
            <p:nvPr/>
          </p:nvSpPr>
          <p:spPr bwMode="auto">
            <a:xfrm>
              <a:off x="971" y="2013"/>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16" name="Line 224"/>
            <p:cNvSpPr>
              <a:spLocks noChangeShapeType="1"/>
            </p:cNvSpPr>
            <p:nvPr/>
          </p:nvSpPr>
          <p:spPr bwMode="auto">
            <a:xfrm>
              <a:off x="1079" y="2103"/>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17" name="Line 225"/>
            <p:cNvSpPr>
              <a:spLocks noChangeShapeType="1"/>
            </p:cNvSpPr>
            <p:nvPr/>
          </p:nvSpPr>
          <p:spPr bwMode="auto">
            <a:xfrm>
              <a:off x="1187" y="2187"/>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18" name="Line 226"/>
            <p:cNvSpPr>
              <a:spLocks noChangeShapeType="1"/>
            </p:cNvSpPr>
            <p:nvPr/>
          </p:nvSpPr>
          <p:spPr bwMode="auto">
            <a:xfrm>
              <a:off x="1301" y="2277"/>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19" name="Line 227"/>
            <p:cNvSpPr>
              <a:spLocks noChangeShapeType="1"/>
            </p:cNvSpPr>
            <p:nvPr/>
          </p:nvSpPr>
          <p:spPr bwMode="auto">
            <a:xfrm>
              <a:off x="1409" y="2379"/>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0" name="Line 228"/>
            <p:cNvSpPr>
              <a:spLocks noChangeShapeType="1"/>
            </p:cNvSpPr>
            <p:nvPr/>
          </p:nvSpPr>
          <p:spPr bwMode="auto">
            <a:xfrm>
              <a:off x="1524" y="2469"/>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1" name="Line 229"/>
            <p:cNvSpPr>
              <a:spLocks noChangeShapeType="1"/>
            </p:cNvSpPr>
            <p:nvPr/>
          </p:nvSpPr>
          <p:spPr bwMode="auto">
            <a:xfrm>
              <a:off x="1632" y="2547"/>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2" name="Line 230"/>
            <p:cNvSpPr>
              <a:spLocks noChangeShapeType="1"/>
            </p:cNvSpPr>
            <p:nvPr/>
          </p:nvSpPr>
          <p:spPr bwMode="auto">
            <a:xfrm>
              <a:off x="1746" y="2643"/>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3" name="Line 231"/>
            <p:cNvSpPr>
              <a:spLocks noChangeShapeType="1"/>
            </p:cNvSpPr>
            <p:nvPr/>
          </p:nvSpPr>
          <p:spPr bwMode="auto">
            <a:xfrm>
              <a:off x="1854" y="2722"/>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4" name="Line 232"/>
            <p:cNvSpPr>
              <a:spLocks noChangeShapeType="1"/>
            </p:cNvSpPr>
            <p:nvPr/>
          </p:nvSpPr>
          <p:spPr bwMode="auto">
            <a:xfrm>
              <a:off x="1962" y="2734"/>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5" name="Line 233"/>
            <p:cNvSpPr>
              <a:spLocks noChangeShapeType="1"/>
            </p:cNvSpPr>
            <p:nvPr/>
          </p:nvSpPr>
          <p:spPr bwMode="auto">
            <a:xfrm>
              <a:off x="2076" y="2716"/>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6" name="Line 234"/>
            <p:cNvSpPr>
              <a:spLocks noChangeShapeType="1"/>
            </p:cNvSpPr>
            <p:nvPr/>
          </p:nvSpPr>
          <p:spPr bwMode="auto">
            <a:xfrm>
              <a:off x="2184" y="2776"/>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7" name="Line 235"/>
            <p:cNvSpPr>
              <a:spLocks noChangeShapeType="1"/>
            </p:cNvSpPr>
            <p:nvPr/>
          </p:nvSpPr>
          <p:spPr bwMode="auto">
            <a:xfrm>
              <a:off x="2298" y="2794"/>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8" name="Line 236"/>
            <p:cNvSpPr>
              <a:spLocks noChangeShapeType="1"/>
            </p:cNvSpPr>
            <p:nvPr/>
          </p:nvSpPr>
          <p:spPr bwMode="auto">
            <a:xfrm>
              <a:off x="2406" y="2800"/>
              <a:ext cx="61"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9" name="Line 237"/>
            <p:cNvSpPr>
              <a:spLocks noChangeShapeType="1"/>
            </p:cNvSpPr>
            <p:nvPr/>
          </p:nvSpPr>
          <p:spPr bwMode="auto">
            <a:xfrm>
              <a:off x="2515" y="2944"/>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0" name="Line 238"/>
            <p:cNvSpPr>
              <a:spLocks noChangeShapeType="1"/>
            </p:cNvSpPr>
            <p:nvPr/>
          </p:nvSpPr>
          <p:spPr bwMode="auto">
            <a:xfrm>
              <a:off x="412" y="1478"/>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1" name="Line 239"/>
            <p:cNvSpPr>
              <a:spLocks noChangeShapeType="1"/>
            </p:cNvSpPr>
            <p:nvPr/>
          </p:nvSpPr>
          <p:spPr bwMode="auto">
            <a:xfrm>
              <a:off x="527" y="1490"/>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2" name="Line 240"/>
            <p:cNvSpPr>
              <a:spLocks noChangeShapeType="1"/>
            </p:cNvSpPr>
            <p:nvPr/>
          </p:nvSpPr>
          <p:spPr bwMode="auto">
            <a:xfrm>
              <a:off x="635" y="1520"/>
              <a:ext cx="60"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033" name="Line 241"/>
            <p:cNvSpPr>
              <a:spLocks noChangeShapeType="1"/>
            </p:cNvSpPr>
            <p:nvPr/>
          </p:nvSpPr>
          <p:spPr bwMode="auto">
            <a:xfrm>
              <a:off x="749" y="1586"/>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4" name="Line 242"/>
            <p:cNvSpPr>
              <a:spLocks noChangeShapeType="1"/>
            </p:cNvSpPr>
            <p:nvPr/>
          </p:nvSpPr>
          <p:spPr bwMode="auto">
            <a:xfrm>
              <a:off x="857" y="1772"/>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5" name="Line 243"/>
            <p:cNvSpPr>
              <a:spLocks noChangeShapeType="1"/>
            </p:cNvSpPr>
            <p:nvPr/>
          </p:nvSpPr>
          <p:spPr bwMode="auto">
            <a:xfrm>
              <a:off x="971" y="1887"/>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6" name="Line 244"/>
            <p:cNvSpPr>
              <a:spLocks noChangeShapeType="1"/>
            </p:cNvSpPr>
            <p:nvPr/>
          </p:nvSpPr>
          <p:spPr bwMode="auto">
            <a:xfrm>
              <a:off x="1079" y="1965"/>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7" name="Line 245"/>
            <p:cNvSpPr>
              <a:spLocks noChangeShapeType="1"/>
            </p:cNvSpPr>
            <p:nvPr/>
          </p:nvSpPr>
          <p:spPr bwMode="auto">
            <a:xfrm>
              <a:off x="1187" y="2055"/>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8" name="Line 246"/>
            <p:cNvSpPr>
              <a:spLocks noChangeShapeType="1"/>
            </p:cNvSpPr>
            <p:nvPr/>
          </p:nvSpPr>
          <p:spPr bwMode="auto">
            <a:xfrm>
              <a:off x="1301" y="2139"/>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9" name="Line 247"/>
            <p:cNvSpPr>
              <a:spLocks noChangeShapeType="1"/>
            </p:cNvSpPr>
            <p:nvPr/>
          </p:nvSpPr>
          <p:spPr bwMode="auto">
            <a:xfrm>
              <a:off x="1409" y="2217"/>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0" name="Line 248"/>
            <p:cNvSpPr>
              <a:spLocks noChangeShapeType="1"/>
            </p:cNvSpPr>
            <p:nvPr/>
          </p:nvSpPr>
          <p:spPr bwMode="auto">
            <a:xfrm>
              <a:off x="1524" y="2301"/>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1" name="Line 249"/>
            <p:cNvSpPr>
              <a:spLocks noChangeShapeType="1"/>
            </p:cNvSpPr>
            <p:nvPr/>
          </p:nvSpPr>
          <p:spPr bwMode="auto">
            <a:xfrm>
              <a:off x="1632" y="2367"/>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2" name="Line 250"/>
            <p:cNvSpPr>
              <a:spLocks noChangeShapeType="1"/>
            </p:cNvSpPr>
            <p:nvPr/>
          </p:nvSpPr>
          <p:spPr bwMode="auto">
            <a:xfrm>
              <a:off x="1746" y="2445"/>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3" name="Line 251"/>
            <p:cNvSpPr>
              <a:spLocks noChangeShapeType="1"/>
            </p:cNvSpPr>
            <p:nvPr/>
          </p:nvSpPr>
          <p:spPr bwMode="auto">
            <a:xfrm>
              <a:off x="1854" y="2505"/>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4" name="Line 252"/>
            <p:cNvSpPr>
              <a:spLocks noChangeShapeType="1"/>
            </p:cNvSpPr>
            <p:nvPr/>
          </p:nvSpPr>
          <p:spPr bwMode="auto">
            <a:xfrm>
              <a:off x="1962" y="2523"/>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5" name="Line 253"/>
            <p:cNvSpPr>
              <a:spLocks noChangeShapeType="1"/>
            </p:cNvSpPr>
            <p:nvPr/>
          </p:nvSpPr>
          <p:spPr bwMode="auto">
            <a:xfrm>
              <a:off x="2076" y="2535"/>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6" name="Line 254"/>
            <p:cNvSpPr>
              <a:spLocks noChangeShapeType="1"/>
            </p:cNvSpPr>
            <p:nvPr/>
          </p:nvSpPr>
          <p:spPr bwMode="auto">
            <a:xfrm>
              <a:off x="2184" y="2559"/>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7" name="Line 255"/>
            <p:cNvSpPr>
              <a:spLocks noChangeShapeType="1"/>
            </p:cNvSpPr>
            <p:nvPr/>
          </p:nvSpPr>
          <p:spPr bwMode="auto">
            <a:xfrm>
              <a:off x="2298" y="2613"/>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8" name="Line 256"/>
            <p:cNvSpPr>
              <a:spLocks noChangeShapeType="1"/>
            </p:cNvSpPr>
            <p:nvPr/>
          </p:nvSpPr>
          <p:spPr bwMode="auto">
            <a:xfrm>
              <a:off x="2406" y="2649"/>
              <a:ext cx="61"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9" name="Line 257"/>
            <p:cNvSpPr>
              <a:spLocks noChangeShapeType="1"/>
            </p:cNvSpPr>
            <p:nvPr/>
          </p:nvSpPr>
          <p:spPr bwMode="auto">
            <a:xfrm>
              <a:off x="2515" y="2758"/>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50" name="Rectangle 258"/>
            <p:cNvSpPr>
              <a:spLocks noChangeArrowheads="1"/>
            </p:cNvSpPr>
            <p:nvPr/>
          </p:nvSpPr>
          <p:spPr bwMode="auto">
            <a:xfrm>
              <a:off x="221" y="2999"/>
              <a:ext cx="107"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-3</a:t>
              </a:r>
              <a:endParaRPr lang="en-US" sz="1600" b="1">
                <a:latin typeface="Times" charset="0"/>
              </a:endParaRPr>
            </a:p>
          </p:txBody>
        </p:sp>
        <p:sp>
          <p:nvSpPr>
            <p:cNvPr id="127051" name="Rectangle 259"/>
            <p:cNvSpPr>
              <a:spLocks noChangeArrowheads="1"/>
            </p:cNvSpPr>
            <p:nvPr/>
          </p:nvSpPr>
          <p:spPr bwMode="auto">
            <a:xfrm>
              <a:off x="221" y="2723"/>
              <a:ext cx="107"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-2</a:t>
              </a:r>
              <a:endParaRPr lang="en-US" sz="1600" b="1">
                <a:latin typeface="Times" charset="0"/>
              </a:endParaRPr>
            </a:p>
          </p:txBody>
        </p:sp>
        <p:sp>
          <p:nvSpPr>
            <p:cNvPr id="127052" name="Rectangle 260"/>
            <p:cNvSpPr>
              <a:spLocks noChangeArrowheads="1"/>
            </p:cNvSpPr>
            <p:nvPr/>
          </p:nvSpPr>
          <p:spPr bwMode="auto">
            <a:xfrm>
              <a:off x="221" y="2452"/>
              <a:ext cx="107"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a:t>
              </a:r>
              <a:endParaRPr lang="en-US" sz="1600" b="1">
                <a:latin typeface="Times" charset="0"/>
              </a:endParaRPr>
            </a:p>
          </p:txBody>
        </p:sp>
        <p:sp>
          <p:nvSpPr>
            <p:cNvPr id="127053" name="Rectangle 261"/>
            <p:cNvSpPr>
              <a:spLocks noChangeArrowheads="1"/>
            </p:cNvSpPr>
            <p:nvPr/>
          </p:nvSpPr>
          <p:spPr bwMode="auto">
            <a:xfrm>
              <a:off x="251" y="2176"/>
              <a:ext cx="6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a:t>
              </a:r>
              <a:endParaRPr lang="en-US" sz="1600" b="1">
                <a:latin typeface="Times" charset="0"/>
              </a:endParaRPr>
            </a:p>
          </p:txBody>
        </p:sp>
        <p:sp>
          <p:nvSpPr>
            <p:cNvPr id="127054" name="Rectangle 262"/>
            <p:cNvSpPr>
              <a:spLocks noChangeArrowheads="1"/>
            </p:cNvSpPr>
            <p:nvPr/>
          </p:nvSpPr>
          <p:spPr bwMode="auto">
            <a:xfrm>
              <a:off x="251" y="1900"/>
              <a:ext cx="6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a:t>
              </a:r>
              <a:endParaRPr lang="en-US" sz="1600" b="1">
                <a:latin typeface="Times" charset="0"/>
              </a:endParaRPr>
            </a:p>
          </p:txBody>
        </p:sp>
        <p:sp>
          <p:nvSpPr>
            <p:cNvPr id="127055" name="Rectangle 263"/>
            <p:cNvSpPr>
              <a:spLocks noChangeArrowheads="1"/>
            </p:cNvSpPr>
            <p:nvPr/>
          </p:nvSpPr>
          <p:spPr bwMode="auto">
            <a:xfrm>
              <a:off x="251" y="1623"/>
              <a:ext cx="6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2</a:t>
              </a:r>
              <a:endParaRPr lang="en-US" sz="1600" b="1">
                <a:latin typeface="Times" charset="0"/>
              </a:endParaRPr>
            </a:p>
          </p:txBody>
        </p:sp>
        <p:sp>
          <p:nvSpPr>
            <p:cNvPr id="127056" name="Rectangle 264"/>
            <p:cNvSpPr>
              <a:spLocks noChangeArrowheads="1"/>
            </p:cNvSpPr>
            <p:nvPr/>
          </p:nvSpPr>
          <p:spPr bwMode="auto">
            <a:xfrm>
              <a:off x="251" y="1347"/>
              <a:ext cx="6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3</a:t>
              </a:r>
              <a:endParaRPr lang="en-US" sz="1600" b="1">
                <a:latin typeface="Times" charset="0"/>
              </a:endParaRPr>
            </a:p>
          </p:txBody>
        </p:sp>
        <p:sp>
          <p:nvSpPr>
            <p:cNvPr id="127057" name="Rectangle 265"/>
            <p:cNvSpPr>
              <a:spLocks noChangeArrowheads="1"/>
            </p:cNvSpPr>
            <p:nvPr/>
          </p:nvSpPr>
          <p:spPr bwMode="auto">
            <a:xfrm>
              <a:off x="325" y="3109"/>
              <a:ext cx="160"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0.7</a:t>
              </a:r>
              <a:endParaRPr lang="en-US" sz="1600" b="1">
                <a:latin typeface="Times" charset="0"/>
              </a:endParaRPr>
            </a:p>
          </p:txBody>
        </p:sp>
        <p:sp>
          <p:nvSpPr>
            <p:cNvPr id="127058" name="Rectangle 266"/>
            <p:cNvSpPr>
              <a:spLocks noChangeArrowheads="1"/>
            </p:cNvSpPr>
            <p:nvPr/>
          </p:nvSpPr>
          <p:spPr bwMode="auto">
            <a:xfrm>
              <a:off x="643" y="3109"/>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0.75</a:t>
              </a:r>
              <a:endParaRPr lang="en-US" sz="1600" b="1">
                <a:latin typeface="Times" charset="0"/>
              </a:endParaRPr>
            </a:p>
          </p:txBody>
        </p:sp>
        <p:sp>
          <p:nvSpPr>
            <p:cNvPr id="127059" name="Rectangle 267"/>
            <p:cNvSpPr>
              <a:spLocks noChangeArrowheads="1"/>
            </p:cNvSpPr>
            <p:nvPr/>
          </p:nvSpPr>
          <p:spPr bwMode="auto">
            <a:xfrm>
              <a:off x="1010" y="3109"/>
              <a:ext cx="160"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0.8</a:t>
              </a:r>
              <a:endParaRPr lang="en-US" sz="1600" b="1">
                <a:latin typeface="Times" charset="0"/>
              </a:endParaRPr>
            </a:p>
          </p:txBody>
        </p:sp>
        <p:sp>
          <p:nvSpPr>
            <p:cNvPr id="127060" name="Rectangle 268"/>
            <p:cNvSpPr>
              <a:spLocks noChangeArrowheads="1"/>
            </p:cNvSpPr>
            <p:nvPr/>
          </p:nvSpPr>
          <p:spPr bwMode="auto">
            <a:xfrm>
              <a:off x="1328" y="3109"/>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0.85</a:t>
              </a:r>
              <a:endParaRPr lang="en-US" sz="1600" b="1">
                <a:latin typeface="Times" charset="0"/>
              </a:endParaRPr>
            </a:p>
          </p:txBody>
        </p:sp>
        <p:sp>
          <p:nvSpPr>
            <p:cNvPr id="127061" name="Rectangle 269"/>
            <p:cNvSpPr>
              <a:spLocks noChangeArrowheads="1"/>
            </p:cNvSpPr>
            <p:nvPr/>
          </p:nvSpPr>
          <p:spPr bwMode="auto">
            <a:xfrm>
              <a:off x="1701" y="3109"/>
              <a:ext cx="160"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0.9</a:t>
              </a:r>
              <a:endParaRPr lang="en-US" sz="1600" b="1">
                <a:latin typeface="Times" charset="0"/>
              </a:endParaRPr>
            </a:p>
          </p:txBody>
        </p:sp>
        <p:sp>
          <p:nvSpPr>
            <p:cNvPr id="127062" name="Rectangle 270"/>
            <p:cNvSpPr>
              <a:spLocks noChangeArrowheads="1"/>
            </p:cNvSpPr>
            <p:nvPr/>
          </p:nvSpPr>
          <p:spPr bwMode="auto">
            <a:xfrm>
              <a:off x="2019" y="3109"/>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0.95</a:t>
              </a:r>
              <a:endParaRPr lang="en-US" sz="1600" b="1">
                <a:latin typeface="Times" charset="0"/>
              </a:endParaRPr>
            </a:p>
          </p:txBody>
        </p:sp>
        <p:sp>
          <p:nvSpPr>
            <p:cNvPr id="127063" name="Rectangle 271"/>
            <p:cNvSpPr>
              <a:spLocks noChangeArrowheads="1"/>
            </p:cNvSpPr>
            <p:nvPr/>
          </p:nvSpPr>
          <p:spPr bwMode="auto">
            <a:xfrm>
              <a:off x="2427" y="3109"/>
              <a:ext cx="6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a:t>
              </a:r>
              <a:endParaRPr lang="en-US" sz="1600" b="1">
                <a:latin typeface="Times" charset="0"/>
              </a:endParaRPr>
            </a:p>
          </p:txBody>
        </p:sp>
        <p:sp>
          <p:nvSpPr>
            <p:cNvPr id="127064" name="Rectangle 272"/>
            <p:cNvSpPr>
              <a:spLocks noChangeArrowheads="1"/>
            </p:cNvSpPr>
            <p:nvPr/>
          </p:nvSpPr>
          <p:spPr bwMode="auto">
            <a:xfrm>
              <a:off x="2704" y="3109"/>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1.05</a:t>
              </a:r>
              <a:endParaRPr lang="en-US" sz="1600" b="1">
                <a:latin typeface="Times" charset="0"/>
              </a:endParaRPr>
            </a:p>
          </p:txBody>
        </p:sp>
        <p:sp>
          <p:nvSpPr>
            <p:cNvPr id="127065" name="Line 273"/>
            <p:cNvSpPr>
              <a:spLocks noChangeShapeType="1"/>
            </p:cNvSpPr>
            <p:nvPr/>
          </p:nvSpPr>
          <p:spPr bwMode="auto">
            <a:xfrm>
              <a:off x="444" y="1479"/>
              <a:ext cx="0" cy="3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66" name="Line 274"/>
            <p:cNvSpPr>
              <a:spLocks noChangeShapeType="1"/>
            </p:cNvSpPr>
            <p:nvPr/>
          </p:nvSpPr>
          <p:spPr bwMode="auto">
            <a:xfrm>
              <a:off x="556" y="1491"/>
              <a:ext cx="0" cy="42"/>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67" name="Line 275"/>
            <p:cNvSpPr>
              <a:spLocks noChangeShapeType="1"/>
            </p:cNvSpPr>
            <p:nvPr/>
          </p:nvSpPr>
          <p:spPr bwMode="auto">
            <a:xfrm>
              <a:off x="664" y="1525"/>
              <a:ext cx="0" cy="45"/>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127068" name="Line 276"/>
            <p:cNvSpPr>
              <a:spLocks noChangeShapeType="1"/>
            </p:cNvSpPr>
            <p:nvPr/>
          </p:nvSpPr>
          <p:spPr bwMode="auto">
            <a:xfrm>
              <a:off x="778" y="1588"/>
              <a:ext cx="0" cy="76"/>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69" name="Line 277"/>
            <p:cNvSpPr>
              <a:spLocks noChangeShapeType="1"/>
            </p:cNvSpPr>
            <p:nvPr/>
          </p:nvSpPr>
          <p:spPr bwMode="auto">
            <a:xfrm>
              <a:off x="886" y="1774"/>
              <a:ext cx="2" cy="12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0" name="Line 278"/>
            <p:cNvSpPr>
              <a:spLocks noChangeShapeType="1"/>
            </p:cNvSpPr>
            <p:nvPr/>
          </p:nvSpPr>
          <p:spPr bwMode="auto">
            <a:xfrm>
              <a:off x="1000" y="1890"/>
              <a:ext cx="3" cy="123"/>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1" name="Line 279"/>
            <p:cNvSpPr>
              <a:spLocks noChangeShapeType="1"/>
            </p:cNvSpPr>
            <p:nvPr/>
          </p:nvSpPr>
          <p:spPr bwMode="auto">
            <a:xfrm>
              <a:off x="1107" y="1965"/>
              <a:ext cx="2" cy="136"/>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2" name="Line 280"/>
            <p:cNvSpPr>
              <a:spLocks noChangeShapeType="1"/>
            </p:cNvSpPr>
            <p:nvPr/>
          </p:nvSpPr>
          <p:spPr bwMode="auto">
            <a:xfrm>
              <a:off x="1217" y="2055"/>
              <a:ext cx="2" cy="13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3" name="Line 281"/>
            <p:cNvSpPr>
              <a:spLocks noChangeShapeType="1"/>
            </p:cNvSpPr>
            <p:nvPr/>
          </p:nvSpPr>
          <p:spPr bwMode="auto">
            <a:xfrm>
              <a:off x="1328" y="2143"/>
              <a:ext cx="2" cy="13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4" name="Line 282"/>
            <p:cNvSpPr>
              <a:spLocks noChangeShapeType="1"/>
            </p:cNvSpPr>
            <p:nvPr/>
          </p:nvSpPr>
          <p:spPr bwMode="auto">
            <a:xfrm>
              <a:off x="1438" y="2221"/>
              <a:ext cx="2" cy="158"/>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5" name="Line 283"/>
            <p:cNvSpPr>
              <a:spLocks noChangeShapeType="1"/>
            </p:cNvSpPr>
            <p:nvPr/>
          </p:nvSpPr>
          <p:spPr bwMode="auto">
            <a:xfrm>
              <a:off x="1554" y="2305"/>
              <a:ext cx="0" cy="166"/>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6" name="Line 284"/>
            <p:cNvSpPr>
              <a:spLocks noChangeShapeType="1"/>
            </p:cNvSpPr>
            <p:nvPr/>
          </p:nvSpPr>
          <p:spPr bwMode="auto">
            <a:xfrm>
              <a:off x="1663" y="2367"/>
              <a:ext cx="2" cy="18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7" name="Line 285"/>
            <p:cNvSpPr>
              <a:spLocks noChangeShapeType="1"/>
            </p:cNvSpPr>
            <p:nvPr/>
          </p:nvSpPr>
          <p:spPr bwMode="auto">
            <a:xfrm>
              <a:off x="1776" y="2447"/>
              <a:ext cx="3" cy="199"/>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8" name="Line 286"/>
            <p:cNvSpPr>
              <a:spLocks noChangeShapeType="1"/>
            </p:cNvSpPr>
            <p:nvPr/>
          </p:nvSpPr>
          <p:spPr bwMode="auto">
            <a:xfrm>
              <a:off x="1882" y="2506"/>
              <a:ext cx="3" cy="217"/>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9" name="Line 287"/>
            <p:cNvSpPr>
              <a:spLocks noChangeShapeType="1"/>
            </p:cNvSpPr>
            <p:nvPr/>
          </p:nvSpPr>
          <p:spPr bwMode="auto">
            <a:xfrm>
              <a:off x="1991" y="2524"/>
              <a:ext cx="3" cy="209"/>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80" name="Line 288"/>
            <p:cNvSpPr>
              <a:spLocks noChangeShapeType="1"/>
            </p:cNvSpPr>
            <p:nvPr/>
          </p:nvSpPr>
          <p:spPr bwMode="auto">
            <a:xfrm>
              <a:off x="2105" y="2536"/>
              <a:ext cx="3" cy="18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81" name="Line 289"/>
            <p:cNvSpPr>
              <a:spLocks noChangeShapeType="1"/>
            </p:cNvSpPr>
            <p:nvPr/>
          </p:nvSpPr>
          <p:spPr bwMode="auto">
            <a:xfrm>
              <a:off x="2215" y="2562"/>
              <a:ext cx="4" cy="214"/>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82" name="Line 290"/>
            <p:cNvSpPr>
              <a:spLocks noChangeShapeType="1"/>
            </p:cNvSpPr>
            <p:nvPr/>
          </p:nvSpPr>
          <p:spPr bwMode="auto">
            <a:xfrm>
              <a:off x="2330" y="2611"/>
              <a:ext cx="0" cy="186"/>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83" name="Line 291"/>
            <p:cNvSpPr>
              <a:spLocks noChangeShapeType="1"/>
            </p:cNvSpPr>
            <p:nvPr/>
          </p:nvSpPr>
          <p:spPr bwMode="auto">
            <a:xfrm>
              <a:off x="2439" y="2649"/>
              <a:ext cx="0" cy="149"/>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84" name="Line 292"/>
            <p:cNvSpPr>
              <a:spLocks noChangeShapeType="1"/>
            </p:cNvSpPr>
            <p:nvPr/>
          </p:nvSpPr>
          <p:spPr bwMode="auto">
            <a:xfrm>
              <a:off x="2546" y="2760"/>
              <a:ext cx="0" cy="183"/>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85" name="Rectangle 293"/>
            <p:cNvSpPr>
              <a:spLocks noChangeArrowheads="1"/>
            </p:cNvSpPr>
            <p:nvPr/>
          </p:nvSpPr>
          <p:spPr bwMode="auto">
            <a:xfrm>
              <a:off x="412" y="1460"/>
              <a:ext cx="66" cy="66"/>
            </a:xfrm>
            <a:prstGeom prst="rect">
              <a:avLst/>
            </a:prstGeom>
            <a:solidFill>
              <a:srgbClr val="FF0000"/>
            </a:solidFill>
            <a:ln w="9525">
              <a:solidFill>
                <a:srgbClr val="FF0000"/>
              </a:solidFill>
              <a:miter lim="800000"/>
              <a:headEnd/>
              <a:tailEnd/>
            </a:ln>
          </p:spPr>
          <p:txBody>
            <a:bodyPr>
              <a:prstTxWarp prst="textNoShape">
                <a:avLst/>
              </a:prstTxWarp>
            </a:bodyPr>
            <a:lstStyle/>
            <a:p>
              <a:endParaRPr lang="en-US"/>
            </a:p>
          </p:txBody>
        </p:sp>
        <p:grpSp>
          <p:nvGrpSpPr>
            <p:cNvPr id="127086" name="Group 294"/>
            <p:cNvGrpSpPr>
              <a:grpSpLocks/>
            </p:cNvGrpSpPr>
            <p:nvPr/>
          </p:nvGrpSpPr>
          <p:grpSpPr bwMode="auto">
            <a:xfrm>
              <a:off x="412" y="1460"/>
              <a:ext cx="2169" cy="1412"/>
              <a:chOff x="1340" y="1332"/>
              <a:chExt cx="2888" cy="1880"/>
            </a:xfrm>
          </p:grpSpPr>
          <p:sp>
            <p:nvSpPr>
              <p:cNvPr id="127091" name="Rectangle 295"/>
              <p:cNvSpPr>
                <a:spLocks noChangeArrowheads="1"/>
              </p:cNvSpPr>
              <p:nvPr/>
            </p:nvSpPr>
            <p:spPr bwMode="auto">
              <a:xfrm>
                <a:off x="1492" y="1356"/>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092" name="Rectangle 296"/>
              <p:cNvSpPr>
                <a:spLocks noChangeArrowheads="1"/>
              </p:cNvSpPr>
              <p:nvPr/>
            </p:nvSpPr>
            <p:spPr bwMode="auto">
              <a:xfrm>
                <a:off x="1636" y="1404"/>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093" name="Rectangle 297"/>
              <p:cNvSpPr>
                <a:spLocks noChangeArrowheads="1"/>
              </p:cNvSpPr>
              <p:nvPr/>
            </p:nvSpPr>
            <p:spPr bwMode="auto">
              <a:xfrm>
                <a:off x="1788" y="1516"/>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094" name="Rectangle 298"/>
              <p:cNvSpPr>
                <a:spLocks noChangeArrowheads="1"/>
              </p:cNvSpPr>
              <p:nvPr/>
            </p:nvSpPr>
            <p:spPr bwMode="auto">
              <a:xfrm>
                <a:off x="1932" y="1780"/>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095" name="Rectangle 299"/>
              <p:cNvSpPr>
                <a:spLocks noChangeArrowheads="1"/>
              </p:cNvSpPr>
              <p:nvPr/>
            </p:nvSpPr>
            <p:spPr bwMode="auto">
              <a:xfrm>
                <a:off x="2084" y="1940"/>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096" name="Rectangle 300"/>
              <p:cNvSpPr>
                <a:spLocks noChangeArrowheads="1"/>
              </p:cNvSpPr>
              <p:nvPr/>
            </p:nvSpPr>
            <p:spPr bwMode="auto">
              <a:xfrm>
                <a:off x="2228" y="2052"/>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097" name="Rectangle 301"/>
              <p:cNvSpPr>
                <a:spLocks noChangeArrowheads="1"/>
              </p:cNvSpPr>
              <p:nvPr/>
            </p:nvSpPr>
            <p:spPr bwMode="auto">
              <a:xfrm>
                <a:off x="2372" y="2172"/>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098" name="Rectangle 302"/>
              <p:cNvSpPr>
                <a:spLocks noChangeArrowheads="1"/>
              </p:cNvSpPr>
              <p:nvPr/>
            </p:nvSpPr>
            <p:spPr bwMode="auto">
              <a:xfrm>
                <a:off x="2524" y="2284"/>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099" name="Rectangle 303"/>
              <p:cNvSpPr>
                <a:spLocks noChangeArrowheads="1"/>
              </p:cNvSpPr>
              <p:nvPr/>
            </p:nvSpPr>
            <p:spPr bwMode="auto">
              <a:xfrm>
                <a:off x="2820" y="2516"/>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00" name="Rectangle 304"/>
              <p:cNvSpPr>
                <a:spLocks noChangeArrowheads="1"/>
              </p:cNvSpPr>
              <p:nvPr/>
            </p:nvSpPr>
            <p:spPr bwMode="auto">
              <a:xfrm>
                <a:off x="2964" y="2604"/>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01" name="Rectangle 305"/>
              <p:cNvSpPr>
                <a:spLocks noChangeArrowheads="1"/>
              </p:cNvSpPr>
              <p:nvPr/>
            </p:nvSpPr>
            <p:spPr bwMode="auto">
              <a:xfrm>
                <a:off x="3116" y="2716"/>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02" name="Rectangle 306"/>
              <p:cNvSpPr>
                <a:spLocks noChangeArrowheads="1"/>
              </p:cNvSpPr>
              <p:nvPr/>
            </p:nvSpPr>
            <p:spPr bwMode="auto">
              <a:xfrm>
                <a:off x="4140" y="3124"/>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grpSp>
            <p:nvGrpSpPr>
              <p:cNvPr id="127103" name="Group 307"/>
              <p:cNvGrpSpPr>
                <a:grpSpLocks/>
              </p:cNvGrpSpPr>
              <p:nvPr/>
            </p:nvGrpSpPr>
            <p:grpSpPr bwMode="auto">
              <a:xfrm>
                <a:off x="1340" y="1332"/>
                <a:ext cx="2880" cy="1872"/>
                <a:chOff x="1340" y="1332"/>
                <a:chExt cx="2880" cy="1872"/>
              </a:xfrm>
            </p:grpSpPr>
            <p:sp>
              <p:nvSpPr>
                <p:cNvPr id="127104" name="Rectangle 308"/>
                <p:cNvSpPr>
                  <a:spLocks noChangeArrowheads="1"/>
                </p:cNvSpPr>
                <p:nvPr/>
              </p:nvSpPr>
              <p:spPr bwMode="auto">
                <a:xfrm>
                  <a:off x="1340" y="1332"/>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05" name="Rectangle 309"/>
                <p:cNvSpPr>
                  <a:spLocks noChangeArrowheads="1"/>
                </p:cNvSpPr>
                <p:nvPr/>
              </p:nvSpPr>
              <p:spPr bwMode="auto">
                <a:xfrm>
                  <a:off x="1492" y="1356"/>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06" name="Rectangle 310"/>
                <p:cNvSpPr>
                  <a:spLocks noChangeArrowheads="1"/>
                </p:cNvSpPr>
                <p:nvPr/>
              </p:nvSpPr>
              <p:spPr bwMode="auto">
                <a:xfrm>
                  <a:off x="1636" y="1404"/>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07" name="Rectangle 311"/>
                <p:cNvSpPr>
                  <a:spLocks noChangeArrowheads="1"/>
                </p:cNvSpPr>
                <p:nvPr/>
              </p:nvSpPr>
              <p:spPr bwMode="auto">
                <a:xfrm>
                  <a:off x="1788" y="1516"/>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08" name="Rectangle 312"/>
                <p:cNvSpPr>
                  <a:spLocks noChangeArrowheads="1"/>
                </p:cNvSpPr>
                <p:nvPr/>
              </p:nvSpPr>
              <p:spPr bwMode="auto">
                <a:xfrm>
                  <a:off x="1932" y="1780"/>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09" name="Rectangle 313"/>
                <p:cNvSpPr>
                  <a:spLocks noChangeArrowheads="1"/>
                </p:cNvSpPr>
                <p:nvPr/>
              </p:nvSpPr>
              <p:spPr bwMode="auto">
                <a:xfrm>
                  <a:off x="2084" y="1940"/>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10" name="Rectangle 314"/>
                <p:cNvSpPr>
                  <a:spLocks noChangeArrowheads="1"/>
                </p:cNvSpPr>
                <p:nvPr/>
              </p:nvSpPr>
              <p:spPr bwMode="auto">
                <a:xfrm>
                  <a:off x="2228" y="2052"/>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11" name="Rectangle 315"/>
                <p:cNvSpPr>
                  <a:spLocks noChangeArrowheads="1"/>
                </p:cNvSpPr>
                <p:nvPr/>
              </p:nvSpPr>
              <p:spPr bwMode="auto">
                <a:xfrm>
                  <a:off x="2372" y="2172"/>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12" name="Rectangle 316"/>
                <p:cNvSpPr>
                  <a:spLocks noChangeArrowheads="1"/>
                </p:cNvSpPr>
                <p:nvPr/>
              </p:nvSpPr>
              <p:spPr bwMode="auto">
                <a:xfrm>
                  <a:off x="2524" y="2284"/>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13" name="Rectangle 317"/>
                <p:cNvSpPr>
                  <a:spLocks noChangeArrowheads="1"/>
                </p:cNvSpPr>
                <p:nvPr/>
              </p:nvSpPr>
              <p:spPr bwMode="auto">
                <a:xfrm>
                  <a:off x="2668" y="2404"/>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14" name="Rectangle 318"/>
                <p:cNvSpPr>
                  <a:spLocks noChangeArrowheads="1"/>
                </p:cNvSpPr>
                <p:nvPr/>
              </p:nvSpPr>
              <p:spPr bwMode="auto">
                <a:xfrm>
                  <a:off x="2820" y="2516"/>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15" name="Rectangle 319"/>
                <p:cNvSpPr>
                  <a:spLocks noChangeArrowheads="1"/>
                </p:cNvSpPr>
                <p:nvPr/>
              </p:nvSpPr>
              <p:spPr bwMode="auto">
                <a:xfrm>
                  <a:off x="2964" y="2604"/>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16" name="Rectangle 320"/>
                <p:cNvSpPr>
                  <a:spLocks noChangeArrowheads="1"/>
                </p:cNvSpPr>
                <p:nvPr/>
              </p:nvSpPr>
              <p:spPr bwMode="auto">
                <a:xfrm>
                  <a:off x="3116" y="2716"/>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17" name="Rectangle 321"/>
                <p:cNvSpPr>
                  <a:spLocks noChangeArrowheads="1"/>
                </p:cNvSpPr>
                <p:nvPr/>
              </p:nvSpPr>
              <p:spPr bwMode="auto">
                <a:xfrm>
                  <a:off x="3260" y="2804"/>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18" name="Rectangle 322"/>
                <p:cNvSpPr>
                  <a:spLocks noChangeArrowheads="1"/>
                </p:cNvSpPr>
                <p:nvPr/>
              </p:nvSpPr>
              <p:spPr bwMode="auto">
                <a:xfrm>
                  <a:off x="3404" y="2828"/>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19" name="Rectangle 323"/>
                <p:cNvSpPr>
                  <a:spLocks noChangeArrowheads="1"/>
                </p:cNvSpPr>
                <p:nvPr/>
              </p:nvSpPr>
              <p:spPr bwMode="auto">
                <a:xfrm>
                  <a:off x="3556" y="2828"/>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20" name="Rectangle 324"/>
                <p:cNvSpPr>
                  <a:spLocks noChangeArrowheads="1"/>
                </p:cNvSpPr>
                <p:nvPr/>
              </p:nvSpPr>
              <p:spPr bwMode="auto">
                <a:xfrm>
                  <a:off x="3700" y="2876"/>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21" name="Rectangle 325"/>
                <p:cNvSpPr>
                  <a:spLocks noChangeArrowheads="1"/>
                </p:cNvSpPr>
                <p:nvPr/>
              </p:nvSpPr>
              <p:spPr bwMode="auto">
                <a:xfrm>
                  <a:off x="3852" y="2932"/>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22" name="Rectangle 326"/>
                <p:cNvSpPr>
                  <a:spLocks noChangeArrowheads="1"/>
                </p:cNvSpPr>
                <p:nvPr/>
              </p:nvSpPr>
              <p:spPr bwMode="auto">
                <a:xfrm>
                  <a:off x="3996" y="2964"/>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23" name="Rectangle 327"/>
                <p:cNvSpPr>
                  <a:spLocks noChangeArrowheads="1"/>
                </p:cNvSpPr>
                <p:nvPr/>
              </p:nvSpPr>
              <p:spPr bwMode="auto">
                <a:xfrm>
                  <a:off x="4140" y="3124"/>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grpSp>
        </p:grpSp>
        <p:sp>
          <p:nvSpPr>
            <p:cNvPr id="127087" name="Text Box 328"/>
            <p:cNvSpPr txBox="1">
              <a:spLocks noChangeArrowheads="1"/>
            </p:cNvSpPr>
            <p:nvPr/>
          </p:nvSpPr>
          <p:spPr bwMode="auto">
            <a:xfrm rot="-5400000">
              <a:off x="-58" y="2063"/>
              <a:ext cx="411" cy="231"/>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ln(</a:t>
              </a:r>
              <a:r>
                <a:rPr lang="en-US" sz="1800" b="1">
                  <a:latin typeface="Symbol" charset="2"/>
                </a:rPr>
                <a:t>l</a:t>
              </a:r>
              <a:r>
                <a:rPr lang="en-US" sz="1800" b="1">
                  <a:latin typeface="Times" charset="0"/>
                </a:rPr>
                <a:t>)</a:t>
              </a:r>
            </a:p>
          </p:txBody>
        </p:sp>
        <p:sp>
          <p:nvSpPr>
            <p:cNvPr id="127088" name="Text Box 329"/>
            <p:cNvSpPr txBox="1">
              <a:spLocks noChangeArrowheads="1"/>
            </p:cNvSpPr>
            <p:nvPr/>
          </p:nvSpPr>
          <p:spPr bwMode="auto">
            <a:xfrm>
              <a:off x="1273" y="3251"/>
              <a:ext cx="633" cy="231"/>
            </a:xfrm>
            <a:prstGeom prst="rect">
              <a:avLst/>
            </a:prstGeom>
            <a:noFill/>
            <a:ln w="9525">
              <a:noFill/>
              <a:miter lim="800000"/>
              <a:headEnd/>
              <a:tailEnd/>
            </a:ln>
          </p:spPr>
          <p:txBody>
            <a:bodyPr wrap="none">
              <a:prstTxWarp prst="textNoShape">
                <a:avLst/>
              </a:prstTxWarp>
              <a:spAutoFit/>
            </a:bodyPr>
            <a:lstStyle/>
            <a:p>
              <a:r>
                <a:rPr lang="en-US" sz="1800" b="1">
                  <a:latin typeface="Symbol" charset="2"/>
                </a:rPr>
                <a:t>g</a:t>
              </a:r>
              <a:r>
                <a:rPr lang="en-US" sz="1800" b="1" baseline="-25000">
                  <a:latin typeface="Times" charset="0"/>
                </a:rPr>
                <a:t>gb</a:t>
              </a:r>
              <a:r>
                <a:rPr lang="en-US" sz="1800" b="1">
                  <a:latin typeface="Times" charset="0"/>
                </a:rPr>
                <a:t> (a.u.)</a:t>
              </a:r>
            </a:p>
          </p:txBody>
        </p:sp>
        <p:sp>
          <p:nvSpPr>
            <p:cNvPr id="127089" name="Text Box 330"/>
            <p:cNvSpPr txBox="1">
              <a:spLocks noChangeArrowheads="1"/>
            </p:cNvSpPr>
            <p:nvPr/>
          </p:nvSpPr>
          <p:spPr bwMode="auto">
            <a:xfrm>
              <a:off x="2366" y="1414"/>
              <a:ext cx="329" cy="288"/>
            </a:xfrm>
            <a:prstGeom prst="rect">
              <a:avLst/>
            </a:prstGeom>
            <a:noFill/>
            <a:ln w="9525">
              <a:noFill/>
              <a:miter lim="800000"/>
              <a:headEnd/>
              <a:tailEnd/>
            </a:ln>
          </p:spPr>
          <p:txBody>
            <a:bodyPr wrap="none">
              <a:prstTxWarp prst="textNoShape">
                <a:avLst/>
              </a:prstTxWarp>
              <a:spAutoFit/>
            </a:bodyPr>
            <a:lstStyle/>
            <a:p>
              <a:r>
                <a:rPr lang="en-US">
                  <a:latin typeface="Times" charset="0"/>
                </a:rPr>
                <a:t>(a)</a:t>
              </a:r>
            </a:p>
          </p:txBody>
        </p:sp>
        <p:sp>
          <p:nvSpPr>
            <p:cNvPr id="127090" name="Text Box 331"/>
            <p:cNvSpPr txBox="1">
              <a:spLocks noChangeArrowheads="1"/>
            </p:cNvSpPr>
            <p:nvPr/>
          </p:nvSpPr>
          <p:spPr bwMode="auto">
            <a:xfrm>
              <a:off x="518" y="1026"/>
              <a:ext cx="2025" cy="288"/>
            </a:xfrm>
            <a:prstGeom prst="rect">
              <a:avLst/>
            </a:prstGeom>
            <a:noFill/>
            <a:ln w="9525">
              <a:noFill/>
              <a:miter lim="800000"/>
              <a:headEnd/>
              <a:tailEnd/>
            </a:ln>
          </p:spPr>
          <p:txBody>
            <a:bodyPr wrap="none">
              <a:prstTxWarp prst="textNoShape">
                <a:avLst/>
              </a:prstTxWarp>
              <a:spAutoFit/>
            </a:bodyPr>
            <a:lstStyle/>
            <a:p>
              <a:r>
                <a:rPr lang="en-US">
                  <a:latin typeface="Times New Roman" charset="0"/>
                </a:rPr>
                <a:t>Experimental data: MgO</a:t>
              </a:r>
            </a:p>
          </p:txBody>
        </p:sp>
        <p:graphicFrame>
          <p:nvGraphicFramePr>
            <p:cNvPr id="126978" name="Object 2"/>
            <p:cNvGraphicFramePr>
              <a:graphicFrameLocks noChangeAspect="1"/>
            </p:cNvGraphicFramePr>
            <p:nvPr/>
          </p:nvGraphicFramePr>
          <p:xfrm>
            <a:off x="1423" y="1451"/>
            <a:ext cx="688" cy="200"/>
          </p:xfrm>
          <a:graphic>
            <a:graphicData uri="http://schemas.openxmlformats.org/presentationml/2006/ole">
              <mc:AlternateContent xmlns:mc="http://schemas.openxmlformats.org/markup-compatibility/2006">
                <mc:Choice xmlns:v="urn:schemas-microsoft-com:vml" Requires="v">
                  <p:oleObj spid="_x0000_s127024" name="Equation" r:id="rId4" imgW="1091880" imgH="317160" progId="Equation.3">
                    <p:embed/>
                  </p:oleObj>
                </mc:Choice>
                <mc:Fallback>
                  <p:oleObj name="Equation" r:id="rId4" imgW="1091880" imgH="31716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 y="1451"/>
                          <a:ext cx="688"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333" name="Rectangle 2"/>
          <p:cNvSpPr txBox="1">
            <a:spLocks noChangeArrowheads="1"/>
          </p:cNvSpPr>
          <p:nvPr/>
        </p:nvSpPr>
        <p:spPr bwMode="auto">
          <a:xfrm>
            <a:off x="685800" y="0"/>
            <a:ext cx="7772400" cy="838200"/>
          </a:xfrm>
          <a:prstGeom prst="rect">
            <a:avLst/>
          </a:prstGeom>
          <a:noFill/>
          <a:ln w="9525">
            <a:noFill/>
            <a:miter lim="800000"/>
            <a:headEnd/>
            <a:tailEnd/>
          </a:ln>
        </p:spPr>
        <p:txBody>
          <a:bodyPr anchor="ctr">
            <a:prstTxWarp prst="textNoShape">
              <a:avLst/>
            </a:prstTxWarp>
          </a:bodyPr>
          <a:lstStyle/>
          <a:p>
            <a:pPr algn="ctr" eaLnBrk="1" hangingPunct="1">
              <a:defRPr/>
            </a:pPr>
            <a:r>
              <a:rPr lang="en-US" sz="4400" i="1" kern="0" dirty="0">
                <a:solidFill>
                  <a:srgbClr val="0805BA"/>
                </a:solidFill>
                <a:latin typeface="+mj-lt"/>
                <a:ea typeface="+mj-ea"/>
                <a:cs typeface="+mj-cs"/>
              </a:rPr>
              <a:t>Population versus Energy</a:t>
            </a: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5"/>
          <p:cNvSpPr>
            <a:spLocks noGrp="1"/>
          </p:cNvSpPr>
          <p:nvPr>
            <p:ph type="sldNum" sz="quarter" idx="12"/>
          </p:nvPr>
        </p:nvSpPr>
        <p:spPr>
          <a:noFill/>
        </p:spPr>
        <p:txBody>
          <a:bodyPr/>
          <a:lstStyle/>
          <a:p>
            <a:fld id="{F786DFD7-85E8-CF4C-99E7-CF51CE023F10}" type="slidenum">
              <a:rPr lang="en-US" smtClean="0"/>
              <a:pPr/>
              <a:t>83</a:t>
            </a:fld>
            <a:endParaRPr lang="en-US" smtClean="0"/>
          </a:p>
        </p:txBody>
      </p:sp>
      <p:sp>
        <p:nvSpPr>
          <p:cNvPr id="115715" name="Rectangle 2"/>
          <p:cNvSpPr>
            <a:spLocks noGrp="1" noChangeArrowheads="1"/>
          </p:cNvSpPr>
          <p:nvPr>
            <p:ph type="title"/>
          </p:nvPr>
        </p:nvSpPr>
        <p:spPr>
          <a:xfrm>
            <a:off x="685800" y="152400"/>
            <a:ext cx="7772400" cy="838200"/>
          </a:xfrm>
        </p:spPr>
        <p:txBody>
          <a:bodyPr/>
          <a:lstStyle/>
          <a:p>
            <a:pPr eaLnBrk="1" hangingPunct="1"/>
            <a:r>
              <a:rPr lang="en-US" sz="4800" dirty="0"/>
              <a:t>Capillarity </a:t>
            </a:r>
            <a:r>
              <a:rPr lang="en-US" sz="4800" dirty="0" smtClean="0"/>
              <a:t>Vector, </a:t>
            </a:r>
            <a:r>
              <a:rPr lang="en-US" sz="4800" dirty="0" smtClean="0">
                <a:latin typeface="Symbol" charset="2"/>
                <a:cs typeface="Symbol" charset="2"/>
              </a:rPr>
              <a:t>x</a:t>
            </a:r>
            <a:endParaRPr lang="en-US" sz="4800" dirty="0">
              <a:latin typeface="Symbol" charset="2"/>
              <a:cs typeface="Symbol" charset="2"/>
            </a:endParaRPr>
          </a:p>
        </p:txBody>
      </p:sp>
      <p:sp>
        <p:nvSpPr>
          <p:cNvPr id="115716" name="Rectangle 3"/>
          <p:cNvSpPr>
            <a:spLocks noGrp="1" noChangeArrowheads="1"/>
          </p:cNvSpPr>
          <p:nvPr>
            <p:ph type="body" idx="1"/>
          </p:nvPr>
        </p:nvSpPr>
        <p:spPr>
          <a:xfrm>
            <a:off x="685800" y="1295400"/>
            <a:ext cx="7772400" cy="4114800"/>
          </a:xfrm>
        </p:spPr>
        <p:txBody>
          <a:bodyPr/>
          <a:lstStyle/>
          <a:p>
            <a:pPr eaLnBrk="1" hangingPunct="1">
              <a:lnSpc>
                <a:spcPct val="90000"/>
              </a:lnSpc>
            </a:pPr>
            <a:r>
              <a:rPr lang="en-US" dirty="0"/>
              <a:t>The capillarity vector is a convenient quantity to use in force balances at junctions of surfaces.</a:t>
            </a:r>
          </a:p>
          <a:p>
            <a:pPr eaLnBrk="1" hangingPunct="1">
              <a:lnSpc>
                <a:spcPct val="90000"/>
              </a:lnSpc>
            </a:pPr>
            <a:r>
              <a:rPr lang="en-US" dirty="0"/>
              <a:t>It is derived from the variation in (excess free) energy of a surface.</a:t>
            </a:r>
          </a:p>
          <a:p>
            <a:pPr eaLnBrk="1" hangingPunct="1">
              <a:lnSpc>
                <a:spcPct val="90000"/>
              </a:lnSpc>
            </a:pPr>
            <a:r>
              <a:rPr lang="en-US" dirty="0"/>
              <a:t>In effect, the capillarity vector combines both the surface tension (so-called) and the torque terms into a single quantity</a:t>
            </a:r>
          </a:p>
        </p:txBody>
      </p:sp>
      <p:sp>
        <p:nvSpPr>
          <p:cNvPr id="2" name="Rectangle 1"/>
          <p:cNvSpPr/>
          <p:nvPr/>
        </p:nvSpPr>
        <p:spPr>
          <a:xfrm>
            <a:off x="533400" y="5305961"/>
            <a:ext cx="8229600" cy="1323439"/>
          </a:xfrm>
          <a:prstGeom prst="rect">
            <a:avLst/>
          </a:prstGeom>
        </p:spPr>
        <p:txBody>
          <a:bodyPr wrap="square">
            <a:spAutoFit/>
          </a:bodyPr>
          <a:lstStyle/>
          <a:p>
            <a:pPr eaLnBrk="1" hangingPunct="1"/>
            <a:r>
              <a:rPr lang="en-US" sz="1600" dirty="0">
                <a:solidFill>
                  <a:srgbClr val="660066"/>
                </a:solidFill>
              </a:rPr>
              <a:t>Hoffman, D. </a:t>
            </a:r>
            <a:r>
              <a:rPr lang="en-US" sz="1600" dirty="0" smtClean="0">
                <a:solidFill>
                  <a:srgbClr val="660066"/>
                </a:solidFill>
              </a:rPr>
              <a:t>W. &amp; Cahn</a:t>
            </a:r>
            <a:r>
              <a:rPr lang="en-US" sz="1600" dirty="0">
                <a:solidFill>
                  <a:srgbClr val="660066"/>
                </a:solidFill>
              </a:rPr>
              <a:t>, J. W</a:t>
            </a:r>
            <a:r>
              <a:rPr lang="en-US" sz="1600" dirty="0" smtClean="0">
                <a:solidFill>
                  <a:srgbClr val="660066"/>
                </a:solidFill>
              </a:rPr>
              <a:t>., “</a:t>
            </a:r>
            <a:r>
              <a:rPr lang="en-US" sz="1600" dirty="0">
                <a:solidFill>
                  <a:srgbClr val="660066"/>
                </a:solidFill>
              </a:rPr>
              <a:t>A vector thermodynamics for anisotropic surfaces. I. Fundamentals and application to plane surface junctions.” </a:t>
            </a:r>
            <a:r>
              <a:rPr lang="en-US" sz="1600" i="1" dirty="0">
                <a:solidFill>
                  <a:srgbClr val="660066"/>
                </a:solidFill>
              </a:rPr>
              <a:t>Surface Science </a:t>
            </a:r>
            <a:r>
              <a:rPr lang="en-US" sz="1600" b="1" dirty="0" smtClean="0">
                <a:solidFill>
                  <a:srgbClr val="660066"/>
                </a:solidFill>
              </a:rPr>
              <a:t>31</a:t>
            </a:r>
            <a:r>
              <a:rPr lang="en-US" sz="1600" dirty="0" smtClean="0">
                <a:solidFill>
                  <a:srgbClr val="660066"/>
                </a:solidFill>
              </a:rPr>
              <a:t> </a:t>
            </a:r>
            <a:r>
              <a:rPr lang="en-US" sz="1600" dirty="0">
                <a:solidFill>
                  <a:srgbClr val="660066"/>
                </a:solidFill>
              </a:rPr>
              <a:t>368-388 (1972). </a:t>
            </a:r>
            <a:br>
              <a:rPr lang="en-US" sz="1600" dirty="0">
                <a:solidFill>
                  <a:srgbClr val="660066"/>
                </a:solidFill>
              </a:rPr>
            </a:br>
            <a:r>
              <a:rPr lang="en-US" sz="1600" dirty="0">
                <a:solidFill>
                  <a:srgbClr val="660066"/>
                </a:solidFill>
              </a:rPr>
              <a:t>Cahn, J. W. and D. W. </a:t>
            </a:r>
            <a:r>
              <a:rPr lang="en-US" sz="1600" dirty="0" smtClean="0">
                <a:solidFill>
                  <a:srgbClr val="660066"/>
                </a:solidFill>
              </a:rPr>
              <a:t>Hoffman, </a:t>
            </a:r>
            <a:r>
              <a:rPr lang="en-US" sz="1600" dirty="0">
                <a:solidFill>
                  <a:srgbClr val="660066"/>
                </a:solidFill>
              </a:rPr>
              <a:t>"A vector thermodynamics for anisotropic surfaces. II. curved and faceted surfaces." </a:t>
            </a:r>
            <a:r>
              <a:rPr lang="en-US" sz="1600" i="1" dirty="0" err="1">
                <a:solidFill>
                  <a:srgbClr val="660066"/>
                </a:solidFill>
              </a:rPr>
              <a:t>Acta</a:t>
            </a:r>
            <a:r>
              <a:rPr lang="en-US" sz="1600" i="1" dirty="0">
                <a:solidFill>
                  <a:srgbClr val="660066"/>
                </a:solidFill>
              </a:rPr>
              <a:t> </a:t>
            </a:r>
            <a:r>
              <a:rPr lang="en-US" sz="1600" i="1" dirty="0" smtClean="0">
                <a:solidFill>
                  <a:srgbClr val="660066"/>
                </a:solidFill>
              </a:rPr>
              <a:t>metall</a:t>
            </a:r>
            <a:r>
              <a:rPr lang="en-US" sz="1600" dirty="0" smtClean="0">
                <a:solidFill>
                  <a:srgbClr val="660066"/>
                </a:solidFill>
              </a:rPr>
              <a:t>. </a:t>
            </a:r>
            <a:r>
              <a:rPr lang="en-US" sz="1600" b="1" dirty="0" smtClean="0">
                <a:solidFill>
                  <a:srgbClr val="660066"/>
                </a:solidFill>
              </a:rPr>
              <a:t>22</a:t>
            </a:r>
            <a:r>
              <a:rPr lang="en-US" sz="1600" dirty="0" smtClean="0">
                <a:solidFill>
                  <a:srgbClr val="660066"/>
                </a:solidFill>
              </a:rPr>
              <a:t> </a:t>
            </a:r>
            <a:r>
              <a:rPr lang="en-US" sz="1600" dirty="0">
                <a:solidFill>
                  <a:srgbClr val="660066"/>
                </a:solidFill>
              </a:rPr>
              <a:t>1205-</a:t>
            </a:r>
            <a:r>
              <a:rPr lang="en-US" sz="1600" dirty="0" smtClean="0">
                <a:solidFill>
                  <a:srgbClr val="660066"/>
                </a:solidFill>
              </a:rPr>
              <a:t>1214 (</a:t>
            </a:r>
            <a:r>
              <a:rPr lang="en-US" sz="1600" dirty="0">
                <a:solidFill>
                  <a:srgbClr val="660066"/>
                </a:solidFill>
              </a:rPr>
              <a:t>1974)</a:t>
            </a:r>
            <a:r>
              <a:rPr lang="en-US" sz="1600" dirty="0" smtClean="0">
                <a:solidFill>
                  <a:srgbClr val="660066"/>
                </a:solidFill>
              </a:rPr>
              <a:t>.</a:t>
            </a:r>
            <a:endParaRPr lang="en-US" sz="1600" dirty="0">
              <a:solidFill>
                <a:srgbClr val="660066"/>
              </a:solidFill>
              <a:latin typeface="Helvetica" charset="0"/>
            </a:endParaRP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5"/>
          <p:cNvSpPr>
            <a:spLocks noGrp="1"/>
          </p:cNvSpPr>
          <p:nvPr>
            <p:ph type="sldNum" sz="quarter" idx="12"/>
          </p:nvPr>
        </p:nvSpPr>
        <p:spPr>
          <a:noFill/>
        </p:spPr>
        <p:txBody>
          <a:bodyPr/>
          <a:lstStyle/>
          <a:p>
            <a:fld id="{03BE99B0-6B35-9C45-9F02-8E995189D280}" type="slidenum">
              <a:rPr lang="en-US" smtClean="0"/>
              <a:pPr/>
              <a:t>84</a:t>
            </a:fld>
            <a:endParaRPr lang="en-US" smtClean="0"/>
          </a:p>
        </p:txBody>
      </p:sp>
      <p:sp>
        <p:nvSpPr>
          <p:cNvPr id="116739" name="Rectangle 2"/>
          <p:cNvSpPr>
            <a:spLocks noGrp="1" noChangeArrowheads="1"/>
          </p:cNvSpPr>
          <p:nvPr>
            <p:ph type="title"/>
          </p:nvPr>
        </p:nvSpPr>
        <p:spPr>
          <a:xfrm>
            <a:off x="685800" y="228600"/>
            <a:ext cx="7772400" cy="838200"/>
          </a:xfrm>
        </p:spPr>
        <p:txBody>
          <a:bodyPr/>
          <a:lstStyle/>
          <a:p>
            <a:pPr eaLnBrk="1" hangingPunct="1"/>
            <a:r>
              <a:rPr lang="en-US"/>
              <a:t>Equilibrium at TJ</a:t>
            </a:r>
          </a:p>
        </p:txBody>
      </p:sp>
      <p:sp>
        <p:nvSpPr>
          <p:cNvPr id="116740" name="Rectangle 3"/>
          <p:cNvSpPr>
            <a:spLocks noGrp="1" noChangeArrowheads="1"/>
          </p:cNvSpPr>
          <p:nvPr>
            <p:ph type="body" idx="1"/>
          </p:nvPr>
        </p:nvSpPr>
        <p:spPr>
          <a:xfrm>
            <a:off x="533400" y="1295400"/>
            <a:ext cx="8001000" cy="3581400"/>
          </a:xfrm>
        </p:spPr>
        <p:txBody>
          <a:bodyPr/>
          <a:lstStyle/>
          <a:p>
            <a:pPr eaLnBrk="1" hangingPunct="1"/>
            <a:r>
              <a:rPr lang="en-US" sz="2000" dirty="0"/>
              <a:t>The utility of the </a:t>
            </a:r>
            <a:r>
              <a:rPr lang="en-US" sz="2000" dirty="0" smtClean="0"/>
              <a:t>capillarity (or “xi”) </a:t>
            </a:r>
            <a:r>
              <a:rPr lang="en-US" sz="2000" dirty="0"/>
              <a:t>vector, </a:t>
            </a:r>
            <a:r>
              <a:rPr lang="en-US" sz="2000" dirty="0">
                <a:latin typeface="Symbol" charset="2"/>
              </a:rPr>
              <a:t>x,</a:t>
            </a:r>
            <a:r>
              <a:rPr lang="en-US" sz="2000" dirty="0"/>
              <a:t> can be illustrated by re-writing Herring’s equations as follows, where </a:t>
            </a:r>
            <a:r>
              <a:rPr lang="en-US" sz="2000" i="1" dirty="0">
                <a:latin typeface="+mj-lt"/>
              </a:rPr>
              <a:t>l</a:t>
            </a:r>
            <a:r>
              <a:rPr lang="en-US" sz="2000" i="1" baseline="-25000" dirty="0"/>
              <a:t>123</a:t>
            </a:r>
            <a:r>
              <a:rPr lang="en-US" sz="2000" dirty="0"/>
              <a:t> is the triple line (tangent) vector.</a:t>
            </a:r>
            <a:br>
              <a:rPr lang="en-US" sz="2000" dirty="0"/>
            </a:br>
            <a:r>
              <a:rPr lang="en-US" sz="2000" dirty="0"/>
              <a:t>			(</a:t>
            </a:r>
            <a:r>
              <a:rPr lang="en-US" sz="2000" dirty="0">
                <a:latin typeface="Symbol" charset="2"/>
              </a:rPr>
              <a:t>x</a:t>
            </a:r>
            <a:r>
              <a:rPr lang="en-US" sz="2000" baseline="-25000" dirty="0"/>
              <a:t>1</a:t>
            </a:r>
            <a:r>
              <a:rPr lang="en-US" sz="2000" dirty="0"/>
              <a:t> + </a:t>
            </a:r>
            <a:r>
              <a:rPr lang="en-US" sz="2000" dirty="0">
                <a:latin typeface="Symbol" charset="2"/>
              </a:rPr>
              <a:t>x</a:t>
            </a:r>
            <a:r>
              <a:rPr lang="en-US" sz="2000" baseline="-25000" dirty="0"/>
              <a:t>2</a:t>
            </a:r>
            <a:r>
              <a:rPr lang="en-US" sz="2000" dirty="0"/>
              <a:t> + </a:t>
            </a:r>
            <a:r>
              <a:rPr lang="en-US" sz="2000" dirty="0">
                <a:latin typeface="Symbol" charset="2"/>
              </a:rPr>
              <a:t>x</a:t>
            </a:r>
            <a:r>
              <a:rPr lang="en-US" sz="2000" baseline="-25000" dirty="0"/>
              <a:t>3</a:t>
            </a:r>
            <a:r>
              <a:rPr lang="en-US" sz="2000" dirty="0"/>
              <a:t>) </a:t>
            </a:r>
            <a:r>
              <a:rPr lang="en-US" sz="2000" dirty="0" err="1">
                <a:latin typeface="+mj-lt"/>
              </a:rPr>
              <a:t>x</a:t>
            </a:r>
            <a:r>
              <a:rPr lang="en-US" sz="2000" dirty="0">
                <a:latin typeface="+mj-lt"/>
              </a:rPr>
              <a:t> </a:t>
            </a:r>
            <a:r>
              <a:rPr lang="en-US" sz="2000" i="1" dirty="0">
                <a:latin typeface="+mj-lt"/>
              </a:rPr>
              <a:t>l</a:t>
            </a:r>
            <a:r>
              <a:rPr lang="en-US" sz="2000" baseline="-25000" dirty="0"/>
              <a:t>123</a:t>
            </a:r>
            <a:r>
              <a:rPr lang="en-US" sz="2000" dirty="0"/>
              <a:t> = </a:t>
            </a:r>
            <a:r>
              <a:rPr lang="en-US" sz="2000" b="1" dirty="0"/>
              <a:t>0</a:t>
            </a:r>
          </a:p>
          <a:p>
            <a:pPr eaLnBrk="1" hangingPunct="1"/>
            <a:r>
              <a:rPr lang="en-US" sz="2000" dirty="0"/>
              <a:t>Note that the cross product with the TJ tangent implies resolution of forces perpendicular to the TJ.</a:t>
            </a:r>
          </a:p>
          <a:p>
            <a:pPr eaLnBrk="1" hangingPunct="1"/>
            <a:r>
              <a:rPr lang="en-US" sz="2000" dirty="0"/>
              <a:t>Used by the MIMP group to calculate the GB energy function for </a:t>
            </a:r>
            <a:r>
              <a:rPr lang="en-US" sz="2000" dirty="0" err="1" smtClean="0"/>
              <a:t>MgO</a:t>
            </a:r>
            <a:r>
              <a:rPr lang="en-US" sz="2000" dirty="0" smtClean="0"/>
              <a:t>.  The numerical procedure is very similar to that outlined for dihedral angles, except now the vector sum of the capillarity vectors is minimized (Eq. above) at each point along the triple lines.</a:t>
            </a:r>
            <a:br>
              <a:rPr lang="en-US" sz="2000" dirty="0" smtClean="0"/>
            </a:br>
            <a:endParaRPr lang="en-US" sz="2000" dirty="0">
              <a:latin typeface="Helvetica" charset="0"/>
            </a:endParaRPr>
          </a:p>
        </p:txBody>
      </p:sp>
      <p:sp>
        <p:nvSpPr>
          <p:cNvPr id="5" name="Rectangle 4"/>
          <p:cNvSpPr/>
          <p:nvPr/>
        </p:nvSpPr>
        <p:spPr>
          <a:xfrm>
            <a:off x="990600" y="4875073"/>
            <a:ext cx="7239000" cy="1754327"/>
          </a:xfrm>
          <a:prstGeom prst="rect">
            <a:avLst/>
          </a:prstGeom>
        </p:spPr>
        <p:txBody>
          <a:bodyPr wrap="square">
            <a:spAutoFit/>
          </a:bodyPr>
          <a:lstStyle/>
          <a:p>
            <a:pPr eaLnBrk="1" hangingPunct="1"/>
            <a:r>
              <a:rPr lang="en-US" sz="1800" dirty="0" err="1" smtClean="0">
                <a:solidFill>
                  <a:srgbClr val="660066"/>
                </a:solidFill>
                <a:latin typeface="Times New Roman" charset="0"/>
              </a:rPr>
              <a:t>Morawiec</a:t>
            </a:r>
            <a:r>
              <a:rPr lang="en-US" sz="1800" dirty="0" smtClean="0">
                <a:solidFill>
                  <a:srgbClr val="660066"/>
                </a:solidFill>
                <a:latin typeface="Times New Roman" charset="0"/>
              </a:rPr>
              <a:t> A. “Method to calculate the grain boundary energy distribution over the space of macroscopic boundary parameters from the geometry of triple junctions”, </a:t>
            </a:r>
            <a:r>
              <a:rPr lang="en-US" sz="1800" i="1" dirty="0" smtClean="0">
                <a:solidFill>
                  <a:srgbClr val="660066"/>
                </a:solidFill>
                <a:latin typeface="Times New Roman" charset="0"/>
              </a:rPr>
              <a:t>Acta mater</a:t>
            </a:r>
            <a:r>
              <a:rPr lang="en-US" sz="1800" dirty="0" smtClean="0">
                <a:solidFill>
                  <a:srgbClr val="660066"/>
                </a:solidFill>
                <a:latin typeface="Times New Roman" charset="0"/>
              </a:rPr>
              <a:t>. </a:t>
            </a:r>
            <a:r>
              <a:rPr lang="en-US" sz="1800" dirty="0" smtClean="0">
                <a:solidFill>
                  <a:srgbClr val="660066"/>
                </a:solidFill>
                <a:latin typeface="Times New Roman" charset="0"/>
              </a:rPr>
              <a:t>(2000) </a:t>
            </a:r>
            <a:r>
              <a:rPr lang="en-US" sz="1800" b="1" dirty="0" smtClean="0">
                <a:solidFill>
                  <a:srgbClr val="660066"/>
                </a:solidFill>
                <a:latin typeface="Times New Roman" charset="0"/>
              </a:rPr>
              <a:t>48</a:t>
            </a:r>
            <a:r>
              <a:rPr lang="en-US" sz="1800" dirty="0" smtClean="0">
                <a:solidFill>
                  <a:srgbClr val="660066"/>
                </a:solidFill>
                <a:latin typeface="Times New Roman" charset="0"/>
              </a:rPr>
              <a:t> 3525</a:t>
            </a:r>
            <a:r>
              <a:rPr lang="en-US" sz="1800" dirty="0" smtClean="0">
                <a:solidFill>
                  <a:srgbClr val="660066"/>
                </a:solidFill>
                <a:latin typeface="Times New Roman" charset="0"/>
              </a:rPr>
              <a:t>.</a:t>
            </a:r>
            <a:br>
              <a:rPr lang="en-US" sz="1800" dirty="0" smtClean="0">
                <a:solidFill>
                  <a:srgbClr val="660066"/>
                </a:solidFill>
                <a:latin typeface="Times New Roman" charset="0"/>
              </a:rPr>
            </a:br>
            <a:r>
              <a:rPr lang="en-US" sz="1800" dirty="0" smtClean="0">
                <a:solidFill>
                  <a:srgbClr val="660066"/>
                </a:solidFill>
                <a:latin typeface="Times New Roman" charset="0"/>
              </a:rPr>
              <a:t>Also, Saylor </a:t>
            </a:r>
            <a:r>
              <a:rPr lang="en-US" sz="1800" dirty="0" smtClean="0">
                <a:solidFill>
                  <a:srgbClr val="660066"/>
                </a:solidFill>
                <a:latin typeface="Times New Roman" charset="0"/>
              </a:rPr>
              <a:t>D.M., </a:t>
            </a:r>
            <a:r>
              <a:rPr lang="en-US" sz="1800" dirty="0" smtClean="0">
                <a:solidFill>
                  <a:srgbClr val="660066"/>
                </a:solidFill>
                <a:latin typeface="Times New Roman" charset="0"/>
              </a:rPr>
              <a:t>Morawiec </a:t>
            </a:r>
            <a:r>
              <a:rPr lang="en-US" sz="1800" dirty="0" smtClean="0">
                <a:solidFill>
                  <a:srgbClr val="660066"/>
                </a:solidFill>
                <a:latin typeface="Times New Roman" charset="0"/>
              </a:rPr>
              <a:t>A., </a:t>
            </a:r>
            <a:r>
              <a:rPr lang="en-US" sz="1800" dirty="0" smtClean="0">
                <a:solidFill>
                  <a:srgbClr val="660066"/>
                </a:solidFill>
                <a:latin typeface="Times New Roman" charset="0"/>
              </a:rPr>
              <a:t>Rohrer </a:t>
            </a:r>
            <a:r>
              <a:rPr lang="en-US" sz="1800" dirty="0" smtClean="0">
                <a:solidFill>
                  <a:srgbClr val="660066"/>
                </a:solidFill>
                <a:latin typeface="Times New Roman" charset="0"/>
              </a:rPr>
              <a:t>G.S</a:t>
            </a:r>
            <a:r>
              <a:rPr lang="en-US" sz="1800" dirty="0" smtClean="0">
                <a:solidFill>
                  <a:srgbClr val="660066"/>
                </a:solidFill>
                <a:latin typeface="Times New Roman" charset="0"/>
              </a:rPr>
              <a:t>. “Distribution and Energies of Grain Boundaries as a Function of Five Degrees of Freedom” </a:t>
            </a:r>
            <a:r>
              <a:rPr lang="en-US" sz="1800" i="1" dirty="0" smtClean="0">
                <a:solidFill>
                  <a:srgbClr val="660066"/>
                </a:solidFill>
                <a:latin typeface="Times New Roman" charset="0"/>
              </a:rPr>
              <a:t>J. American Ceramic </a:t>
            </a:r>
            <a:r>
              <a:rPr lang="en-US" sz="1800" i="1" dirty="0" smtClean="0">
                <a:solidFill>
                  <a:srgbClr val="660066"/>
                </a:solidFill>
                <a:latin typeface="Times New Roman" charset="0"/>
              </a:rPr>
              <a:t>Soc.</a:t>
            </a:r>
            <a:r>
              <a:rPr lang="en-US" sz="1800" dirty="0" smtClean="0">
                <a:solidFill>
                  <a:srgbClr val="660066"/>
                </a:solidFill>
                <a:latin typeface="Times New Roman" charset="0"/>
              </a:rPr>
              <a:t> (2002) </a:t>
            </a:r>
            <a:r>
              <a:rPr lang="en-US" sz="1800" b="1" dirty="0" smtClean="0">
                <a:solidFill>
                  <a:srgbClr val="660066"/>
                </a:solidFill>
                <a:latin typeface="Times New Roman" charset="0"/>
              </a:rPr>
              <a:t>85</a:t>
            </a:r>
            <a:r>
              <a:rPr lang="en-US" sz="1800" dirty="0" smtClean="0">
                <a:solidFill>
                  <a:srgbClr val="660066"/>
                </a:solidFill>
                <a:latin typeface="Times New Roman" charset="0"/>
              </a:rPr>
              <a:t> 3081</a:t>
            </a:r>
            <a:r>
              <a:rPr lang="en-US" sz="1800" dirty="0" smtClean="0">
                <a:solidFill>
                  <a:srgbClr val="660066"/>
                </a:solidFill>
                <a:latin typeface="Times New Roman" charset="0"/>
              </a:rPr>
              <a:t>.</a:t>
            </a:r>
            <a:endParaRPr lang="en-US" sz="1800" dirty="0">
              <a:solidFill>
                <a:srgbClr val="660066"/>
              </a:solidFill>
              <a:latin typeface="Helvetica" charset="0"/>
            </a:endParaRP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Slide Number Placeholder 5"/>
          <p:cNvSpPr>
            <a:spLocks noGrp="1"/>
          </p:cNvSpPr>
          <p:nvPr>
            <p:ph type="sldNum" sz="quarter" idx="12"/>
          </p:nvPr>
        </p:nvSpPr>
        <p:spPr>
          <a:noFill/>
        </p:spPr>
        <p:txBody>
          <a:bodyPr/>
          <a:lstStyle/>
          <a:p>
            <a:fld id="{1270F9F6-4BC9-8544-A0E1-09823CFC6949}" type="slidenum">
              <a:rPr lang="en-US" smtClean="0"/>
              <a:pPr/>
              <a:t>85</a:t>
            </a:fld>
            <a:endParaRPr lang="en-US" smtClean="0"/>
          </a:p>
        </p:txBody>
      </p:sp>
      <p:sp>
        <p:nvSpPr>
          <p:cNvPr id="117765" name="Rectangle 2"/>
          <p:cNvSpPr>
            <a:spLocks noGrp="1" noChangeArrowheads="1"/>
          </p:cNvSpPr>
          <p:nvPr>
            <p:ph type="title"/>
          </p:nvPr>
        </p:nvSpPr>
        <p:spPr>
          <a:xfrm>
            <a:off x="685800" y="228600"/>
            <a:ext cx="7772400" cy="838200"/>
          </a:xfrm>
        </p:spPr>
        <p:txBody>
          <a:bodyPr/>
          <a:lstStyle/>
          <a:p>
            <a:pPr eaLnBrk="1" hangingPunct="1"/>
            <a:r>
              <a:rPr lang="en-US"/>
              <a:t>Capillarity vector definition</a:t>
            </a:r>
          </a:p>
        </p:txBody>
      </p:sp>
      <p:sp>
        <p:nvSpPr>
          <p:cNvPr id="117766" name="Rectangle 3"/>
          <p:cNvSpPr>
            <a:spLocks noGrp="1" noChangeArrowheads="1"/>
          </p:cNvSpPr>
          <p:nvPr>
            <p:ph type="body" idx="1"/>
          </p:nvPr>
        </p:nvSpPr>
        <p:spPr/>
        <p:txBody>
          <a:bodyPr/>
          <a:lstStyle/>
          <a:p>
            <a:pPr eaLnBrk="1" hangingPunct="1"/>
            <a:r>
              <a:rPr lang="en-US" sz="2800" dirty="0"/>
              <a:t>Following Hoffman &amp; Cahn, define a unit surface normal vector to the surface,     , and a scalar field, </a:t>
            </a:r>
            <a:r>
              <a:rPr lang="en-US" sz="2800" dirty="0" err="1" smtClean="0">
                <a:latin typeface="+mj-lt"/>
              </a:rPr>
              <a:t>r</a:t>
            </a:r>
            <a:r>
              <a:rPr lang="en-US" sz="2800" dirty="0" err="1" smtClean="0">
                <a:latin typeface="Symbol" charset="2"/>
              </a:rPr>
              <a:t>g</a:t>
            </a:r>
            <a:r>
              <a:rPr lang="en-US" sz="2800" dirty="0" smtClean="0"/>
              <a:t>(   </a:t>
            </a:r>
            <a:r>
              <a:rPr lang="en-US" sz="2800" dirty="0"/>
              <a:t>), where r is a radius from the origin.  Typically, the normal is defined </a:t>
            </a:r>
            <a:r>
              <a:rPr lang="en-US" sz="2800" dirty="0" smtClean="0"/>
              <a:t>with respect t</a:t>
            </a:r>
            <a:r>
              <a:rPr lang="en-US" sz="2800" dirty="0"/>
              <a:t>o</a:t>
            </a:r>
            <a:r>
              <a:rPr lang="en-US" sz="2800" dirty="0" smtClean="0"/>
              <a:t> </a:t>
            </a:r>
            <a:r>
              <a:rPr lang="en-US" sz="2800" dirty="0"/>
              <a:t>crystal </a:t>
            </a:r>
            <a:r>
              <a:rPr lang="en-US" sz="2800" dirty="0" smtClean="0"/>
              <a:t>axes.</a:t>
            </a:r>
            <a:r>
              <a:rPr lang="en-US" sz="2800" dirty="0"/>
              <a:t/>
            </a:r>
            <a:br>
              <a:rPr lang="en-US" sz="2800" dirty="0"/>
            </a:br>
            <a:endParaRPr lang="en-US" sz="2800" dirty="0"/>
          </a:p>
        </p:txBody>
      </p:sp>
      <p:graphicFrame>
        <p:nvGraphicFramePr>
          <p:cNvPr id="117762" name="Object 2"/>
          <p:cNvGraphicFramePr>
            <a:graphicFrameLocks noChangeAspect="1"/>
          </p:cNvGraphicFramePr>
          <p:nvPr/>
        </p:nvGraphicFramePr>
        <p:xfrm>
          <a:off x="3681413" y="2835275"/>
          <a:ext cx="342900" cy="457200"/>
        </p:xfrm>
        <a:graphic>
          <a:graphicData uri="http://schemas.openxmlformats.org/presentationml/2006/ole">
            <mc:AlternateContent xmlns:mc="http://schemas.openxmlformats.org/markup-compatibility/2006">
              <mc:Choice xmlns:v="urn:schemas-microsoft-com:vml" Requires="v">
                <p:oleObj spid="_x0000_s117852" name="Equation" r:id="rId3" imgW="114300" imgH="152400" progId="Equation.3">
                  <p:embed/>
                </p:oleObj>
              </mc:Choice>
              <mc:Fallback>
                <p:oleObj name="Equation" r:id="rId3" imgW="114300" imgH="1524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1413" y="2835275"/>
                        <a:ext cx="3429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7763" name="Object 3"/>
          <p:cNvGraphicFramePr>
            <a:graphicFrameLocks noChangeAspect="1"/>
          </p:cNvGraphicFramePr>
          <p:nvPr/>
        </p:nvGraphicFramePr>
        <p:xfrm>
          <a:off x="6934200" y="2413000"/>
          <a:ext cx="342900" cy="457200"/>
        </p:xfrm>
        <a:graphic>
          <a:graphicData uri="http://schemas.openxmlformats.org/presentationml/2006/ole">
            <mc:AlternateContent xmlns:mc="http://schemas.openxmlformats.org/markup-compatibility/2006">
              <mc:Choice xmlns:v="urn:schemas-microsoft-com:vml" Requires="v">
                <p:oleObj spid="_x0000_s117853" name="Equation" r:id="rId5" imgW="114300" imgH="152400" progId="Equation.3">
                  <p:embed/>
                </p:oleObj>
              </mc:Choice>
              <mc:Fallback>
                <p:oleObj name="Equation" r:id="rId5" imgW="114300" imgH="1524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2413000"/>
                        <a:ext cx="3429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5"/>
          <p:cNvSpPr>
            <a:spLocks noGrp="1"/>
          </p:cNvSpPr>
          <p:nvPr>
            <p:ph type="sldNum" sz="quarter" idx="12"/>
          </p:nvPr>
        </p:nvSpPr>
        <p:spPr>
          <a:noFill/>
        </p:spPr>
        <p:txBody>
          <a:bodyPr/>
          <a:lstStyle/>
          <a:p>
            <a:fld id="{B9ACBFF8-CBA1-3F4A-9B85-074C2107A487}" type="slidenum">
              <a:rPr lang="en-US" smtClean="0"/>
              <a:pPr/>
              <a:t>86</a:t>
            </a:fld>
            <a:endParaRPr lang="en-US" smtClean="0"/>
          </a:p>
        </p:txBody>
      </p:sp>
      <p:sp>
        <p:nvSpPr>
          <p:cNvPr id="118787" name="Rectangle 2"/>
          <p:cNvSpPr>
            <a:spLocks noGrp="1" noChangeArrowheads="1"/>
          </p:cNvSpPr>
          <p:nvPr>
            <p:ph type="body" idx="1"/>
          </p:nvPr>
        </p:nvSpPr>
        <p:spPr>
          <a:xfrm>
            <a:off x="762000" y="1143000"/>
            <a:ext cx="8077200" cy="4876800"/>
          </a:xfrm>
        </p:spPr>
        <p:txBody>
          <a:bodyPr/>
          <a:lstStyle/>
          <a:p>
            <a:pPr eaLnBrk="1" hangingPunct="1"/>
            <a:r>
              <a:rPr lang="en-US" sz="2800" dirty="0"/>
              <a:t>Definition:</a:t>
            </a:r>
          </a:p>
          <a:p>
            <a:pPr eaLnBrk="1" hangingPunct="1"/>
            <a:r>
              <a:rPr lang="en-US" sz="2800" dirty="0"/>
              <a:t>From which, </a:t>
            </a:r>
            <a:r>
              <a:rPr lang="en-US" sz="2800" dirty="0" err="1"/>
              <a:t>Eq</a:t>
            </a:r>
            <a:r>
              <a:rPr lang="en-US" sz="2800" dirty="0"/>
              <a:t> (1)</a:t>
            </a:r>
          </a:p>
          <a:p>
            <a:pPr eaLnBrk="1" hangingPunct="1"/>
            <a:r>
              <a:rPr lang="en-US" sz="2800" dirty="0"/>
              <a:t>Giving, 		 </a:t>
            </a:r>
          </a:p>
          <a:p>
            <a:pPr eaLnBrk="1" hangingPunct="1"/>
            <a:r>
              <a:rPr lang="en-US" sz="2800" dirty="0"/>
              <a:t>Compare with the </a:t>
            </a:r>
            <a:br>
              <a:rPr lang="en-US" sz="2800" dirty="0"/>
            </a:br>
            <a:r>
              <a:rPr lang="en-US" sz="2800" dirty="0"/>
              <a:t>rule for products:			  </a:t>
            </a:r>
            <a:br>
              <a:rPr lang="en-US" sz="2800" dirty="0"/>
            </a:br>
            <a:r>
              <a:rPr lang="en-US" sz="2800" dirty="0"/>
              <a:t>gives:                     </a:t>
            </a:r>
            <a:r>
              <a:rPr lang="en-US" sz="2800" dirty="0">
                <a:latin typeface="Symbol" charset="2"/>
              </a:rPr>
              <a:t>(2),  </a:t>
            </a:r>
            <a:r>
              <a:rPr lang="en-US" sz="2800" dirty="0"/>
              <a:t>and,  </a:t>
            </a:r>
            <a:r>
              <a:rPr lang="en-US" sz="2800" b="1" dirty="0">
                <a:latin typeface="Symbol" charset="2"/>
              </a:rPr>
              <a:t>                          </a:t>
            </a:r>
            <a:r>
              <a:rPr lang="en-US" sz="2800" dirty="0">
                <a:latin typeface="Symbol" charset="2"/>
              </a:rPr>
              <a:t>(3)</a:t>
            </a:r>
            <a:endParaRPr lang="en-US" sz="2800" dirty="0"/>
          </a:p>
          <a:p>
            <a:pPr eaLnBrk="1" hangingPunct="1"/>
            <a:r>
              <a:rPr lang="en-US" sz="2800" dirty="0"/>
              <a:t>Combining total derivative of (2), with (3):</a:t>
            </a:r>
            <a:br>
              <a:rPr lang="en-US" sz="2800" dirty="0"/>
            </a:br>
            <a:r>
              <a:rPr lang="en-US" sz="2800" dirty="0"/>
              <a:t/>
            </a:r>
            <a:br>
              <a:rPr lang="en-US" sz="2800" dirty="0"/>
            </a:br>
            <a:r>
              <a:rPr lang="en-US" sz="2800" dirty="0"/>
              <a:t/>
            </a:r>
            <a:br>
              <a:rPr lang="en-US" sz="2800" dirty="0"/>
            </a:br>
            <a:r>
              <a:rPr lang="en-US" sz="2800" dirty="0"/>
              <a:t>        </a:t>
            </a:r>
            <a:r>
              <a:rPr lang="en-US" sz="2800" dirty="0" err="1"/>
              <a:t>Eq</a:t>
            </a:r>
            <a:r>
              <a:rPr lang="en-US" sz="2800" dirty="0"/>
              <a:t> (4):</a:t>
            </a:r>
            <a:br>
              <a:rPr lang="en-US" sz="2800" dirty="0"/>
            </a:br>
            <a:r>
              <a:rPr lang="en-US" sz="2800" dirty="0"/>
              <a:t>		</a:t>
            </a:r>
            <a:endParaRPr lang="en-US" sz="2800" b="1" dirty="0">
              <a:latin typeface="Symbol" charset="2"/>
            </a:endParaRPr>
          </a:p>
        </p:txBody>
      </p:sp>
      <p:pic>
        <p:nvPicPr>
          <p:cNvPr id="118788" name="Picture 13" descr="latex-image-1.pdf"/>
          <p:cNvPicPr>
            <a:picLocks noChangeAspect="1"/>
          </p:cNvPicPr>
          <p:nvPr/>
        </p:nvPicPr>
        <p:blipFill>
          <a:blip r:embed="rId2"/>
          <a:srcRect/>
          <a:stretch>
            <a:fillRect/>
          </a:stretch>
        </p:blipFill>
        <p:spPr bwMode="auto">
          <a:xfrm>
            <a:off x="5081588" y="1163638"/>
            <a:ext cx="2578100" cy="482600"/>
          </a:xfrm>
          <a:prstGeom prst="rect">
            <a:avLst/>
          </a:prstGeom>
          <a:noFill/>
          <a:ln w="9525">
            <a:noFill/>
            <a:miter lim="800000"/>
            <a:headEnd/>
            <a:tailEnd/>
          </a:ln>
        </p:spPr>
      </p:pic>
      <p:pic>
        <p:nvPicPr>
          <p:cNvPr id="118789" name="Picture 14" descr="latex-image-1.pdf"/>
          <p:cNvPicPr>
            <a:picLocks noChangeAspect="1"/>
          </p:cNvPicPr>
          <p:nvPr/>
        </p:nvPicPr>
        <p:blipFill>
          <a:blip r:embed="rId3"/>
          <a:srcRect/>
          <a:stretch>
            <a:fillRect/>
          </a:stretch>
        </p:blipFill>
        <p:spPr bwMode="auto">
          <a:xfrm>
            <a:off x="4648200" y="1676400"/>
            <a:ext cx="4229100" cy="482600"/>
          </a:xfrm>
          <a:prstGeom prst="rect">
            <a:avLst/>
          </a:prstGeom>
          <a:noFill/>
          <a:ln w="9525">
            <a:noFill/>
            <a:miter lim="800000"/>
            <a:headEnd/>
            <a:tailEnd/>
          </a:ln>
        </p:spPr>
      </p:pic>
      <p:pic>
        <p:nvPicPr>
          <p:cNvPr id="118790" name="Picture 15" descr="latex-image-1.pdf"/>
          <p:cNvPicPr>
            <a:picLocks noChangeAspect="1"/>
          </p:cNvPicPr>
          <p:nvPr/>
        </p:nvPicPr>
        <p:blipFill>
          <a:blip r:embed="rId4"/>
          <a:srcRect/>
          <a:stretch>
            <a:fillRect/>
          </a:stretch>
        </p:blipFill>
        <p:spPr bwMode="auto">
          <a:xfrm>
            <a:off x="4267200" y="2286000"/>
            <a:ext cx="4610100" cy="482600"/>
          </a:xfrm>
          <a:prstGeom prst="rect">
            <a:avLst/>
          </a:prstGeom>
          <a:noFill/>
          <a:ln w="9525">
            <a:noFill/>
            <a:miter lim="800000"/>
            <a:headEnd/>
            <a:tailEnd/>
          </a:ln>
        </p:spPr>
      </p:pic>
      <p:pic>
        <p:nvPicPr>
          <p:cNvPr id="118791" name="Picture 16" descr="latex-image-1.pdf"/>
          <p:cNvPicPr>
            <a:picLocks noChangeAspect="1"/>
          </p:cNvPicPr>
          <p:nvPr/>
        </p:nvPicPr>
        <p:blipFill>
          <a:blip r:embed="rId5"/>
          <a:srcRect/>
          <a:stretch>
            <a:fillRect/>
          </a:stretch>
        </p:blipFill>
        <p:spPr bwMode="auto">
          <a:xfrm>
            <a:off x="4953000" y="2895600"/>
            <a:ext cx="3670300" cy="482600"/>
          </a:xfrm>
          <a:prstGeom prst="rect">
            <a:avLst/>
          </a:prstGeom>
          <a:noFill/>
          <a:ln w="9525">
            <a:noFill/>
            <a:miter lim="800000"/>
            <a:headEnd/>
            <a:tailEnd/>
          </a:ln>
        </p:spPr>
      </p:pic>
      <p:pic>
        <p:nvPicPr>
          <p:cNvPr id="118792" name="Picture 17" descr="latex-image-1.pdf"/>
          <p:cNvPicPr>
            <a:picLocks noChangeAspect="1"/>
          </p:cNvPicPr>
          <p:nvPr/>
        </p:nvPicPr>
        <p:blipFill>
          <a:blip r:embed="rId6"/>
          <a:srcRect/>
          <a:stretch>
            <a:fillRect/>
          </a:stretch>
        </p:blipFill>
        <p:spPr bwMode="auto">
          <a:xfrm>
            <a:off x="2286000" y="3581400"/>
            <a:ext cx="1714500" cy="444500"/>
          </a:xfrm>
          <a:prstGeom prst="rect">
            <a:avLst/>
          </a:prstGeom>
          <a:noFill/>
          <a:ln w="9525">
            <a:noFill/>
            <a:miter lim="800000"/>
            <a:headEnd/>
            <a:tailEnd/>
          </a:ln>
        </p:spPr>
      </p:pic>
      <p:pic>
        <p:nvPicPr>
          <p:cNvPr id="118793" name="Picture 18" descr="latex-image-1.pdf"/>
          <p:cNvPicPr>
            <a:picLocks noChangeAspect="1"/>
          </p:cNvPicPr>
          <p:nvPr/>
        </p:nvPicPr>
        <p:blipFill>
          <a:blip r:embed="rId7"/>
          <a:srcRect/>
          <a:stretch>
            <a:fillRect/>
          </a:stretch>
        </p:blipFill>
        <p:spPr bwMode="auto">
          <a:xfrm>
            <a:off x="5791200" y="3581400"/>
            <a:ext cx="2197100" cy="444500"/>
          </a:xfrm>
          <a:prstGeom prst="rect">
            <a:avLst/>
          </a:prstGeom>
          <a:noFill/>
          <a:ln w="9525">
            <a:noFill/>
            <a:miter lim="800000"/>
            <a:headEnd/>
            <a:tailEnd/>
          </a:ln>
        </p:spPr>
      </p:pic>
      <p:pic>
        <p:nvPicPr>
          <p:cNvPr id="118794" name="Picture 19" descr="latex-image-1.pdf"/>
          <p:cNvPicPr>
            <a:picLocks noChangeAspect="1"/>
          </p:cNvPicPr>
          <p:nvPr/>
        </p:nvPicPr>
        <p:blipFill>
          <a:blip r:embed="rId8"/>
          <a:srcRect/>
          <a:stretch>
            <a:fillRect/>
          </a:stretch>
        </p:blipFill>
        <p:spPr bwMode="auto">
          <a:xfrm>
            <a:off x="2667000" y="4648200"/>
            <a:ext cx="6007100" cy="444500"/>
          </a:xfrm>
          <a:prstGeom prst="rect">
            <a:avLst/>
          </a:prstGeom>
          <a:noFill/>
          <a:ln w="9525">
            <a:noFill/>
            <a:miter lim="800000"/>
            <a:headEnd/>
            <a:tailEnd/>
          </a:ln>
        </p:spPr>
      </p:pic>
      <p:sp>
        <p:nvSpPr>
          <p:cNvPr id="118796" name="Rectangle 2"/>
          <p:cNvSpPr>
            <a:spLocks noGrp="1" noChangeArrowheads="1"/>
          </p:cNvSpPr>
          <p:nvPr>
            <p:ph type="title"/>
          </p:nvPr>
        </p:nvSpPr>
        <p:spPr/>
        <p:txBody>
          <a:bodyPr/>
          <a:lstStyle/>
          <a:p>
            <a:pPr eaLnBrk="1" hangingPunct="1"/>
            <a:r>
              <a:rPr lang="en-US"/>
              <a:t>Capillarity vector: derivations</a:t>
            </a:r>
          </a:p>
        </p:txBody>
      </p:sp>
      <p:pic>
        <p:nvPicPr>
          <p:cNvPr id="2" name="Picture 1"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4800" y="5410200"/>
            <a:ext cx="1892300" cy="431800"/>
          </a:xfrm>
          <a:prstGeom prst="rect">
            <a:avLst/>
          </a:prstGeom>
        </p:spPr>
      </p:pic>
      <p:sp>
        <p:nvSpPr>
          <p:cNvPr id="3" name="Rectangle 2"/>
          <p:cNvSpPr/>
          <p:nvPr/>
        </p:nvSpPr>
        <p:spPr>
          <a:xfrm>
            <a:off x="762000" y="5943600"/>
            <a:ext cx="5943600" cy="830997"/>
          </a:xfrm>
          <a:prstGeom prst="rect">
            <a:avLst/>
          </a:prstGeom>
        </p:spPr>
        <p:txBody>
          <a:bodyPr wrap="square">
            <a:spAutoFit/>
          </a:bodyPr>
          <a:lstStyle/>
          <a:p>
            <a:r>
              <a:rPr lang="en-US" dirty="0" smtClean="0"/>
              <a:t>Another useful result is the force, </a:t>
            </a:r>
            <a:r>
              <a:rPr lang="en-US" i="1" dirty="0" smtClean="0">
                <a:latin typeface="Cambria Math"/>
                <a:cs typeface="Cambria Math"/>
              </a:rPr>
              <a:t>f</a:t>
            </a:r>
            <a:r>
              <a:rPr lang="en-US" dirty="0" smtClean="0"/>
              <a:t>, on an edge defined by a unit vector, </a:t>
            </a:r>
            <a:r>
              <a:rPr lang="en-US" i="1" dirty="0" smtClean="0">
                <a:latin typeface="Cambria Math"/>
                <a:cs typeface="Cambria Math"/>
              </a:rPr>
              <a:t>l</a:t>
            </a:r>
            <a:r>
              <a:rPr lang="en-US" dirty="0" smtClean="0"/>
              <a:t>:</a:t>
            </a:r>
            <a:endParaRPr lang="en-US" dirty="0"/>
          </a:p>
        </p:txBody>
      </p:sp>
      <p:pic>
        <p:nvPicPr>
          <p:cNvPr id="4" name="Picture 3"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4500" y="6019800"/>
            <a:ext cx="1816100" cy="533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5"/>
          <p:cNvSpPr>
            <a:spLocks noGrp="1"/>
          </p:cNvSpPr>
          <p:nvPr>
            <p:ph type="sldNum" sz="quarter" idx="12"/>
          </p:nvPr>
        </p:nvSpPr>
        <p:spPr>
          <a:noFill/>
        </p:spPr>
        <p:txBody>
          <a:bodyPr/>
          <a:lstStyle/>
          <a:p>
            <a:fld id="{6CA2CB90-71AA-794A-B742-20E1F1E7C1E6}" type="slidenum">
              <a:rPr lang="en-US" smtClean="0"/>
              <a:pPr/>
              <a:t>87</a:t>
            </a:fld>
            <a:endParaRPr lang="en-US" smtClean="0"/>
          </a:p>
        </p:txBody>
      </p:sp>
      <p:sp>
        <p:nvSpPr>
          <p:cNvPr id="119811" name="Rectangle 1026"/>
          <p:cNvSpPr>
            <a:spLocks noGrp="1" noChangeArrowheads="1"/>
          </p:cNvSpPr>
          <p:nvPr>
            <p:ph type="body" idx="1"/>
          </p:nvPr>
        </p:nvSpPr>
        <p:spPr>
          <a:xfrm>
            <a:off x="685800" y="990600"/>
            <a:ext cx="7696200" cy="4953000"/>
          </a:xfrm>
        </p:spPr>
        <p:txBody>
          <a:bodyPr/>
          <a:lstStyle/>
          <a:p>
            <a:pPr eaLnBrk="1" hangingPunct="1"/>
            <a:r>
              <a:rPr lang="en-US" sz="2800" dirty="0"/>
              <a:t>The physical consequence of </a:t>
            </a:r>
            <a:r>
              <a:rPr lang="en-US" sz="2800" dirty="0" err="1"/>
              <a:t>Eq</a:t>
            </a:r>
            <a:r>
              <a:rPr lang="en-US" sz="2800" dirty="0"/>
              <a:t> (2) is that the component of </a:t>
            </a:r>
            <a:r>
              <a:rPr lang="en-US" sz="2800" b="1" dirty="0">
                <a:latin typeface="Symbol" charset="2"/>
              </a:rPr>
              <a:t>x</a:t>
            </a:r>
            <a:r>
              <a:rPr lang="en-US" sz="2800" dirty="0"/>
              <a:t> that is normal to the associated surface, </a:t>
            </a:r>
            <a:r>
              <a:rPr lang="en-US" sz="2800" b="1" dirty="0" err="1">
                <a:latin typeface="Symbol" charset="2"/>
              </a:rPr>
              <a:t>x</a:t>
            </a:r>
            <a:r>
              <a:rPr lang="en-US" sz="2800" baseline="-25000" dirty="0" err="1"/>
              <a:t>n</a:t>
            </a:r>
            <a:r>
              <a:rPr lang="en-US" sz="2800" dirty="0"/>
              <a:t>, is equal to the surface energy, </a:t>
            </a:r>
            <a:r>
              <a:rPr lang="en-US" sz="2800" dirty="0">
                <a:latin typeface="Symbol" charset="2"/>
              </a:rPr>
              <a:t>g</a:t>
            </a:r>
            <a:r>
              <a:rPr lang="en-US" sz="2800" dirty="0"/>
              <a:t>.</a:t>
            </a:r>
            <a:br>
              <a:rPr lang="en-US" sz="2800" dirty="0"/>
            </a:br>
            <a:r>
              <a:rPr lang="en-US" sz="2800" dirty="0"/>
              <a:t>			 </a:t>
            </a:r>
          </a:p>
          <a:p>
            <a:pPr eaLnBrk="1" hangingPunct="1"/>
            <a:r>
              <a:rPr lang="en-US" sz="2800" dirty="0"/>
              <a:t>Can also define a tangential component of the vector, </a:t>
            </a:r>
            <a:r>
              <a:rPr lang="en-US" sz="2800" b="1" i="1" dirty="0" err="1">
                <a:latin typeface="Symbol" charset="2"/>
              </a:rPr>
              <a:t>x</a:t>
            </a:r>
            <a:r>
              <a:rPr lang="en-US" sz="2800" baseline="-25000" dirty="0" err="1"/>
              <a:t>t</a:t>
            </a:r>
            <a:r>
              <a:rPr lang="en-US" sz="2800" dirty="0"/>
              <a:t>, that is parallel to the surface:</a:t>
            </a:r>
            <a:br>
              <a:rPr lang="en-US" sz="2800" dirty="0"/>
            </a:br>
            <a:r>
              <a:rPr lang="en-US" sz="2800" dirty="0"/>
              <a:t>			 </a:t>
            </a:r>
            <a:r>
              <a:rPr lang="en-US" sz="2800" b="1" dirty="0">
                <a:latin typeface="Symbol" charset="2"/>
              </a:rPr>
              <a:t>  </a:t>
            </a:r>
            <a:br>
              <a:rPr lang="en-US" sz="2800" b="1" dirty="0">
                <a:latin typeface="Symbol" charset="2"/>
              </a:rPr>
            </a:br>
            <a:r>
              <a:rPr lang="en-US" sz="2800" dirty="0"/>
              <a:t/>
            </a:r>
            <a:br>
              <a:rPr lang="en-US" sz="2800" dirty="0"/>
            </a:br>
            <a:r>
              <a:rPr lang="en-US" sz="2800" dirty="0"/>
              <a:t>where the tangent vector is associated with the maximum rate of change of energy</a:t>
            </a:r>
            <a:r>
              <a:rPr lang="en-US" sz="2800" dirty="0" smtClean="0"/>
              <a:t>.</a:t>
            </a:r>
          </a:p>
          <a:p>
            <a:pPr eaLnBrk="1" hangingPunct="1"/>
            <a:r>
              <a:rPr lang="en-US" sz="2800" dirty="0" smtClean="0"/>
              <a:t>With suitable manipulations, the Herring expression can be recovered.</a:t>
            </a:r>
            <a:endParaRPr lang="en-US" sz="2800" dirty="0"/>
          </a:p>
        </p:txBody>
      </p:sp>
      <p:pic>
        <p:nvPicPr>
          <p:cNvPr id="119812" name="Picture 6" descr="latex-image-1.pdf"/>
          <p:cNvPicPr>
            <a:picLocks noChangeAspect="1"/>
          </p:cNvPicPr>
          <p:nvPr/>
        </p:nvPicPr>
        <p:blipFill>
          <a:blip r:embed="rId2"/>
          <a:srcRect/>
          <a:stretch>
            <a:fillRect/>
          </a:stretch>
        </p:blipFill>
        <p:spPr bwMode="auto">
          <a:xfrm>
            <a:off x="3733800" y="2514600"/>
            <a:ext cx="1612900" cy="444500"/>
          </a:xfrm>
          <a:prstGeom prst="rect">
            <a:avLst/>
          </a:prstGeom>
          <a:noFill/>
          <a:ln w="9525">
            <a:noFill/>
            <a:miter lim="800000"/>
            <a:headEnd/>
            <a:tailEnd/>
          </a:ln>
        </p:spPr>
      </p:pic>
      <p:pic>
        <p:nvPicPr>
          <p:cNvPr id="119813" name="Picture 7" descr="latex-image-1.pdf"/>
          <p:cNvPicPr>
            <a:picLocks noChangeAspect="1"/>
          </p:cNvPicPr>
          <p:nvPr/>
        </p:nvPicPr>
        <p:blipFill>
          <a:blip r:embed="rId3"/>
          <a:srcRect/>
          <a:stretch>
            <a:fillRect/>
          </a:stretch>
        </p:blipFill>
        <p:spPr bwMode="auto">
          <a:xfrm>
            <a:off x="1828800" y="4267200"/>
            <a:ext cx="5651500" cy="546100"/>
          </a:xfrm>
          <a:prstGeom prst="rect">
            <a:avLst/>
          </a:prstGeom>
          <a:noFill/>
          <a:ln w="9525">
            <a:noFill/>
            <a:miter lim="800000"/>
            <a:headEnd/>
            <a:tailEnd/>
          </a:ln>
        </p:spPr>
      </p:pic>
      <p:sp>
        <p:nvSpPr>
          <p:cNvPr id="119814" name="Rectangle 2"/>
          <p:cNvSpPr>
            <a:spLocks noGrp="1" noChangeArrowheads="1"/>
          </p:cNvSpPr>
          <p:nvPr>
            <p:ph type="title"/>
          </p:nvPr>
        </p:nvSpPr>
        <p:spPr/>
        <p:txBody>
          <a:bodyPr/>
          <a:lstStyle/>
          <a:p>
            <a:pPr eaLnBrk="1" hangingPunct="1"/>
            <a:r>
              <a:rPr lang="en-US"/>
              <a:t>Capillarity vector: components</a:t>
            </a: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5"/>
          <p:cNvSpPr>
            <a:spLocks noGrp="1"/>
          </p:cNvSpPr>
          <p:nvPr>
            <p:ph type="sldNum" sz="quarter" idx="12"/>
          </p:nvPr>
        </p:nvSpPr>
        <p:spPr>
          <a:noFill/>
        </p:spPr>
        <p:txBody>
          <a:bodyPr/>
          <a:lstStyle/>
          <a:p>
            <a:fld id="{F82594F6-FEE7-9A4B-ABF9-4474CC992721}" type="slidenum">
              <a:rPr lang="en-US" smtClean="0"/>
              <a:pPr/>
              <a:t>88</a:t>
            </a:fld>
            <a:endParaRPr lang="en-US" smtClean="0"/>
          </a:p>
        </p:txBody>
      </p:sp>
      <p:sp>
        <p:nvSpPr>
          <p:cNvPr id="129027" name="Rectangle 2"/>
          <p:cNvSpPr>
            <a:spLocks noGrp="1" noChangeArrowheads="1"/>
          </p:cNvSpPr>
          <p:nvPr>
            <p:ph type="title"/>
          </p:nvPr>
        </p:nvSpPr>
        <p:spPr>
          <a:xfrm>
            <a:off x="685800" y="152400"/>
            <a:ext cx="7772400" cy="838200"/>
          </a:xfrm>
        </p:spPr>
        <p:txBody>
          <a:bodyPr/>
          <a:lstStyle/>
          <a:p>
            <a:pPr eaLnBrk="1" hangingPunct="1"/>
            <a:r>
              <a:rPr lang="en-US"/>
              <a:t>G.B. Energy: Metals: Summary</a:t>
            </a:r>
          </a:p>
        </p:txBody>
      </p:sp>
      <p:sp>
        <p:nvSpPr>
          <p:cNvPr id="129028" name="Rectangle 3"/>
          <p:cNvSpPr>
            <a:spLocks noGrp="1" noChangeArrowheads="1"/>
          </p:cNvSpPr>
          <p:nvPr>
            <p:ph type="body" idx="1"/>
          </p:nvPr>
        </p:nvSpPr>
        <p:spPr>
          <a:xfrm>
            <a:off x="685800" y="1524000"/>
            <a:ext cx="7772400" cy="5105400"/>
          </a:xfrm>
        </p:spPr>
        <p:txBody>
          <a:bodyPr/>
          <a:lstStyle/>
          <a:p>
            <a:pPr eaLnBrk="1" hangingPunct="1">
              <a:lnSpc>
                <a:spcPct val="90000"/>
              </a:lnSpc>
            </a:pPr>
            <a:r>
              <a:rPr lang="en-US" sz="2400" dirty="0"/>
              <a:t>For low angle boundaries, use the Read-Shockley model with a </a:t>
            </a:r>
            <a:r>
              <a:rPr lang="en-US" sz="2400" i="1" dirty="0"/>
              <a:t>logarithmic dependence</a:t>
            </a:r>
            <a:r>
              <a:rPr lang="en-US" sz="2400" dirty="0"/>
              <a:t>: well established both experimentally and theoretically.</a:t>
            </a:r>
          </a:p>
          <a:p>
            <a:pPr eaLnBrk="1" hangingPunct="1">
              <a:lnSpc>
                <a:spcPct val="90000"/>
              </a:lnSpc>
            </a:pPr>
            <a:r>
              <a:rPr lang="en-US" sz="2400" dirty="0"/>
              <a:t>For high angle boundaries, use a </a:t>
            </a:r>
            <a:r>
              <a:rPr lang="en-US" sz="2400" i="1" dirty="0"/>
              <a:t>constant value </a:t>
            </a:r>
            <a:r>
              <a:rPr lang="en-US" sz="2400" dirty="0"/>
              <a:t>unless </a:t>
            </a:r>
            <a:r>
              <a:rPr lang="en-US" sz="2400" dirty="0" smtClean="0"/>
              <a:t>(for </a:t>
            </a:r>
            <a:r>
              <a:rPr lang="en-US" sz="2400" dirty="0" err="1" smtClean="0"/>
              <a:t>fcc</a:t>
            </a:r>
            <a:r>
              <a:rPr lang="en-US" sz="2400" dirty="0" smtClean="0"/>
              <a:t> metals </a:t>
            </a:r>
            <a:r>
              <a:rPr lang="en-US" sz="2400" i="1" dirty="0" smtClean="0"/>
              <a:t>only</a:t>
            </a:r>
            <a:r>
              <a:rPr lang="en-US" sz="2400" dirty="0" smtClean="0"/>
              <a:t>) near </a:t>
            </a:r>
            <a:r>
              <a:rPr lang="en-US" sz="2400" dirty="0"/>
              <a:t>a CSL </a:t>
            </a:r>
            <a:r>
              <a:rPr lang="en-US" sz="2400" dirty="0" smtClean="0"/>
              <a:t>structure related to the annealing twin (i.e. </a:t>
            </a:r>
            <a:r>
              <a:rPr lang="en-US" sz="2400" dirty="0" smtClean="0">
                <a:latin typeface="Symbol" charset="2"/>
                <a:cs typeface="Symbol" charset="2"/>
              </a:rPr>
              <a:t>S</a:t>
            </a:r>
            <a:r>
              <a:rPr lang="en-US" sz="2400" dirty="0" smtClean="0"/>
              <a:t>3, </a:t>
            </a:r>
            <a:r>
              <a:rPr lang="en-US" sz="2400" dirty="0" smtClean="0">
                <a:latin typeface="Symbol" charset="2"/>
                <a:cs typeface="Symbol" charset="2"/>
              </a:rPr>
              <a:t>S</a:t>
            </a:r>
            <a:r>
              <a:rPr lang="en-US" sz="2400" dirty="0" smtClean="0"/>
              <a:t>9, </a:t>
            </a:r>
            <a:r>
              <a:rPr lang="en-US" sz="2400" dirty="0" smtClean="0">
                <a:latin typeface="Symbol" charset="2"/>
                <a:cs typeface="Symbol" charset="2"/>
              </a:rPr>
              <a:t>S</a:t>
            </a:r>
            <a:r>
              <a:rPr lang="en-US" sz="2400" dirty="0" smtClean="0"/>
              <a:t>27,</a:t>
            </a:r>
            <a:r>
              <a:rPr lang="en-US" sz="2400" dirty="0">
                <a:latin typeface="Symbol" charset="2"/>
                <a:cs typeface="Symbol" charset="2"/>
              </a:rPr>
              <a:t> </a:t>
            </a:r>
            <a:r>
              <a:rPr lang="en-US" sz="2400" dirty="0" smtClean="0">
                <a:latin typeface="Symbol" charset="2"/>
                <a:cs typeface="Symbol" charset="2"/>
              </a:rPr>
              <a:t>S</a:t>
            </a:r>
            <a:r>
              <a:rPr lang="en-US" sz="2400" dirty="0" smtClean="0"/>
              <a:t>81 etc.) with </a:t>
            </a:r>
            <a:r>
              <a:rPr lang="en-US" sz="2400" dirty="0"/>
              <a:t>high fraction of coincident sites </a:t>
            </a:r>
            <a:r>
              <a:rPr lang="en-US" sz="2400" i="1" dirty="0"/>
              <a:t>and </a:t>
            </a:r>
            <a:r>
              <a:rPr lang="en-US" sz="2400" dirty="0"/>
              <a:t>plane suitable for good atomic fit.</a:t>
            </a:r>
          </a:p>
          <a:p>
            <a:pPr eaLnBrk="1" hangingPunct="1">
              <a:lnSpc>
                <a:spcPct val="90000"/>
              </a:lnSpc>
            </a:pPr>
            <a:r>
              <a:rPr lang="en-US" sz="2400" dirty="0"/>
              <a:t>In ionic solids, the grain boundary energy may be simply the average of the two surface energies (modified for low angle boundaries).  This approach appears to be valid for metals also, although there are a few CSL types with special properties, e.g</a:t>
            </a:r>
            <a:r>
              <a:rPr lang="en-US" sz="2400" dirty="0" smtClean="0"/>
              <a:t>. highly mobile </a:t>
            </a:r>
            <a:r>
              <a:rPr lang="en-US" sz="2400" dirty="0">
                <a:latin typeface="Symbol" charset="2"/>
                <a:cs typeface="Symbol" charset="2"/>
              </a:rPr>
              <a:t>S</a:t>
            </a:r>
            <a:r>
              <a:rPr lang="en-US" sz="2400" dirty="0" smtClean="0"/>
              <a:t>7 </a:t>
            </a:r>
            <a:r>
              <a:rPr lang="en-US" sz="2400" dirty="0"/>
              <a:t>boundaries in </a:t>
            </a:r>
            <a:r>
              <a:rPr lang="en-US" sz="2400" dirty="0" err="1"/>
              <a:t>fcc</a:t>
            </a:r>
            <a:r>
              <a:rPr lang="en-US" sz="2400" dirty="0"/>
              <a:t> metals.</a:t>
            </a: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5"/>
          <p:cNvSpPr>
            <a:spLocks noGrp="1"/>
          </p:cNvSpPr>
          <p:nvPr>
            <p:ph type="sldNum" sz="quarter" idx="12"/>
          </p:nvPr>
        </p:nvSpPr>
        <p:spPr>
          <a:noFill/>
        </p:spPr>
        <p:txBody>
          <a:bodyPr/>
          <a:lstStyle/>
          <a:p>
            <a:fld id="{4EEE0724-B6D0-5645-B4CC-68F0B0DEBF05}" type="slidenum">
              <a:rPr lang="en-US" smtClean="0"/>
              <a:pPr/>
              <a:t>89</a:t>
            </a:fld>
            <a:endParaRPr lang="en-US" smtClean="0"/>
          </a:p>
        </p:txBody>
      </p:sp>
      <p:sp>
        <p:nvSpPr>
          <p:cNvPr id="131075" name="Rectangle 2"/>
          <p:cNvSpPr>
            <a:spLocks noGrp="1" noChangeArrowheads="1"/>
          </p:cNvSpPr>
          <p:nvPr>
            <p:ph type="title"/>
          </p:nvPr>
        </p:nvSpPr>
        <p:spPr/>
        <p:txBody>
          <a:bodyPr/>
          <a:lstStyle/>
          <a:p>
            <a:pPr eaLnBrk="1" hangingPunct="1"/>
            <a:r>
              <a:rPr lang="en-US"/>
              <a:t>Summary</a:t>
            </a:r>
          </a:p>
        </p:txBody>
      </p:sp>
      <p:sp>
        <p:nvSpPr>
          <p:cNvPr id="131076" name="Rectangle 3"/>
          <p:cNvSpPr>
            <a:spLocks noGrp="1" noChangeArrowheads="1"/>
          </p:cNvSpPr>
          <p:nvPr>
            <p:ph type="body" idx="1"/>
          </p:nvPr>
        </p:nvSpPr>
        <p:spPr>
          <a:xfrm>
            <a:off x="685800" y="1447800"/>
            <a:ext cx="7772400" cy="4114800"/>
          </a:xfrm>
        </p:spPr>
        <p:txBody>
          <a:bodyPr/>
          <a:lstStyle/>
          <a:p>
            <a:pPr eaLnBrk="1" hangingPunct="1"/>
            <a:r>
              <a:rPr lang="en-US" sz="2800" dirty="0"/>
              <a:t>Although the CSL theory is a useful introduction to what makes certain boundaries have special properties, </a:t>
            </a:r>
            <a:r>
              <a:rPr lang="en-US" sz="2800" dirty="0" smtClean="0"/>
              <a:t>grain boundary </a:t>
            </a:r>
            <a:r>
              <a:rPr lang="en-US" sz="2800" dirty="0"/>
              <a:t>energy appears to be more closely related to the two surfaces comprising the boundary.  This holds over a wide range of substances and means the </a:t>
            </a:r>
            <a:r>
              <a:rPr lang="en-US" sz="2800" dirty="0" err="1"/>
              <a:t>g.b</a:t>
            </a:r>
            <a:r>
              <a:rPr lang="en-US" sz="2800" dirty="0"/>
              <a:t>. energy is more closely related to surface energy than was previously understood</a:t>
            </a:r>
            <a:r>
              <a:rPr lang="en-US" sz="2800" dirty="0" smtClean="0"/>
              <a:t>.  In </a:t>
            </a:r>
            <a:r>
              <a:rPr lang="en-US" sz="2800" i="1" dirty="0" err="1" smtClean="0"/>
              <a:t>fcc</a:t>
            </a:r>
            <a:r>
              <a:rPr lang="en-US" sz="2800" dirty="0" smtClean="0"/>
              <a:t> metals, however, certain CSL types are found in substantial fractions.</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a:xfrm>
            <a:off x="5353050" y="6527012"/>
            <a:ext cx="3790950" cy="304800"/>
          </a:xfrm>
        </p:spPr>
        <p:txBody>
          <a:bodyPr/>
          <a:lstStyle/>
          <a:p>
            <a:pPr algn="r"/>
            <a:fld id="{6299858E-AF65-C941-BED2-3192A7C1E4EA}" type="slidenum">
              <a:rPr lang="en-US" sz="1200">
                <a:solidFill>
                  <a:schemeClr val="tx1"/>
                </a:solidFill>
              </a:rPr>
              <a:pPr algn="r"/>
              <a:t>9</a:t>
            </a:fld>
            <a:endParaRPr lang="en-US" sz="1200">
              <a:solidFill>
                <a:schemeClr val="tx1"/>
              </a:solidFill>
            </a:endParaRPr>
          </a:p>
        </p:txBody>
      </p:sp>
      <p:sp>
        <p:nvSpPr>
          <p:cNvPr id="483330" name="Rectangle 2"/>
          <p:cNvSpPr>
            <a:spLocks noGrp="1" noChangeArrowheads="1"/>
          </p:cNvSpPr>
          <p:nvPr>
            <p:ph type="title"/>
          </p:nvPr>
        </p:nvSpPr>
        <p:spPr>
          <a:xfrm>
            <a:off x="247651" y="191182"/>
            <a:ext cx="4940818" cy="628650"/>
          </a:xfrm>
        </p:spPr>
        <p:txBody>
          <a:bodyPr/>
          <a:lstStyle/>
          <a:p>
            <a:pPr algn="ctr"/>
            <a:r>
              <a:rPr lang="en-US" sz="3600" dirty="0" smtClean="0"/>
              <a:t>Mobility: Overview</a:t>
            </a:r>
            <a:endParaRPr lang="en-US" sz="3600" dirty="0"/>
          </a:p>
        </p:txBody>
      </p:sp>
      <p:sp>
        <p:nvSpPr>
          <p:cNvPr id="483331" name="Rectangle 3"/>
          <p:cNvSpPr>
            <a:spLocks noGrp="1" noChangeArrowheads="1"/>
          </p:cNvSpPr>
          <p:nvPr>
            <p:ph type="body" idx="1"/>
          </p:nvPr>
        </p:nvSpPr>
        <p:spPr>
          <a:xfrm>
            <a:off x="283744" y="1879134"/>
            <a:ext cx="4338174" cy="4458378"/>
          </a:xfrm>
        </p:spPr>
        <p:txBody>
          <a:bodyPr/>
          <a:lstStyle/>
          <a:p>
            <a:pPr>
              <a:lnSpc>
                <a:spcPct val="90000"/>
              </a:lnSpc>
            </a:pPr>
            <a:r>
              <a:rPr lang="en-US" sz="2000" dirty="0"/>
              <a:t>Highest mobility observed for &lt;111&gt; tilt boundaries.  At low temperatures, the </a:t>
            </a:r>
            <a:r>
              <a:rPr lang="en-US" sz="2000" i="1" dirty="0"/>
              <a:t>peaks</a:t>
            </a:r>
            <a:r>
              <a:rPr lang="en-US" sz="2000" dirty="0"/>
              <a:t> occur at a few CSL types - </a:t>
            </a:r>
            <a:r>
              <a:rPr lang="en-US" sz="2000" dirty="0">
                <a:latin typeface="Symbol" charset="2"/>
              </a:rPr>
              <a:t>S</a:t>
            </a:r>
            <a:r>
              <a:rPr lang="en-US" sz="2000" dirty="0"/>
              <a:t>7, especially.</a:t>
            </a:r>
          </a:p>
          <a:p>
            <a:pPr>
              <a:lnSpc>
                <a:spcPct val="90000"/>
              </a:lnSpc>
            </a:pPr>
            <a:r>
              <a:rPr lang="en-US" sz="2000" dirty="0"/>
              <a:t>This behavior is inverse to that deduced from classical theory (Turnbull, </a:t>
            </a:r>
            <a:r>
              <a:rPr lang="en-US" sz="2000" dirty="0" err="1"/>
              <a:t>Gleiter</a:t>
            </a:r>
            <a:r>
              <a:rPr lang="en-US" sz="2000" dirty="0"/>
              <a:t>).</a:t>
            </a:r>
          </a:p>
          <a:p>
            <a:pPr>
              <a:lnSpc>
                <a:spcPct val="90000"/>
              </a:lnSpc>
            </a:pPr>
            <a:r>
              <a:rPr lang="en-US" sz="2000" dirty="0"/>
              <a:t>For stored energy driving force, strong tilt-twist anisotropy observed.</a:t>
            </a:r>
          </a:p>
          <a:p>
            <a:pPr>
              <a:lnSpc>
                <a:spcPct val="90000"/>
              </a:lnSpc>
            </a:pPr>
            <a:r>
              <a:rPr lang="en-US" sz="2000" i="1" dirty="0"/>
              <a:t>No simple theory</a:t>
            </a:r>
            <a:r>
              <a:rPr lang="en-US" sz="2000" dirty="0"/>
              <a:t> available.</a:t>
            </a:r>
            <a:endParaRPr lang="en-US" sz="2000" dirty="0" smtClean="0"/>
          </a:p>
          <a:p>
            <a:pPr>
              <a:lnSpc>
                <a:spcPct val="90000"/>
              </a:lnSpc>
            </a:pPr>
            <a:r>
              <a:rPr lang="en-US" sz="2000" dirty="0" smtClean="0"/>
              <a:t>Grain boundary mobilities and energies (anisotropy thereof) are essential for accurate modeling of evolution.</a:t>
            </a:r>
            <a:endParaRPr lang="en-US" sz="2000" dirty="0"/>
          </a:p>
        </p:txBody>
      </p:sp>
      <p:pic>
        <p:nvPicPr>
          <p:cNvPr id="483332" name="Picture 4"/>
          <p:cNvPicPr>
            <a:picLocks noChangeAspect="1" noChangeArrowheads="1"/>
          </p:cNvPicPr>
          <p:nvPr/>
        </p:nvPicPr>
        <p:blipFill>
          <a:blip r:embed="rId3"/>
          <a:srcRect l="8824" t="27272" r="9804" b="19698"/>
          <a:stretch>
            <a:fillRect/>
          </a:stretch>
        </p:blipFill>
        <p:spPr bwMode="auto">
          <a:xfrm>
            <a:off x="4572000" y="2362200"/>
            <a:ext cx="4572000" cy="3856037"/>
          </a:xfrm>
          <a:prstGeom prst="rect">
            <a:avLst/>
          </a:prstGeom>
          <a:noFill/>
        </p:spPr>
      </p:pic>
      <p:sp>
        <p:nvSpPr>
          <p:cNvPr id="483333" name="Text Box 5"/>
          <p:cNvSpPr txBox="1">
            <a:spLocks noChangeArrowheads="1"/>
          </p:cNvSpPr>
          <p:nvPr/>
        </p:nvSpPr>
        <p:spPr bwMode="auto">
          <a:xfrm>
            <a:off x="5943600" y="2590800"/>
            <a:ext cx="1692275" cy="457200"/>
          </a:xfrm>
          <a:prstGeom prst="rect">
            <a:avLst/>
          </a:prstGeom>
          <a:noFill/>
          <a:ln w="9525">
            <a:noFill/>
            <a:miter lim="800000"/>
            <a:headEnd/>
            <a:tailEnd/>
          </a:ln>
          <a:effectLst/>
        </p:spPr>
        <p:txBody>
          <a:bodyPr wrap="none">
            <a:prstTxWarp prst="textNoShape">
              <a:avLst/>
            </a:prstTxWarp>
            <a:spAutoFit/>
          </a:bodyPr>
          <a:lstStyle/>
          <a:p>
            <a:r>
              <a:rPr lang="en-US" dirty="0"/>
              <a:t>&lt;111&gt; Tilts</a:t>
            </a:r>
          </a:p>
        </p:txBody>
      </p:sp>
      <p:sp>
        <p:nvSpPr>
          <p:cNvPr id="483334" name="Text Box 6"/>
          <p:cNvSpPr txBox="1">
            <a:spLocks noChangeArrowheads="1"/>
          </p:cNvSpPr>
          <p:nvPr/>
        </p:nvSpPr>
        <p:spPr bwMode="auto">
          <a:xfrm>
            <a:off x="6251575" y="5181600"/>
            <a:ext cx="2359025" cy="396875"/>
          </a:xfrm>
          <a:prstGeom prst="rect">
            <a:avLst/>
          </a:prstGeom>
          <a:noFill/>
          <a:ln w="9525">
            <a:noFill/>
            <a:miter lim="800000"/>
            <a:headEnd/>
            <a:tailEnd/>
          </a:ln>
          <a:effectLst/>
        </p:spPr>
        <p:txBody>
          <a:bodyPr wrap="none">
            <a:prstTxWarp prst="textNoShape">
              <a:avLst/>
            </a:prstTxWarp>
            <a:spAutoFit/>
          </a:bodyPr>
          <a:lstStyle/>
          <a:p>
            <a:r>
              <a:rPr lang="en-US" sz="2000" dirty="0"/>
              <a:t>general boundaries</a:t>
            </a:r>
          </a:p>
        </p:txBody>
      </p:sp>
      <p:sp>
        <p:nvSpPr>
          <p:cNvPr id="8" name="Rectangle 7"/>
          <p:cNvSpPr/>
          <p:nvPr/>
        </p:nvSpPr>
        <p:spPr>
          <a:xfrm>
            <a:off x="1633405" y="1082739"/>
            <a:ext cx="2228937" cy="646331"/>
          </a:xfrm>
          <a:prstGeom prst="rect">
            <a:avLst/>
          </a:prstGeom>
        </p:spPr>
        <p:txBody>
          <a:bodyPr wrap="none">
            <a:spAutoFit/>
          </a:bodyPr>
          <a:lstStyle/>
          <a:p>
            <a:r>
              <a:rPr kumimoji="1" lang="en-US" altLang="ja-JP" sz="3600" b="0" i="1" dirty="0" smtClean="0">
                <a:latin typeface="Times New Roman"/>
                <a:cs typeface="Times New Roman"/>
              </a:rPr>
              <a:t>V = </a:t>
            </a:r>
            <a:r>
              <a:rPr kumimoji="1" lang="en-US" altLang="ja-JP" sz="3600" i="1" dirty="0" smtClean="0">
                <a:solidFill>
                  <a:srgbClr val="FF0000"/>
                </a:solidFill>
                <a:latin typeface="Times New Roman"/>
                <a:cs typeface="Times New Roman"/>
              </a:rPr>
              <a:t>M</a:t>
            </a:r>
            <a:r>
              <a:rPr kumimoji="1" lang="en-US" altLang="ja-JP" sz="3600" b="0" i="1" dirty="0" smtClean="0">
                <a:latin typeface="Times New Roman"/>
                <a:cs typeface="Times New Roman"/>
              </a:rPr>
              <a:t> </a:t>
            </a:r>
            <a:r>
              <a:rPr kumimoji="1" lang="en-US" altLang="ja-JP" sz="3600" i="1" dirty="0" err="1" smtClean="0">
                <a:solidFill>
                  <a:srgbClr val="0000FF"/>
                </a:solidFill>
                <a:latin typeface="Symbol" charset="2"/>
                <a:cs typeface="Symbol" charset="2"/>
              </a:rPr>
              <a:t>g</a:t>
            </a:r>
            <a:r>
              <a:rPr kumimoji="1" lang="en-US" altLang="ja-JP" sz="3600" b="0" i="1" dirty="0" smtClean="0">
                <a:latin typeface="Symbol" charset="2"/>
                <a:cs typeface="Symbol" charset="2"/>
              </a:rPr>
              <a:t> </a:t>
            </a:r>
            <a:r>
              <a:rPr kumimoji="1" lang="en-US" altLang="ja-JP" sz="3600" b="0" i="1" dirty="0" err="1" smtClean="0">
                <a:latin typeface="Symbol" charset="2"/>
                <a:cs typeface="Symbol" charset="2"/>
              </a:rPr>
              <a:t>k</a:t>
            </a:r>
            <a:endParaRPr kumimoji="1" lang="en-US" altLang="ja-JP" sz="3600" b="0" i="1" dirty="0" smtClean="0">
              <a:latin typeface="Symbol" charset="2"/>
              <a:cs typeface="Symbol" charset="2"/>
            </a:endParaRPr>
          </a:p>
        </p:txBody>
      </p:sp>
      <p:pic>
        <p:nvPicPr>
          <p:cNvPr id="9" name="Picture 8"/>
          <p:cNvPicPr>
            <a:picLocks noChangeAspect="1"/>
          </p:cNvPicPr>
          <p:nvPr/>
        </p:nvPicPr>
        <p:blipFill>
          <a:blip r:embed="rId4"/>
          <a:stretch>
            <a:fillRect/>
          </a:stretch>
        </p:blipFill>
        <p:spPr>
          <a:xfrm>
            <a:off x="5387276" y="228792"/>
            <a:ext cx="3341060" cy="2027373"/>
          </a:xfrm>
          <a:prstGeom prst="rect">
            <a:avLst/>
          </a:prstGeom>
        </p:spPr>
      </p:pic>
      <p:cxnSp>
        <p:nvCxnSpPr>
          <p:cNvPr id="11" name="Straight Arrow Connector 10"/>
          <p:cNvCxnSpPr/>
          <p:nvPr/>
        </p:nvCxnSpPr>
        <p:spPr bwMode="auto">
          <a:xfrm rot="10800000" flipV="1">
            <a:off x="7107123" y="499869"/>
            <a:ext cx="594510" cy="256688"/>
          </a:xfrm>
          <a:prstGeom prst="straightConnector1">
            <a:avLst/>
          </a:prstGeom>
          <a:solidFill>
            <a:schemeClr val="accent1"/>
          </a:solidFill>
          <a:ln w="28575" cap="flat" cmpd="sng" algn="ctr">
            <a:solidFill>
              <a:srgbClr val="E4082B"/>
            </a:solidFill>
            <a:prstDash val="solid"/>
            <a:round/>
            <a:headEnd type="none" w="med" len="med"/>
            <a:tailEnd type="arrow" w="med" len="med"/>
          </a:ln>
          <a:effectLst/>
        </p:spPr>
      </p:cxnSp>
      <p:cxnSp>
        <p:nvCxnSpPr>
          <p:cNvPr id="13" name="Straight Arrow Connector 12"/>
          <p:cNvCxnSpPr/>
          <p:nvPr/>
        </p:nvCxnSpPr>
        <p:spPr bwMode="auto">
          <a:xfrm rot="10800000">
            <a:off x="7002804" y="1098099"/>
            <a:ext cx="225922" cy="185348"/>
          </a:xfrm>
          <a:prstGeom prst="straightConnector1">
            <a:avLst/>
          </a:prstGeom>
          <a:solidFill>
            <a:schemeClr val="accent1"/>
          </a:solidFill>
          <a:ln w="28575" cap="flat" cmpd="sng" algn="ctr">
            <a:solidFill>
              <a:srgbClr val="E4082B"/>
            </a:solidFill>
            <a:prstDash val="solid"/>
            <a:round/>
            <a:headEnd type="none" w="med" len="med"/>
            <a:tailEnd type="arrow" w="med" len="med"/>
          </a:ln>
          <a:effectLst/>
        </p:spPr>
      </p:cxnSp>
      <p:sp>
        <p:nvSpPr>
          <p:cNvPr id="17" name="Rectangle 16"/>
          <p:cNvSpPr/>
          <p:nvPr/>
        </p:nvSpPr>
        <p:spPr>
          <a:xfrm>
            <a:off x="135116" y="6341280"/>
            <a:ext cx="8968348" cy="523220"/>
          </a:xfrm>
          <a:prstGeom prst="rect">
            <a:avLst/>
          </a:prstGeom>
        </p:spPr>
        <p:txBody>
          <a:bodyPr wrap="square">
            <a:spAutoFit/>
          </a:bodyPr>
          <a:lstStyle/>
          <a:p>
            <a:r>
              <a:rPr lang="en-US" sz="1400" b="0" dirty="0" smtClean="0">
                <a:solidFill>
                  <a:srgbClr val="660066"/>
                </a:solidFill>
                <a:latin typeface="Times New Roman"/>
                <a:cs typeface="Times New Roman"/>
              </a:rPr>
              <a:t>“Bridging Simulations and Experiments in Microstructure Evolution”, </a:t>
            </a:r>
            <a:r>
              <a:rPr lang="en-US" sz="1400" b="0" dirty="0" err="1" smtClean="0">
                <a:solidFill>
                  <a:srgbClr val="660066"/>
                </a:solidFill>
                <a:latin typeface="Times New Roman"/>
                <a:cs typeface="Times New Roman"/>
              </a:rPr>
              <a:t>Demirel</a:t>
            </a:r>
            <a:r>
              <a:rPr lang="en-US" sz="1400" b="0" dirty="0" smtClean="0">
                <a:solidFill>
                  <a:srgbClr val="660066"/>
                </a:solidFill>
                <a:latin typeface="Times New Roman"/>
                <a:cs typeface="Times New Roman"/>
              </a:rPr>
              <a:t> </a:t>
            </a:r>
            <a:r>
              <a:rPr lang="en-US" sz="1400" b="0" i="1" dirty="0" smtClean="0">
                <a:solidFill>
                  <a:srgbClr val="660066"/>
                </a:solidFill>
                <a:latin typeface="Times New Roman"/>
                <a:cs typeface="Times New Roman"/>
              </a:rPr>
              <a:t>et al</a:t>
            </a:r>
            <a:r>
              <a:rPr lang="en-US" sz="1400" b="0" dirty="0" smtClean="0">
                <a:solidFill>
                  <a:srgbClr val="660066"/>
                </a:solidFill>
                <a:latin typeface="Times New Roman"/>
                <a:cs typeface="Times New Roman"/>
              </a:rPr>
              <a:t>., </a:t>
            </a:r>
            <a:r>
              <a:rPr lang="en-US" sz="1400" b="0" i="1" dirty="0" smtClean="0">
                <a:solidFill>
                  <a:srgbClr val="660066"/>
                </a:solidFill>
                <a:latin typeface="Times New Roman"/>
                <a:cs typeface="Times New Roman"/>
              </a:rPr>
              <a:t>Phys. Rev. </a:t>
            </a:r>
            <a:r>
              <a:rPr lang="en-US" sz="1400" b="0" i="1" dirty="0" err="1" smtClean="0">
                <a:solidFill>
                  <a:srgbClr val="660066"/>
                </a:solidFill>
                <a:latin typeface="Times New Roman"/>
                <a:cs typeface="Times New Roman"/>
              </a:rPr>
              <a:t>Lett</a:t>
            </a:r>
            <a:r>
              <a:rPr lang="en-US" sz="1400" b="0" i="1" dirty="0" smtClean="0">
                <a:solidFill>
                  <a:srgbClr val="660066"/>
                </a:solidFill>
                <a:latin typeface="Times New Roman"/>
                <a:cs typeface="Times New Roman"/>
              </a:rPr>
              <a:t>.</a:t>
            </a:r>
            <a:r>
              <a:rPr lang="en-US" sz="1400" b="0" dirty="0" smtClean="0">
                <a:solidFill>
                  <a:srgbClr val="660066"/>
                </a:solidFill>
                <a:latin typeface="Times New Roman"/>
                <a:cs typeface="Times New Roman"/>
              </a:rPr>
              <a:t>, </a:t>
            </a:r>
            <a:r>
              <a:rPr lang="en-US" sz="1400" dirty="0" smtClean="0">
                <a:solidFill>
                  <a:srgbClr val="660066"/>
                </a:solidFill>
                <a:latin typeface="Times New Roman"/>
                <a:cs typeface="Times New Roman"/>
              </a:rPr>
              <a:t>90</a:t>
            </a:r>
            <a:r>
              <a:rPr lang="en-US" sz="1400" b="0" dirty="0" smtClean="0">
                <a:solidFill>
                  <a:srgbClr val="660066"/>
                </a:solidFill>
                <a:latin typeface="Times New Roman"/>
                <a:cs typeface="Times New Roman"/>
              </a:rPr>
              <a:t>, 016106 (2003)</a:t>
            </a:r>
            <a:br>
              <a:rPr lang="en-US" sz="1400" b="0" dirty="0" smtClean="0">
                <a:solidFill>
                  <a:srgbClr val="660066"/>
                </a:solidFill>
                <a:latin typeface="Times New Roman"/>
                <a:cs typeface="Times New Roman"/>
              </a:rPr>
            </a:br>
            <a:r>
              <a:rPr lang="en-US" sz="1400" b="0" dirty="0" smtClean="0">
                <a:solidFill>
                  <a:srgbClr val="660066"/>
                </a:solidFill>
                <a:latin typeface="Times New Roman"/>
                <a:cs typeface="Times New Roman"/>
              </a:rPr>
              <a:t>Grain Boundary Migration in Metals, G. Gottstein and L. </a:t>
            </a:r>
            <a:r>
              <a:rPr lang="en-US" sz="1400" b="0" dirty="0" err="1" smtClean="0">
                <a:solidFill>
                  <a:srgbClr val="660066"/>
                </a:solidFill>
                <a:latin typeface="Times New Roman"/>
                <a:cs typeface="Times New Roman"/>
              </a:rPr>
              <a:t>Shvindlerman</a:t>
            </a:r>
            <a:r>
              <a:rPr lang="en-US" sz="1400" b="0" dirty="0" smtClean="0">
                <a:solidFill>
                  <a:srgbClr val="660066"/>
                </a:solidFill>
                <a:latin typeface="Times New Roman"/>
                <a:cs typeface="Times New Roman"/>
              </a:rPr>
              <a:t>, CRC Press, 1999 (+ 2nd ed.).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1</a:t>
            </a:r>
            <a:endParaRPr lang="en-US" dirty="0"/>
          </a:p>
        </p:txBody>
      </p:sp>
      <p:sp>
        <p:nvSpPr>
          <p:cNvPr id="3" name="Content Placeholder 2"/>
          <p:cNvSpPr>
            <a:spLocks noGrp="1"/>
          </p:cNvSpPr>
          <p:nvPr>
            <p:ph idx="1"/>
          </p:nvPr>
        </p:nvSpPr>
        <p:spPr>
          <a:xfrm>
            <a:off x="685800" y="1066800"/>
            <a:ext cx="7772400" cy="5029200"/>
          </a:xfrm>
        </p:spPr>
        <p:txBody>
          <a:bodyPr/>
          <a:lstStyle/>
          <a:p>
            <a:r>
              <a:rPr lang="en-US" dirty="0" smtClean="0"/>
              <a:t>From the review of general properties:</a:t>
            </a:r>
          </a:p>
          <a:p>
            <a:pPr marL="514350" indent="-514350">
              <a:buFont typeface="+mj-lt"/>
              <a:buAutoNum type="arabicPeriod"/>
            </a:pPr>
            <a:r>
              <a:rPr lang="en-US" dirty="0" smtClean="0"/>
              <a:t>What are the general features of the variation of GB mobility with GB type?</a:t>
            </a:r>
          </a:p>
          <a:p>
            <a:pPr marL="514350" indent="-514350">
              <a:buFont typeface="+mj-lt"/>
              <a:buAutoNum type="arabicPeriod"/>
            </a:pPr>
            <a:r>
              <a:rPr lang="en-US" dirty="0" smtClean="0"/>
              <a:t>How does GB sliding vary with misorientation?</a:t>
            </a:r>
          </a:p>
          <a:p>
            <a:pPr marL="514350" indent="-514350">
              <a:buFont typeface="+mj-lt"/>
              <a:buAutoNum type="arabicPeriod"/>
            </a:pPr>
            <a:r>
              <a:rPr lang="en-US" dirty="0" smtClean="0"/>
              <a:t>For &lt;110&gt; tilt boundaries in an </a:t>
            </a:r>
            <a:r>
              <a:rPr lang="en-US" dirty="0" err="1" smtClean="0"/>
              <a:t>fcc</a:t>
            </a:r>
            <a:r>
              <a:rPr lang="en-US" dirty="0" smtClean="0"/>
              <a:t> metal, how do you expect the GB diffusivity to vary with misorientation angle?</a:t>
            </a:r>
            <a:endParaRPr lang="en-US"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90</a:t>
            </a:fld>
            <a:endParaRPr lang="en-US"/>
          </a:p>
        </p:txBody>
      </p:sp>
    </p:spTree>
    <p:extLst>
      <p:ext uri="{BB962C8B-B14F-4D97-AF65-F5344CB8AC3E}">
        <p14:creationId xmlns:p14="http://schemas.microsoft.com/office/powerpoint/2010/main" val="3548265078"/>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2</a:t>
            </a:r>
            <a:endParaRPr lang="en-US" dirty="0"/>
          </a:p>
        </p:txBody>
      </p:sp>
      <p:sp>
        <p:nvSpPr>
          <p:cNvPr id="3" name="Content Placeholder 2"/>
          <p:cNvSpPr>
            <a:spLocks noGrp="1"/>
          </p:cNvSpPr>
          <p:nvPr>
            <p:ph idx="1"/>
          </p:nvPr>
        </p:nvSpPr>
        <p:spPr>
          <a:xfrm>
            <a:off x="762000" y="838200"/>
            <a:ext cx="7772400" cy="5638800"/>
          </a:xfrm>
        </p:spPr>
        <p:txBody>
          <a:bodyPr/>
          <a:lstStyle/>
          <a:p>
            <a:r>
              <a:rPr lang="en-US" sz="2800" dirty="0" smtClean="0"/>
              <a:t>From the section on the Read-Shockley model</a:t>
            </a:r>
          </a:p>
          <a:p>
            <a:pPr marL="514350" indent="-514350">
              <a:buFont typeface="+mj-lt"/>
              <a:buAutoNum type="arabicPeriod"/>
            </a:pPr>
            <a:r>
              <a:rPr lang="en-US" sz="2800" dirty="0" smtClean="0"/>
              <a:t>What is the functional form associated with Read-Shockley?</a:t>
            </a:r>
          </a:p>
          <a:p>
            <a:pPr marL="514350" indent="-514350">
              <a:buFont typeface="+mj-lt"/>
              <a:buAutoNum type="arabicPeriod"/>
            </a:pPr>
            <a:r>
              <a:rPr lang="en-US" sz="2800" dirty="0" smtClean="0"/>
              <a:t>What is the physical basis for the R-S model?</a:t>
            </a:r>
          </a:p>
          <a:p>
            <a:pPr marL="514350" indent="-514350">
              <a:buFont typeface="+mj-lt"/>
              <a:buAutoNum type="arabicPeriod"/>
            </a:pPr>
            <a:r>
              <a:rPr lang="en-US" sz="2800" dirty="0" smtClean="0"/>
              <a:t>If the misorientation axis is not, say &lt;110&gt;, is the single family of straight and parallel dislocations a reasonable picture of GB structure?</a:t>
            </a:r>
          </a:p>
          <a:p>
            <a:pPr marL="514350" indent="-514350">
              <a:buFont typeface="+mj-lt"/>
              <a:buAutoNum type="arabicPeriod"/>
            </a:pPr>
            <a:r>
              <a:rPr lang="en-US" sz="2800" dirty="0" smtClean="0"/>
              <a:t>How do we typically partition between LAGB and HAGB?</a:t>
            </a:r>
          </a:p>
          <a:p>
            <a:endParaRPr lang="en-US" sz="2800"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91</a:t>
            </a:fld>
            <a:endParaRPr lang="en-US"/>
          </a:p>
        </p:txBody>
      </p:sp>
    </p:spTree>
    <p:extLst>
      <p:ext uri="{BB962C8B-B14F-4D97-AF65-F5344CB8AC3E}">
        <p14:creationId xmlns:p14="http://schemas.microsoft.com/office/powerpoint/2010/main" val="1870532369"/>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3</a:t>
            </a:r>
            <a:endParaRPr lang="en-US" dirty="0"/>
          </a:p>
        </p:txBody>
      </p:sp>
      <p:sp>
        <p:nvSpPr>
          <p:cNvPr id="3" name="Content Placeholder 2"/>
          <p:cNvSpPr>
            <a:spLocks noGrp="1"/>
          </p:cNvSpPr>
          <p:nvPr>
            <p:ph idx="1"/>
          </p:nvPr>
        </p:nvSpPr>
        <p:spPr>
          <a:xfrm>
            <a:off x="685800" y="1143000"/>
            <a:ext cx="7772400" cy="4953000"/>
          </a:xfrm>
        </p:spPr>
        <p:txBody>
          <a:bodyPr/>
          <a:lstStyle/>
          <a:p>
            <a:r>
              <a:rPr lang="en-US" sz="2000" dirty="0" smtClean="0"/>
              <a:t>From the section on energy measurement:</a:t>
            </a:r>
          </a:p>
          <a:p>
            <a:pPr marL="514350" indent="-514350">
              <a:buFont typeface="+mj-lt"/>
              <a:buAutoNum type="arabicPeriod"/>
            </a:pPr>
            <a:r>
              <a:rPr lang="en-US" sz="2000" dirty="0" smtClean="0"/>
              <a:t>What does local equilibrium at a triple junction (line) mean?</a:t>
            </a:r>
          </a:p>
          <a:p>
            <a:pPr marL="514350" indent="-514350">
              <a:buFont typeface="+mj-lt"/>
              <a:buAutoNum type="arabicPeriod"/>
            </a:pPr>
            <a:r>
              <a:rPr lang="en-US" sz="2000" dirty="0" smtClean="0"/>
              <a:t>How does help us measure variations in GB energy with crystallographic type?</a:t>
            </a:r>
          </a:p>
          <a:p>
            <a:pPr marL="514350" indent="-514350">
              <a:buFont typeface="+mj-lt"/>
              <a:buAutoNum type="arabicPeriod"/>
            </a:pPr>
            <a:r>
              <a:rPr lang="en-US" sz="2000" dirty="0" smtClean="0"/>
              <a:t>What are Young’s equations?</a:t>
            </a:r>
          </a:p>
          <a:p>
            <a:pPr marL="514350" indent="-514350">
              <a:buFont typeface="+mj-lt"/>
              <a:buAutoNum type="arabicPeriod"/>
            </a:pPr>
            <a:r>
              <a:rPr lang="en-US" sz="2000" dirty="0" smtClean="0"/>
              <a:t>What are standard ways to measure GB energy?</a:t>
            </a:r>
          </a:p>
          <a:p>
            <a:pPr marL="514350" indent="-514350">
              <a:buFont typeface="+mj-lt"/>
              <a:buAutoNum type="arabicPeriod"/>
            </a:pPr>
            <a:r>
              <a:rPr lang="en-US" sz="2000" dirty="0" smtClean="0"/>
              <a:t>Where does the “torque term” come from?</a:t>
            </a:r>
          </a:p>
          <a:p>
            <a:pPr marL="514350" indent="-514350">
              <a:buFont typeface="+mj-lt"/>
              <a:buAutoNum type="arabicPeriod"/>
            </a:pPr>
            <a:r>
              <a:rPr lang="en-US" sz="2000" dirty="0" smtClean="0"/>
              <a:t>What are </a:t>
            </a:r>
            <a:r>
              <a:rPr lang="en-US" sz="2000" dirty="0"/>
              <a:t>Herring’s </a:t>
            </a:r>
            <a:r>
              <a:rPr lang="en-US" sz="2000" dirty="0" smtClean="0"/>
              <a:t>equations?</a:t>
            </a:r>
          </a:p>
          <a:p>
            <a:pPr marL="514350" indent="-514350">
              <a:buFont typeface="+mj-lt"/>
              <a:buAutoNum type="arabicPeriod"/>
            </a:pPr>
            <a:r>
              <a:rPr lang="en-US" sz="2000" dirty="0" smtClean="0"/>
              <a:t>What is a way to parameterize a curve (in 2D)?</a:t>
            </a:r>
          </a:p>
          <a:p>
            <a:pPr marL="514350" indent="-514350">
              <a:buFont typeface="+mj-lt"/>
              <a:buAutoNum type="arabicPeriod"/>
            </a:pPr>
            <a:r>
              <a:rPr lang="en-US" sz="2000" dirty="0" smtClean="0"/>
              <a:t>How do we use the information about dihedral angles to calculate GB energy?</a:t>
            </a:r>
          </a:p>
          <a:p>
            <a:pPr marL="514350" indent="-514350">
              <a:buFont typeface="+mj-lt"/>
              <a:buAutoNum type="arabicPeriod"/>
            </a:pPr>
            <a:r>
              <a:rPr lang="en-US" sz="2000" dirty="0" smtClean="0"/>
              <a:t>What variation in GB energy was observed for &lt;111&gt; tilt GBs in Al?</a:t>
            </a:r>
            <a:endParaRPr lang="en-US" sz="2000"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92</a:t>
            </a:fld>
            <a:endParaRPr lang="en-US"/>
          </a:p>
        </p:txBody>
      </p:sp>
    </p:spTree>
    <p:extLst>
      <p:ext uri="{BB962C8B-B14F-4D97-AF65-F5344CB8AC3E}">
        <p14:creationId xmlns:p14="http://schemas.microsoft.com/office/powerpoint/2010/main" val="1036217450"/>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4</a:t>
            </a:r>
            <a:endParaRPr lang="en-US" dirty="0"/>
          </a:p>
        </p:txBody>
      </p:sp>
      <p:sp>
        <p:nvSpPr>
          <p:cNvPr id="3" name="Content Placeholder 2"/>
          <p:cNvSpPr>
            <a:spLocks noGrp="1"/>
          </p:cNvSpPr>
          <p:nvPr>
            <p:ph idx="1"/>
          </p:nvPr>
        </p:nvSpPr>
        <p:spPr>
          <a:xfrm>
            <a:off x="685800" y="914400"/>
            <a:ext cx="7772400" cy="5181600"/>
          </a:xfrm>
        </p:spPr>
        <p:txBody>
          <a:bodyPr/>
          <a:lstStyle/>
          <a:p>
            <a:r>
              <a:rPr lang="en-US" sz="2400" dirty="0" smtClean="0"/>
              <a:t>From the section on High Angle GBs:</a:t>
            </a:r>
          </a:p>
          <a:p>
            <a:r>
              <a:rPr lang="en-US" sz="2400" dirty="0" smtClean="0"/>
              <a:t>What is a general rule for predicting HAGB energy?</a:t>
            </a:r>
          </a:p>
          <a:p>
            <a:r>
              <a:rPr lang="en-US" sz="2400" dirty="0" smtClean="0"/>
              <a:t>How do GB energies relate to surface energies?</a:t>
            </a:r>
          </a:p>
          <a:p>
            <a:r>
              <a:rPr lang="en-US" sz="2400" dirty="0" smtClean="0"/>
              <a:t>What is the evidence about &lt;100&gt; tilt GBs in </a:t>
            </a:r>
            <a:r>
              <a:rPr lang="en-US" sz="2400" dirty="0" err="1" smtClean="0"/>
              <a:t>MgO</a:t>
            </a:r>
            <a:r>
              <a:rPr lang="en-US" sz="2400" dirty="0" smtClean="0"/>
              <a:t> that tells us that surface energy dominates over, say, expecting a minimum GB energy for a symmetric tilt boundary?</a:t>
            </a:r>
          </a:p>
          <a:p>
            <a:r>
              <a:rPr lang="en-US" sz="2400" dirty="0" smtClean="0"/>
              <a:t>What does the evidence for &lt;110&gt; tilt boundaries in Al suggest?</a:t>
            </a:r>
          </a:p>
          <a:p>
            <a:r>
              <a:rPr lang="en-US" sz="2400" dirty="0" smtClean="0"/>
              <a:t>What correlation is generally observed for GB population and energy?</a:t>
            </a:r>
          </a:p>
          <a:p>
            <a:r>
              <a:rPr lang="en-US" sz="2400" dirty="0" smtClean="0"/>
              <a:t>Which GBs generally exhibit low energy in </a:t>
            </a:r>
            <a:r>
              <a:rPr lang="en-US" sz="2400" dirty="0" err="1" smtClean="0"/>
              <a:t>fcc</a:t>
            </a:r>
            <a:r>
              <a:rPr lang="en-US" sz="2400" dirty="0" smtClean="0"/>
              <a:t> metals?</a:t>
            </a:r>
            <a:endParaRPr lang="en-US" sz="2400"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93</a:t>
            </a:fld>
            <a:endParaRPr lang="en-US"/>
          </a:p>
        </p:txBody>
      </p:sp>
    </p:spTree>
    <p:extLst>
      <p:ext uri="{BB962C8B-B14F-4D97-AF65-F5344CB8AC3E}">
        <p14:creationId xmlns:p14="http://schemas.microsoft.com/office/powerpoint/2010/main" val="37604670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5</a:t>
            </a:r>
            <a:endParaRPr lang="en-US" dirty="0"/>
          </a:p>
        </p:txBody>
      </p:sp>
      <p:sp>
        <p:nvSpPr>
          <p:cNvPr id="3" name="Content Placeholder 2"/>
          <p:cNvSpPr>
            <a:spLocks noGrp="1"/>
          </p:cNvSpPr>
          <p:nvPr>
            <p:ph idx="1"/>
          </p:nvPr>
        </p:nvSpPr>
        <p:spPr>
          <a:xfrm>
            <a:off x="685800" y="1219200"/>
            <a:ext cx="7772400" cy="5181600"/>
          </a:xfrm>
        </p:spPr>
        <p:txBody>
          <a:bodyPr/>
          <a:lstStyle/>
          <a:p>
            <a:r>
              <a:rPr lang="en-US" dirty="0" smtClean="0"/>
              <a:t>Which GBs might be expected to exhibit low energy in bcc metals?</a:t>
            </a:r>
          </a:p>
          <a:p>
            <a:r>
              <a:rPr lang="en-US" dirty="0" smtClean="0"/>
              <a:t>What was the main result found by Gruber in his computer simulations?</a:t>
            </a:r>
          </a:p>
          <a:p>
            <a:r>
              <a:rPr lang="en-US" dirty="0" smtClean="0"/>
              <a:t>How is the capillarity vector constructed from a knowledge of the GB energy and the torque term?</a:t>
            </a:r>
          </a:p>
          <a:p>
            <a:r>
              <a:rPr lang="en-US" dirty="0" smtClean="0"/>
              <a:t>What is the practical value of the capillarity vector?</a:t>
            </a:r>
            <a:endParaRPr lang="en-US"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94</a:t>
            </a:fld>
            <a:endParaRPr lang="en-US"/>
          </a:p>
        </p:txBody>
      </p:sp>
    </p:spTree>
    <p:extLst>
      <p:ext uri="{BB962C8B-B14F-4D97-AF65-F5344CB8AC3E}">
        <p14:creationId xmlns:p14="http://schemas.microsoft.com/office/powerpoint/2010/main" val="7535052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685800" y="304800"/>
            <a:ext cx="7772400" cy="838200"/>
          </a:xfrm>
        </p:spPr>
        <p:txBody>
          <a:bodyPr/>
          <a:lstStyle/>
          <a:p>
            <a:pPr eaLnBrk="1" hangingPunct="1"/>
            <a:r>
              <a:rPr lang="en-US" smtClean="0"/>
              <a:t>Supplemental Slides</a:t>
            </a:r>
          </a:p>
        </p:txBody>
      </p:sp>
      <p:sp>
        <p:nvSpPr>
          <p:cNvPr id="133123" name="Content Placeholder 2"/>
          <p:cNvSpPr>
            <a:spLocks noGrp="1"/>
          </p:cNvSpPr>
          <p:nvPr>
            <p:ph idx="1"/>
          </p:nvPr>
        </p:nvSpPr>
        <p:spPr/>
        <p:txBody>
          <a:bodyPr/>
          <a:lstStyle/>
          <a:p>
            <a:pPr eaLnBrk="1" hangingPunct="1"/>
            <a:endParaRPr lang="en-US" dirty="0" smtClean="0"/>
          </a:p>
        </p:txBody>
      </p:sp>
      <p:sp>
        <p:nvSpPr>
          <p:cNvPr id="133124" name="Slide Number Placeholder 3"/>
          <p:cNvSpPr>
            <a:spLocks noGrp="1"/>
          </p:cNvSpPr>
          <p:nvPr>
            <p:ph type="sldNum" sz="quarter" idx="12"/>
          </p:nvPr>
        </p:nvSpPr>
        <p:spPr>
          <a:noFill/>
        </p:spPr>
        <p:txBody>
          <a:bodyPr/>
          <a:lstStyle/>
          <a:p>
            <a:fld id="{7D91A560-76DC-E942-9577-CF0541DB96B5}" type="slidenum">
              <a:rPr lang="en-US" smtClean="0"/>
              <a:pPr/>
              <a:t>95</a:t>
            </a:fld>
            <a:endParaRPr lang="en-US" smtClean="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8" name="Slide Number Placeholder 5"/>
          <p:cNvSpPr>
            <a:spLocks noGrp="1"/>
          </p:cNvSpPr>
          <p:nvPr>
            <p:ph type="sldNum" sz="quarter" idx="12"/>
          </p:nvPr>
        </p:nvSpPr>
        <p:spPr>
          <a:noFill/>
        </p:spPr>
        <p:txBody>
          <a:bodyPr/>
          <a:lstStyle/>
          <a:p>
            <a:fld id="{01F0CAEE-94EE-AD41-94A3-890D98359BB7}" type="slidenum">
              <a:rPr lang="en-US" smtClean="0"/>
              <a:pPr/>
              <a:t>96</a:t>
            </a:fld>
            <a:endParaRPr lang="en-US" smtClean="0"/>
          </a:p>
        </p:txBody>
      </p:sp>
      <p:sp>
        <p:nvSpPr>
          <p:cNvPr id="134149" name="Rectangle 1026"/>
          <p:cNvSpPr>
            <a:spLocks noGrp="1" noChangeArrowheads="1"/>
          </p:cNvSpPr>
          <p:nvPr>
            <p:ph type="title"/>
          </p:nvPr>
        </p:nvSpPr>
        <p:spPr/>
        <p:txBody>
          <a:bodyPr/>
          <a:lstStyle/>
          <a:p>
            <a:pPr eaLnBrk="1" hangingPunct="1"/>
            <a:r>
              <a:rPr lang="en-US"/>
              <a:t>Young Equns, with Torques</a:t>
            </a:r>
          </a:p>
        </p:txBody>
      </p:sp>
      <p:sp>
        <p:nvSpPr>
          <p:cNvPr id="134150" name="Rectangle 1027"/>
          <p:cNvSpPr>
            <a:spLocks noGrp="1" noChangeArrowheads="1"/>
          </p:cNvSpPr>
          <p:nvPr>
            <p:ph type="body" idx="1"/>
          </p:nvPr>
        </p:nvSpPr>
        <p:spPr>
          <a:xfrm>
            <a:off x="685800" y="1295400"/>
            <a:ext cx="7772400" cy="990600"/>
          </a:xfrm>
        </p:spPr>
        <p:txBody>
          <a:bodyPr/>
          <a:lstStyle/>
          <a:p>
            <a:pPr eaLnBrk="1" hangingPunct="1"/>
            <a:r>
              <a:rPr lang="en-US" sz="2800"/>
              <a:t>Contrast the capillarity vector expression with the expanded Young eqns.:</a:t>
            </a:r>
          </a:p>
        </p:txBody>
      </p:sp>
      <p:graphicFrame>
        <p:nvGraphicFramePr>
          <p:cNvPr id="134146" name="Object 2"/>
          <p:cNvGraphicFramePr>
            <a:graphicFrameLocks noChangeAspect="1"/>
          </p:cNvGraphicFramePr>
          <p:nvPr>
            <p:extLst>
              <p:ext uri="{D42A27DB-BD31-4B8C-83A1-F6EECF244321}">
                <p14:modId xmlns:p14="http://schemas.microsoft.com/office/powerpoint/2010/main" val="181665727"/>
              </p:ext>
            </p:extLst>
          </p:nvPr>
        </p:nvGraphicFramePr>
        <p:xfrm>
          <a:off x="765175" y="2646363"/>
          <a:ext cx="5935663" cy="3748087"/>
        </p:xfrm>
        <a:graphic>
          <a:graphicData uri="http://schemas.openxmlformats.org/presentationml/2006/ole">
            <mc:AlternateContent xmlns:mc="http://schemas.openxmlformats.org/markup-compatibility/2006">
              <mc:Choice xmlns:v="urn:schemas-microsoft-com:vml" Requires="v">
                <p:oleObj spid="_x0000_s134232" name="Equation" r:id="rId3" imgW="2171700" imgH="1371600" progId="Equation.3">
                  <p:embed/>
                </p:oleObj>
              </mc:Choice>
              <mc:Fallback>
                <p:oleObj name="Equation" r:id="rId3" imgW="2171700" imgH="1371600" progId="Equation.3">
                  <p:embed/>
                  <p:pic>
                    <p:nvPicPr>
                      <p:cNvPr id="0" name="Picture 2"/>
                      <p:cNvPicPr>
                        <a:picLocks noChangeAspect="1" noChangeArrowheads="1"/>
                      </p:cNvPicPr>
                      <p:nvPr/>
                    </p:nvPicPr>
                    <p:blipFill>
                      <a:blip r:embed="rId4"/>
                      <a:srcRect/>
                      <a:stretch>
                        <a:fillRect/>
                      </a:stretch>
                    </p:blipFill>
                    <p:spPr bwMode="auto">
                      <a:xfrm>
                        <a:off x="765175" y="2646363"/>
                        <a:ext cx="5935663" cy="3748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47" name="Object 3"/>
          <p:cNvGraphicFramePr>
            <a:graphicFrameLocks noChangeAspect="1"/>
          </p:cNvGraphicFramePr>
          <p:nvPr/>
        </p:nvGraphicFramePr>
        <p:xfrm>
          <a:off x="6508750" y="1905000"/>
          <a:ext cx="2178050" cy="1268413"/>
        </p:xfrm>
        <a:graphic>
          <a:graphicData uri="http://schemas.openxmlformats.org/presentationml/2006/ole">
            <mc:AlternateContent xmlns:mc="http://schemas.openxmlformats.org/markup-compatibility/2006">
              <mc:Choice xmlns:v="urn:schemas-microsoft-com:vml" Requires="v">
                <p:oleObj spid="_x0000_s134233" name="Equation" r:id="rId5" imgW="698500" imgH="406400" progId="Equation.3">
                  <p:embed/>
                </p:oleObj>
              </mc:Choice>
              <mc:Fallback>
                <p:oleObj name="Equation" r:id="rId5" imgW="698500" imgH="4064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8750" y="1905000"/>
                        <a:ext cx="2178050" cy="1268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Slide Number Placeholder 5"/>
          <p:cNvSpPr>
            <a:spLocks noGrp="1"/>
          </p:cNvSpPr>
          <p:nvPr>
            <p:ph type="sldNum" sz="quarter" idx="12"/>
          </p:nvPr>
        </p:nvSpPr>
        <p:spPr>
          <a:noFill/>
        </p:spPr>
        <p:txBody>
          <a:bodyPr/>
          <a:lstStyle/>
          <a:p>
            <a:fld id="{96702580-D5C1-4A47-A8CC-95980BED9198}" type="slidenum">
              <a:rPr lang="en-US" smtClean="0"/>
              <a:pPr/>
              <a:t>97</a:t>
            </a:fld>
            <a:endParaRPr lang="en-US" smtClean="0"/>
          </a:p>
        </p:txBody>
      </p:sp>
      <p:sp>
        <p:nvSpPr>
          <p:cNvPr id="135172" name="Rectangle 1026"/>
          <p:cNvSpPr>
            <a:spLocks noGrp="1" noChangeArrowheads="1"/>
          </p:cNvSpPr>
          <p:nvPr>
            <p:ph type="title"/>
          </p:nvPr>
        </p:nvSpPr>
        <p:spPr/>
        <p:txBody>
          <a:bodyPr/>
          <a:lstStyle/>
          <a:p>
            <a:pPr eaLnBrk="1" hangingPunct="1"/>
            <a:r>
              <a:rPr lang="en-US"/>
              <a:t>Expanded Young Equations</a:t>
            </a:r>
          </a:p>
        </p:txBody>
      </p:sp>
      <p:sp>
        <p:nvSpPr>
          <p:cNvPr id="135173" name="Rectangle 1027"/>
          <p:cNvSpPr>
            <a:spLocks noGrp="1" noChangeArrowheads="1"/>
          </p:cNvSpPr>
          <p:nvPr>
            <p:ph type="body" idx="1"/>
          </p:nvPr>
        </p:nvSpPr>
        <p:spPr>
          <a:xfrm>
            <a:off x="685800" y="1066800"/>
            <a:ext cx="7772400" cy="4114800"/>
          </a:xfrm>
        </p:spPr>
        <p:txBody>
          <a:bodyPr/>
          <a:lstStyle/>
          <a:p>
            <a:pPr eaLnBrk="1" hangingPunct="1"/>
            <a:r>
              <a:rPr lang="en-US"/>
              <a:t>Project the force balance along each grain boundary normal in turn, so as to eliminate one tangent term at a time:</a:t>
            </a:r>
          </a:p>
        </p:txBody>
      </p:sp>
      <p:graphicFrame>
        <p:nvGraphicFramePr>
          <p:cNvPr id="135170" name="Object 2"/>
          <p:cNvGraphicFramePr>
            <a:graphicFrameLocks noChangeAspect="1"/>
          </p:cNvGraphicFramePr>
          <p:nvPr/>
        </p:nvGraphicFramePr>
        <p:xfrm>
          <a:off x="741363" y="2971800"/>
          <a:ext cx="7769225" cy="2667000"/>
        </p:xfrm>
        <a:graphic>
          <a:graphicData uri="http://schemas.openxmlformats.org/presentationml/2006/ole">
            <mc:AlternateContent xmlns:mc="http://schemas.openxmlformats.org/markup-compatibility/2006">
              <mc:Choice xmlns:v="urn:schemas-microsoft-com:vml" Requires="v">
                <p:oleObj spid="_x0000_s135216" name="Equation" r:id="rId3" imgW="4660900" imgH="1600200" progId="Equation.3">
                  <p:embed/>
                </p:oleObj>
              </mc:Choice>
              <mc:Fallback>
                <p:oleObj name="Equation" r:id="rId3" imgW="4660900" imgH="1600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63" y="2971800"/>
                        <a:ext cx="7769225" cy="266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581</TotalTime>
  <Words>8179</Words>
  <Application>Microsoft Macintosh PowerPoint</Application>
  <PresentationFormat>On-screen Show (4:3)</PresentationFormat>
  <Paragraphs>1027</Paragraphs>
  <Slides>97</Slides>
  <Notes>43</Notes>
  <HiddenSlides>2</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97</vt:i4>
      </vt:variant>
    </vt:vector>
  </HeadingPairs>
  <TitlesOfParts>
    <vt:vector size="100" baseType="lpstr">
      <vt:lpstr>Blank Presentation</vt:lpstr>
      <vt:lpstr>Document</vt:lpstr>
      <vt:lpstr>Equation</vt:lpstr>
      <vt:lpstr>Grain Boundary Properties: Energy</vt:lpstr>
      <vt:lpstr>References</vt:lpstr>
      <vt:lpstr>Outline</vt:lpstr>
      <vt:lpstr>PowerPoint Presentation</vt:lpstr>
      <vt:lpstr>Why learn about grain boundary properties?</vt:lpstr>
      <vt:lpstr>Properties, phenomena of interest</vt:lpstr>
      <vt:lpstr>Grain Boundary Diffusion</vt:lpstr>
      <vt:lpstr>Grain Boundary Sliding</vt:lpstr>
      <vt:lpstr>Mobility: Overview</vt:lpstr>
      <vt:lpstr>Mobility vs. Boundary Type</vt:lpstr>
      <vt:lpstr>Grain Boundary Complexions</vt:lpstr>
      <vt:lpstr>Complexion Transitions and AGG</vt:lpstr>
      <vt:lpstr>Complexion Transitions and AGG</vt:lpstr>
      <vt:lpstr>Grain Boundary Energy: Definition</vt:lpstr>
      <vt:lpstr>Grain boundary energy, g: overview</vt:lpstr>
      <vt:lpstr>G.B. Properties Overview: Energy</vt:lpstr>
      <vt:lpstr>Grain Boundary Energy</vt:lpstr>
      <vt:lpstr>Read-Shockley model</vt:lpstr>
      <vt:lpstr>Tilt boundary</vt:lpstr>
      <vt:lpstr>Read-Shockley model, contd.</vt:lpstr>
      <vt:lpstr>Read-Shockley model, contd.</vt:lpstr>
      <vt:lpstr>LAGB experimental results</vt:lpstr>
      <vt:lpstr>PowerPoint Presentation</vt:lpstr>
      <vt:lpstr>Measurement of GB Energy</vt:lpstr>
      <vt:lpstr>Experimental Methods for g.b. energy measurement</vt:lpstr>
      <vt:lpstr>Herring Equations</vt:lpstr>
      <vt:lpstr>Definition of Dihedral Angle</vt:lpstr>
      <vt:lpstr>Dihedral Angles</vt:lpstr>
      <vt:lpstr>Unequal energies</vt:lpstr>
      <vt:lpstr>Unequal Energies, contd.</vt:lpstr>
      <vt:lpstr>Wetting</vt:lpstr>
      <vt:lpstr>Triple Junction Quantities</vt:lpstr>
      <vt:lpstr>Triple Junction Quantities</vt:lpstr>
      <vt:lpstr>Force Balance Equations/  Herring Equations</vt:lpstr>
      <vt:lpstr>Derivation of Herring Equs.</vt:lpstr>
      <vt:lpstr>Force Balance</vt:lpstr>
      <vt:lpstr>PowerPoint Presentation</vt:lpstr>
      <vt:lpstr>PowerPoint Presentation</vt:lpstr>
      <vt:lpstr>PowerPoint Presentation</vt:lpstr>
      <vt:lpstr>Separation of ∆g and n</vt:lpstr>
      <vt:lpstr>Tilt versus Twist Boundaries</vt:lpstr>
      <vt:lpstr>Inclination Dependence</vt:lpstr>
      <vt:lpstr>Twin: coherent vs. incoherent</vt:lpstr>
      <vt:lpstr>The torque term</vt:lpstr>
      <vt:lpstr>Inclination Dependence, contd.</vt:lpstr>
      <vt:lpstr>Herring’s Relations</vt:lpstr>
      <vt:lpstr>Torque effects</vt:lpstr>
      <vt:lpstr>Aluminum foil, cross section</vt:lpstr>
      <vt:lpstr>Why Triple Junctions?</vt:lpstr>
      <vt:lpstr>PowerPoint Presentation</vt:lpstr>
      <vt:lpstr>PowerPoint Presentation</vt:lpstr>
      <vt:lpstr>Application to G.B. Properties</vt:lpstr>
      <vt:lpstr>Energy Extraction</vt:lpstr>
      <vt:lpstr>PowerPoint Presentation</vt:lpstr>
      <vt:lpstr>PowerPoint Presentation</vt:lpstr>
      <vt:lpstr>PowerPoint Presentation</vt:lpstr>
      <vt:lpstr>PowerPoint Presentation</vt:lpstr>
      <vt:lpstr>PowerPoint Presentation</vt:lpstr>
      <vt:lpstr>PowerPoint Presentation</vt:lpstr>
      <vt:lpstr>&lt;111&gt; Tilt Boundaries: Results</vt:lpstr>
      <vt:lpstr>Energy of High Angle Boundaries</vt:lpstr>
      <vt:lpstr>Exptl. vs. Computed Egb</vt:lpstr>
      <vt:lpstr>Atomistic Calculations</vt:lpstr>
      <vt:lpstr>Atomistic Calculations, contd.</vt:lpstr>
      <vt:lpstr>Atomistic Calculations, contd.</vt:lpstr>
      <vt:lpstr>Atomistic Calculations, contd.</vt:lpstr>
      <vt:lpstr>Surface Energies vs.  Grain Boundary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Capillarity Vector, x</vt:lpstr>
      <vt:lpstr>Equilibrium at TJ</vt:lpstr>
      <vt:lpstr>Capillarity vector definition</vt:lpstr>
      <vt:lpstr>Capillarity vector: derivations</vt:lpstr>
      <vt:lpstr>Capillarity vector: components</vt:lpstr>
      <vt:lpstr>G.B. Energy: Metals: Summary</vt:lpstr>
      <vt:lpstr>Summary</vt:lpstr>
      <vt:lpstr>Questions: 1</vt:lpstr>
      <vt:lpstr>Questions: 2</vt:lpstr>
      <vt:lpstr>Questions: 3</vt:lpstr>
      <vt:lpstr>Questions: 4</vt:lpstr>
      <vt:lpstr>Questions: 5</vt:lpstr>
      <vt:lpstr>Supplemental Slides</vt:lpstr>
      <vt:lpstr>Young Equns, with Torques</vt:lpstr>
      <vt:lpstr>Expanded Young Equations</vt:lpstr>
    </vt:vector>
  </TitlesOfParts>
  <Company>Carnegie Mellon Univ.</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L16 Grain Boundary Properties: Energy, Mobility</dc:title>
  <dc:creator>Anthony Rollett</dc:creator>
  <cp:lastModifiedBy>Anthony Rollett</cp:lastModifiedBy>
  <cp:revision>75</cp:revision>
  <dcterms:created xsi:type="dcterms:W3CDTF">2011-11-21T01:34:09Z</dcterms:created>
  <dcterms:modified xsi:type="dcterms:W3CDTF">2016-04-03T18:14:00Z</dcterms:modified>
</cp:coreProperties>
</file>